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3" r:id="rId6"/>
    <p:sldId id="264" r:id="rId7"/>
    <p:sldId id="419" r:id="rId8"/>
    <p:sldId id="268" r:id="rId9"/>
    <p:sldId id="265" r:id="rId10"/>
    <p:sldId id="421" r:id="rId11"/>
    <p:sldId id="258" r:id="rId12"/>
    <p:sldId id="259" r:id="rId13"/>
    <p:sldId id="269" r:id="rId14"/>
    <p:sldId id="296" r:id="rId15"/>
    <p:sldId id="293" r:id="rId16"/>
    <p:sldId id="260" r:id="rId17"/>
    <p:sldId id="262" r:id="rId18"/>
    <p:sldId id="271" r:id="rId19"/>
    <p:sldId id="267" r:id="rId20"/>
    <p:sldId id="274" r:id="rId21"/>
    <p:sldId id="272" r:id="rId22"/>
    <p:sldId id="277" r:id="rId23"/>
    <p:sldId id="278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AD9E"/>
    <a:srgbClr val="991B9E"/>
    <a:srgbClr val="02982D"/>
    <a:srgbClr val="E93C4F"/>
    <a:srgbClr val="26358C"/>
    <a:srgbClr val="D1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C2B83-35F2-4946-8056-9506157AEB26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5EAFA-5440-49C5-ADDC-ACAA8EE3B2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525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D1B7F-1B13-481C-AA04-52436544305F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68099-C01F-499A-8AE3-C9BCC670C6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8957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46F35-EAF8-4B59-93E7-A2EB76214AE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016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OBJECTIFS DU DISPOSITIF INTÉGRÉ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L’ensemble de ces acteurs œuvrent au sein du DIHR dans l’objectif :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D’éviter l’errance des familles et les accompagnements inadaptés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limiter, autant que possible, les ruptures de parcours en proposant une réponse harmonisée et collective à toute personne en situation de handicap rare, quel que soit son mode d’entrée dans le dispositif de prise en charge et d’accompagnement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D’apporter un appui aux autres acteurs et professionnels et de proposer un environnement propice au décloisonnement des interventions des différents professionnels de l’accompagnement.</a:t>
            </a: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PRINCIPES DE FONCTIONNEMENT DU DISPOSITIF INTÉGRÉ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Dispositif intégré dans lequel s’inscrit aujourd’hui la prise en charge des situations de handicap rare entraîne des évolutions en matière d’organisation et de pratiques professionnelles.</a:t>
            </a:r>
            <a:b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 méthode repose sur trois principes essentiels :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responsabilité partagée avec des objectifs communs pour les acteurs intervenant dans une même situation,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questionnement par chacun des acteurs sur son propre fonctionnement, afin de clarifier ses domaines de compétences et ses limites d’intervention, ceci afin d’adopter des procédures et outils communs,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cadre sécurisé pour le partage d’informations entre les professionnels en respectant et préservant le droit des personnes.</a:t>
            </a:r>
          </a:p>
          <a:p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conclusion, nous pouvons dire que le dispositif intégré handicaps rares est un socle à partir duquel se développe une intervention en réseau afin que chaque personne en situation de handicap rare dispose d’un accompagnement et d’une réponse adaptés à ses besoins et à son projet de vie.</a:t>
            </a: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68099-C01F-499A-8AE3-C9BCC670C64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7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OBJECTIFS DU DISPOSITIF INTÉGRÉ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L’ensemble de ces acteurs œuvrent au sein du DIHR dans l’objectif :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D’éviter l’errance des familles et les accompagnements inadaptés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limiter, autant que possible, les ruptures de parcours en proposant une réponse harmonisée et collective à toute personne en situation de handicap rare, quel que soit son mode d’entrée dans le dispositif de prise en charge et d’accompagnement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D’apporter un appui aux autres acteurs et professionnels et de proposer un environnement propice au décloisonnement des interventions des différents professionnels de l’accompagnement.</a:t>
            </a: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PRINCIPES DE FONCTIONNEMENT DU DISPOSITIF INTÉGRÉ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Dispositif intégré dans lequel s’inscrit aujourd’hui la prise en charge des situations de handicap rare entraîne des évolutions en matière d’organisation et de pratiques professionnelles.</a:t>
            </a:r>
            <a:b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 méthode repose sur trois principes essentiels :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responsabilité partagée avec des objectifs communs pour les acteurs intervenant dans une même situation,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questionnement par chacun des acteurs sur son propre fonctionnement, afin de clarifier ses domaines de compétences et ses limites d’intervention, ceci afin d’adopter des procédures et outils communs,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cadre sécurisé pour le partage d’informations entre les professionnels en respectant et préservant le droit des personnes.</a:t>
            </a:r>
          </a:p>
          <a:p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conclusion, nous pouvons dire que le dispositif intégré handicaps rares est un socle à partir duquel se développe une intervention en réseau afin que chaque personne en situation de handicap rare dispose d’un accompagnement et d’une réponse adaptés à ses besoins et à son projet de vie.</a:t>
            </a: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68099-C01F-499A-8AE3-C9BCC670C64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1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46F35-EAF8-4B59-93E7-A2EB76214AEC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03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46F35-EAF8-4B59-93E7-A2EB76214AEC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46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46F35-EAF8-4B59-93E7-A2EB76214AEC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35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DCC7-1E33-48B7-BC76-C2C033242CF7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065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5AAF-4259-4766-906A-30AA515DBD8A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93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D1F6-F18F-4691-8CC3-3D12583A52D8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539CB-3DFC-40A3-BCB0-8AFA64248D6E}" type="datetime1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9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958D-749A-4F00-96D5-ADFA126DA214}" type="datetime1">
              <a:rPr lang="fr-FR" smtClean="0"/>
              <a:t>03/06/2025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61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1D42-1635-49C7-9D4C-C7EF2CB4F0A8}" type="datetime1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16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29F54-2535-4A01-9337-66F846C28C49}" type="datetime1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35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3AC7-116E-4642-9104-FA181CE514A9}" type="datetime1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293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6A67C-3DCB-4948-A4A5-123E29C92185}" type="datetime1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74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72E6-D90F-4E18-920E-01C9183F487F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09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F778-FF18-41FA-B901-9A0DD9EFB39C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81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A8FBE-37F0-4D5B-B3D5-9E78E099FB56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Présentation de l'ERHR Nord-Ouest et FR polyhandicap Normandie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39404-460B-4076-AAC6-A37089F297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82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nsa.fr/documentation/20231024_optimise_-_cnsa_formulaire_information_complementaires_pour_la_mdph_ou_la_mda_fr_02-2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normandie@erhr.fr" TargetMode="External"/><Relationship Id="rId2" Type="http://schemas.openxmlformats.org/officeDocument/2006/relationships/hyperlink" Target="mailto:hautsdefrance@erhr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ssistante.nordouest@erhr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097741" cy="6858000"/>
          </a:xfrm>
          <a:prstGeom prst="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764" y="1625237"/>
            <a:ext cx="7031892" cy="22479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86548" y="4750917"/>
            <a:ext cx="6925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</a:rPr>
              <a:t>ET PARCOURS DE SOIN MALADIE RARE</a:t>
            </a:r>
            <a:endParaRPr lang="fr-FR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7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D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500" y="25463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000" b="1" dirty="0" smtClean="0">
                <a:solidFill>
                  <a:schemeClr val="bg1"/>
                </a:solidFill>
              </a:rPr>
              <a:t>Quelques éléments de définition du </a:t>
            </a:r>
            <a:r>
              <a:rPr lang="fr-FR" sz="6000" b="1" dirty="0">
                <a:solidFill>
                  <a:schemeClr val="bg1"/>
                </a:solidFill>
              </a:rPr>
              <a:t>handicap rare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2</a:t>
            </a:fld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0A92FD-0746-B0AE-140A-1C5C48CDC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34B1-6644-49CA-AFB1-7520E4ADBFE7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1E5732-A335-FB44-A4DF-91FD2B33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</p:spTree>
    <p:extLst>
      <p:ext uri="{BB962C8B-B14F-4D97-AF65-F5344CB8AC3E}">
        <p14:creationId xmlns:p14="http://schemas.microsoft.com/office/powerpoint/2010/main" val="94359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ev.nordouest.erhr.fr/wp-content/uploads/sites/9/2022/11/HR-schema-1024x7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1" y="2253754"/>
            <a:ext cx="5549830" cy="396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3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1143000" y="134057"/>
            <a:ext cx="10210800" cy="719948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Le handicap rare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6369269" y="1380607"/>
            <a:ext cx="5602013" cy="2408048"/>
          </a:xfrm>
          <a:prstGeom prst="roundRect">
            <a:avLst/>
          </a:prstGeom>
          <a:solidFill>
            <a:srgbClr val="E93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L‘association minimum de 2 déficiences graves</a:t>
            </a:r>
            <a:r>
              <a:rPr lang="fr-FR" dirty="0">
                <a:solidFill>
                  <a:schemeClr val="bg1"/>
                </a:solidFill>
              </a:rPr>
              <a:t>: 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fr-FR" sz="1600" i="1" dirty="0">
                <a:solidFill>
                  <a:schemeClr val="bg1"/>
                </a:solidFill>
              </a:rPr>
              <a:t>Déficience visuelle grave associée à une déficience auditive grave</a:t>
            </a:r>
          </a:p>
          <a:p>
            <a:pPr marL="285750" indent="-285750" algn="ctr">
              <a:buFontTx/>
              <a:buChar char="-"/>
            </a:pPr>
            <a:r>
              <a:rPr lang="fr-FR" sz="1600" i="1" dirty="0">
                <a:solidFill>
                  <a:schemeClr val="bg1"/>
                </a:solidFill>
              </a:rPr>
              <a:t>Déficience visuelle grave associée à une déficience motrice grave </a:t>
            </a:r>
          </a:p>
          <a:p>
            <a:pPr marL="285750" indent="-285750" algn="ctr">
              <a:buFontTx/>
              <a:buChar char="-"/>
            </a:pPr>
            <a:r>
              <a:rPr lang="fr-FR" sz="1600" i="1" dirty="0">
                <a:solidFill>
                  <a:schemeClr val="bg1"/>
                </a:solidFill>
              </a:rPr>
              <a:t>Epilepsie sévère non stabilisée associée à une autre déficience grave</a:t>
            </a:r>
          </a:p>
          <a:p>
            <a:pPr marL="285750" indent="-285750" algn="ctr">
              <a:buFontTx/>
              <a:buChar char="-"/>
            </a:pPr>
            <a:r>
              <a:rPr lang="fr-FR" sz="1600" i="1" dirty="0">
                <a:solidFill>
                  <a:schemeClr val="bg1"/>
                </a:solidFill>
              </a:rPr>
              <a:t>…………………………</a:t>
            </a:r>
          </a:p>
        </p:txBody>
      </p:sp>
      <p:cxnSp>
        <p:nvCxnSpPr>
          <p:cNvPr id="9" name="Connecteur droit avec flèche 8"/>
          <p:cNvCxnSpPr>
            <a:endCxn id="7" idx="1"/>
          </p:cNvCxnSpPr>
          <p:nvPr/>
        </p:nvCxnSpPr>
        <p:spPr>
          <a:xfrm flipV="1">
            <a:off x="4624251" y="2584631"/>
            <a:ext cx="1745018" cy="1399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6369269" y="4166103"/>
            <a:ext cx="5602014" cy="2436746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Evaluation standardisée difficilement réalisable</a:t>
            </a:r>
            <a:br>
              <a:rPr lang="fr-FR" b="1" dirty="0">
                <a:solidFill>
                  <a:schemeClr val="bg1"/>
                </a:solidFill>
              </a:rPr>
            </a:br>
            <a:endParaRPr lang="fr-FR" b="1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Expertise</a:t>
            </a:r>
            <a:r>
              <a:rPr lang="fr-FR" dirty="0">
                <a:solidFill>
                  <a:schemeClr val="bg1"/>
                </a:solidFill>
              </a:rPr>
              <a:t> requise pour </a:t>
            </a:r>
            <a:r>
              <a:rPr lang="fr-FR" b="1" dirty="0">
                <a:solidFill>
                  <a:schemeClr val="bg1"/>
                </a:solidFill>
              </a:rPr>
              <a:t>l’évaluation fonctionnelle </a:t>
            </a:r>
            <a:r>
              <a:rPr lang="fr-FR" dirty="0">
                <a:solidFill>
                  <a:schemeClr val="bg1"/>
                </a:solidFill>
              </a:rPr>
              <a:t/>
            </a:r>
            <a:br>
              <a:rPr lang="fr-FR" dirty="0">
                <a:solidFill>
                  <a:schemeClr val="bg1"/>
                </a:solidFill>
              </a:rPr>
            </a:b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Multiplicité des acteurs </a:t>
            </a:r>
            <a:r>
              <a:rPr lang="fr-FR" dirty="0">
                <a:solidFill>
                  <a:schemeClr val="bg1"/>
                </a:solidFill>
              </a:rPr>
              <a:t>pour apporter une réponse à tous les besoins</a:t>
            </a:r>
          </a:p>
        </p:txBody>
      </p:sp>
      <p:cxnSp>
        <p:nvCxnSpPr>
          <p:cNvPr id="14" name="Connecteur droit avec flèche 13"/>
          <p:cNvCxnSpPr>
            <a:endCxn id="11" idx="1"/>
          </p:cNvCxnSpPr>
          <p:nvPr/>
        </p:nvCxnSpPr>
        <p:spPr>
          <a:xfrm>
            <a:off x="4624251" y="5259977"/>
            <a:ext cx="1745018" cy="124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1219200" y="1915406"/>
            <a:ext cx="423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Combinaison de 3 types de rareté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6192BF-4E04-1BF1-322C-567E4DF0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48A99-3E21-4DF9-9133-EB59EE58D401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2B8F50-34B5-8B27-6883-1C487080B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475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733736" y="222337"/>
            <a:ext cx="9372600" cy="936104"/>
          </a:xfr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Définition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675E-BAD1-497F-A9C3-4557A8AB9546}" type="datetime1">
              <a:rPr lang="fr-FR" smtClean="0">
                <a:solidFill>
                  <a:srgbClr val="000000"/>
                </a:solidFill>
              </a:rPr>
              <a:t>03/06/2025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000000"/>
                </a:solidFill>
              </a:rPr>
              <a:t>Présentation de l'ERHR Nord-Ouest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C11B-5C96-45BC-BF51-789B7E05F0AE}" type="slidenum">
              <a:rPr lang="fr-FR" smtClean="0">
                <a:solidFill>
                  <a:srgbClr val="000000"/>
                </a:solidFill>
              </a:rPr>
              <a:pPr/>
              <a:t>4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39416" y="1556793"/>
            <a:ext cx="111612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Selon </a:t>
            </a:r>
            <a:r>
              <a:rPr lang="fr-FR" sz="2000" b="1" dirty="0">
                <a:solidFill>
                  <a:srgbClr val="000000"/>
                </a:solidFill>
              </a:rPr>
              <a:t>l'article </a:t>
            </a:r>
            <a:r>
              <a:rPr lang="fr-FR" sz="2000" b="1" dirty="0" smtClean="0">
                <a:solidFill>
                  <a:srgbClr val="000000"/>
                </a:solidFill>
              </a:rPr>
              <a:t>D.312-194 du Code de l’Action Sociale et </a:t>
            </a:r>
            <a:r>
              <a:rPr lang="fr-FR" sz="2000" b="1" smtClean="0">
                <a:solidFill>
                  <a:srgbClr val="000000"/>
                </a:solidFill>
              </a:rPr>
              <a:t>des Familles</a:t>
            </a:r>
            <a:r>
              <a:rPr lang="fr-FR" sz="2000" smtClean="0">
                <a:solidFill>
                  <a:srgbClr val="000000"/>
                </a:solidFill>
              </a:rPr>
              <a:t>, </a:t>
            </a:r>
            <a:r>
              <a:rPr lang="fr-FR" sz="2000" dirty="0">
                <a:solidFill>
                  <a:srgbClr val="000000"/>
                </a:solidFill>
              </a:rPr>
              <a:t>sont atteintes d'un handicap rare les personnes présentant l'une des configurations de déficiences ou de troubles associés relevant de l'une des catégories suivantes :</a:t>
            </a:r>
          </a:p>
          <a:p>
            <a:endParaRPr lang="fr-FR" sz="20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• L’association d’une </a:t>
            </a:r>
            <a:r>
              <a:rPr lang="fr-FR" sz="2000" b="1" dirty="0">
                <a:solidFill>
                  <a:srgbClr val="4A72AF"/>
                </a:solidFill>
              </a:rPr>
              <a:t>déficience auditive grave </a:t>
            </a:r>
            <a:r>
              <a:rPr lang="fr-FR" sz="2000" dirty="0">
                <a:solidFill>
                  <a:srgbClr val="000000"/>
                </a:solidFill>
              </a:rPr>
              <a:t>et </a:t>
            </a:r>
            <a:r>
              <a:rPr lang="fr-FR" sz="2000" dirty="0">
                <a:solidFill>
                  <a:srgbClr val="4A72AF"/>
                </a:solidFill>
              </a:rPr>
              <a:t>d’</a:t>
            </a:r>
            <a:r>
              <a:rPr lang="fr-FR" sz="2000" b="1" dirty="0">
                <a:solidFill>
                  <a:srgbClr val="4A72AF"/>
                </a:solidFill>
              </a:rPr>
              <a:t>une</a:t>
            </a:r>
            <a:r>
              <a:rPr lang="fr-FR" sz="2000" dirty="0">
                <a:solidFill>
                  <a:srgbClr val="4A72AF"/>
                </a:solidFill>
              </a:rPr>
              <a:t> </a:t>
            </a:r>
            <a:r>
              <a:rPr lang="fr-FR" sz="2000" b="1" dirty="0">
                <a:solidFill>
                  <a:srgbClr val="4A72AF"/>
                </a:solidFill>
              </a:rPr>
              <a:t>déficience visuelle grave </a:t>
            </a:r>
            <a:r>
              <a:rPr lang="fr-FR" sz="2000" dirty="0">
                <a:solidFill>
                  <a:srgbClr val="000000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• L’association d’une </a:t>
            </a:r>
            <a:r>
              <a:rPr lang="fr-FR" sz="2000" b="1" dirty="0">
                <a:solidFill>
                  <a:srgbClr val="4A72AF"/>
                </a:solidFill>
              </a:rPr>
              <a:t>déficience visuelle grave </a:t>
            </a:r>
            <a:r>
              <a:rPr lang="fr-FR" sz="2000" dirty="0">
                <a:solidFill>
                  <a:srgbClr val="000000"/>
                </a:solidFill>
              </a:rPr>
              <a:t>et </a:t>
            </a:r>
            <a:r>
              <a:rPr lang="fr-FR" sz="2000" dirty="0">
                <a:solidFill>
                  <a:srgbClr val="4A72AF"/>
                </a:solidFill>
              </a:rPr>
              <a:t>d’</a:t>
            </a:r>
            <a:r>
              <a:rPr lang="fr-FR" sz="2000" b="1" dirty="0">
                <a:solidFill>
                  <a:srgbClr val="4A72AF"/>
                </a:solidFill>
              </a:rPr>
              <a:t>une ou plusieurs autres déficiences graves </a:t>
            </a:r>
            <a:r>
              <a:rPr lang="fr-FR" sz="2000" dirty="0">
                <a:solidFill>
                  <a:srgbClr val="4A72AF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• L’association d’une </a:t>
            </a:r>
            <a:r>
              <a:rPr lang="fr-FR" sz="2000" b="1" dirty="0">
                <a:solidFill>
                  <a:srgbClr val="4A72AF"/>
                </a:solidFill>
              </a:rPr>
              <a:t>déficience auditive grave </a:t>
            </a:r>
            <a:r>
              <a:rPr lang="fr-FR" sz="2000" dirty="0">
                <a:solidFill>
                  <a:srgbClr val="000000"/>
                </a:solidFill>
              </a:rPr>
              <a:t>et </a:t>
            </a:r>
            <a:r>
              <a:rPr lang="fr-FR" sz="2000" dirty="0">
                <a:solidFill>
                  <a:srgbClr val="4A72AF"/>
                </a:solidFill>
              </a:rPr>
              <a:t>d’</a:t>
            </a:r>
            <a:r>
              <a:rPr lang="fr-FR" sz="2000" b="1" dirty="0">
                <a:solidFill>
                  <a:srgbClr val="4A72AF"/>
                </a:solidFill>
              </a:rPr>
              <a:t>une ou plusieurs autres déficiences graves </a:t>
            </a:r>
            <a:r>
              <a:rPr lang="fr-FR" sz="2000" dirty="0">
                <a:solidFill>
                  <a:srgbClr val="000000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• Une </a:t>
            </a:r>
            <a:r>
              <a:rPr lang="fr-FR" sz="2000" b="1" dirty="0">
                <a:solidFill>
                  <a:srgbClr val="4A72AF"/>
                </a:solidFill>
              </a:rPr>
              <a:t>dysphasie grave </a:t>
            </a:r>
            <a:r>
              <a:rPr lang="fr-FR" sz="2000" dirty="0">
                <a:solidFill>
                  <a:srgbClr val="000000"/>
                </a:solidFill>
              </a:rPr>
              <a:t>associée ou non à une autre déficience 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• L’association </a:t>
            </a:r>
            <a:r>
              <a:rPr lang="fr-FR" sz="2000" b="1" dirty="0">
                <a:solidFill>
                  <a:srgbClr val="4A72AF"/>
                </a:solidFill>
              </a:rPr>
              <a:t>d’une ou plusieurs déficiences graves </a:t>
            </a:r>
            <a:r>
              <a:rPr lang="fr-FR" sz="2000" dirty="0">
                <a:solidFill>
                  <a:srgbClr val="000000"/>
                </a:solidFill>
              </a:rPr>
              <a:t>et d’une </a:t>
            </a:r>
            <a:r>
              <a:rPr lang="fr-FR" sz="2000" b="1" dirty="0">
                <a:solidFill>
                  <a:srgbClr val="4A72AF"/>
                </a:solidFill>
              </a:rPr>
              <a:t>affection chronique, grave ou évolutive</a:t>
            </a:r>
            <a:r>
              <a:rPr lang="fr-FR" sz="2000" dirty="0">
                <a:solidFill>
                  <a:srgbClr val="000000"/>
                </a:solidFill>
              </a:rPr>
              <a:t>, telle que :</a:t>
            </a:r>
          </a:p>
          <a:p>
            <a:r>
              <a:rPr lang="fr-FR" sz="2000" dirty="0">
                <a:solidFill>
                  <a:srgbClr val="000000"/>
                </a:solidFill>
              </a:rPr>
              <a:t>		- Une </a:t>
            </a:r>
            <a:r>
              <a:rPr lang="fr-FR" sz="2000" b="1" dirty="0">
                <a:solidFill>
                  <a:srgbClr val="4A72AF"/>
                </a:solidFill>
              </a:rPr>
              <a:t>affection mitochondriale </a:t>
            </a:r>
            <a:r>
              <a:rPr lang="fr-FR" sz="2000" dirty="0">
                <a:solidFill>
                  <a:srgbClr val="000000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		- Une </a:t>
            </a:r>
            <a:r>
              <a:rPr lang="fr-FR" sz="2000" b="1" dirty="0">
                <a:solidFill>
                  <a:srgbClr val="4A72AF"/>
                </a:solidFill>
              </a:rPr>
              <a:t>affection du métabolisme </a:t>
            </a:r>
            <a:r>
              <a:rPr lang="fr-FR" sz="2000" dirty="0">
                <a:solidFill>
                  <a:srgbClr val="000000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		- Une </a:t>
            </a:r>
            <a:r>
              <a:rPr lang="fr-FR" sz="2000" b="1" dirty="0">
                <a:solidFill>
                  <a:srgbClr val="4A72AF"/>
                </a:solidFill>
              </a:rPr>
              <a:t>affection évolutive du système nerveux </a:t>
            </a:r>
            <a:r>
              <a:rPr lang="fr-FR" sz="2000" dirty="0">
                <a:solidFill>
                  <a:srgbClr val="000000"/>
                </a:solidFill>
              </a:rPr>
              <a:t>;</a:t>
            </a:r>
          </a:p>
          <a:p>
            <a:r>
              <a:rPr lang="fr-FR" sz="2000" dirty="0">
                <a:solidFill>
                  <a:srgbClr val="000000"/>
                </a:solidFill>
              </a:rPr>
              <a:t>		- Une </a:t>
            </a:r>
            <a:r>
              <a:rPr lang="fr-FR" sz="2000" b="1" dirty="0">
                <a:solidFill>
                  <a:srgbClr val="4A72AF"/>
                </a:solidFill>
              </a:rPr>
              <a:t>épilepsie sévère</a:t>
            </a:r>
            <a:r>
              <a:rPr lang="fr-FR" sz="2000" b="1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174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5</a:t>
            </a:fld>
            <a:endParaRPr lang="fr-FR"/>
          </a:p>
        </p:txBody>
      </p:sp>
      <p:sp>
        <p:nvSpPr>
          <p:cNvPr id="2" name="Parchemin vertical 1"/>
          <p:cNvSpPr/>
          <p:nvPr/>
        </p:nvSpPr>
        <p:spPr>
          <a:xfrm>
            <a:off x="993228" y="1513492"/>
            <a:ext cx="2827282" cy="3720661"/>
          </a:xfrm>
          <a:prstGeom prst="verticalScroll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La conséquence </a:t>
            </a:r>
            <a:r>
              <a:rPr lang="fr-FR" b="1" dirty="0">
                <a:solidFill>
                  <a:schemeClr val="bg1"/>
                </a:solidFill>
              </a:rPr>
              <a:t>d’une association rare et simultanée de déficits</a:t>
            </a:r>
            <a:r>
              <a:rPr lang="fr-FR" dirty="0">
                <a:solidFill>
                  <a:schemeClr val="bg1"/>
                </a:solidFill>
              </a:rPr>
              <a:t> sensoriels, moteurs, cognitifs ou de troubles psychiques </a:t>
            </a:r>
          </a:p>
        </p:txBody>
      </p:sp>
      <p:sp>
        <p:nvSpPr>
          <p:cNvPr id="6" name="Parchemin vertical 5"/>
          <p:cNvSpPr/>
          <p:nvPr/>
        </p:nvSpPr>
        <p:spPr>
          <a:xfrm>
            <a:off x="4614041" y="1513491"/>
            <a:ext cx="2827282" cy="3720661"/>
          </a:xfrm>
          <a:prstGeom prst="verticalScroll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Une </a:t>
            </a:r>
            <a:r>
              <a:rPr lang="fr-FR" b="1" dirty="0">
                <a:solidFill>
                  <a:schemeClr val="bg1"/>
                </a:solidFill>
              </a:rPr>
              <a:t>situation complexe </a:t>
            </a:r>
            <a:r>
              <a:rPr lang="fr-FR" dirty="0">
                <a:solidFill>
                  <a:schemeClr val="bg1"/>
                </a:solidFill>
              </a:rPr>
              <a:t>qui n’est pas la simple addition de déficits</a:t>
            </a:r>
          </a:p>
        </p:txBody>
      </p:sp>
      <p:sp>
        <p:nvSpPr>
          <p:cNvPr id="7" name="Parchemin vertical 6"/>
          <p:cNvSpPr/>
          <p:nvPr/>
        </p:nvSpPr>
        <p:spPr>
          <a:xfrm>
            <a:off x="8360978" y="1513491"/>
            <a:ext cx="2827282" cy="3720661"/>
          </a:xfrm>
          <a:prstGeom prst="verticalScroll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Une </a:t>
            </a:r>
            <a:r>
              <a:rPr lang="fr-FR" b="1" dirty="0">
                <a:solidFill>
                  <a:schemeClr val="bg1"/>
                </a:solidFill>
              </a:rPr>
              <a:t>expertise</a:t>
            </a:r>
            <a:r>
              <a:rPr lang="fr-FR" dirty="0">
                <a:solidFill>
                  <a:schemeClr val="bg1"/>
                </a:solidFill>
              </a:rPr>
              <a:t> requise, caractérisée par la difficulté et la rareté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613338" y="552265"/>
            <a:ext cx="882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Le handicap rare est caractérisé par: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51489" y="5894685"/>
            <a:ext cx="882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991B9E"/>
                </a:solidFill>
              </a:rPr>
              <a:t>1 déficience + 1 déficience = handicap X 6</a:t>
            </a:r>
          </a:p>
        </p:txBody>
      </p:sp>
      <p:pic>
        <p:nvPicPr>
          <p:cNvPr id="2052" name="Picture 4" descr="Info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43" y="5803403"/>
            <a:ext cx="644226" cy="64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2F239D-B856-F6B2-C2C8-A5503AD9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D29F6-4C4F-4B64-B199-88049CC5EC15}" type="datetime1">
              <a:rPr lang="fr-FR" smtClean="0"/>
              <a:t>03/06/2025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E501D391-5845-9C59-F1FD-7E155C33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8189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6</a:t>
            </a:fld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964324" y="260181"/>
            <a:ext cx="10210800" cy="719948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Handicap rare et maladie rare </a:t>
            </a:r>
          </a:p>
        </p:txBody>
      </p:sp>
      <p:sp>
        <p:nvSpPr>
          <p:cNvPr id="7" name="Parchemin horizontal 6"/>
          <p:cNvSpPr/>
          <p:nvPr/>
        </p:nvSpPr>
        <p:spPr>
          <a:xfrm>
            <a:off x="2689334" y="1292773"/>
            <a:ext cx="6760780" cy="1082565"/>
          </a:xfrm>
          <a:prstGeom prst="horizontalScroll">
            <a:avLst/>
          </a:prstGeom>
          <a:solidFill>
            <a:srgbClr val="991B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Le handicap rare n’est pas un diagnostic médical 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898385" y="2543550"/>
                <a:ext cx="4940172" cy="3644587"/>
              </a:xfrm>
              <a:prstGeom prst="rect">
                <a:avLst/>
              </a:prstGeom>
              <a:solidFill>
                <a:srgbClr val="D1D1D1">
                  <a:alpha val="49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fr-FR" sz="2400" dirty="0">
                    <a:solidFill>
                      <a:srgbClr val="000000"/>
                    </a:solidFill>
                  </a:rPr>
                  <a:t>Handicaps rares ≠ maladies rares</a:t>
                </a:r>
              </a:p>
              <a:p>
                <a:pPr>
                  <a:spcAft>
                    <a:spcPts val="450"/>
                  </a:spcAft>
                </a:pPr>
                <a:endParaRPr lang="fr-FR" sz="2400" dirty="0">
                  <a:solidFill>
                    <a:srgbClr val="000000"/>
                  </a:solidFill>
                </a:endParaRP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fr-FR" sz="2400" dirty="0">
                    <a:solidFill>
                      <a:srgbClr val="000000"/>
                    </a:solidFill>
                  </a:rPr>
                  <a:t>Handicaps rares 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</a:rPr>
                  <a:t> maladies rares</a:t>
                </a:r>
              </a:p>
              <a:p>
                <a:pPr>
                  <a:spcAft>
                    <a:spcPts val="450"/>
                  </a:spcAft>
                </a:pPr>
                <a:endParaRPr lang="fr-FR" sz="2400" dirty="0">
                  <a:solidFill>
                    <a:srgbClr val="000000"/>
                  </a:solidFill>
                </a:endParaRP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fr-FR" sz="2400" b="1" dirty="0">
                    <a:solidFill>
                      <a:srgbClr val="26358C"/>
                    </a:solidFill>
                  </a:rPr>
                  <a:t>Maladies rares </a:t>
                </a:r>
                <a:r>
                  <a:rPr lang="fr-FR" sz="2400" b="1" dirty="0">
                    <a:solidFill>
                      <a:srgbClr val="26358C"/>
                    </a:solidFill>
                    <a:latin typeface="Calibri" panose="020F0502020204030204" pitchFamily="34" charset="0"/>
                  </a:rPr>
                  <a:t>→</a:t>
                </a:r>
                <a:r>
                  <a:rPr lang="fr-FR" sz="2400" b="1" dirty="0">
                    <a:solidFill>
                      <a:srgbClr val="26358C"/>
                    </a:solidFill>
                  </a:rPr>
                  <a:t> handicaps rares</a:t>
                </a:r>
              </a:p>
              <a:p>
                <a:pPr algn="just"/>
                <a:r>
                  <a:rPr lang="fr-FR" i="1" dirty="0"/>
                  <a:t>Syndrome </a:t>
                </a:r>
                <a:r>
                  <a:rPr lang="fr-FR" i="1" dirty="0" err="1"/>
                  <a:t>Prader</a:t>
                </a:r>
                <a:r>
                  <a:rPr lang="fr-FR" i="1" dirty="0"/>
                  <a:t> Willi, maladie d’Huntington, syndrome de </a:t>
                </a:r>
                <a:r>
                  <a:rPr lang="fr-FR" i="1" dirty="0" err="1"/>
                  <a:t>Dravet</a:t>
                </a:r>
                <a:r>
                  <a:rPr lang="fr-FR" i="1" dirty="0"/>
                  <a:t>, syndrome d’</a:t>
                </a:r>
                <a:r>
                  <a:rPr lang="fr-FR" i="1" dirty="0" err="1"/>
                  <a:t>Angelman</a:t>
                </a:r>
                <a:r>
                  <a:rPr lang="fr-FR" i="1" dirty="0"/>
                  <a:t>, syndrome charge, syndrome de Cornélia de Lange, syndrome Lennox-</a:t>
                </a:r>
                <a:r>
                  <a:rPr lang="fr-FR" i="1" dirty="0" err="1"/>
                  <a:t>Gastaux</a:t>
                </a:r>
                <a:r>
                  <a:rPr lang="fr-FR" i="1" dirty="0"/>
                  <a:t>, syndrome du cri du chat, certaines ataxies cérébelleuses,……</a:t>
                </a: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85" y="2543550"/>
                <a:ext cx="4940172" cy="3644587"/>
              </a:xfrm>
              <a:prstGeom prst="rect">
                <a:avLst/>
              </a:prstGeom>
              <a:blipFill>
                <a:blip r:embed="rId2"/>
                <a:stretch>
                  <a:fillRect l="-1603" t="-1338" r="-986" b="-16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maladies rares, un cap pour chacu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003" y="2509274"/>
            <a:ext cx="2601976" cy="364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2569" y="2509274"/>
            <a:ext cx="2518203" cy="341856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B579C6E-7AE7-3219-6879-9BA051B95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E0B3D-4187-4B2D-A0A2-096212732C34}" type="datetime1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0295E4-F73F-CFAC-3105-80A038BF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082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D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500" y="25463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000" b="1" dirty="0">
                <a:solidFill>
                  <a:schemeClr val="bg1"/>
                </a:solidFill>
              </a:rPr>
              <a:t>Points généraux </a:t>
            </a:r>
            <a:r>
              <a:rPr lang="fr-FR" sz="6000" b="1" dirty="0" smtClean="0">
                <a:solidFill>
                  <a:schemeClr val="bg1"/>
                </a:solidFill>
              </a:rPr>
              <a:t>sur l’organisation de l’ERHR</a:t>
            </a:r>
            <a:endParaRPr lang="fr-FR" sz="60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7</a:t>
            </a:fld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D1A83A-F2E8-6B5C-4A18-389ADF4B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AF2FB-730F-4FAA-AFA3-31921392C619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9D3106-DEC9-17DF-B32C-5FC8EC75C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</p:spTree>
    <p:extLst>
      <p:ext uri="{BB962C8B-B14F-4D97-AF65-F5344CB8AC3E}">
        <p14:creationId xmlns:p14="http://schemas.microsoft.com/office/powerpoint/2010/main" val="379554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609850" cy="6858000"/>
          </a:xfrm>
          <a:prstGeom prst="rect">
            <a:avLst/>
          </a:prstGeom>
          <a:solidFill>
            <a:srgbClr val="D1D1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3124201" y="196664"/>
            <a:ext cx="8728262" cy="974912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Schéma national d’organisation sociale et médico-sociale pour les handicaps rares </a:t>
            </a:r>
          </a:p>
        </p:txBody>
      </p:sp>
      <p:sp>
        <p:nvSpPr>
          <p:cNvPr id="6" name="Ellipse 5"/>
          <p:cNvSpPr/>
          <p:nvPr/>
        </p:nvSpPr>
        <p:spPr>
          <a:xfrm>
            <a:off x="702329" y="1349189"/>
            <a:ext cx="1205193" cy="12606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2009-2013</a:t>
            </a:r>
          </a:p>
        </p:txBody>
      </p:sp>
      <p:sp>
        <p:nvSpPr>
          <p:cNvPr id="7" name="Ellipse 6"/>
          <p:cNvSpPr/>
          <p:nvPr/>
        </p:nvSpPr>
        <p:spPr>
          <a:xfrm>
            <a:off x="702327" y="3165242"/>
            <a:ext cx="1205193" cy="12606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2014-2018</a:t>
            </a:r>
          </a:p>
        </p:txBody>
      </p:sp>
      <p:sp>
        <p:nvSpPr>
          <p:cNvPr id="8" name="Ellipse 7"/>
          <p:cNvSpPr/>
          <p:nvPr/>
        </p:nvSpPr>
        <p:spPr>
          <a:xfrm>
            <a:off x="702328" y="4981296"/>
            <a:ext cx="1205193" cy="12606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2021-2025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971801" y="1712820"/>
            <a:ext cx="841337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Accroitre les expertises </a:t>
            </a:r>
            <a:endParaRPr lang="fr-FR" sz="2000" dirty="0"/>
          </a:p>
          <a:p>
            <a:r>
              <a:rPr lang="fr-FR" sz="2000" b="1" dirty="0"/>
              <a:t>Développer l'offre en établissements et services</a:t>
            </a:r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Création des Equipes Relais Handicaps Rares </a:t>
            </a:r>
            <a:r>
              <a:rPr lang="fr-FR" sz="2000" dirty="0"/>
              <a:t>(ERHR)</a:t>
            </a:r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b="1" dirty="0"/>
              <a:t>Consolider les progrès apportés </a:t>
            </a:r>
            <a:r>
              <a:rPr lang="fr-FR" sz="2000" dirty="0"/>
              <a:t>dans l'organisation de l'offre et </a:t>
            </a:r>
            <a:r>
              <a:rPr lang="fr-FR" sz="2000" b="1" dirty="0"/>
              <a:t>accompagner la transformation </a:t>
            </a:r>
            <a:r>
              <a:rPr lang="fr-FR" sz="2000" dirty="0"/>
              <a:t>de cette dernière </a:t>
            </a:r>
          </a:p>
          <a:p>
            <a:r>
              <a:rPr lang="fr-FR" sz="2000" b="1" dirty="0"/>
              <a:t>Reconnaitre les situations de handicaps rares </a:t>
            </a:r>
            <a:r>
              <a:rPr lang="fr-FR" sz="2000" dirty="0"/>
              <a:t>dans les politiques publiques du handicap</a:t>
            </a:r>
          </a:p>
          <a:p>
            <a:endParaRPr lang="fr-FR" sz="2000" dirty="0"/>
          </a:p>
          <a:p>
            <a:r>
              <a:rPr lang="fr-FR" b="1" dirty="0"/>
              <a:t> </a:t>
            </a:r>
            <a:endParaRPr lang="fr-FR" dirty="0"/>
          </a:p>
          <a:p>
            <a:endParaRPr lang="fr-FR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1304923" y="2609851"/>
            <a:ext cx="0" cy="555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1304923" y="4425904"/>
            <a:ext cx="0" cy="555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8</a:t>
            </a:fld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8AC1E5-83AE-0C7E-250E-CBAABCFDF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A14B-0CF7-46B4-B6DC-38C8EA38A392}" type="datetime1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DB6C47F-2BA9-4769-E7FF-633C07B5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9570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D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5431" y="844550"/>
            <a:ext cx="4970929" cy="3284257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</a:rPr>
              <a:t>13 équipes relais </a:t>
            </a:r>
            <a:r>
              <a:rPr lang="fr-FR" dirty="0">
                <a:solidFill>
                  <a:schemeClr val="bg1"/>
                </a:solidFill>
              </a:rPr>
              <a:t>réparties sur le territoire national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Certaines sont constituées en sous équipes ou divisés en plusieurs équipes sur une </a:t>
            </a:r>
            <a:r>
              <a:rPr lang="fr-FR" dirty="0" err="1">
                <a:solidFill>
                  <a:schemeClr val="bg1"/>
                </a:solidFill>
              </a:rPr>
              <a:t>interrégion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31" y="0"/>
            <a:ext cx="6251061" cy="4900523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9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7" y="3990995"/>
            <a:ext cx="3632916" cy="2547917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E0AC37-EDFA-E978-2B92-7179A839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2A855-3198-4EA9-8C36-761AAF7E8944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6588F1-C4A6-2C91-0CD4-61352B738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7603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10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L’organisation intégrée handicap rare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818120" y="1493480"/>
            <a:ext cx="4027051" cy="4862870"/>
          </a:xfrm>
          <a:prstGeom prst="rect">
            <a:avLst/>
          </a:prstGeom>
          <a:solidFill>
            <a:srgbClr val="D1D1D1">
              <a:alpha val="4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26358C"/>
                </a:solidFill>
              </a:rPr>
              <a:t>Focus sur les centres nationaux ressources handicaps rares</a:t>
            </a:r>
          </a:p>
          <a:p>
            <a:pPr algn="ctr"/>
            <a:endParaRPr lang="fr-FR" b="1" dirty="0">
              <a:solidFill>
                <a:srgbClr val="26358C"/>
              </a:solidFill>
            </a:endParaRPr>
          </a:p>
          <a:p>
            <a:r>
              <a:rPr lang="fr-FR" sz="1600" b="1" dirty="0">
                <a:solidFill>
                  <a:srgbClr val="26358C"/>
                </a:solidFill>
              </a:rPr>
              <a:t>CNRHR CRESAM</a:t>
            </a:r>
            <a:r>
              <a:rPr lang="fr-FR" sz="1600" dirty="0"/>
              <a:t>, à Poitiers </a:t>
            </a:r>
          </a:p>
          <a:p>
            <a:r>
              <a:rPr lang="fr-FR" sz="1600" dirty="0"/>
              <a:t>S’adresse aux personnes atteintes de </a:t>
            </a:r>
            <a:r>
              <a:rPr lang="fr-FR" sz="1600" b="1" dirty="0"/>
              <a:t>surdicécité</a:t>
            </a:r>
          </a:p>
          <a:p>
            <a:endParaRPr lang="fr-FR" sz="1600" b="1" dirty="0"/>
          </a:p>
          <a:p>
            <a:r>
              <a:rPr lang="fr-FR" sz="1600" b="1" dirty="0">
                <a:solidFill>
                  <a:srgbClr val="26358C"/>
                </a:solidFill>
              </a:rPr>
              <a:t>CNRHR La Pépinière</a:t>
            </a:r>
            <a:r>
              <a:rPr lang="fr-FR" sz="1600" dirty="0"/>
              <a:t>, à Loos </a:t>
            </a:r>
          </a:p>
          <a:p>
            <a:r>
              <a:rPr lang="fr-FR" sz="1600" dirty="0"/>
              <a:t>S’adresse aux personnes atteintes de </a:t>
            </a:r>
            <a:r>
              <a:rPr lang="fr-FR" sz="1600" b="1" dirty="0"/>
              <a:t>déficience visuelle et troubles associés</a:t>
            </a:r>
          </a:p>
          <a:p>
            <a:endParaRPr lang="fr-FR" sz="1600" b="1" dirty="0"/>
          </a:p>
          <a:p>
            <a:r>
              <a:rPr lang="fr-FR" sz="1600" b="1" dirty="0">
                <a:solidFill>
                  <a:srgbClr val="26358C"/>
                </a:solidFill>
              </a:rPr>
              <a:t>CNRHR Robert Laplane</a:t>
            </a:r>
            <a:r>
              <a:rPr lang="fr-FR" sz="1600" dirty="0"/>
              <a:t>, à Paris</a:t>
            </a:r>
            <a:br>
              <a:rPr lang="fr-FR" sz="1600" dirty="0"/>
            </a:br>
            <a:r>
              <a:rPr lang="fr-FR" sz="1600" dirty="0"/>
              <a:t>s’adresse aux personnes atteintes de </a:t>
            </a:r>
            <a:r>
              <a:rPr lang="fr-FR" sz="1600" b="1" dirty="0"/>
              <a:t>surdité, troubles de la parole et/ou du langage avec déficiences associées </a:t>
            </a:r>
          </a:p>
          <a:p>
            <a:endParaRPr lang="fr-FR" sz="1600" b="1" dirty="0"/>
          </a:p>
          <a:p>
            <a:r>
              <a:rPr lang="fr-FR" sz="1600" b="1" dirty="0">
                <a:solidFill>
                  <a:srgbClr val="26358C"/>
                </a:solidFill>
              </a:rPr>
              <a:t>CNRHR FAHRES</a:t>
            </a:r>
            <a:r>
              <a:rPr lang="fr-FR" sz="1600" dirty="0"/>
              <a:t>, à Tain à l’Hermitage </a:t>
            </a:r>
            <a:br>
              <a:rPr lang="fr-FR" sz="1600" dirty="0"/>
            </a:br>
            <a:r>
              <a:rPr lang="fr-FR" sz="1600" dirty="0"/>
              <a:t>s’adresse aux personnes atteintes </a:t>
            </a:r>
            <a:r>
              <a:rPr lang="fr-FR" sz="1600" b="1" dirty="0"/>
              <a:t>d’épilepsie sévère</a:t>
            </a:r>
          </a:p>
        </p:txBody>
      </p:sp>
      <p:pic>
        <p:nvPicPr>
          <p:cNvPr id="2050" name="Picture 2" descr="https://dev.nordouest.erhr.fr/wp-content/uploads/sites/9/2022/11/cnsa1101-schema-organisation-CS5-1024x59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38" y="1782689"/>
            <a:ext cx="7266321" cy="421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81ADB1-1E90-DE97-F53B-50F24141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D78E6-7617-4F9A-AF46-4F1196347DFA}" type="datetime1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6C3D8D-1B85-ADD7-611A-2F3172AB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678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11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Les principes de l’organisation intégrée handicap rare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82650" y="1583562"/>
            <a:ext cx="104267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dirty="0"/>
              <a:t>vise à garantir une réponse </a:t>
            </a:r>
            <a:r>
              <a:rPr lang="fr-FR" b="1" dirty="0"/>
              <a:t>harmonisée et collective</a:t>
            </a:r>
            <a:r>
              <a:rPr lang="fr-FR" dirty="0"/>
              <a:t> à toute personne en situation de handicap, 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dirty="0"/>
              <a:t>Favoriser et améliorer l’évaluation des situations de personnes présentant des handicaps rares, du polyhandicap, ou TC/CL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dirty="0"/>
              <a:t>Favoriser l’élaboration des parcours de vie en fonction des besoins</a:t>
            </a:r>
            <a:endParaRPr lang="en-US" dirty="0"/>
          </a:p>
          <a:p>
            <a:pPr fontAlgn="base"/>
            <a:r>
              <a:rPr lang="en-US" dirty="0"/>
              <a:t>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dirty="0"/>
              <a:t>Articuler une notion de ressources du territoire avec les ressources nationales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dirty="0"/>
              <a:t>Le principe de subsidiarité (graduation des niveaux de réponses)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dirty="0"/>
              <a:t>La </a:t>
            </a:r>
            <a:r>
              <a:rPr lang="fr-FR" dirty="0" err="1"/>
              <a:t>co-responsabilité</a:t>
            </a:r>
            <a:r>
              <a:rPr lang="fr-FR" dirty="0"/>
              <a:t> des acteurs (Sanitaires, Médico-sociaux et sociaux) pour l’élaboration, la mise en œuvre et le suivi des stratégies d’accompagnement adaptés, promotion et développement de nouveaux modes de coopération durables entre institutions et </a:t>
            </a:r>
            <a:r>
              <a:rPr lang="fr-FR" dirty="0" smtClean="0"/>
              <a:t>professionnels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F7F421-F6FD-C3EE-3517-8C892A5F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CB97-64EC-4CED-9C78-4D1A73F780A7}" type="datetime1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DF85A2-8D3F-6059-29D5-563A9E70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433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17864" y="2230074"/>
            <a:ext cx="6035936" cy="332728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991B9E"/>
                </a:solidFill>
              </a:rPr>
              <a:t>Formulaire complémentaire de transmission d’information à la MDPH 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Outil de recueil des besoins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/>
              <a:t>Objectif: avoir une </a:t>
            </a:r>
            <a:r>
              <a:rPr lang="fr-FR" b="1" dirty="0"/>
              <a:t>vision globale des besoins de la personne</a:t>
            </a:r>
            <a:r>
              <a:rPr lang="fr-FR" dirty="0"/>
              <a:t> +</a:t>
            </a:r>
            <a:r>
              <a:rPr lang="fr-FR" b="1" dirty="0"/>
              <a:t>son emploi du temps </a:t>
            </a:r>
            <a:r>
              <a:rPr lang="fr-FR" dirty="0"/>
              <a:t>de la semaine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r-FR" dirty="0">
                <a:ea typeface="+mn-lt"/>
                <a:cs typeface="+mn-lt"/>
                <a:hlinkClick r:id="rId2"/>
              </a:rPr>
              <a:t>Informations complémentaires pour la MDPH ou la MDA (cnsa.fr)</a:t>
            </a:r>
            <a:endParaRPr lang="fr-FR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12</a:t>
            </a:fld>
            <a:endParaRPr lang="fr-FR"/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838200" y="356741"/>
            <a:ext cx="10515600" cy="692966"/>
          </a:xfrm>
          <a:prstGeom prst="roundRect">
            <a:avLst/>
          </a:prstGeom>
          <a:solidFill>
            <a:srgbClr val="2FAD9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Des projets au sein du dispositif intégré handicap rare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10" y="1431085"/>
            <a:ext cx="4311777" cy="4925265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5ECA287-2F0F-BC14-5CE3-8691A955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99F2-1AD3-4D41-B1C0-EB1A64AE00BF}" type="datetime1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328550-532E-4D9B-2955-37F41878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4263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190750" cy="68580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2438400" y="238125"/>
            <a:ext cx="9296400" cy="1009650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L’Equipe Relais Handicaps Rares Nord-Ouest </a:t>
            </a:r>
          </a:p>
        </p:txBody>
      </p:sp>
      <p:sp>
        <p:nvSpPr>
          <p:cNvPr id="6" name="Espace réservé du contenu 5"/>
          <p:cNvSpPr txBox="1">
            <a:spLocks noGrp="1"/>
          </p:cNvSpPr>
          <p:nvPr>
            <p:ph idx="1"/>
          </p:nvPr>
        </p:nvSpPr>
        <p:spPr>
          <a:xfrm>
            <a:off x="2388504" y="1682866"/>
            <a:ext cx="14479276" cy="6803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Projet porté par le </a:t>
            </a:r>
            <a:r>
              <a:rPr lang="fr-FR" b="1" dirty="0"/>
              <a:t>CCAS de la ville d’Yvetot (Normandie</a:t>
            </a:r>
            <a:r>
              <a:rPr lang="fr-FR" dirty="0" smtClean="0"/>
              <a:t>)</a:t>
            </a:r>
            <a:endParaRPr lang="fr-FR" dirty="0"/>
          </a:p>
          <a:p>
            <a:r>
              <a:rPr lang="fr-FR" dirty="0"/>
              <a:t>Lettre de mission et bilan avec </a:t>
            </a:r>
            <a:r>
              <a:rPr lang="fr-FR" b="1" dirty="0"/>
              <a:t>ARS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sz="1050" dirty="0"/>
          </a:p>
          <a:p>
            <a:r>
              <a:rPr lang="fr-FR" dirty="0"/>
              <a:t>ERHR autorisée depuis 29 décembre </a:t>
            </a:r>
            <a:r>
              <a:rPr lang="fr-FR" b="1" dirty="0"/>
              <a:t>2014</a:t>
            </a:r>
            <a:br>
              <a:rPr lang="fr-FR" b="1" dirty="0"/>
            </a:br>
            <a:endParaRPr lang="fr-FR" b="1" dirty="0"/>
          </a:p>
          <a:p>
            <a:r>
              <a:rPr lang="fr-FR" dirty="0"/>
              <a:t>En Normandie, </a:t>
            </a:r>
            <a:r>
              <a:rPr lang="fr-FR" b="1" dirty="0"/>
              <a:t>fonctions ressources polyhandicap et </a:t>
            </a:r>
            <a:br>
              <a:rPr lang="fr-FR" b="1" dirty="0"/>
            </a:br>
            <a:r>
              <a:rPr lang="fr-FR" b="1" dirty="0"/>
              <a:t>traumatisés crâniens et </a:t>
            </a:r>
            <a:r>
              <a:rPr lang="fr-FR" b="1" dirty="0" err="1"/>
              <a:t>cérébro</a:t>
            </a:r>
            <a:r>
              <a:rPr lang="fr-FR" b="1" dirty="0"/>
              <a:t>-lésés </a:t>
            </a:r>
            <a:r>
              <a:rPr lang="fr-FR" dirty="0"/>
              <a:t>(octobre 2019) </a:t>
            </a:r>
            <a:br>
              <a:rPr lang="fr-FR" dirty="0"/>
            </a:br>
            <a:r>
              <a:rPr lang="fr-FR" dirty="0"/>
              <a:t>+ </a:t>
            </a:r>
            <a:r>
              <a:rPr lang="fr-FR" b="1" dirty="0"/>
              <a:t>PCPE polyhandicap </a:t>
            </a:r>
            <a:r>
              <a:rPr lang="fr-FR" dirty="0"/>
              <a:t>(juin 2022</a:t>
            </a:r>
            <a:r>
              <a:rPr lang="fr-FR" dirty="0" smtClean="0"/>
              <a:t>) + Ecole </a:t>
            </a:r>
            <a:r>
              <a:rPr lang="fr-FR" dirty="0" err="1" smtClean="0"/>
              <a:t>conductive</a:t>
            </a:r>
            <a:endParaRPr lang="fr-FR" dirty="0" smtClean="0"/>
          </a:p>
          <a:p>
            <a:r>
              <a:rPr lang="fr-FR" dirty="0" smtClean="0"/>
              <a:t>Dans les Hauts de France, </a:t>
            </a:r>
            <a:r>
              <a:rPr lang="fr-FR" b="1" dirty="0" smtClean="0"/>
              <a:t>accompagnement et animation de </a:t>
            </a:r>
          </a:p>
          <a:p>
            <a:pPr marL="0" indent="0">
              <a:buNone/>
            </a:pPr>
            <a:r>
              <a:rPr lang="fr-FR" b="1" dirty="0" smtClean="0"/>
              <a:t>la démarche de CAA</a:t>
            </a:r>
          </a:p>
          <a:p>
            <a:endParaRPr lang="fr-FR" b="1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9" name="Image 1" descr="logo_CCAS_yvetot_2021">
            <a:extLst>
              <a:ext uri="{FF2B5EF4-FFF2-40B4-BE49-F238E27FC236}">
                <a16:creationId xmlns:a16="http://schemas.microsoft.com/office/drawing/2014/main" id="{70FBD58C-DC9B-4EE8-B5EC-97232012E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19" y="1430453"/>
            <a:ext cx="998513" cy="77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alendrier de bureau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86" y="3859236"/>
            <a:ext cx="731502" cy="73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13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7" y="5236776"/>
            <a:ext cx="926515" cy="93261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3" y="2718439"/>
            <a:ext cx="813795" cy="52688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22" y="2707608"/>
            <a:ext cx="805943" cy="505591"/>
          </a:xfrm>
          <a:prstGeom prst="rect">
            <a:avLst/>
          </a:prstGeom>
        </p:spPr>
      </p:pic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B1AF6400-D3F9-7BE3-DF89-7ED05933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8514-EAF2-4D08-8B8D-B4A225505956}" type="datetime1">
              <a:rPr lang="fr-FR" smtClean="0"/>
              <a:t>03/06/2025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69CA4A74-7164-63F0-06D8-D146640A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104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uée 10"/>
          <p:cNvSpPr/>
          <p:nvPr/>
        </p:nvSpPr>
        <p:spPr>
          <a:xfrm>
            <a:off x="4846321" y="2207622"/>
            <a:ext cx="2540725" cy="2521131"/>
          </a:xfrm>
          <a:prstGeom prst="donut">
            <a:avLst>
              <a:gd name="adj" fmla="val 12648"/>
            </a:avLst>
          </a:prstGeom>
          <a:solidFill>
            <a:srgbClr val="184B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5202595" y="4422832"/>
            <a:ext cx="2016223" cy="1414946"/>
          </a:xfrm>
          <a:prstGeom prst="ellipse">
            <a:avLst/>
          </a:prstGeom>
          <a:solidFill>
            <a:srgbClr val="C6C6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3159117" y="2795235"/>
            <a:ext cx="2016223" cy="1414946"/>
          </a:xfrm>
          <a:prstGeom prst="ellipse">
            <a:avLst/>
          </a:prstGeom>
          <a:solidFill>
            <a:srgbClr val="A1DAF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7050590" y="2766295"/>
            <a:ext cx="2016223" cy="1414946"/>
          </a:xfrm>
          <a:prstGeom prst="ellipse">
            <a:avLst/>
          </a:prstGeom>
          <a:solidFill>
            <a:srgbClr val="D8E9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C554663-82AD-4F41-8499-D7B3ACDAF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C11B-5C96-45BC-BF51-789B7E05F0AE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212080" y="2917519"/>
            <a:ext cx="180920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26358C"/>
                </a:solidFill>
              </a:rPr>
              <a:t>Equipe Relais Handicaps Rares</a:t>
            </a:r>
          </a:p>
          <a:p>
            <a:pPr algn="ctr"/>
            <a:r>
              <a:rPr lang="fr-FR" b="1" dirty="0"/>
              <a:t> </a:t>
            </a:r>
          </a:p>
          <a:p>
            <a:pPr algn="ctr"/>
            <a:r>
              <a:rPr lang="fr-FR" sz="1200" b="1" i="1" dirty="0"/>
              <a:t>Pilote</a:t>
            </a:r>
            <a:r>
              <a:rPr lang="fr-FR" sz="1200" i="1" dirty="0"/>
              <a:t>: Soizic Maingant Le Gall</a:t>
            </a:r>
          </a:p>
        </p:txBody>
      </p:sp>
      <p:sp>
        <p:nvSpPr>
          <p:cNvPr id="13" name="Ellipse 12"/>
          <p:cNvSpPr/>
          <p:nvPr/>
        </p:nvSpPr>
        <p:spPr>
          <a:xfrm>
            <a:off x="5062563" y="1118662"/>
            <a:ext cx="2016223" cy="1414946"/>
          </a:xfrm>
          <a:prstGeom prst="ellipse">
            <a:avLst/>
          </a:prstGeom>
          <a:solidFill>
            <a:srgbClr val="02982D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226642" y="1287585"/>
            <a:ext cx="1866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Normandie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Handicaps Rares 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FR polyhandicap 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FR TCCL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3273780" y="3323492"/>
            <a:ext cx="1799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Pole administratif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7253694" y="3179129"/>
            <a:ext cx="1799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Hauts-de-France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Handicaps </a:t>
            </a:r>
            <a:r>
              <a:rPr lang="fr-FR" sz="1400" dirty="0" smtClean="0"/>
              <a:t>Rares</a:t>
            </a:r>
          </a:p>
          <a:p>
            <a:pPr marL="285750" indent="-285750">
              <a:buFontTx/>
              <a:buChar char="-"/>
            </a:pPr>
            <a:r>
              <a:rPr lang="fr-FR" sz="1400" dirty="0" smtClean="0"/>
              <a:t>CAA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5299267" y="4663023"/>
            <a:ext cx="1799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PCPE </a:t>
            </a:r>
          </a:p>
          <a:p>
            <a:pPr algn="ctr"/>
            <a:r>
              <a:rPr lang="fr-FR" sz="1600" b="1" dirty="0"/>
              <a:t>Polyhandicap</a:t>
            </a:r>
          </a:p>
          <a:p>
            <a:pPr algn="ctr"/>
            <a:r>
              <a:rPr lang="fr-FR" sz="1400" dirty="0"/>
              <a:t>- Eure </a:t>
            </a:r>
          </a:p>
          <a:p>
            <a:pPr algn="ctr"/>
            <a:r>
              <a:rPr lang="fr-FR" sz="1400" dirty="0"/>
              <a:t> - Seine-Maritime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0600" y="4348205"/>
            <a:ext cx="2815046" cy="1852298"/>
          </a:xfrm>
          <a:prstGeom prst="rect">
            <a:avLst/>
          </a:prstGeom>
          <a:solidFill>
            <a:srgbClr val="D8E9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 responsable territoriale</a:t>
            </a:r>
            <a:r>
              <a:rPr lang="fr-FR" sz="1200" dirty="0">
                <a:solidFill>
                  <a:sysClr val="windowText" lastClr="000000"/>
                </a:solidFill>
              </a:rPr>
              <a:t>: 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  <a:ea typeface="Calibri"/>
                <a:cs typeface="Calibri"/>
              </a:rPr>
              <a:t>Laure </a:t>
            </a:r>
            <a:r>
              <a:rPr lang="fr-FR" sz="1200" dirty="0" err="1">
                <a:solidFill>
                  <a:sysClr val="windowText" lastClr="000000"/>
                </a:solidFill>
                <a:ea typeface="Calibri"/>
                <a:cs typeface="Calibri"/>
              </a:rPr>
              <a:t>Aupicq</a:t>
            </a:r>
          </a:p>
          <a:p>
            <a:pPr algn="ctr"/>
            <a:endParaRPr lang="fr-FR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 référente parcours</a:t>
            </a:r>
            <a:r>
              <a:rPr lang="fr-FR" sz="1200" dirty="0">
                <a:solidFill>
                  <a:sysClr val="windowText" lastClr="000000"/>
                </a:solidFill>
              </a:rPr>
              <a:t>:</a:t>
            </a:r>
          </a:p>
          <a:p>
            <a:pPr algn="ctr"/>
            <a:r>
              <a:rPr lang="fr-FR" sz="1200" dirty="0" smtClean="0">
                <a:solidFill>
                  <a:sysClr val="windowText" lastClr="000000"/>
                </a:solidFill>
              </a:rPr>
              <a:t>Laetitia </a:t>
            </a:r>
            <a:r>
              <a:rPr lang="fr-FR" sz="1200" dirty="0" err="1" smtClean="0">
                <a:solidFill>
                  <a:sysClr val="windowText" lastClr="000000"/>
                </a:solidFill>
              </a:rPr>
              <a:t>Leveugle</a:t>
            </a:r>
            <a:r>
              <a:rPr lang="fr-FR" sz="1200" dirty="0" smtClean="0">
                <a:solidFill>
                  <a:sysClr val="windowText" lastClr="000000"/>
                </a:solidFill>
              </a:rPr>
              <a:t> </a:t>
            </a:r>
            <a:endParaRPr lang="fr-FR" sz="12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fr-FR" sz="1200" dirty="0" smtClean="0">
                <a:solidFill>
                  <a:sysClr val="windowText" lastClr="000000"/>
                </a:solidFill>
              </a:rPr>
              <a:t>Djenane BROUTIN</a:t>
            </a:r>
          </a:p>
          <a:p>
            <a:pPr algn="ctr"/>
            <a:endParaRPr lang="fr-FR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fr-FR" sz="1200" b="1" dirty="0" smtClean="0">
                <a:solidFill>
                  <a:sysClr val="windowText" lastClr="000000"/>
                </a:solidFill>
              </a:rPr>
              <a:t>1 chargé d’accompagnement et d’animation de la démarche en CAA</a:t>
            </a:r>
          </a:p>
          <a:p>
            <a:pPr algn="ctr"/>
            <a:r>
              <a:rPr lang="fr-FR" sz="1200" dirty="0" smtClean="0">
                <a:solidFill>
                  <a:sysClr val="windowText" lastClr="000000"/>
                </a:solidFill>
              </a:rPr>
              <a:t>En cours de recrutement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30" name="Connecteur droit 29"/>
          <p:cNvCxnSpPr>
            <a:stCxn id="21" idx="5"/>
            <a:endCxn id="28" idx="0"/>
          </p:cNvCxnSpPr>
          <p:nvPr/>
        </p:nvCxnSpPr>
        <p:spPr>
          <a:xfrm>
            <a:off x="8771544" y="3974027"/>
            <a:ext cx="1246579" cy="374178"/>
          </a:xfrm>
          <a:prstGeom prst="line">
            <a:avLst/>
          </a:prstGeom>
          <a:ln>
            <a:solidFill>
              <a:srgbClr val="D8E9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144199" y="4849692"/>
            <a:ext cx="2304256" cy="1506657"/>
          </a:xfrm>
          <a:prstGeom prst="rect">
            <a:avLst/>
          </a:prstGeom>
          <a:solidFill>
            <a:srgbClr val="C6C6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 coordinatrice de parcours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Marion </a:t>
            </a:r>
            <a:r>
              <a:rPr lang="fr-FR" sz="1200" dirty="0" err="1">
                <a:solidFill>
                  <a:sysClr val="windowText" lastClr="000000"/>
                </a:solidFill>
              </a:rPr>
              <a:t>Lederman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1,5 ergothérapeutes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Floriane </a:t>
            </a:r>
            <a:r>
              <a:rPr lang="fr-FR" sz="1200" dirty="0" err="1">
                <a:solidFill>
                  <a:sysClr val="windowText" lastClr="000000"/>
                </a:solidFill>
              </a:rPr>
              <a:t>Houard</a:t>
            </a:r>
            <a:endParaRPr lang="fr-FR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Estelle Prey</a:t>
            </a: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0,5 psychologue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Amandine </a:t>
            </a:r>
            <a:r>
              <a:rPr lang="fr-FR" sz="1200" dirty="0" err="1">
                <a:solidFill>
                  <a:sysClr val="windowText" lastClr="000000"/>
                </a:solidFill>
              </a:rPr>
              <a:t>Liger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33" name="Connecteur droit 32"/>
          <p:cNvCxnSpPr>
            <a:cxnSpLocks/>
            <a:stCxn id="23" idx="2"/>
            <a:endCxn id="31" idx="0"/>
          </p:cNvCxnSpPr>
          <p:nvPr/>
        </p:nvCxnSpPr>
        <p:spPr>
          <a:xfrm flipH="1" flipV="1">
            <a:off x="3296327" y="4849692"/>
            <a:ext cx="1906268" cy="280613"/>
          </a:xfrm>
          <a:prstGeom prst="line">
            <a:avLst/>
          </a:prstGeom>
          <a:ln>
            <a:solidFill>
              <a:srgbClr val="C6C6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066138" y="1210591"/>
            <a:ext cx="2304256" cy="1424058"/>
          </a:xfrm>
          <a:prstGeom prst="rect">
            <a:avLst/>
          </a:prstGeom>
          <a:solidFill>
            <a:srgbClr val="02982D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 responsable territoriale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Flore Schnitzler</a:t>
            </a: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2 référentes de parcours: 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Angelique BEUZEBOC</a:t>
            </a:r>
          </a:p>
          <a:p>
            <a:pPr algn="ctr"/>
            <a:r>
              <a:rPr lang="fr-FR" sz="1200" dirty="0">
                <a:solidFill>
                  <a:sysClr val="windowText" lastClr="000000"/>
                </a:solidFill>
              </a:rPr>
              <a:t>Vanessa Richter</a:t>
            </a: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1 médecin (0,1 ETP): </a:t>
            </a:r>
            <a:r>
              <a:rPr lang="fr-FR" sz="1200" dirty="0">
                <a:solidFill>
                  <a:sysClr val="windowText" lastClr="000000"/>
                </a:solidFill>
              </a:rPr>
              <a:t>Dr </a:t>
            </a:r>
            <a:r>
              <a:rPr lang="fr-FR" sz="1200" dirty="0" err="1">
                <a:solidFill>
                  <a:sysClr val="windowText" lastClr="000000"/>
                </a:solidFill>
              </a:rPr>
              <a:t>Jokic</a:t>
            </a:r>
            <a:endParaRPr lang="fr-FR" sz="12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36" name="Connecteur droit 35"/>
          <p:cNvCxnSpPr>
            <a:cxnSpLocks/>
            <a:endCxn id="34" idx="1"/>
          </p:cNvCxnSpPr>
          <p:nvPr/>
        </p:nvCxnSpPr>
        <p:spPr>
          <a:xfrm>
            <a:off x="7106282" y="1771117"/>
            <a:ext cx="959856" cy="151503"/>
          </a:xfrm>
          <a:prstGeom prst="line">
            <a:avLst/>
          </a:prstGeom>
          <a:ln>
            <a:solidFill>
              <a:srgbClr val="2FAD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250524" y="1609988"/>
            <a:ext cx="2304256" cy="920590"/>
          </a:xfrm>
          <a:prstGeom prst="rect">
            <a:avLst/>
          </a:prstGeom>
          <a:solidFill>
            <a:srgbClr val="A1DAF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200" b="1" dirty="0">
                <a:solidFill>
                  <a:sysClr val="windowText" lastClr="000000"/>
                </a:solidFill>
              </a:rPr>
              <a:t>2</a:t>
            </a:r>
            <a:r>
              <a:rPr lang="fr-FR" sz="1200" b="1" dirty="0" smtClean="0">
                <a:solidFill>
                  <a:sysClr val="windowText" lastClr="000000"/>
                </a:solidFill>
              </a:rPr>
              <a:t> </a:t>
            </a:r>
            <a:r>
              <a:rPr lang="fr-FR" sz="1200" b="1" dirty="0">
                <a:solidFill>
                  <a:sysClr val="windowText" lastClr="000000"/>
                </a:solidFill>
              </a:rPr>
              <a:t>assistantes:</a:t>
            </a:r>
          </a:p>
          <a:p>
            <a:pPr algn="ctr"/>
            <a:r>
              <a:rPr lang="fr-FR" sz="1200" dirty="0" smtClean="0">
                <a:solidFill>
                  <a:sysClr val="windowText" lastClr="000000"/>
                </a:solidFill>
              </a:rPr>
              <a:t>- Recrutement en cours</a:t>
            </a:r>
            <a:endParaRPr lang="fr-FR" sz="1200" dirty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algn="ctr"/>
            <a:r>
              <a:rPr lang="fr-FR" sz="1200" dirty="0" smtClean="0">
                <a:solidFill>
                  <a:sysClr val="windowText" lastClr="000000"/>
                </a:solidFill>
              </a:rPr>
              <a:t>- Mathilde </a:t>
            </a:r>
            <a:r>
              <a:rPr lang="fr-FR" sz="1200" dirty="0" smtClean="0">
                <a:solidFill>
                  <a:sysClr val="windowText" lastClr="000000"/>
                </a:solidFill>
              </a:rPr>
              <a:t>Devaux</a:t>
            </a:r>
            <a:endParaRPr lang="fr-FR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41" name="Connecteur droit 40"/>
          <p:cNvCxnSpPr>
            <a:stCxn id="39" idx="3"/>
            <a:endCxn id="22" idx="0"/>
          </p:cNvCxnSpPr>
          <p:nvPr/>
        </p:nvCxnSpPr>
        <p:spPr>
          <a:xfrm>
            <a:off x="3554780" y="2070283"/>
            <a:ext cx="612449" cy="724952"/>
          </a:xfrm>
          <a:prstGeom prst="line">
            <a:avLst/>
          </a:prstGeom>
          <a:ln>
            <a:solidFill>
              <a:srgbClr val="A1DA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à coins arrondis 25"/>
          <p:cNvSpPr/>
          <p:nvPr/>
        </p:nvSpPr>
        <p:spPr>
          <a:xfrm>
            <a:off x="1143000" y="134057"/>
            <a:ext cx="10210800" cy="719948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L’ équipe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A9E0AF7-7783-B6C8-C650-FDBD6780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78F87-D5FB-4318-A2BD-CDDA98855939}" type="datetime1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596C816-B32F-AAA3-B968-A23D7576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072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D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043" y="2473779"/>
            <a:ext cx="10515600" cy="1325563"/>
          </a:xfrm>
          <a:solidFill>
            <a:srgbClr val="2FAD9E"/>
          </a:solidFill>
        </p:spPr>
        <p:txBody>
          <a:bodyPr>
            <a:noAutofit/>
          </a:bodyPr>
          <a:lstStyle/>
          <a:p>
            <a:pPr algn="ctr"/>
            <a:r>
              <a:rPr lang="fr-FR" sz="6000" b="1" dirty="0">
                <a:solidFill>
                  <a:schemeClr val="bg1"/>
                </a:solidFill>
              </a:rPr>
              <a:t>Les missions de </a:t>
            </a:r>
            <a:r>
              <a:rPr lang="fr-FR" sz="6000" b="1" dirty="0" smtClean="0">
                <a:solidFill>
                  <a:schemeClr val="bg1"/>
                </a:solidFill>
              </a:rPr>
              <a:t>l’ERHR Nord-Ouest et ses liens avec les services sanitaires</a:t>
            </a:r>
            <a:endParaRPr lang="fr-FR" sz="60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8D41251-03CD-938C-C304-8904140D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D568-3D35-4437-B9C6-982B26ED7CFA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91DA58-FD5D-851A-BF4A-35522609F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de l'ERHR Nord-Ouest et FR polyhandicap Normandie  </a:t>
            </a:r>
          </a:p>
        </p:txBody>
      </p:sp>
    </p:spTree>
    <p:extLst>
      <p:ext uri="{BB962C8B-B14F-4D97-AF65-F5344CB8AC3E}">
        <p14:creationId xmlns:p14="http://schemas.microsoft.com/office/powerpoint/2010/main" val="3676895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566" y="277675"/>
            <a:ext cx="6281057" cy="577042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fr-FR" sz="3200" b="1" u="sng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fr-FR" b="1" u="sng" dirty="0">
                <a:solidFill>
                  <a:srgbClr val="2FAD9E"/>
                </a:solidFill>
              </a:rPr>
              <a:t>Missions de l’ensemble de l’équipe</a:t>
            </a:r>
          </a:p>
          <a:p>
            <a:pPr marL="0" indent="0" algn="ctr">
              <a:buNone/>
            </a:pPr>
            <a:endParaRPr lang="fr-FR" sz="3200" b="1" u="sng" dirty="0">
              <a:solidFill>
                <a:srgbClr val="000000"/>
              </a:solidFill>
            </a:endParaRPr>
          </a:p>
          <a:p>
            <a:pPr lvl="0"/>
            <a:r>
              <a:rPr lang="fr-FR" b="1" dirty="0">
                <a:solidFill>
                  <a:srgbClr val="000000"/>
                </a:solidFill>
              </a:rPr>
              <a:t>Apporter un appui </a:t>
            </a:r>
            <a:r>
              <a:rPr lang="fr-FR" dirty="0">
                <a:solidFill>
                  <a:srgbClr val="000000"/>
                </a:solidFill>
              </a:rPr>
              <a:t>à la formation, l’information et la connaissance</a:t>
            </a:r>
          </a:p>
          <a:p>
            <a:pPr lvl="0"/>
            <a:r>
              <a:rPr lang="fr-FR" b="1" dirty="0">
                <a:solidFill>
                  <a:srgbClr val="000000"/>
                </a:solidFill>
              </a:rPr>
              <a:t>Contribuer </a:t>
            </a:r>
            <a:r>
              <a:rPr lang="fr-FR" dirty="0">
                <a:solidFill>
                  <a:srgbClr val="000000"/>
                </a:solidFill>
              </a:rPr>
              <a:t>à l’organisation puis à la diffusion des connaissances et des savoirs acquis</a:t>
            </a:r>
          </a:p>
          <a:p>
            <a:pPr marL="0" indent="0" algn="ctr">
              <a:buNone/>
            </a:pPr>
            <a:endParaRPr lang="fr-FR" sz="3200" b="1" u="sng" dirty="0">
              <a:solidFill>
                <a:srgbClr val="184B99"/>
              </a:solidFill>
            </a:endParaRPr>
          </a:p>
          <a:p>
            <a:pPr marL="0" indent="0" algn="ctr">
              <a:buNone/>
            </a:pPr>
            <a:r>
              <a:rPr lang="fr-FR" b="1" u="sng" dirty="0">
                <a:solidFill>
                  <a:srgbClr val="2FAD9E"/>
                </a:solidFill>
              </a:rPr>
              <a:t>Missions </a:t>
            </a:r>
            <a:r>
              <a:rPr lang="fr-FR" b="1" u="sng" dirty="0" smtClean="0">
                <a:solidFill>
                  <a:srgbClr val="2FAD9E"/>
                </a:solidFill>
              </a:rPr>
              <a:t>Responsable Territoriale</a:t>
            </a:r>
            <a:endParaRPr lang="fr-FR" b="1" u="sng" dirty="0">
              <a:solidFill>
                <a:srgbClr val="2FAD9E"/>
              </a:solidFill>
            </a:endParaRPr>
          </a:p>
          <a:p>
            <a:pPr marL="0" indent="0" algn="ctr">
              <a:buNone/>
            </a:pPr>
            <a:r>
              <a:rPr lang="fr-FR" b="1" u="sng" dirty="0">
                <a:solidFill>
                  <a:srgbClr val="2FAD9E"/>
                </a:solidFill>
              </a:rPr>
              <a:t>dans les Hauts de France</a:t>
            </a:r>
          </a:p>
          <a:p>
            <a:pPr marL="0" indent="0" algn="ctr">
              <a:buNone/>
            </a:pPr>
            <a:endParaRPr lang="fr-FR" sz="3200" b="1" u="sng" dirty="0">
              <a:solidFill>
                <a:srgbClr val="000000"/>
              </a:solidFill>
            </a:endParaRPr>
          </a:p>
          <a:p>
            <a:pPr lvl="0"/>
            <a:r>
              <a:rPr lang="fr-FR" b="1" dirty="0">
                <a:solidFill>
                  <a:srgbClr val="000000"/>
                </a:solidFill>
              </a:rPr>
              <a:t>Diagnostic</a:t>
            </a:r>
            <a:r>
              <a:rPr lang="fr-FR" dirty="0">
                <a:solidFill>
                  <a:srgbClr val="000000"/>
                </a:solidFill>
              </a:rPr>
              <a:t> territorial et </a:t>
            </a:r>
            <a:r>
              <a:rPr lang="fr-FR" b="1" dirty="0">
                <a:solidFill>
                  <a:srgbClr val="000000"/>
                </a:solidFill>
              </a:rPr>
              <a:t>animation territoriale </a:t>
            </a:r>
            <a:r>
              <a:rPr lang="fr-FR" dirty="0">
                <a:solidFill>
                  <a:srgbClr val="000000"/>
                </a:solidFill>
              </a:rPr>
              <a:t>avec les acteurs</a:t>
            </a:r>
          </a:p>
          <a:p>
            <a:pPr lvl="0"/>
            <a:r>
              <a:rPr lang="fr-FR" dirty="0">
                <a:solidFill>
                  <a:srgbClr val="000000"/>
                </a:solidFill>
              </a:rPr>
              <a:t>Développer </a:t>
            </a:r>
            <a:r>
              <a:rPr lang="fr-FR" b="1" dirty="0">
                <a:solidFill>
                  <a:srgbClr val="000000"/>
                </a:solidFill>
              </a:rPr>
              <a:t>la </a:t>
            </a:r>
            <a:r>
              <a:rPr lang="fr-FR" b="1" dirty="0" err="1">
                <a:solidFill>
                  <a:srgbClr val="000000"/>
                </a:solidFill>
              </a:rPr>
              <a:t>co-responsabilité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fr-FR" dirty="0">
                <a:solidFill>
                  <a:srgbClr val="000000"/>
                </a:solidFill>
              </a:rPr>
              <a:t>des acteurs </a:t>
            </a:r>
          </a:p>
          <a:p>
            <a:pPr lvl="0"/>
            <a:r>
              <a:rPr lang="fr-FR" b="1" dirty="0">
                <a:solidFill>
                  <a:srgbClr val="000000"/>
                </a:solidFill>
              </a:rPr>
              <a:t>Soutenir</a:t>
            </a:r>
            <a:r>
              <a:rPr lang="fr-FR" dirty="0">
                <a:solidFill>
                  <a:srgbClr val="000000"/>
                </a:solidFill>
              </a:rPr>
              <a:t>  la mise en œuvre des politiques </a:t>
            </a:r>
            <a:r>
              <a:rPr lang="fr-FR" dirty="0" smtClean="0">
                <a:solidFill>
                  <a:srgbClr val="000000"/>
                </a:solidFill>
              </a:rPr>
              <a:t>publiques</a:t>
            </a:r>
          </a:p>
          <a:p>
            <a:pPr marL="0" lvl="0" indent="0">
              <a:buNone/>
            </a:pPr>
            <a:endParaRPr lang="fr-FR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16</a:t>
            </a:fld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7360919" y="435747"/>
            <a:ext cx="4665618" cy="5920603"/>
          </a:xfrm>
          <a:prstGeom prst="roundRect">
            <a:avLst/>
          </a:prstGeom>
          <a:solidFill>
            <a:srgbClr val="D1D1D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991B9E"/>
                </a:solidFill>
              </a:rPr>
              <a:t>Quelques exemples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tx1"/>
                </a:solidFill>
              </a:rPr>
              <a:t>Mise-en-place de </a:t>
            </a:r>
            <a:r>
              <a:rPr lang="fr-FR" sz="1400" b="1" dirty="0" smtClean="0">
                <a:solidFill>
                  <a:schemeClr val="tx1"/>
                </a:solidFill>
              </a:rPr>
              <a:t>sensibilisations avec des acteurs du territoire </a:t>
            </a:r>
            <a:r>
              <a:rPr lang="fr-FR" sz="1400" dirty="0" smtClean="0">
                <a:solidFill>
                  <a:schemeClr val="tx1"/>
                </a:solidFill>
              </a:rPr>
              <a:t>: 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400" i="1" dirty="0">
                <a:solidFill>
                  <a:schemeClr val="tx1"/>
                </a:solidFill>
              </a:rPr>
              <a:t>Syndrome </a:t>
            </a:r>
            <a:r>
              <a:rPr lang="fr-FR" sz="1400" i="1" dirty="0" err="1">
                <a:solidFill>
                  <a:schemeClr val="tx1"/>
                </a:solidFill>
              </a:rPr>
              <a:t>Prader</a:t>
            </a:r>
            <a:r>
              <a:rPr lang="fr-FR" sz="1400" i="1" dirty="0">
                <a:solidFill>
                  <a:schemeClr val="tx1"/>
                </a:solidFill>
              </a:rPr>
              <a:t> Willi</a:t>
            </a:r>
          </a:p>
          <a:p>
            <a:pPr marL="285750" indent="-285750">
              <a:buFontTx/>
              <a:buChar char="-"/>
            </a:pPr>
            <a:r>
              <a:rPr lang="fr-FR" sz="1400" i="1" dirty="0" smtClean="0">
                <a:solidFill>
                  <a:schemeClr val="tx1"/>
                </a:solidFill>
              </a:rPr>
              <a:t>Travail autour d’une journée épilepsie et comportement défis</a:t>
            </a:r>
            <a:endParaRPr lang="fr-FR" sz="1400" i="1" dirty="0">
              <a:solidFill>
                <a:schemeClr val="tx1"/>
              </a:solidFill>
            </a:endParaRPr>
          </a:p>
          <a:p>
            <a:endParaRPr lang="fr-FR" sz="1400" i="1" dirty="0">
              <a:solidFill>
                <a:schemeClr val="tx1"/>
              </a:solidFill>
            </a:endParaRPr>
          </a:p>
          <a:p>
            <a:r>
              <a:rPr lang="fr-FR" sz="1400" b="1" dirty="0" smtClean="0">
                <a:solidFill>
                  <a:schemeClr val="tx1"/>
                </a:solidFill>
              </a:rPr>
              <a:t>Formations : </a:t>
            </a:r>
            <a:r>
              <a:rPr lang="fr-FR" sz="1400" dirty="0">
                <a:solidFill>
                  <a:schemeClr val="tx1"/>
                </a:solidFill>
              </a:rPr>
              <a:t>coordination de parcours </a:t>
            </a:r>
            <a:r>
              <a:rPr lang="fr-FR" sz="1400" dirty="0" smtClean="0">
                <a:solidFill>
                  <a:schemeClr val="tx1"/>
                </a:solidFill>
              </a:rPr>
              <a:t>/ Démarche de CAA / Gestion des comportements problèmes</a:t>
            </a:r>
            <a:endParaRPr lang="fr-FR" sz="11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tx1"/>
                </a:solidFill>
              </a:rPr>
              <a:t>Réflexion sur des projets </a:t>
            </a:r>
            <a:endParaRPr lang="fr-FR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 smtClean="0">
                <a:solidFill>
                  <a:schemeClr val="tx1"/>
                </a:solidFill>
              </a:rPr>
              <a:t>Un </a:t>
            </a:r>
            <a:r>
              <a:rPr lang="fr-FR" sz="1400" i="1" dirty="0">
                <a:solidFill>
                  <a:schemeClr val="tx1"/>
                </a:solidFill>
              </a:rPr>
              <a:t>ESMS souhaite développer une offre </a:t>
            </a:r>
            <a:r>
              <a:rPr lang="fr-FR" sz="1400" i="1" dirty="0" smtClean="0">
                <a:solidFill>
                  <a:schemeClr val="tx1"/>
                </a:solidFill>
              </a:rPr>
              <a:t>innovante</a:t>
            </a:r>
            <a:r>
              <a:rPr lang="fr-FR" sz="1400" i="1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 smtClean="0">
                <a:solidFill>
                  <a:schemeClr val="tx1"/>
                </a:solidFill>
              </a:rPr>
              <a:t>Favoriser l’instauration d’un partenariat entre un ESSMS et un hôpital de proximité;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i="1" dirty="0" smtClean="0">
                <a:solidFill>
                  <a:schemeClr val="tx1"/>
                </a:solidFill>
              </a:rPr>
              <a:t>Soutenir le partage de ressources sur le territoire.</a:t>
            </a:r>
            <a:endParaRPr lang="fr-FR" sz="1400" i="1" dirty="0">
              <a:solidFill>
                <a:schemeClr val="tx1"/>
              </a:solidFill>
            </a:endParaRPr>
          </a:p>
          <a:p>
            <a:endParaRPr lang="fr-FR" sz="1400" i="1" dirty="0">
              <a:solidFill>
                <a:schemeClr val="tx1"/>
              </a:solidFill>
            </a:endParaRPr>
          </a:p>
          <a:p>
            <a:r>
              <a:rPr lang="fr-FR" sz="1400" b="1" dirty="0">
                <a:solidFill>
                  <a:schemeClr val="tx1"/>
                </a:solidFill>
              </a:rPr>
              <a:t>Participation à des </a:t>
            </a:r>
            <a:r>
              <a:rPr lang="fr-FR" sz="1400" b="1" dirty="0" smtClean="0">
                <a:solidFill>
                  <a:schemeClr val="tx1"/>
                </a:solidFill>
              </a:rPr>
              <a:t>synthèses d’acteurs</a:t>
            </a:r>
          </a:p>
          <a:p>
            <a:endParaRPr lang="fr-FR" sz="1400" b="1" dirty="0" smtClean="0">
              <a:solidFill>
                <a:schemeClr val="tx1"/>
              </a:solidFill>
            </a:endParaRPr>
          </a:p>
          <a:p>
            <a:r>
              <a:rPr lang="fr-FR" sz="1400" b="1" dirty="0" smtClean="0">
                <a:solidFill>
                  <a:schemeClr val="tx1"/>
                </a:solidFill>
              </a:rPr>
              <a:t>Participation à différents </a:t>
            </a:r>
            <a:r>
              <a:rPr lang="fr-FR" sz="1400" dirty="0" smtClean="0">
                <a:solidFill>
                  <a:schemeClr val="tx1"/>
                </a:solidFill>
              </a:rPr>
              <a:t>STAFF (CHU de Rouen et au GHH)</a:t>
            </a:r>
            <a:r>
              <a:rPr lang="fr-FR" sz="1400" b="1" dirty="0" smtClean="0">
                <a:solidFill>
                  <a:schemeClr val="tx1"/>
                </a:solidFill>
              </a:rPr>
              <a:t> ou Réunions de Concertation Pluridisciplinaire </a:t>
            </a:r>
            <a:r>
              <a:rPr lang="fr-FR" sz="1400" dirty="0" smtClean="0">
                <a:solidFill>
                  <a:schemeClr val="tx1"/>
                </a:solidFill>
              </a:rPr>
              <a:t>(RCP Huntington sur les Hauts de France)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b="1" dirty="0" smtClean="0">
                <a:solidFill>
                  <a:schemeClr val="tx1"/>
                </a:solidFill>
              </a:rPr>
              <a:t>Liens avec les centres de référence et de compétence maladie rare, et avec les associations de familles.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2FD21D7-7DB7-4683-76C6-74A1AC58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DFA1-14BA-4F77-B49F-D53B12E36976}" type="datetime1">
              <a:rPr lang="fr-FR" smtClean="0"/>
              <a:t>05/06/2025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9D16A6-640B-995C-10C9-96C7210B0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5860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567" y="222069"/>
            <a:ext cx="5974080" cy="58260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3200" b="1" u="sng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fr-FR" b="1" u="sng" dirty="0">
                <a:solidFill>
                  <a:srgbClr val="2FAD9E"/>
                </a:solidFill>
              </a:rPr>
              <a:t>Missions des référents parcours</a:t>
            </a:r>
            <a:br>
              <a:rPr lang="fr-FR" b="1" u="sng" dirty="0">
                <a:solidFill>
                  <a:srgbClr val="2FAD9E"/>
                </a:solidFill>
              </a:rPr>
            </a:br>
            <a:endParaRPr lang="fr-FR" sz="2200" dirty="0"/>
          </a:p>
          <a:p>
            <a:pPr lvl="0"/>
            <a:r>
              <a:rPr lang="fr-FR" sz="2200" dirty="0">
                <a:solidFill>
                  <a:srgbClr val="000000"/>
                </a:solidFill>
              </a:rPr>
              <a:t>Un </a:t>
            </a:r>
            <a:r>
              <a:rPr lang="fr-FR" sz="2200" b="1" dirty="0">
                <a:solidFill>
                  <a:srgbClr val="000000"/>
                </a:solidFill>
              </a:rPr>
              <a:t>rôle d’interface </a:t>
            </a:r>
            <a:r>
              <a:rPr lang="fr-FR" sz="2200" dirty="0">
                <a:solidFill>
                  <a:srgbClr val="000000"/>
                </a:solidFill>
              </a:rPr>
              <a:t>entre les ressources spécialisées et les ressources de proximité selon le principe de subsidiarité</a:t>
            </a:r>
          </a:p>
          <a:p>
            <a:pPr marL="0" indent="0">
              <a:buNone/>
            </a:pPr>
            <a:endParaRPr lang="fr-FR" sz="2200" dirty="0">
              <a:solidFill>
                <a:srgbClr val="000000"/>
              </a:solidFill>
            </a:endParaRPr>
          </a:p>
          <a:p>
            <a:pPr lvl="0"/>
            <a:r>
              <a:rPr lang="fr-FR" sz="2200" b="1" dirty="0">
                <a:solidFill>
                  <a:srgbClr val="000000"/>
                </a:solidFill>
              </a:rPr>
              <a:t>Conseiller et appuyer </a:t>
            </a:r>
            <a:r>
              <a:rPr lang="fr-FR" sz="2200" dirty="0">
                <a:solidFill>
                  <a:srgbClr val="000000"/>
                </a:solidFill>
              </a:rPr>
              <a:t>les professionnels pour l’élaboration d’une stratégie d’intervention globale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17</a:t>
            </a:fld>
            <a:endParaRPr lang="fr-FR"/>
          </a:p>
        </p:txBody>
      </p:sp>
      <p:grpSp>
        <p:nvGrpSpPr>
          <p:cNvPr id="6" name="Diagramme 5">
            <a:extLst>
              <a:ext uri="{FF2B5EF4-FFF2-40B4-BE49-F238E27FC236}">
                <a16:creationId xmlns:a16="http://schemas.microsoft.com/office/drawing/2014/main" id="{7ADF7368-3274-403C-A052-B8C930763F8F}"/>
              </a:ext>
            </a:extLst>
          </p:cNvPr>
          <p:cNvGrpSpPr/>
          <p:nvPr/>
        </p:nvGrpSpPr>
        <p:grpSpPr>
          <a:xfrm>
            <a:off x="1040390" y="4389120"/>
            <a:ext cx="4779114" cy="2235019"/>
            <a:chOff x="3352940" y="2050761"/>
            <a:chExt cx="7191134" cy="4123194"/>
          </a:xfrm>
        </p:grpSpPr>
        <p:sp>
          <p:nvSpPr>
            <p:cNvPr id="7" name="Forme libre : forme 3">
              <a:extLst>
                <a:ext uri="{FF2B5EF4-FFF2-40B4-BE49-F238E27FC236}">
                  <a16:creationId xmlns:a16="http://schemas.microsoft.com/office/drawing/2014/main" id="{3EDBCC80-BA9F-4A54-BA5E-69C06F29EA4C}"/>
                </a:ext>
              </a:extLst>
            </p:cNvPr>
            <p:cNvSpPr/>
            <p:nvPr/>
          </p:nvSpPr>
          <p:spPr>
            <a:xfrm>
              <a:off x="3352940" y="2893509"/>
              <a:ext cx="3280446" cy="328044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1C8C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" name="Forme libre : forme 4">
              <a:extLst>
                <a:ext uri="{FF2B5EF4-FFF2-40B4-BE49-F238E27FC236}">
                  <a16:creationId xmlns:a16="http://schemas.microsoft.com/office/drawing/2014/main" id="{FC497CCF-4FD5-4B48-BBFC-49B0B0E53693}"/>
                </a:ext>
              </a:extLst>
            </p:cNvPr>
            <p:cNvSpPr/>
            <p:nvPr/>
          </p:nvSpPr>
          <p:spPr>
            <a:xfrm>
              <a:off x="4009022" y="3549591"/>
              <a:ext cx="1968264" cy="19682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87B78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Forme libre : forme 5">
              <a:extLst>
                <a:ext uri="{FF2B5EF4-FFF2-40B4-BE49-F238E27FC236}">
                  <a16:creationId xmlns:a16="http://schemas.microsoft.com/office/drawing/2014/main" id="{2B8C5F0B-58E5-44D3-A8AB-5A260E36E8F9}"/>
                </a:ext>
              </a:extLst>
            </p:cNvPr>
            <p:cNvSpPr/>
            <p:nvPr/>
          </p:nvSpPr>
          <p:spPr>
            <a:xfrm>
              <a:off x="4665113" y="4205682"/>
              <a:ext cx="656091" cy="65609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305250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Forme libre : forme 6">
              <a:extLst>
                <a:ext uri="{FF2B5EF4-FFF2-40B4-BE49-F238E27FC236}">
                  <a16:creationId xmlns:a16="http://schemas.microsoft.com/office/drawing/2014/main" id="{0F6B0DEB-B464-45E3-9CD3-761EF097D874}"/>
                </a:ext>
              </a:extLst>
            </p:cNvPr>
            <p:cNvSpPr/>
            <p:nvPr/>
          </p:nvSpPr>
          <p:spPr>
            <a:xfrm>
              <a:off x="7275743" y="2050761"/>
              <a:ext cx="3268321" cy="5841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68324"/>
                <a:gd name="f7" fmla="val 584114"/>
                <a:gd name="f8" fmla="+- 0 0 -90"/>
                <a:gd name="f9" fmla="*/ f3 1 3268324"/>
                <a:gd name="f10" fmla="*/ f4 1 584114"/>
                <a:gd name="f11" fmla="+- f7 0 f5"/>
                <a:gd name="f12" fmla="+- f6 0 f5"/>
                <a:gd name="f13" fmla="*/ f8 f0 1"/>
                <a:gd name="f14" fmla="*/ f12 1 3268324"/>
                <a:gd name="f15" fmla="*/ f11 1 584114"/>
                <a:gd name="f16" fmla="*/ 0 f12 1"/>
                <a:gd name="f17" fmla="*/ 0 f11 1"/>
                <a:gd name="f18" fmla="*/ 3268324 f12 1"/>
                <a:gd name="f19" fmla="*/ 584114 f11 1"/>
                <a:gd name="f20" fmla="*/ f13 1 f2"/>
                <a:gd name="f21" fmla="*/ f16 1 3268324"/>
                <a:gd name="f22" fmla="*/ f17 1 584114"/>
                <a:gd name="f23" fmla="*/ f18 1 3268324"/>
                <a:gd name="f24" fmla="*/ f19 1 584114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3268324" h="584114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74677" tIns="13331" rIns="13331" bIns="13331" anchor="ctr" anchorCtr="0" compatLnSpc="1">
              <a:noAutofit/>
            </a:bodyPr>
            <a:lstStyle/>
            <a:p>
              <a:pPr defTabSz="466728">
                <a:lnSpc>
                  <a:spcPct val="90000"/>
                </a:lnSpc>
                <a:spcAft>
                  <a:spcPts val="4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050" b="1" dirty="0">
                  <a:solidFill>
                    <a:srgbClr val="000000"/>
                  </a:solidFill>
                  <a:latin typeface="Century Gothic"/>
                </a:rPr>
                <a:t>Gestion de parcours </a:t>
              </a:r>
              <a:r>
                <a:rPr lang="fr-FR" sz="1050" dirty="0">
                  <a:solidFill>
                    <a:srgbClr val="000000"/>
                  </a:solidFill>
                  <a:latin typeface="Century Gothic"/>
                </a:rPr>
                <a:t>: auprès de la personne avant mobilisation d’une ressource de proximité</a:t>
              </a:r>
            </a:p>
          </p:txBody>
        </p:sp>
        <p:sp>
          <p:nvSpPr>
            <p:cNvPr id="11" name="Forme libre : forme 7">
              <a:extLst>
                <a:ext uri="{FF2B5EF4-FFF2-40B4-BE49-F238E27FC236}">
                  <a16:creationId xmlns:a16="http://schemas.microsoft.com/office/drawing/2014/main" id="{F7BE2821-758B-44ED-BEE6-30E3BD133386}"/>
                </a:ext>
              </a:extLst>
            </p:cNvPr>
            <p:cNvSpPr/>
            <p:nvPr/>
          </p:nvSpPr>
          <p:spPr>
            <a:xfrm>
              <a:off x="6770071" y="2278419"/>
              <a:ext cx="410053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Forme libre : forme 8">
              <a:extLst>
                <a:ext uri="{FF2B5EF4-FFF2-40B4-BE49-F238E27FC236}">
                  <a16:creationId xmlns:a16="http://schemas.microsoft.com/office/drawing/2014/main" id="{5891F6B7-1E9B-45B9-8403-13AC5999D927}"/>
                </a:ext>
              </a:extLst>
            </p:cNvPr>
            <p:cNvSpPr/>
            <p:nvPr/>
          </p:nvSpPr>
          <p:spPr>
            <a:xfrm rot="5400013">
              <a:off x="4753411" y="2518710"/>
              <a:ext cx="2254754" cy="17752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Forme libre : forme 9">
              <a:extLst>
                <a:ext uri="{FF2B5EF4-FFF2-40B4-BE49-F238E27FC236}">
                  <a16:creationId xmlns:a16="http://schemas.microsoft.com/office/drawing/2014/main" id="{3134A7E7-3154-4169-BCD5-E759BDC32271}"/>
                </a:ext>
              </a:extLst>
            </p:cNvPr>
            <p:cNvSpPr/>
            <p:nvPr/>
          </p:nvSpPr>
          <p:spPr>
            <a:xfrm>
              <a:off x="7577422" y="3121990"/>
              <a:ext cx="2966651" cy="381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66654"/>
                <a:gd name="f7" fmla="val 381005"/>
                <a:gd name="f8" fmla="+- 0 0 -90"/>
                <a:gd name="f9" fmla="*/ f3 1 2966654"/>
                <a:gd name="f10" fmla="*/ f4 1 381005"/>
                <a:gd name="f11" fmla="+- f7 0 f5"/>
                <a:gd name="f12" fmla="+- f6 0 f5"/>
                <a:gd name="f13" fmla="*/ f8 f0 1"/>
                <a:gd name="f14" fmla="*/ f12 1 2966654"/>
                <a:gd name="f15" fmla="*/ f11 1 381005"/>
                <a:gd name="f16" fmla="*/ 0 f12 1"/>
                <a:gd name="f17" fmla="*/ 0 f11 1"/>
                <a:gd name="f18" fmla="*/ 2966654 f12 1"/>
                <a:gd name="f19" fmla="*/ 381005 f11 1"/>
                <a:gd name="f20" fmla="*/ f13 1 f2"/>
                <a:gd name="f21" fmla="*/ f16 1 2966654"/>
                <a:gd name="f22" fmla="*/ f17 1 381005"/>
                <a:gd name="f23" fmla="*/ f18 1 2966654"/>
                <a:gd name="f24" fmla="*/ f19 1 381005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2966654" h="381005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74677" tIns="13331" rIns="13331" bIns="13331" anchor="ctr" anchorCtr="0" compatLnSpc="1">
              <a:noAutofit/>
            </a:bodyPr>
            <a:lstStyle/>
            <a:p>
              <a:pPr defTabSz="466728">
                <a:lnSpc>
                  <a:spcPct val="90000"/>
                </a:lnSpc>
                <a:spcAft>
                  <a:spcPts val="4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050" b="1" dirty="0">
                  <a:solidFill>
                    <a:srgbClr val="000000"/>
                  </a:solidFill>
                  <a:latin typeface="Century Gothic"/>
                </a:rPr>
                <a:t>Coordination </a:t>
              </a:r>
              <a:r>
                <a:rPr lang="fr-FR" sz="1050" dirty="0">
                  <a:solidFill>
                    <a:srgbClr val="000000"/>
                  </a:solidFill>
                  <a:latin typeface="Century Gothic"/>
                </a:rPr>
                <a:t>: du parcours avec des professionnels ou aidants accompagnants</a:t>
              </a:r>
            </a:p>
          </p:txBody>
        </p:sp>
        <p:sp>
          <p:nvSpPr>
            <p:cNvPr id="14" name="Forme libre : forme 10">
              <a:extLst>
                <a:ext uri="{FF2B5EF4-FFF2-40B4-BE49-F238E27FC236}">
                  <a16:creationId xmlns:a16="http://schemas.microsoft.com/office/drawing/2014/main" id="{20237A3C-C7E9-4CB8-ADC3-E8DF8261977A}"/>
                </a:ext>
              </a:extLst>
            </p:cNvPr>
            <p:cNvSpPr/>
            <p:nvPr/>
          </p:nvSpPr>
          <p:spPr>
            <a:xfrm>
              <a:off x="6770071" y="3235220"/>
              <a:ext cx="410053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Forme libre : forme 11">
              <a:extLst>
                <a:ext uri="{FF2B5EF4-FFF2-40B4-BE49-F238E27FC236}">
                  <a16:creationId xmlns:a16="http://schemas.microsoft.com/office/drawing/2014/main" id="{6340EBF3-0558-431A-B29C-66E08BDD12D5}"/>
                </a:ext>
              </a:extLst>
            </p:cNvPr>
            <p:cNvSpPr/>
            <p:nvPr/>
          </p:nvSpPr>
          <p:spPr>
            <a:xfrm rot="5400013">
              <a:off x="5237386" y="3460588"/>
              <a:ext cx="1757010" cy="13050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Forme libre : forme 12">
              <a:extLst>
                <a:ext uri="{FF2B5EF4-FFF2-40B4-BE49-F238E27FC236}">
                  <a16:creationId xmlns:a16="http://schemas.microsoft.com/office/drawing/2014/main" id="{935710F1-6F4D-47EC-A97D-24D9A0D73A10}"/>
                </a:ext>
              </a:extLst>
            </p:cNvPr>
            <p:cNvSpPr/>
            <p:nvPr/>
          </p:nvSpPr>
          <p:spPr>
            <a:xfrm>
              <a:off x="7551636" y="4038548"/>
              <a:ext cx="2992438" cy="4872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92438"/>
                <a:gd name="f7" fmla="val 487229"/>
                <a:gd name="f8" fmla="+- 0 0 -90"/>
                <a:gd name="f9" fmla="*/ f3 1 2992438"/>
                <a:gd name="f10" fmla="*/ f4 1 487229"/>
                <a:gd name="f11" fmla="+- f7 0 f5"/>
                <a:gd name="f12" fmla="+- f6 0 f5"/>
                <a:gd name="f13" fmla="*/ f8 f0 1"/>
                <a:gd name="f14" fmla="*/ f12 1 2992438"/>
                <a:gd name="f15" fmla="*/ f11 1 487229"/>
                <a:gd name="f16" fmla="*/ 0 f12 1"/>
                <a:gd name="f17" fmla="*/ 0 f11 1"/>
                <a:gd name="f18" fmla="*/ 2992438 f12 1"/>
                <a:gd name="f19" fmla="*/ 487229 f11 1"/>
                <a:gd name="f20" fmla="*/ f13 1 f2"/>
                <a:gd name="f21" fmla="*/ f16 1 2992438"/>
                <a:gd name="f22" fmla="*/ f17 1 487229"/>
                <a:gd name="f23" fmla="*/ f18 1 2992438"/>
                <a:gd name="f24" fmla="*/ f19 1 48722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2992438" h="48722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74677" tIns="13331" rIns="13331" bIns="13331" anchor="ctr" anchorCtr="0" compatLnSpc="1">
              <a:noAutofit/>
            </a:bodyPr>
            <a:lstStyle/>
            <a:p>
              <a:pPr defTabSz="466728">
                <a:lnSpc>
                  <a:spcPct val="90000"/>
                </a:lnSpc>
                <a:spcAft>
                  <a:spcPts val="4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050" b="1" dirty="0">
                  <a:solidFill>
                    <a:srgbClr val="000000"/>
                  </a:solidFill>
                  <a:latin typeface="Century Gothic"/>
                </a:rPr>
                <a:t>Liaison </a:t>
              </a:r>
              <a:r>
                <a:rPr lang="fr-FR" sz="1050" dirty="0">
                  <a:solidFill>
                    <a:srgbClr val="000000"/>
                  </a:solidFill>
                  <a:latin typeface="Century Gothic"/>
                </a:rPr>
                <a:t>: En tant qu’agent de liaison ou diffuseur de ressources/d’information</a:t>
              </a:r>
            </a:p>
          </p:txBody>
        </p:sp>
        <p:sp>
          <p:nvSpPr>
            <p:cNvPr id="17" name="Forme libre : forme 13">
              <a:extLst>
                <a:ext uri="{FF2B5EF4-FFF2-40B4-BE49-F238E27FC236}">
                  <a16:creationId xmlns:a16="http://schemas.microsoft.com/office/drawing/2014/main" id="{F2F43594-13AB-4F12-BC8E-060ADE23BD88}"/>
                </a:ext>
              </a:extLst>
            </p:cNvPr>
            <p:cNvSpPr/>
            <p:nvPr/>
          </p:nvSpPr>
          <p:spPr>
            <a:xfrm>
              <a:off x="6770071" y="4192011"/>
              <a:ext cx="410053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Forme libre : forme 14">
              <a:extLst>
                <a:ext uri="{FF2B5EF4-FFF2-40B4-BE49-F238E27FC236}">
                  <a16:creationId xmlns:a16="http://schemas.microsoft.com/office/drawing/2014/main" id="{C83F12AE-9EC7-48C0-BAD2-A8319F6301D8}"/>
                </a:ext>
              </a:extLst>
            </p:cNvPr>
            <p:cNvSpPr/>
            <p:nvPr/>
          </p:nvSpPr>
          <p:spPr>
            <a:xfrm rot="5400013">
              <a:off x="5721903" y="4401684"/>
              <a:ext cx="1255315" cy="83487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701" cap="flat">
              <a:solidFill>
                <a:srgbClr val="1CADE4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9" name="Rectangle à coins arrondis 18"/>
          <p:cNvSpPr/>
          <p:nvPr/>
        </p:nvSpPr>
        <p:spPr>
          <a:xfrm>
            <a:off x="7373981" y="730064"/>
            <a:ext cx="4088675" cy="5626286"/>
          </a:xfrm>
          <a:prstGeom prst="roundRect">
            <a:avLst/>
          </a:prstGeom>
          <a:solidFill>
            <a:srgbClr val="D1D1D1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991B9E"/>
                </a:solidFill>
              </a:rPr>
              <a:t>Les interventions des référents parcours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fr-FR" sz="1400" b="1" dirty="0">
                <a:solidFill>
                  <a:srgbClr val="000000"/>
                </a:solidFill>
              </a:rPr>
              <a:t>Evaluation globale </a:t>
            </a:r>
            <a:r>
              <a:rPr lang="fr-FR" sz="1400" dirty="0">
                <a:solidFill>
                  <a:srgbClr val="000000"/>
                </a:solidFill>
              </a:rPr>
              <a:t>des besoins de la personne et de ses </a:t>
            </a:r>
            <a:r>
              <a:rPr lang="fr-FR" sz="1400" dirty="0" smtClean="0">
                <a:solidFill>
                  <a:srgbClr val="000000"/>
                </a:solidFill>
              </a:rPr>
              <a:t>proches </a:t>
            </a:r>
          </a:p>
          <a:p>
            <a:pPr lvl="0">
              <a:lnSpc>
                <a:spcPct val="150000"/>
              </a:lnSpc>
            </a:pPr>
            <a:r>
              <a:rPr lang="fr-FR" sz="1400" b="1" dirty="0" smtClean="0">
                <a:solidFill>
                  <a:srgbClr val="000000"/>
                </a:solidFill>
              </a:rPr>
              <a:t>Information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>
                <a:solidFill>
                  <a:srgbClr val="000000"/>
                </a:solidFill>
              </a:rPr>
              <a:t>sur les services </a:t>
            </a:r>
            <a:r>
              <a:rPr lang="fr-FR" sz="1400" dirty="0" smtClean="0">
                <a:solidFill>
                  <a:srgbClr val="000000"/>
                </a:solidFill>
              </a:rPr>
              <a:t>existants </a:t>
            </a:r>
            <a:r>
              <a:rPr lang="fr-FR" sz="1400" b="1" dirty="0" smtClean="0">
                <a:solidFill>
                  <a:srgbClr val="000000"/>
                </a:solidFill>
              </a:rPr>
              <a:t>Proposition de réponses </a:t>
            </a:r>
            <a:r>
              <a:rPr lang="fr-FR" sz="1400" dirty="0" smtClean="0">
                <a:solidFill>
                  <a:srgbClr val="000000"/>
                </a:solidFill>
              </a:rPr>
              <a:t>en adéquation avec les parcours de vie </a:t>
            </a:r>
          </a:p>
          <a:p>
            <a:pPr lvl="0">
              <a:lnSpc>
                <a:spcPct val="150000"/>
              </a:lnSpc>
            </a:pPr>
            <a:r>
              <a:rPr lang="fr-FR" sz="1400" b="1" dirty="0" smtClean="0">
                <a:solidFill>
                  <a:srgbClr val="000000"/>
                </a:solidFill>
              </a:rPr>
              <a:t>Recherche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>
                <a:solidFill>
                  <a:srgbClr val="000000"/>
                </a:solidFill>
              </a:rPr>
              <a:t>et </a:t>
            </a:r>
            <a:r>
              <a:rPr lang="fr-FR" sz="1400" b="1" dirty="0">
                <a:solidFill>
                  <a:srgbClr val="000000"/>
                </a:solidFill>
              </a:rPr>
              <a:t>coordination</a:t>
            </a:r>
            <a:r>
              <a:rPr lang="fr-FR" sz="1400" dirty="0">
                <a:solidFill>
                  <a:srgbClr val="000000"/>
                </a:solidFill>
              </a:rPr>
              <a:t> de services</a:t>
            </a:r>
          </a:p>
          <a:p>
            <a:pPr lvl="0">
              <a:lnSpc>
                <a:spcPct val="150000"/>
              </a:lnSpc>
            </a:pPr>
            <a:r>
              <a:rPr lang="fr-FR" sz="1400" b="1" dirty="0">
                <a:solidFill>
                  <a:srgbClr val="000000"/>
                </a:solidFill>
              </a:rPr>
              <a:t>Négociation</a:t>
            </a:r>
            <a:r>
              <a:rPr lang="fr-FR" sz="1400" dirty="0">
                <a:solidFill>
                  <a:srgbClr val="000000"/>
                </a:solidFill>
              </a:rPr>
              <a:t> auprès des intervenants/des services</a:t>
            </a:r>
          </a:p>
          <a:p>
            <a:pPr lvl="0">
              <a:lnSpc>
                <a:spcPct val="150000"/>
              </a:lnSpc>
            </a:pPr>
            <a:r>
              <a:rPr lang="fr-FR" sz="1400" b="1" dirty="0">
                <a:solidFill>
                  <a:srgbClr val="000000"/>
                </a:solidFill>
              </a:rPr>
              <a:t>Défense des droits </a:t>
            </a:r>
            <a:r>
              <a:rPr lang="fr-FR" sz="1400" dirty="0">
                <a:solidFill>
                  <a:srgbClr val="000000"/>
                </a:solidFill>
              </a:rPr>
              <a:t>des personnes</a:t>
            </a:r>
          </a:p>
          <a:p>
            <a:pPr lvl="0">
              <a:lnSpc>
                <a:spcPct val="150000"/>
              </a:lnSpc>
            </a:pPr>
            <a:r>
              <a:rPr lang="fr-FR" sz="1400" dirty="0">
                <a:solidFill>
                  <a:srgbClr val="000000"/>
                </a:solidFill>
              </a:rPr>
              <a:t>Favorise l’accès aux </a:t>
            </a:r>
            <a:r>
              <a:rPr lang="fr-FR" sz="1400" b="1" dirty="0">
                <a:solidFill>
                  <a:srgbClr val="000000"/>
                </a:solidFill>
              </a:rPr>
              <a:t>services de droit commun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E894065-92D1-A18C-6428-D58505CAB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2E03E-3C47-476E-9C2D-3F509EA80391}" type="datetime1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33CC05-D9D1-EE0E-25F5-BD17A23BD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3996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2" descr="Résultat d’images pour bonhomme power point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762202" y="2420888"/>
            <a:ext cx="2165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Personne</a:t>
            </a:r>
            <a:r>
              <a:rPr lang="fr-FR" b="1" dirty="0">
                <a:solidFill>
                  <a:srgbClr val="184B99"/>
                </a:solidFill>
              </a:rPr>
              <a:t> </a:t>
            </a:r>
            <a:r>
              <a:rPr lang="fr-FR" b="1" dirty="0">
                <a:solidFill>
                  <a:srgbClr val="991B9E"/>
                </a:solidFill>
              </a:rPr>
              <a:t>elle-même</a:t>
            </a:r>
            <a:r>
              <a:rPr lang="fr-FR" b="1" dirty="0">
                <a:solidFill>
                  <a:srgbClr val="184B99"/>
                </a:solidFill>
              </a:rPr>
              <a:t>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590672" y="3344218"/>
            <a:ext cx="456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26358C"/>
                </a:solidFill>
              </a:rPr>
              <a:t>TOUT LE MONDE</a:t>
            </a:r>
          </a:p>
        </p:txBody>
      </p:sp>
      <p:sp>
        <p:nvSpPr>
          <p:cNvPr id="25" name="AutoShape 10" descr="Afficher l’image sour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AutoShape 12" descr="Afficher l’image sourc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AutoShape 14" descr="https://st2.depositphotos.com/3369547/11369/v/450/depositphotos_113693518-stock-illustration-concept-familial-pictogramme-icon-flat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4520797" y="2370526"/>
            <a:ext cx="108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Familles</a:t>
            </a:r>
          </a:p>
        </p:txBody>
      </p:sp>
      <p:pic>
        <p:nvPicPr>
          <p:cNvPr id="1040" name="Picture 16" descr="Afficher l’image sour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16" y="2050064"/>
            <a:ext cx="1324492" cy="149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31"/>
          <p:cNvSpPr txBox="1"/>
          <p:nvPr/>
        </p:nvSpPr>
        <p:spPr>
          <a:xfrm>
            <a:off x="10317499" y="3344218"/>
            <a:ext cx="120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Médecins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983627" y="4996707"/>
            <a:ext cx="1660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Professionnels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843462" y="2498009"/>
            <a:ext cx="1660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MDPH</a:t>
            </a:r>
          </a:p>
        </p:txBody>
      </p:sp>
      <p:pic>
        <p:nvPicPr>
          <p:cNvPr id="1048" name="Picture 24" descr="Afficher l’image sour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670" y="4787676"/>
            <a:ext cx="984386" cy="57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9439863" y="5436783"/>
            <a:ext cx="87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91B9E"/>
                </a:solidFill>
              </a:rPr>
              <a:t>ARS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424636" y="5766534"/>
            <a:ext cx="3255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991B9E"/>
                </a:solidFill>
              </a:rPr>
              <a:t>Centres Nationaux Ressources Handicaps Rares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964324" y="260181"/>
            <a:ext cx="10210800" cy="719948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Qui peut nous contacter 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821" y="971684"/>
            <a:ext cx="1633870" cy="163387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79" y="3911782"/>
            <a:ext cx="2109042" cy="91432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510" y="4537697"/>
            <a:ext cx="1810362" cy="111547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42" y="834703"/>
            <a:ext cx="1737216" cy="170064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781" y="4754087"/>
            <a:ext cx="1121571" cy="682696"/>
          </a:xfrm>
          <a:prstGeom prst="rect">
            <a:avLst/>
          </a:prstGeom>
        </p:spPr>
      </p:pic>
      <p:pic>
        <p:nvPicPr>
          <p:cNvPr id="1026" name="Picture 2" descr="https://o.remove.bg/downloads/e643e00f-14c3-4506-b1f3-cd1494a99ce9/6098680-removebg-preview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28" y="1426244"/>
            <a:ext cx="909344" cy="9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18</a:t>
            </a:fld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54E72C-58F1-58FE-85B1-E391129F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742D-0F0D-45C6-819D-ACC0F5BC2B41}" type="datetime1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DFC025-4286-598A-03CD-D102CA14C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7335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407368" y="974425"/>
            <a:ext cx="11233248" cy="557659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85200" lvl="1" indent="0">
              <a:lnSpc>
                <a:spcPct val="70000"/>
              </a:lnSpc>
              <a:buNone/>
            </a:pPr>
            <a:endParaRPr lang="fr-FR" dirty="0">
              <a:solidFill>
                <a:srgbClr val="000000"/>
              </a:solidFill>
            </a:endParaRPr>
          </a:p>
          <a:p>
            <a:pPr marL="728100" lvl="1" indent="-342900">
              <a:lnSpc>
                <a:spcPct val="70000"/>
              </a:lnSpc>
            </a:pPr>
            <a:r>
              <a:rPr lang="fr-FR" b="1" dirty="0">
                <a:solidFill>
                  <a:srgbClr val="991B9E"/>
                </a:solidFill>
              </a:rPr>
              <a:t>Pas de restriction d’âge : </a:t>
            </a:r>
            <a:r>
              <a:rPr lang="fr-FR" dirty="0"/>
              <a:t>de la naissance à la fin de vie </a:t>
            </a:r>
            <a:endParaRPr lang="fr-FR" b="1" dirty="0">
              <a:solidFill>
                <a:srgbClr val="991B9E"/>
              </a:solidFill>
            </a:endParaRPr>
          </a:p>
          <a:p>
            <a:pPr marL="728100" lvl="1" indent="-342900">
              <a:lnSpc>
                <a:spcPct val="70000"/>
              </a:lnSpc>
            </a:pPr>
            <a:r>
              <a:rPr lang="fr-FR" dirty="0">
                <a:solidFill>
                  <a:srgbClr val="000000"/>
                </a:solidFill>
              </a:rPr>
              <a:t>Pas de nécessité reconnaissance de handicap (MDPH)</a:t>
            </a:r>
          </a:p>
          <a:p>
            <a:pPr marL="728100" lvl="1" indent="-342900">
              <a:lnSpc>
                <a:spcPct val="70000"/>
              </a:lnSpc>
            </a:pPr>
            <a:r>
              <a:rPr lang="fr-FR" dirty="0">
                <a:solidFill>
                  <a:srgbClr val="000000"/>
                </a:solidFill>
              </a:rPr>
              <a:t>Gratuite </a:t>
            </a:r>
          </a:p>
          <a:p>
            <a:pPr marL="728100" lvl="1" indent="-342900">
              <a:lnSpc>
                <a:spcPct val="70000"/>
              </a:lnSpc>
            </a:pPr>
            <a:r>
              <a:rPr lang="fr-FR" b="1" dirty="0">
                <a:solidFill>
                  <a:srgbClr val="991B9E"/>
                </a:solidFill>
              </a:rPr>
              <a:t>Pas de durée maximale d’accompagnement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  <a:p>
            <a:pPr marL="728100" lvl="1" indent="-342900">
              <a:lnSpc>
                <a:spcPct val="70000"/>
              </a:lnSpc>
            </a:pPr>
            <a:r>
              <a:rPr lang="fr-FR" b="1" u="sng" dirty="0">
                <a:solidFill>
                  <a:srgbClr val="991B9E"/>
                </a:solidFill>
              </a:rPr>
              <a:t>Consentement obligatoire </a:t>
            </a:r>
            <a:r>
              <a:rPr lang="fr-FR" dirty="0"/>
              <a:t>de la personne ou de son représentant</a:t>
            </a:r>
          </a:p>
          <a:p>
            <a:pPr marL="385200" lvl="1" indent="0">
              <a:lnSpc>
                <a:spcPct val="70000"/>
              </a:lnSpc>
              <a:buNone/>
            </a:pPr>
            <a:endParaRPr lang="fr-FR" b="1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fr-FR" sz="1800" b="1" dirty="0"/>
          </a:p>
          <a:p>
            <a:pPr marL="0" indent="0" algn="ctr">
              <a:buNone/>
            </a:pPr>
            <a:r>
              <a:rPr lang="fr-FR" sz="1800" b="1" dirty="0"/>
              <a:t>Prise en considération du </a:t>
            </a:r>
            <a:r>
              <a:rPr lang="fr-FR" sz="1800" b="1" u="sng" dirty="0"/>
              <a:t>handicap rare situation complexe :</a:t>
            </a:r>
          </a:p>
          <a:p>
            <a:pPr marL="385200" lvl="1" indent="0">
              <a:lnSpc>
                <a:spcPct val="70000"/>
              </a:lnSpc>
              <a:buNone/>
            </a:pPr>
            <a:endParaRPr lang="fr-FR" dirty="0">
              <a:solidFill>
                <a:srgbClr val="000000"/>
              </a:solidFill>
            </a:endParaRPr>
          </a:p>
          <a:p>
            <a:pPr marL="385200" lvl="1" indent="0">
              <a:lnSpc>
                <a:spcPct val="70000"/>
              </a:lnSpc>
              <a:buNone/>
            </a:pPr>
            <a:endParaRPr lang="fr-FR" sz="150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D50B0B-F918-4754-9BA7-FB54A258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236E-7EF2-4B08-A22E-145F28F38F3E}" type="slidenum">
              <a:rPr lang="fr-FR" smtClean="0">
                <a:solidFill>
                  <a:srgbClr val="000000"/>
                </a:solidFill>
              </a:rPr>
              <a:t>19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147662" y="4209400"/>
            <a:ext cx="2268000" cy="1800200"/>
          </a:xfrm>
          <a:prstGeom prst="ellipse">
            <a:avLst/>
          </a:prstGeom>
          <a:solidFill>
            <a:srgbClr val="991B9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Facteurs liés à la personne et à ses empêchements </a:t>
            </a:r>
          </a:p>
        </p:txBody>
      </p:sp>
      <p:sp>
        <p:nvSpPr>
          <p:cNvPr id="19" name="Ellipse 18"/>
          <p:cNvSpPr/>
          <p:nvPr/>
        </p:nvSpPr>
        <p:spPr>
          <a:xfrm>
            <a:off x="3786238" y="4209400"/>
            <a:ext cx="2268000" cy="1800200"/>
          </a:xfrm>
          <a:prstGeom prst="ellipse">
            <a:avLst/>
          </a:prstGeom>
          <a:solidFill>
            <a:srgbClr val="991B9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L’inadéquation des ressources et des services proposés </a:t>
            </a:r>
          </a:p>
        </p:txBody>
      </p:sp>
      <p:sp>
        <p:nvSpPr>
          <p:cNvPr id="20" name="Ellipse 19"/>
          <p:cNvSpPr/>
          <p:nvPr/>
        </p:nvSpPr>
        <p:spPr>
          <a:xfrm>
            <a:off x="6424814" y="4209400"/>
            <a:ext cx="2268000" cy="1800200"/>
          </a:xfrm>
          <a:prstGeom prst="ellipse">
            <a:avLst/>
          </a:prstGeom>
          <a:solidFill>
            <a:srgbClr val="991B9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Le risque de rupture/ prévention des ruptures</a:t>
            </a:r>
          </a:p>
        </p:txBody>
      </p:sp>
      <p:sp>
        <p:nvSpPr>
          <p:cNvPr id="21" name="Ellipse 20"/>
          <p:cNvSpPr/>
          <p:nvPr/>
        </p:nvSpPr>
        <p:spPr>
          <a:xfrm>
            <a:off x="9063390" y="4209400"/>
            <a:ext cx="2268610" cy="1800200"/>
          </a:xfrm>
          <a:prstGeom prst="ellipse">
            <a:avLst/>
          </a:prstGeom>
          <a:solidFill>
            <a:srgbClr val="991B9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L’environnement social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32892" y="226738"/>
            <a:ext cx="10210800" cy="719948"/>
          </a:xfrm>
          <a:prstGeom prst="roundRect">
            <a:avLst/>
          </a:prstGeom>
          <a:solidFill>
            <a:srgbClr val="2FA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L’intervention de l’ERHR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E471BF9-5B6B-99E8-66D2-C0B9B449B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C9153-F0F3-452D-944E-B9B49C68A89F}" type="datetime1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CA2525-F66E-120B-DB43-F6753EC5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3087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D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555171"/>
            <a:ext cx="10515600" cy="5621792"/>
          </a:xfrm>
        </p:spPr>
        <p:txBody>
          <a:bodyPr numCol="1">
            <a:normAutofit lnSpcReduction="10000"/>
          </a:bodyPr>
          <a:lstStyle/>
          <a:p>
            <a:pPr marL="0" indent="0" algn="ctr">
              <a:buNone/>
            </a:pPr>
            <a:endParaRPr lang="fr-FR" b="1" dirty="0">
              <a:solidFill>
                <a:srgbClr val="26358C"/>
              </a:solidFill>
            </a:endParaRPr>
          </a:p>
          <a:p>
            <a:pPr marL="0" indent="0" algn="ctr">
              <a:buNone/>
            </a:pPr>
            <a:endParaRPr lang="fr-FR" b="1" dirty="0">
              <a:solidFill>
                <a:srgbClr val="26358C"/>
              </a:solidFill>
            </a:endParaRPr>
          </a:p>
          <a:p>
            <a:pPr marL="0" indent="0" algn="ctr">
              <a:buNone/>
            </a:pPr>
            <a:endParaRPr lang="fr-FR" b="1" dirty="0">
              <a:solidFill>
                <a:srgbClr val="26358C"/>
              </a:solidFill>
            </a:endParaRPr>
          </a:p>
          <a:p>
            <a:pPr marL="0" indent="0" algn="ctr">
              <a:buNone/>
            </a:pPr>
            <a:r>
              <a:rPr lang="fr-FR" sz="5100" dirty="0">
                <a:solidFill>
                  <a:schemeClr val="bg1"/>
                </a:solidFill>
              </a:rPr>
              <a:t>Merci de votre attention</a:t>
            </a: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fr-FR" sz="2300" b="1" dirty="0" smtClean="0">
                <a:solidFill>
                  <a:schemeClr val="bg1"/>
                </a:solidFill>
              </a:rPr>
              <a:t>Laure </a:t>
            </a:r>
            <a:r>
              <a:rPr lang="fr-FR" sz="2300" b="1" dirty="0" smtClean="0">
                <a:solidFill>
                  <a:schemeClr val="bg1"/>
                </a:solidFill>
              </a:rPr>
              <a:t>Aupicq</a:t>
            </a:r>
            <a:endParaRPr lang="fr-FR" sz="23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 smtClean="0">
                <a:solidFill>
                  <a:schemeClr val="bg1"/>
                </a:solidFill>
                <a:hlinkClick r:id="rId2"/>
              </a:rPr>
              <a:t>hautsdefrance@erhr.fr</a:t>
            </a:r>
            <a:endParaRPr lang="fr-FR" sz="2000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300" b="1" dirty="0" smtClean="0">
                <a:solidFill>
                  <a:schemeClr val="bg1"/>
                </a:solidFill>
              </a:rPr>
              <a:t>Flore Schnitzler : 06.80.37.46.64</a:t>
            </a:r>
            <a:endParaRPr lang="fr-FR" sz="23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 smtClean="0">
                <a:solidFill>
                  <a:schemeClr val="bg1"/>
                </a:solidFill>
                <a:hlinkClick r:id="rId3"/>
              </a:rPr>
              <a:t>normandie@erhr.fr</a:t>
            </a:r>
            <a:endParaRPr lang="fr-FR" sz="2000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fr-FR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b="1" dirty="0">
                <a:solidFill>
                  <a:schemeClr val="bg1"/>
                </a:solidFill>
              </a:rPr>
              <a:t>Pole administratif: </a:t>
            </a:r>
            <a:r>
              <a:rPr lang="fr-FR" sz="2000" b="1" dirty="0" smtClean="0">
                <a:solidFill>
                  <a:schemeClr val="bg1"/>
                </a:solidFill>
              </a:rPr>
              <a:t>02.35.56.07.59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  <a:hlinkClick r:id="rId4"/>
              </a:rPr>
              <a:t>Assistante.nordouest@erhr.fr</a:t>
            </a: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9404-460B-4076-AAC6-A37089F29715}" type="slidenum">
              <a:rPr lang="fr-FR" smtClean="0"/>
              <a:t>20</a:t>
            </a:fld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110514" y="598714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A8C484-1C28-28FA-B44F-160667147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6EAA7-CC06-4BA3-A084-4E312A3DC0CD}" type="datetime1">
              <a:rPr lang="fr-FR" smtClean="0"/>
              <a:t>05/06/2025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5CEA7A-FF33-637B-0BD1-D98BA6B30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Présentation de l'ERHR </a:t>
            </a:r>
            <a:r>
              <a:rPr lang="fr-FR" dirty="0" smtClean="0"/>
              <a:t>Nord-Ouest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57697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6C838B42BCB6458F18D1B63B9FC464" ma:contentTypeVersion="16" ma:contentTypeDescription="Crée un document." ma:contentTypeScope="" ma:versionID="290b2842f5198d981575ed2a06b247e7">
  <xsd:schema xmlns:xsd="http://www.w3.org/2001/XMLSchema" xmlns:xs="http://www.w3.org/2001/XMLSchema" xmlns:p="http://schemas.microsoft.com/office/2006/metadata/properties" xmlns:ns2="e5b52215-0a4b-4eb9-a08f-438c878b2cc1" xmlns:ns3="3e5c0326-6329-410d-a6d7-8c1cd590fb34" targetNamespace="http://schemas.microsoft.com/office/2006/metadata/properties" ma:root="true" ma:fieldsID="c0bae0324cd2af3ec585a6ba46ac5cc7" ns2:_="" ns3:_="">
    <xsd:import namespace="e5b52215-0a4b-4eb9-a08f-438c878b2cc1"/>
    <xsd:import namespace="3e5c0326-6329-410d-a6d7-8c1cd590fb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52215-0a4b-4eb9-a08f-438c878b2c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df146a92-8f49-4675-968b-917636cbbc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5c0326-6329-410d-a6d7-8c1cd590fb3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2bc7cc0-6871-48f0-a897-84ed8ac60fa6}" ma:internalName="TaxCatchAll" ma:showField="CatchAllData" ma:web="3e5c0326-6329-410d-a6d7-8c1cd590fb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b52215-0a4b-4eb9-a08f-438c878b2cc1">
      <Terms xmlns="http://schemas.microsoft.com/office/infopath/2007/PartnerControls"/>
    </lcf76f155ced4ddcb4097134ff3c332f>
    <TaxCatchAll xmlns="3e5c0326-6329-410d-a6d7-8c1cd590fb3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6EF45B-C4E2-43F5-AF69-CD1086BCDA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b52215-0a4b-4eb9-a08f-438c878b2cc1"/>
    <ds:schemaRef ds:uri="3e5c0326-6329-410d-a6d7-8c1cd590fb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94434B-D057-4345-A3EC-CF558055E927}">
  <ds:schemaRefs>
    <ds:schemaRef ds:uri="http://purl.org/dc/terms/"/>
    <ds:schemaRef ds:uri="e5b52215-0a4b-4eb9-a08f-438c878b2cc1"/>
    <ds:schemaRef ds:uri="http://schemas.microsoft.com/office/2006/documentManagement/types"/>
    <ds:schemaRef ds:uri="http://schemas.microsoft.com/office/infopath/2007/PartnerControls"/>
    <ds:schemaRef ds:uri="3e5c0326-6329-410d-a6d7-8c1cd590fb34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7BC9325-6D36-41DF-9FAA-907C1AAF39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3683</TotalTime>
  <Words>1933</Words>
  <Application>Microsoft Office PowerPoint</Application>
  <PresentationFormat>Grand écran</PresentationFormat>
  <Paragraphs>319</Paragraphs>
  <Slides>20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Century Gothic</vt:lpstr>
      <vt:lpstr>Symbol</vt:lpstr>
      <vt:lpstr>Thème Office</vt:lpstr>
      <vt:lpstr>Présentation PowerPoint</vt:lpstr>
      <vt:lpstr>Quelques éléments de définition du handicap rare ?</vt:lpstr>
      <vt:lpstr>Présentation PowerPoint</vt:lpstr>
      <vt:lpstr>Définition</vt:lpstr>
      <vt:lpstr>Présentation PowerPoint</vt:lpstr>
      <vt:lpstr>Présentation PowerPoint</vt:lpstr>
      <vt:lpstr>Points généraux sur l’organisation de l’ERHR</vt:lpstr>
      <vt:lpstr>Présentation PowerPoint</vt:lpstr>
      <vt:lpstr>Présentation PowerPoint</vt:lpstr>
      <vt:lpstr>L’organisation intégrée handicap rare</vt:lpstr>
      <vt:lpstr>Les principes de l’organisation intégrée handicap rare</vt:lpstr>
      <vt:lpstr>Présentation PowerPoint</vt:lpstr>
      <vt:lpstr> </vt:lpstr>
      <vt:lpstr>Présentation PowerPoint</vt:lpstr>
      <vt:lpstr>Les missions de l’ERHR Nord-Ouest et ses liens avec les services sanitaires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EQUIPE RELAIS  HANDICAPS RARES NORD OUEST</dc:title>
  <dc:creator>Justine VANDECASTEELE</dc:creator>
  <cp:lastModifiedBy>Laure AUPICQ</cp:lastModifiedBy>
  <cp:revision>79</cp:revision>
  <dcterms:created xsi:type="dcterms:W3CDTF">2022-11-02T10:32:14Z</dcterms:created>
  <dcterms:modified xsi:type="dcterms:W3CDTF">2025-06-05T08:26:47Z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0x010100526C838B42BCB6458F18D1B63B9FC464</vt:lpwstr>
  </property>
  <property fmtid="{D5CDD505-2E9C-101B-9397-08002B2CF9AE}" pid="3" name="MediaServiceImageTags">
    <vt:lpwstr/>
  </property>
</Properties>
</file>