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Carlito" panose="020F0502020204030204" pitchFamily="34" charset="0"/>
      <p:regular r:id="rId4"/>
      <p:bold r:id="rId5"/>
      <p:italic r:id="rId6"/>
      <p:boldItalic r:id="rId7"/>
    </p:embeddedFont>
    <p:embeddedFont>
      <p:font typeface="Carlito Italics" panose="020B0604020202020204" charset="0"/>
      <p:regular r:id="rId8"/>
    </p:embeddedFont>
    <p:embeddedFont>
      <p:font typeface="Chewy" panose="020B0604020202020204" charset="0"/>
      <p:regular r:id="rId9"/>
    </p:embeddedFont>
    <p:embeddedFont>
      <p:font typeface="TT Bluescreens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318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26" Type="http://schemas.openxmlformats.org/officeDocument/2006/relationships/image" Target="../media/image27.svg"/><Relationship Id="rId3" Type="http://schemas.openxmlformats.org/officeDocument/2006/relationships/image" Target="../media/image2.jpe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24" Type="http://schemas.openxmlformats.org/officeDocument/2006/relationships/image" Target="../media/image25.svg"/><Relationship Id="rId5" Type="http://schemas.openxmlformats.org/officeDocument/2006/relationships/image" Target="../media/image4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svg"/><Relationship Id="rId19" Type="http://schemas.openxmlformats.org/officeDocument/2006/relationships/image" Target="../media/image20.png"/><Relationship Id="rId4" Type="http://schemas.openxmlformats.org/officeDocument/2006/relationships/image" Target="../media/image3.jpeg"/><Relationship Id="rId9" Type="http://schemas.openxmlformats.org/officeDocument/2006/relationships/image" Target="../media/image10.png"/><Relationship Id="rId14" Type="http://schemas.openxmlformats.org/officeDocument/2006/relationships/image" Target="../media/image15.svg"/><Relationship Id="rId22" Type="http://schemas.openxmlformats.org/officeDocument/2006/relationships/image" Target="../media/image23.svg"/><Relationship Id="rId27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16646" y="9945974"/>
            <a:ext cx="704307" cy="565429"/>
          </a:xfrm>
          <a:custGeom>
            <a:avLst/>
            <a:gdLst/>
            <a:ahLst/>
            <a:cxnLst/>
            <a:rect l="l" t="t" r="r" b="b"/>
            <a:pathLst>
              <a:path w="704307" h="565429">
                <a:moveTo>
                  <a:pt x="0" y="0"/>
                </a:moveTo>
                <a:lnTo>
                  <a:pt x="704307" y="0"/>
                </a:lnTo>
                <a:lnTo>
                  <a:pt x="704307" y="565429"/>
                </a:lnTo>
                <a:lnTo>
                  <a:pt x="0" y="5654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46" t="-15800" r="-15482" b="-17902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5458942" y="9850689"/>
            <a:ext cx="620911" cy="756000"/>
          </a:xfrm>
          <a:custGeom>
            <a:avLst/>
            <a:gdLst/>
            <a:ahLst/>
            <a:cxnLst/>
            <a:rect l="l" t="t" r="r" b="b"/>
            <a:pathLst>
              <a:path w="620911" h="756000">
                <a:moveTo>
                  <a:pt x="0" y="0"/>
                </a:moveTo>
                <a:lnTo>
                  <a:pt x="620911" y="0"/>
                </a:lnTo>
                <a:lnTo>
                  <a:pt x="620911" y="756000"/>
                </a:lnTo>
                <a:lnTo>
                  <a:pt x="0" y="756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4069847" y="9960167"/>
            <a:ext cx="952302" cy="537044"/>
          </a:xfrm>
          <a:custGeom>
            <a:avLst/>
            <a:gdLst/>
            <a:ahLst/>
            <a:cxnLst/>
            <a:rect l="l" t="t" r="r" b="b"/>
            <a:pathLst>
              <a:path w="952302" h="537044">
                <a:moveTo>
                  <a:pt x="0" y="0"/>
                </a:moveTo>
                <a:lnTo>
                  <a:pt x="952302" y="0"/>
                </a:lnTo>
                <a:lnTo>
                  <a:pt x="952302" y="537044"/>
                </a:lnTo>
                <a:lnTo>
                  <a:pt x="0" y="537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065" r="-1642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2060532" y="9974359"/>
            <a:ext cx="1572522" cy="537044"/>
          </a:xfrm>
          <a:custGeom>
            <a:avLst/>
            <a:gdLst/>
            <a:ahLst/>
            <a:cxnLst/>
            <a:rect l="l" t="t" r="r" b="b"/>
            <a:pathLst>
              <a:path w="1572522" h="537044">
                <a:moveTo>
                  <a:pt x="0" y="0"/>
                </a:moveTo>
                <a:lnTo>
                  <a:pt x="1572522" y="0"/>
                </a:lnTo>
                <a:lnTo>
                  <a:pt x="1572522" y="537044"/>
                </a:lnTo>
                <a:lnTo>
                  <a:pt x="0" y="5370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398324" y="10008114"/>
            <a:ext cx="1225414" cy="441149"/>
          </a:xfrm>
          <a:custGeom>
            <a:avLst/>
            <a:gdLst/>
            <a:ahLst/>
            <a:cxnLst/>
            <a:rect l="l" t="t" r="r" b="b"/>
            <a:pathLst>
              <a:path w="1225414" h="441149">
                <a:moveTo>
                  <a:pt x="0" y="0"/>
                </a:moveTo>
                <a:lnTo>
                  <a:pt x="1225415" y="0"/>
                </a:lnTo>
                <a:lnTo>
                  <a:pt x="1225415" y="441149"/>
                </a:lnTo>
                <a:lnTo>
                  <a:pt x="0" y="4411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398324" y="2571748"/>
            <a:ext cx="3230846" cy="3230846"/>
          </a:xfrm>
          <a:custGeom>
            <a:avLst/>
            <a:gdLst/>
            <a:ahLst/>
            <a:cxnLst/>
            <a:rect l="l" t="t" r="r" b="b"/>
            <a:pathLst>
              <a:path w="3230846" h="3230846">
                <a:moveTo>
                  <a:pt x="0" y="0"/>
                </a:moveTo>
                <a:lnTo>
                  <a:pt x="3230846" y="0"/>
                </a:lnTo>
                <a:lnTo>
                  <a:pt x="3230846" y="3230846"/>
                </a:lnTo>
                <a:lnTo>
                  <a:pt x="0" y="32308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4480994" y="2705496"/>
            <a:ext cx="410344" cy="266350"/>
          </a:xfrm>
          <a:custGeom>
            <a:avLst/>
            <a:gdLst/>
            <a:ahLst/>
            <a:cxnLst/>
            <a:rect l="l" t="t" r="r" b="b"/>
            <a:pathLst>
              <a:path w="410344" h="266350">
                <a:moveTo>
                  <a:pt x="0" y="0"/>
                </a:moveTo>
                <a:lnTo>
                  <a:pt x="410343" y="0"/>
                </a:lnTo>
                <a:lnTo>
                  <a:pt x="410343" y="266350"/>
                </a:lnTo>
                <a:lnTo>
                  <a:pt x="0" y="2663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4480994" y="3242320"/>
            <a:ext cx="454919" cy="296835"/>
          </a:xfrm>
          <a:custGeom>
            <a:avLst/>
            <a:gdLst/>
            <a:ahLst/>
            <a:cxnLst/>
            <a:rect l="l" t="t" r="r" b="b"/>
            <a:pathLst>
              <a:path w="454919" h="296835">
                <a:moveTo>
                  <a:pt x="0" y="0"/>
                </a:moveTo>
                <a:lnTo>
                  <a:pt x="454918" y="0"/>
                </a:lnTo>
                <a:lnTo>
                  <a:pt x="454918" y="296834"/>
                </a:lnTo>
                <a:lnTo>
                  <a:pt x="0" y="2968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5212994" y="118533"/>
            <a:ext cx="2203984" cy="2110315"/>
            <a:chOff x="0" y="0"/>
            <a:chExt cx="2938646" cy="2813753"/>
          </a:xfrm>
        </p:grpSpPr>
        <p:sp>
          <p:nvSpPr>
            <p:cNvPr id="11" name="Freeform 11"/>
            <p:cNvSpPr/>
            <p:nvPr/>
          </p:nvSpPr>
          <p:spPr>
            <a:xfrm flipH="1">
              <a:off x="0" y="0"/>
              <a:ext cx="2938646" cy="2813753"/>
            </a:xfrm>
            <a:custGeom>
              <a:avLst/>
              <a:gdLst/>
              <a:ahLst/>
              <a:cxnLst/>
              <a:rect l="l" t="t" r="r" b="b"/>
              <a:pathLst>
                <a:path w="2938646" h="2813753">
                  <a:moveTo>
                    <a:pt x="2938646" y="0"/>
                  </a:moveTo>
                  <a:lnTo>
                    <a:pt x="0" y="0"/>
                  </a:lnTo>
                  <a:lnTo>
                    <a:pt x="0" y="2813753"/>
                  </a:lnTo>
                  <a:lnTo>
                    <a:pt x="2938646" y="2813753"/>
                  </a:lnTo>
                  <a:lnTo>
                    <a:pt x="2938646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 rot="1174416">
              <a:off x="1865673" y="490369"/>
              <a:ext cx="977958" cy="735913"/>
            </a:xfrm>
            <a:custGeom>
              <a:avLst/>
              <a:gdLst/>
              <a:ahLst/>
              <a:cxnLst/>
              <a:rect l="l" t="t" r="r" b="b"/>
              <a:pathLst>
                <a:path w="977958" h="735913">
                  <a:moveTo>
                    <a:pt x="0" y="0"/>
                  </a:moveTo>
                  <a:lnTo>
                    <a:pt x="977958" y="0"/>
                  </a:lnTo>
                  <a:lnTo>
                    <a:pt x="977958" y="735913"/>
                  </a:lnTo>
                  <a:lnTo>
                    <a:pt x="0" y="735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81427" y="155048"/>
              <a:ext cx="1197725" cy="1059986"/>
            </a:xfrm>
            <a:custGeom>
              <a:avLst/>
              <a:gdLst/>
              <a:ahLst/>
              <a:cxnLst/>
              <a:rect l="l" t="t" r="r" b="b"/>
              <a:pathLst>
                <a:path w="1197725" h="1059986">
                  <a:moveTo>
                    <a:pt x="0" y="0"/>
                  </a:moveTo>
                  <a:lnTo>
                    <a:pt x="1197724" y="0"/>
                  </a:lnTo>
                  <a:lnTo>
                    <a:pt x="1197724" y="1059987"/>
                  </a:lnTo>
                  <a:lnTo>
                    <a:pt x="0" y="1059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3844" y="954545"/>
            <a:ext cx="3029461" cy="869299"/>
            <a:chOff x="0" y="0"/>
            <a:chExt cx="1085690" cy="31153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85690" cy="311537"/>
            </a:xfrm>
            <a:custGeom>
              <a:avLst/>
              <a:gdLst/>
              <a:ahLst/>
              <a:cxnLst/>
              <a:rect l="l" t="t" r="r" b="b"/>
              <a:pathLst>
                <a:path w="1085690" h="311537">
                  <a:moveTo>
                    <a:pt x="882490" y="0"/>
                  </a:moveTo>
                  <a:cubicBezTo>
                    <a:pt x="994715" y="0"/>
                    <a:pt x="1085690" y="69740"/>
                    <a:pt x="1085690" y="155769"/>
                  </a:cubicBezTo>
                  <a:cubicBezTo>
                    <a:pt x="1085690" y="241797"/>
                    <a:pt x="994715" y="311537"/>
                    <a:pt x="882490" y="311537"/>
                  </a:cubicBezTo>
                  <a:lnTo>
                    <a:pt x="203200" y="311537"/>
                  </a:lnTo>
                  <a:cubicBezTo>
                    <a:pt x="90976" y="311537"/>
                    <a:pt x="0" y="241797"/>
                    <a:pt x="0" y="155769"/>
                  </a:cubicBezTo>
                  <a:cubicBezTo>
                    <a:pt x="0" y="6974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6332A">
                <a:alpha val="19608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9525"/>
              <a:ext cx="1085690" cy="302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4296297" y="2640072"/>
            <a:ext cx="184696" cy="899082"/>
          </a:xfrm>
          <a:custGeom>
            <a:avLst/>
            <a:gdLst/>
            <a:ahLst/>
            <a:cxnLst/>
            <a:rect l="l" t="t" r="r" b="b"/>
            <a:pathLst>
              <a:path w="184696" h="899082">
                <a:moveTo>
                  <a:pt x="0" y="0"/>
                </a:moveTo>
                <a:lnTo>
                  <a:pt x="184697" y="0"/>
                </a:lnTo>
                <a:lnTo>
                  <a:pt x="184697" y="899082"/>
                </a:lnTo>
                <a:lnTo>
                  <a:pt x="0" y="89908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r="-586829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8" name="Group 18"/>
          <p:cNvGrpSpPr/>
          <p:nvPr/>
        </p:nvGrpSpPr>
        <p:grpSpPr>
          <a:xfrm>
            <a:off x="2066146" y="6168826"/>
            <a:ext cx="3427709" cy="2587920"/>
            <a:chOff x="0" y="0"/>
            <a:chExt cx="4570278" cy="345056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570278" cy="3450560"/>
            </a:xfrm>
            <a:custGeom>
              <a:avLst/>
              <a:gdLst/>
              <a:ahLst/>
              <a:cxnLst/>
              <a:rect l="l" t="t" r="r" b="b"/>
              <a:pathLst>
                <a:path w="4570278" h="3450560">
                  <a:moveTo>
                    <a:pt x="0" y="0"/>
                  </a:moveTo>
                  <a:lnTo>
                    <a:pt x="4570278" y="0"/>
                  </a:lnTo>
                  <a:lnTo>
                    <a:pt x="4570278" y="3450560"/>
                  </a:lnTo>
                  <a:lnTo>
                    <a:pt x="0" y="345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rot="-10467383">
              <a:off x="3272351" y="2173774"/>
              <a:ext cx="386669" cy="575305"/>
            </a:xfrm>
            <a:custGeom>
              <a:avLst/>
              <a:gdLst/>
              <a:ahLst/>
              <a:cxnLst/>
              <a:rect l="l" t="t" r="r" b="b"/>
              <a:pathLst>
                <a:path w="386669" h="575305">
                  <a:moveTo>
                    <a:pt x="0" y="0"/>
                  </a:moveTo>
                  <a:lnTo>
                    <a:pt x="386669" y="0"/>
                  </a:lnTo>
                  <a:lnTo>
                    <a:pt x="386669" y="575305"/>
                  </a:lnTo>
                  <a:lnTo>
                    <a:pt x="0" y="575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28053" y="1334242"/>
              <a:ext cx="2891208" cy="1318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09"/>
                </a:lnSpc>
              </a:pPr>
              <a:r>
                <a:rPr lang="en-US" sz="2509" b="1" spc="-50">
                  <a:solidFill>
                    <a:srgbClr val="004494"/>
                  </a:solidFill>
                  <a:latin typeface="TT Bluescreens Bold"/>
                  <a:ea typeface="TT Bluescreens Bold"/>
                  <a:cs typeface="TT Bluescreens Bold"/>
                  <a:sym typeface="TT Bluescreens Bold"/>
                </a:rPr>
                <a:t>Patients et professionnels, </a:t>
              </a:r>
            </a:p>
            <a:p>
              <a:pPr algn="ctr">
                <a:lnSpc>
                  <a:spcPts val="2509"/>
                </a:lnSpc>
              </a:pPr>
              <a:r>
                <a:rPr lang="en-US" sz="2509" b="1" spc="-50">
                  <a:solidFill>
                    <a:srgbClr val="004494"/>
                  </a:solidFill>
                  <a:latin typeface="TT Bluescreens Bold"/>
                  <a:ea typeface="TT Bluescreens Bold"/>
                  <a:cs typeface="TT Bluescreens Bold"/>
                  <a:sym typeface="TT Bluescreens Bold"/>
                </a:rPr>
                <a:t>agissons ensemble </a:t>
              </a:r>
            </a:p>
            <a:p>
              <a:pPr algn="ctr">
                <a:lnSpc>
                  <a:spcPts val="2509"/>
                </a:lnSpc>
              </a:pPr>
              <a:r>
                <a:rPr lang="en-US" sz="2509" b="1" spc="-50">
                  <a:solidFill>
                    <a:srgbClr val="004494"/>
                  </a:solidFill>
                  <a:latin typeface="TT Bluescreens Bold"/>
                  <a:ea typeface="TT Bluescreens Bold"/>
                  <a:cs typeface="TT Bluescreens Bold"/>
                  <a:sym typeface="TT Bluescreens Bold"/>
                </a:rPr>
                <a:t>contre le gaspillage !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358497" y="3847866"/>
            <a:ext cx="2821801" cy="2130460"/>
            <a:chOff x="0" y="0"/>
            <a:chExt cx="3762401" cy="284061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762401" cy="2840613"/>
            </a:xfrm>
            <a:custGeom>
              <a:avLst/>
              <a:gdLst/>
              <a:ahLst/>
              <a:cxnLst/>
              <a:rect l="l" t="t" r="r" b="b"/>
              <a:pathLst>
                <a:path w="3762401" h="2840613">
                  <a:moveTo>
                    <a:pt x="0" y="0"/>
                  </a:moveTo>
                  <a:lnTo>
                    <a:pt x="3762401" y="0"/>
                  </a:lnTo>
                  <a:lnTo>
                    <a:pt x="3762401" y="2840613"/>
                  </a:lnTo>
                  <a:lnTo>
                    <a:pt x="0" y="2840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15192" y="1428464"/>
              <a:ext cx="3132017" cy="1321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11"/>
                </a:lnSpc>
              </a:pPr>
              <a:r>
                <a:rPr lang="en-US" sz="2264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       tonnes de médicaments non utilisés chaque année en France !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08944" y="1352610"/>
              <a:ext cx="835507" cy="5112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51"/>
                </a:lnSpc>
              </a:pPr>
              <a:r>
                <a:rPr lang="en-US" sz="2989" b="1" spc="-59">
                  <a:solidFill>
                    <a:srgbClr val="E6332A"/>
                  </a:solidFill>
                  <a:latin typeface="TT Bluescreens Bold"/>
                  <a:ea typeface="TT Bluescreens Bold"/>
                  <a:cs typeface="TT Bluescreens Bold"/>
                  <a:sym typeface="TT Bluescreens Bold"/>
                </a:rPr>
                <a:t>13 443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-146155" y="305134"/>
            <a:ext cx="1449999" cy="1923714"/>
          </a:xfrm>
          <a:custGeom>
            <a:avLst/>
            <a:gdLst/>
            <a:ahLst/>
            <a:cxnLst/>
            <a:rect l="l" t="t" r="r" b="b"/>
            <a:pathLst>
              <a:path w="1449999" h="1923714">
                <a:moveTo>
                  <a:pt x="0" y="0"/>
                </a:moveTo>
                <a:lnTo>
                  <a:pt x="1449999" y="0"/>
                </a:lnTo>
                <a:lnTo>
                  <a:pt x="1449999" y="1923714"/>
                </a:lnTo>
                <a:lnTo>
                  <a:pt x="0" y="1923714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603593" y="2743309"/>
            <a:ext cx="2887216" cy="2879060"/>
          </a:xfrm>
          <a:custGeom>
            <a:avLst/>
            <a:gdLst/>
            <a:ahLst/>
            <a:cxnLst/>
            <a:rect l="l" t="t" r="r" b="b"/>
            <a:pathLst>
              <a:path w="2887216" h="2879060">
                <a:moveTo>
                  <a:pt x="0" y="0"/>
                </a:moveTo>
                <a:lnTo>
                  <a:pt x="2887216" y="0"/>
                </a:lnTo>
                <a:lnTo>
                  <a:pt x="2887216" y="2879060"/>
                </a:lnTo>
                <a:lnTo>
                  <a:pt x="0" y="2879060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TextBox 28"/>
          <p:cNvSpPr txBox="1"/>
          <p:nvPr/>
        </p:nvSpPr>
        <p:spPr>
          <a:xfrm>
            <a:off x="1456252" y="859295"/>
            <a:ext cx="4313146" cy="10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E6332A"/>
                </a:solidFill>
                <a:latin typeface="Chewy"/>
                <a:ea typeface="Chewy"/>
                <a:cs typeface="Chewy"/>
                <a:sym typeface="Chewy"/>
              </a:rPr>
              <a:t>ENQUÊTE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56252" y="1806550"/>
            <a:ext cx="6103748" cy="422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E6332A"/>
                </a:solidFill>
                <a:latin typeface="Chewy"/>
                <a:ea typeface="Chewy"/>
                <a:cs typeface="Chewy"/>
                <a:sym typeface="Chewy"/>
              </a:rPr>
              <a:t>SUR LES MÉDICAMENTS NON UTILISÉS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0" y="9609882"/>
            <a:ext cx="7560000" cy="16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9"/>
              </a:lnSpc>
            </a:pPr>
            <a:r>
              <a:rPr lang="en-US" sz="1099" i="1">
                <a:solidFill>
                  <a:srgbClr val="000000"/>
                </a:solidFill>
                <a:latin typeface="Carlito Italics"/>
                <a:ea typeface="Carlito Italics"/>
                <a:cs typeface="Carlito Italics"/>
                <a:sym typeface="Carlito Italics"/>
              </a:rPr>
              <a:t>Enquête réalisée par Coraline, étudiante en pharmacie, dans le cadre d’une thèse de fin d’étude, encadrée par l’OMEDIT Normandie.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0" y="9015373"/>
            <a:ext cx="7560000" cy="469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0"/>
              </a:lnSpc>
            </a:pPr>
            <a:r>
              <a:rPr lang="en-US" sz="4000" b="1" spc="-80">
                <a:solidFill>
                  <a:srgbClr val="004494"/>
                </a:solidFill>
                <a:latin typeface="TT Bluescreens Bold"/>
                <a:ea typeface="TT Bluescreens Bold"/>
                <a:cs typeface="TT Bluescreens Bold"/>
                <a:sym typeface="TT Bluescreens Bold"/>
              </a:rPr>
              <a:t>MERCI D’AVANCE DE VOTRE PARTICIPATION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56252" y="398969"/>
            <a:ext cx="3664163" cy="593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00"/>
              </a:lnSpc>
            </a:pPr>
            <a:r>
              <a:rPr lang="en-US" sz="5000" b="1" spc="-100">
                <a:solidFill>
                  <a:srgbClr val="004494"/>
                </a:solidFill>
                <a:latin typeface="TT Bluescreens Bold"/>
                <a:ea typeface="TT Bluescreens Bold"/>
                <a:cs typeface="TT Bluescreens Bold"/>
                <a:sym typeface="TT Bluescreens Bold"/>
              </a:rPr>
              <a:t>Participez à notre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959808" y="2752834"/>
            <a:ext cx="1752116" cy="19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9"/>
              </a:lnSpc>
            </a:pPr>
            <a:r>
              <a:rPr lang="en-US" sz="1399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Enquête anonyme.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80994" y="3046114"/>
            <a:ext cx="1866009" cy="19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9"/>
              </a:lnSpc>
            </a:pPr>
            <a:r>
              <a:rPr lang="en-US" sz="1399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Seulement 14 questions,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007030" y="3341093"/>
            <a:ext cx="2173268" cy="19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9"/>
              </a:lnSpc>
            </a:pPr>
            <a:r>
              <a:rPr lang="en-US" sz="1399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et 5 minutes pour répondre.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16646" y="9945974"/>
            <a:ext cx="704307" cy="565429"/>
          </a:xfrm>
          <a:custGeom>
            <a:avLst/>
            <a:gdLst/>
            <a:ahLst/>
            <a:cxnLst/>
            <a:rect l="l" t="t" r="r" b="b"/>
            <a:pathLst>
              <a:path w="704307" h="565429">
                <a:moveTo>
                  <a:pt x="0" y="0"/>
                </a:moveTo>
                <a:lnTo>
                  <a:pt x="704307" y="0"/>
                </a:lnTo>
                <a:lnTo>
                  <a:pt x="704307" y="565429"/>
                </a:lnTo>
                <a:lnTo>
                  <a:pt x="0" y="5654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46" t="-15800" r="-15482" b="-17902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5458942" y="9850689"/>
            <a:ext cx="620911" cy="756000"/>
          </a:xfrm>
          <a:custGeom>
            <a:avLst/>
            <a:gdLst/>
            <a:ahLst/>
            <a:cxnLst/>
            <a:rect l="l" t="t" r="r" b="b"/>
            <a:pathLst>
              <a:path w="620911" h="756000">
                <a:moveTo>
                  <a:pt x="0" y="0"/>
                </a:moveTo>
                <a:lnTo>
                  <a:pt x="620911" y="0"/>
                </a:lnTo>
                <a:lnTo>
                  <a:pt x="620911" y="756000"/>
                </a:lnTo>
                <a:lnTo>
                  <a:pt x="0" y="756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4069847" y="9960167"/>
            <a:ext cx="952302" cy="537044"/>
          </a:xfrm>
          <a:custGeom>
            <a:avLst/>
            <a:gdLst/>
            <a:ahLst/>
            <a:cxnLst/>
            <a:rect l="l" t="t" r="r" b="b"/>
            <a:pathLst>
              <a:path w="952302" h="537044">
                <a:moveTo>
                  <a:pt x="0" y="0"/>
                </a:moveTo>
                <a:lnTo>
                  <a:pt x="952302" y="0"/>
                </a:lnTo>
                <a:lnTo>
                  <a:pt x="952302" y="537044"/>
                </a:lnTo>
                <a:lnTo>
                  <a:pt x="0" y="537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065" r="-1642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2060532" y="9974359"/>
            <a:ext cx="1572522" cy="537044"/>
          </a:xfrm>
          <a:custGeom>
            <a:avLst/>
            <a:gdLst/>
            <a:ahLst/>
            <a:cxnLst/>
            <a:rect l="l" t="t" r="r" b="b"/>
            <a:pathLst>
              <a:path w="1572522" h="537044">
                <a:moveTo>
                  <a:pt x="0" y="0"/>
                </a:moveTo>
                <a:lnTo>
                  <a:pt x="1572522" y="0"/>
                </a:lnTo>
                <a:lnTo>
                  <a:pt x="1572522" y="537044"/>
                </a:lnTo>
                <a:lnTo>
                  <a:pt x="0" y="5370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398324" y="10008114"/>
            <a:ext cx="1225414" cy="441149"/>
          </a:xfrm>
          <a:custGeom>
            <a:avLst/>
            <a:gdLst/>
            <a:ahLst/>
            <a:cxnLst/>
            <a:rect l="l" t="t" r="r" b="b"/>
            <a:pathLst>
              <a:path w="1225414" h="441149">
                <a:moveTo>
                  <a:pt x="0" y="0"/>
                </a:moveTo>
                <a:lnTo>
                  <a:pt x="1225415" y="0"/>
                </a:lnTo>
                <a:lnTo>
                  <a:pt x="1225415" y="441149"/>
                </a:lnTo>
                <a:lnTo>
                  <a:pt x="0" y="4411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4480994" y="2705496"/>
            <a:ext cx="410344" cy="266350"/>
          </a:xfrm>
          <a:custGeom>
            <a:avLst/>
            <a:gdLst/>
            <a:ahLst/>
            <a:cxnLst/>
            <a:rect l="l" t="t" r="r" b="b"/>
            <a:pathLst>
              <a:path w="410344" h="266350">
                <a:moveTo>
                  <a:pt x="0" y="0"/>
                </a:moveTo>
                <a:lnTo>
                  <a:pt x="410343" y="0"/>
                </a:lnTo>
                <a:lnTo>
                  <a:pt x="410343" y="266350"/>
                </a:lnTo>
                <a:lnTo>
                  <a:pt x="0" y="2663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4480994" y="3242320"/>
            <a:ext cx="454919" cy="296835"/>
          </a:xfrm>
          <a:custGeom>
            <a:avLst/>
            <a:gdLst/>
            <a:ahLst/>
            <a:cxnLst/>
            <a:rect l="l" t="t" r="r" b="b"/>
            <a:pathLst>
              <a:path w="454919" h="296835">
                <a:moveTo>
                  <a:pt x="0" y="0"/>
                </a:moveTo>
                <a:lnTo>
                  <a:pt x="454918" y="0"/>
                </a:lnTo>
                <a:lnTo>
                  <a:pt x="454918" y="296834"/>
                </a:lnTo>
                <a:lnTo>
                  <a:pt x="0" y="2968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9" name="Group 9"/>
          <p:cNvGrpSpPr/>
          <p:nvPr/>
        </p:nvGrpSpPr>
        <p:grpSpPr>
          <a:xfrm>
            <a:off x="4688285" y="118533"/>
            <a:ext cx="2522729" cy="2415513"/>
            <a:chOff x="0" y="0"/>
            <a:chExt cx="3363639" cy="3220684"/>
          </a:xfrm>
        </p:grpSpPr>
        <p:sp>
          <p:nvSpPr>
            <p:cNvPr id="10" name="Freeform 10"/>
            <p:cNvSpPr/>
            <p:nvPr/>
          </p:nvSpPr>
          <p:spPr>
            <a:xfrm flipH="1">
              <a:off x="0" y="0"/>
              <a:ext cx="3363639" cy="3220684"/>
            </a:xfrm>
            <a:custGeom>
              <a:avLst/>
              <a:gdLst/>
              <a:ahLst/>
              <a:cxnLst/>
              <a:rect l="l" t="t" r="r" b="b"/>
              <a:pathLst>
                <a:path w="3363639" h="3220684">
                  <a:moveTo>
                    <a:pt x="3363639" y="0"/>
                  </a:moveTo>
                  <a:lnTo>
                    <a:pt x="0" y="0"/>
                  </a:lnTo>
                  <a:lnTo>
                    <a:pt x="0" y="3220684"/>
                  </a:lnTo>
                  <a:lnTo>
                    <a:pt x="3363639" y="3220684"/>
                  </a:lnTo>
                  <a:lnTo>
                    <a:pt x="3363639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 rot="1174416">
              <a:off x="2135490" y="561287"/>
              <a:ext cx="1119392" cy="842343"/>
            </a:xfrm>
            <a:custGeom>
              <a:avLst/>
              <a:gdLst/>
              <a:ahLst/>
              <a:cxnLst/>
              <a:rect l="l" t="t" r="r" b="b"/>
              <a:pathLst>
                <a:path w="1119392" h="842343">
                  <a:moveTo>
                    <a:pt x="0" y="0"/>
                  </a:moveTo>
                  <a:lnTo>
                    <a:pt x="1119393" y="0"/>
                  </a:lnTo>
                  <a:lnTo>
                    <a:pt x="1119393" y="842342"/>
                  </a:lnTo>
                  <a:lnTo>
                    <a:pt x="0" y="8423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07665" y="177472"/>
              <a:ext cx="1370942" cy="1213284"/>
            </a:xfrm>
            <a:custGeom>
              <a:avLst/>
              <a:gdLst/>
              <a:ahLst/>
              <a:cxnLst/>
              <a:rect l="l" t="t" r="r" b="b"/>
              <a:pathLst>
                <a:path w="1370942" h="1213284">
                  <a:moveTo>
                    <a:pt x="0" y="0"/>
                  </a:moveTo>
                  <a:lnTo>
                    <a:pt x="1370942" y="0"/>
                  </a:lnTo>
                  <a:lnTo>
                    <a:pt x="1370942" y="1213283"/>
                  </a:lnTo>
                  <a:lnTo>
                    <a:pt x="0" y="1213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60490" y="836035"/>
            <a:ext cx="3029461" cy="869299"/>
            <a:chOff x="0" y="0"/>
            <a:chExt cx="1085690" cy="3115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5690" cy="311537"/>
            </a:xfrm>
            <a:custGeom>
              <a:avLst/>
              <a:gdLst/>
              <a:ahLst/>
              <a:cxnLst/>
              <a:rect l="l" t="t" r="r" b="b"/>
              <a:pathLst>
                <a:path w="1085690" h="311537">
                  <a:moveTo>
                    <a:pt x="882490" y="0"/>
                  </a:moveTo>
                  <a:cubicBezTo>
                    <a:pt x="994715" y="0"/>
                    <a:pt x="1085690" y="69740"/>
                    <a:pt x="1085690" y="155769"/>
                  </a:cubicBezTo>
                  <a:cubicBezTo>
                    <a:pt x="1085690" y="241797"/>
                    <a:pt x="994715" y="311537"/>
                    <a:pt x="882490" y="311537"/>
                  </a:cubicBezTo>
                  <a:lnTo>
                    <a:pt x="203200" y="311537"/>
                  </a:lnTo>
                  <a:cubicBezTo>
                    <a:pt x="90976" y="311537"/>
                    <a:pt x="0" y="241797"/>
                    <a:pt x="0" y="155769"/>
                  </a:cubicBezTo>
                  <a:cubicBezTo>
                    <a:pt x="0" y="6974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6332A">
                <a:alpha val="19608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1085690" cy="302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4296297" y="2640072"/>
            <a:ext cx="184696" cy="899082"/>
          </a:xfrm>
          <a:custGeom>
            <a:avLst/>
            <a:gdLst/>
            <a:ahLst/>
            <a:cxnLst/>
            <a:rect l="l" t="t" r="r" b="b"/>
            <a:pathLst>
              <a:path w="184696" h="899082">
                <a:moveTo>
                  <a:pt x="0" y="0"/>
                </a:moveTo>
                <a:lnTo>
                  <a:pt x="184697" y="0"/>
                </a:lnTo>
                <a:lnTo>
                  <a:pt x="184697" y="899082"/>
                </a:lnTo>
                <a:lnTo>
                  <a:pt x="0" y="89908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r="-586829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7" name="Group 17"/>
          <p:cNvGrpSpPr/>
          <p:nvPr/>
        </p:nvGrpSpPr>
        <p:grpSpPr>
          <a:xfrm>
            <a:off x="2355992" y="6217903"/>
            <a:ext cx="3427709" cy="2587920"/>
            <a:chOff x="0" y="0"/>
            <a:chExt cx="4570278" cy="34505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0278" cy="3450560"/>
            </a:xfrm>
            <a:custGeom>
              <a:avLst/>
              <a:gdLst/>
              <a:ahLst/>
              <a:cxnLst/>
              <a:rect l="l" t="t" r="r" b="b"/>
              <a:pathLst>
                <a:path w="4570278" h="3450560">
                  <a:moveTo>
                    <a:pt x="0" y="0"/>
                  </a:moveTo>
                  <a:lnTo>
                    <a:pt x="4570278" y="0"/>
                  </a:lnTo>
                  <a:lnTo>
                    <a:pt x="4570278" y="3450560"/>
                  </a:lnTo>
                  <a:lnTo>
                    <a:pt x="0" y="345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 rot="-10467383">
              <a:off x="3272351" y="2173774"/>
              <a:ext cx="386669" cy="575305"/>
            </a:xfrm>
            <a:custGeom>
              <a:avLst/>
              <a:gdLst/>
              <a:ahLst/>
              <a:cxnLst/>
              <a:rect l="l" t="t" r="r" b="b"/>
              <a:pathLst>
                <a:path w="386669" h="575305">
                  <a:moveTo>
                    <a:pt x="0" y="0"/>
                  </a:moveTo>
                  <a:lnTo>
                    <a:pt x="386669" y="0"/>
                  </a:lnTo>
                  <a:lnTo>
                    <a:pt x="386669" y="575305"/>
                  </a:lnTo>
                  <a:lnTo>
                    <a:pt x="0" y="575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28053" y="1334242"/>
              <a:ext cx="2891208" cy="1318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09"/>
                </a:lnSpc>
              </a:pPr>
              <a:r>
                <a:rPr lang="en-US" sz="2509" b="1" spc="-50">
                  <a:solidFill>
                    <a:srgbClr val="004494"/>
                  </a:solidFill>
                  <a:latin typeface="TT Bluescreens Bold"/>
                  <a:ea typeface="TT Bluescreens Bold"/>
                  <a:cs typeface="TT Bluescreens Bold"/>
                  <a:sym typeface="TT Bluescreens Bold"/>
                </a:rPr>
                <a:t>Patients et professionnels, </a:t>
              </a:r>
            </a:p>
            <a:p>
              <a:pPr algn="ctr">
                <a:lnSpc>
                  <a:spcPts val="2509"/>
                </a:lnSpc>
              </a:pPr>
              <a:r>
                <a:rPr lang="en-US" sz="2509" b="1" spc="-50">
                  <a:solidFill>
                    <a:srgbClr val="004494"/>
                  </a:solidFill>
                  <a:latin typeface="TT Bluescreens Bold"/>
                  <a:ea typeface="TT Bluescreens Bold"/>
                  <a:cs typeface="TT Bluescreens Bold"/>
                  <a:sym typeface="TT Bluescreens Bold"/>
                </a:rPr>
                <a:t>agissons ensemble </a:t>
              </a:r>
            </a:p>
            <a:p>
              <a:pPr algn="ctr">
                <a:lnSpc>
                  <a:spcPts val="2509"/>
                </a:lnSpc>
              </a:pPr>
              <a:r>
                <a:rPr lang="en-US" sz="2509" b="1" spc="-50">
                  <a:solidFill>
                    <a:srgbClr val="004494"/>
                  </a:solidFill>
                  <a:latin typeface="TT Bluescreens Bold"/>
                  <a:ea typeface="TT Bluescreens Bold"/>
                  <a:cs typeface="TT Bluescreens Bold"/>
                  <a:sym typeface="TT Bluescreens Bold"/>
                </a:rPr>
                <a:t>contre le gaspillage !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358497" y="3847866"/>
            <a:ext cx="2821801" cy="2130460"/>
            <a:chOff x="0" y="0"/>
            <a:chExt cx="3762401" cy="284061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762401" cy="2840613"/>
            </a:xfrm>
            <a:custGeom>
              <a:avLst/>
              <a:gdLst/>
              <a:ahLst/>
              <a:cxnLst/>
              <a:rect l="l" t="t" r="r" b="b"/>
              <a:pathLst>
                <a:path w="3762401" h="2840613">
                  <a:moveTo>
                    <a:pt x="0" y="0"/>
                  </a:moveTo>
                  <a:lnTo>
                    <a:pt x="3762401" y="0"/>
                  </a:lnTo>
                  <a:lnTo>
                    <a:pt x="3762401" y="2840613"/>
                  </a:lnTo>
                  <a:lnTo>
                    <a:pt x="0" y="2840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15192" y="1428464"/>
              <a:ext cx="3132017" cy="1321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11"/>
                </a:lnSpc>
              </a:pPr>
              <a:r>
                <a:rPr lang="en-US" sz="2264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       tonnes de médicaments non utilisés chaque année en France !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08944" y="1352610"/>
              <a:ext cx="835507" cy="5112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51"/>
                </a:lnSpc>
              </a:pPr>
              <a:r>
                <a:rPr lang="en-US" sz="2989" b="1" spc="-59">
                  <a:solidFill>
                    <a:srgbClr val="E6332A"/>
                  </a:solidFill>
                  <a:latin typeface="TT Bluescreens Bold"/>
                  <a:ea typeface="TT Bluescreens Bold"/>
                  <a:cs typeface="TT Bluescreens Bold"/>
                  <a:sym typeface="TT Bluescreens Bold"/>
                </a:rPr>
                <a:t>13 443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-254351" y="2219951"/>
            <a:ext cx="3756180" cy="4983324"/>
          </a:xfrm>
          <a:custGeom>
            <a:avLst/>
            <a:gdLst/>
            <a:ahLst/>
            <a:cxnLst/>
            <a:rect l="l" t="t" r="r" b="b"/>
            <a:pathLst>
              <a:path w="3756180" h="4983324">
                <a:moveTo>
                  <a:pt x="0" y="0"/>
                </a:moveTo>
                <a:lnTo>
                  <a:pt x="3756180" y="0"/>
                </a:lnTo>
                <a:lnTo>
                  <a:pt x="3756180" y="4983324"/>
                </a:lnTo>
                <a:lnTo>
                  <a:pt x="0" y="4983324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1224528" y="3421192"/>
            <a:ext cx="1495185" cy="1490962"/>
          </a:xfrm>
          <a:custGeom>
            <a:avLst/>
            <a:gdLst/>
            <a:ahLst/>
            <a:cxnLst/>
            <a:rect l="l" t="t" r="r" b="b"/>
            <a:pathLst>
              <a:path w="1495185" h="1490962">
                <a:moveTo>
                  <a:pt x="0" y="0"/>
                </a:moveTo>
                <a:lnTo>
                  <a:pt x="1495185" y="0"/>
                </a:lnTo>
                <a:lnTo>
                  <a:pt x="1495185" y="1490961"/>
                </a:lnTo>
                <a:lnTo>
                  <a:pt x="0" y="149096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TextBox 27"/>
          <p:cNvSpPr txBox="1"/>
          <p:nvPr/>
        </p:nvSpPr>
        <p:spPr>
          <a:xfrm>
            <a:off x="412898" y="740785"/>
            <a:ext cx="4313146" cy="10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E6332A"/>
                </a:solidFill>
                <a:latin typeface="Chewy"/>
                <a:ea typeface="Chewy"/>
                <a:cs typeface="Chewy"/>
                <a:sym typeface="Chewy"/>
              </a:rPr>
              <a:t>ENQUÊTE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12898" y="1688039"/>
            <a:ext cx="6103748" cy="422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E6332A"/>
                </a:solidFill>
                <a:latin typeface="Chewy"/>
                <a:ea typeface="Chewy"/>
                <a:cs typeface="Chewy"/>
                <a:sym typeface="Chewy"/>
              </a:rPr>
              <a:t>SUR LES MÉDICAMENTS NON UTILISÉS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0" y="9609882"/>
            <a:ext cx="7560000" cy="16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9"/>
              </a:lnSpc>
            </a:pPr>
            <a:r>
              <a:rPr lang="en-US" sz="1099" i="1">
                <a:solidFill>
                  <a:srgbClr val="000000"/>
                </a:solidFill>
                <a:latin typeface="Carlito Italics"/>
                <a:ea typeface="Carlito Italics"/>
                <a:cs typeface="Carlito Italics"/>
                <a:sym typeface="Carlito Italics"/>
              </a:rPr>
              <a:t>Enquête réalisée par Coraline, étudiante en pharmacie, dans le cadre d’une thèse de fin d’étude, encadrée par l’OMEDIT Normandie.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0" y="9015373"/>
            <a:ext cx="7560000" cy="469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0"/>
              </a:lnSpc>
            </a:pPr>
            <a:r>
              <a:rPr lang="en-US" sz="4000" b="1" spc="-80">
                <a:solidFill>
                  <a:srgbClr val="004494"/>
                </a:solidFill>
                <a:latin typeface="TT Bluescreens Bold"/>
                <a:ea typeface="TT Bluescreens Bold"/>
                <a:cs typeface="TT Bluescreens Bold"/>
                <a:sym typeface="TT Bluescreens Bold"/>
              </a:rPr>
              <a:t>MERCI D’AVANCE DE VOTRE PARTICIPATION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12898" y="280458"/>
            <a:ext cx="3664163" cy="593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00"/>
              </a:lnSpc>
            </a:pPr>
            <a:r>
              <a:rPr lang="en-US" sz="5000" b="1" spc="-100">
                <a:solidFill>
                  <a:srgbClr val="004494"/>
                </a:solidFill>
                <a:latin typeface="TT Bluescreens Bold"/>
                <a:ea typeface="TT Bluescreens Bold"/>
                <a:cs typeface="TT Bluescreens Bold"/>
                <a:sym typeface="TT Bluescreens Bold"/>
              </a:rPr>
              <a:t>Participez à notre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959808" y="2752834"/>
            <a:ext cx="1752116" cy="19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9"/>
              </a:lnSpc>
            </a:pPr>
            <a:r>
              <a:rPr lang="en-US" sz="1399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Enquête anonyme.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0994" y="3046114"/>
            <a:ext cx="1866009" cy="19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9"/>
              </a:lnSpc>
            </a:pPr>
            <a:r>
              <a:rPr lang="en-US" sz="1399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Seulement 14 questions,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007030" y="3341093"/>
            <a:ext cx="2173268" cy="19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9"/>
              </a:lnSpc>
            </a:pPr>
            <a:r>
              <a:rPr lang="en-US" sz="1399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et 5 minutes pour répondre.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69496" y="3094367"/>
            <a:ext cx="2001609" cy="325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6"/>
              </a:lnSpc>
            </a:pPr>
            <a:r>
              <a:rPr lang="en-US" sz="2800" b="1" spc="-56">
                <a:solidFill>
                  <a:srgbClr val="E6332A"/>
                </a:solidFill>
                <a:latin typeface="TT Bluescreens Bold"/>
                <a:ea typeface="TT Bluescreens Bold"/>
                <a:cs typeface="TT Bluescreens Bold"/>
                <a:sym typeface="TT Bluescreens Bold"/>
              </a:rPr>
              <a:t>SCANNEZ LE QR CODE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Personnalisé</PresentationFormat>
  <Paragraphs>27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Calibri</vt:lpstr>
      <vt:lpstr>TT Bluescreens Bold</vt:lpstr>
      <vt:lpstr>Chewy</vt:lpstr>
      <vt:lpstr>Carlito</vt:lpstr>
      <vt:lpstr>Arial</vt:lpstr>
      <vt:lpstr>Carlito Italics</vt:lpstr>
      <vt:lpstr>Office Theme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Enquête sur les médicaments non utilisés</dc:title>
  <dc:creator>BOUGLE, Céline (ARS-NORMANDIE/DOS/OMEDIT)</dc:creator>
  <cp:lastModifiedBy>BOUGLE, Céline (ARS-NORMANDIE/DOS/OMEDIT)</cp:lastModifiedBy>
  <cp:revision>1</cp:revision>
  <dcterms:created xsi:type="dcterms:W3CDTF">2006-08-16T00:00:00Z</dcterms:created>
  <dcterms:modified xsi:type="dcterms:W3CDTF">2025-03-06T15:18:50Z</dcterms:modified>
  <dc:identifier>DAGe5d2v6uc</dc:identifier>
</cp:coreProperties>
</file>