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404" r:id="rId2"/>
    <p:sldId id="405" r:id="rId3"/>
    <p:sldId id="411" r:id="rId4"/>
    <p:sldId id="407" r:id="rId5"/>
    <p:sldId id="408" r:id="rId6"/>
    <p:sldId id="409" r:id="rId7"/>
    <p:sldId id="414" r:id="rId8"/>
    <p:sldId id="412" r:id="rId9"/>
    <p:sldId id="410" r:id="rId10"/>
    <p:sldId id="415" r:id="rId11"/>
  </p:sldIdLst>
  <p:sldSz cx="11917363" cy="5616575"/>
  <p:notesSz cx="6797675" cy="9926638"/>
  <p:defaultTextStyle>
    <a:defPPr>
      <a:defRPr lang="fr-FR"/>
    </a:defPPr>
    <a:lvl1pPr marL="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37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C2E3EC"/>
    <a:srgbClr val="B6CCE4"/>
    <a:srgbClr val="C5CAE5"/>
    <a:srgbClr val="D4D1E7"/>
    <a:srgbClr val="9E97C9"/>
    <a:srgbClr val="83AA22"/>
    <a:srgbClr val="7DB715"/>
    <a:srgbClr val="98932C"/>
    <a:srgbClr val="CFC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350" autoAdjust="0"/>
  </p:normalViewPr>
  <p:slideViewPr>
    <p:cSldViewPr>
      <p:cViewPr varScale="1">
        <p:scale>
          <a:sx n="125" d="100"/>
          <a:sy n="125" d="100"/>
        </p:scale>
        <p:origin x="102" y="222"/>
      </p:cViewPr>
      <p:guideLst>
        <p:guide orient="horz" pos="1769"/>
        <p:guide pos="3754"/>
      </p:guideLst>
    </p:cSldViewPr>
  </p:slideViewPr>
  <p:outlineViewPr>
    <p:cViewPr>
      <p:scale>
        <a:sx n="33" d="100"/>
        <a:sy n="33" d="100"/>
      </p:scale>
      <p:origin x="0" y="6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17908-C7D5-4FB6-A7E3-E086FDD42944}" type="datetimeFigureOut">
              <a:rPr lang="fr-FR" smtClean="0"/>
              <a:t>19/10/2022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C7581-5C82-4025-A50B-F7D818AF1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01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884ED-C2AB-4C9F-8762-095414A654B9}" type="datetimeFigureOut">
              <a:rPr lang="fr-FR" smtClean="0"/>
              <a:t>19/10/2022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-549275" y="744538"/>
            <a:ext cx="78962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ED4DC-8A93-4B5C-AE67-6346DDC922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0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ED4DC-8A93-4B5C-AE67-6346DDC922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743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3824" y="1744780"/>
            <a:ext cx="10129759" cy="1203924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87605" y="3182728"/>
            <a:ext cx="8342154" cy="14353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B3577-95DF-3146-943C-D9BD479D9F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1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B97B-3911-F04A-A0B0-B8D8E719919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6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40088" y="224986"/>
            <a:ext cx="2681407" cy="4792291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95868" y="224986"/>
            <a:ext cx="7845597" cy="479229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D1CA-6997-5648-8902-AAB89B72EC6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8A45-2FA4-1248-988F-366C21F833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8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1389" y="3609172"/>
            <a:ext cx="10129759" cy="1115514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41389" y="2380613"/>
            <a:ext cx="10129759" cy="1228625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14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29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5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859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57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290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6005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719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00AC-F632-E042-8973-5C658197A25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6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5868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57993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1405-32EA-2949-A650-34A7775B77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9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69" y="1257283"/>
            <a:ext cx="5265572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5869" y="1781182"/>
            <a:ext cx="5265572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053858" y="1257283"/>
            <a:ext cx="5267640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053858" y="1781182"/>
            <a:ext cx="5267640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C9AF-3742-1649-BF5A-221E013E120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C6D3-FC0A-B84C-85BD-43304A66D1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9BDB1-A8CA-4D45-B20B-A75629FE9BA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1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5870" y="223730"/>
            <a:ext cx="3920730" cy="95169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9415" y="223730"/>
            <a:ext cx="6662137" cy="479359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5870" y="1175380"/>
            <a:ext cx="3920730" cy="3841895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EFE-C5FA-FD44-98E9-5D70DA9596D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4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5886" y="3931602"/>
            <a:ext cx="7150418" cy="46414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35886" y="501851"/>
            <a:ext cx="7150418" cy="3369945"/>
          </a:xfrm>
        </p:spPr>
        <p:txBody>
          <a:bodyPr/>
          <a:lstStyle>
            <a:lvl1pPr marL="0" indent="0">
              <a:buNone/>
              <a:defRPr sz="2600"/>
            </a:lvl1pPr>
            <a:lvl2pPr marL="371496" indent="0">
              <a:buNone/>
              <a:defRPr sz="2300"/>
            </a:lvl2pPr>
            <a:lvl3pPr marL="742998" indent="0">
              <a:buNone/>
              <a:defRPr sz="2000"/>
            </a:lvl3pPr>
            <a:lvl4pPr marL="1114506" indent="0">
              <a:buNone/>
              <a:defRPr sz="1600"/>
            </a:lvl4pPr>
            <a:lvl5pPr marL="1485989" indent="0">
              <a:buNone/>
              <a:defRPr sz="1600"/>
            </a:lvl5pPr>
            <a:lvl6pPr marL="1857500" indent="0">
              <a:buNone/>
              <a:defRPr sz="1600"/>
            </a:lvl6pPr>
            <a:lvl7pPr marL="2229009" indent="0">
              <a:buNone/>
              <a:defRPr sz="1600"/>
            </a:lvl7pPr>
            <a:lvl8pPr marL="2600504" indent="0">
              <a:buNone/>
              <a:defRPr sz="1600"/>
            </a:lvl8pPr>
            <a:lvl9pPr marL="2971997" indent="0">
              <a:buNone/>
              <a:defRPr sz="16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35886" y="4395755"/>
            <a:ext cx="7150418" cy="659167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E928-A229-B14F-93F5-378E4986C69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19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95890" y="224923"/>
            <a:ext cx="10725627" cy="936096"/>
          </a:xfrm>
          <a:prstGeom prst="rect">
            <a:avLst/>
          </a:prstGeom>
        </p:spPr>
        <p:txBody>
          <a:bodyPr vert="horz" lIns="90723" tIns="45356" rIns="90723" bIns="45356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90" y="1310535"/>
            <a:ext cx="10725627" cy="3706680"/>
          </a:xfrm>
          <a:prstGeom prst="rect">
            <a:avLst/>
          </a:prstGeom>
        </p:spPr>
        <p:txBody>
          <a:bodyPr vert="horz" lIns="90723" tIns="45356" rIns="90723" bIns="45356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95868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DDAB-752F-F045-B259-DCDDF5EE56E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19/10/2022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71766" y="5205802"/>
            <a:ext cx="3773832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40777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742998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624" indent="-278624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3689" indent="-232189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874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246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754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25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735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62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77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9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98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450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8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750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0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0504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1997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84151"/>
            <a:ext cx="11917363" cy="24482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4000" b="1" dirty="0"/>
              <a:t>C</a:t>
            </a:r>
            <a:r>
              <a:rPr lang="fr-FR" sz="4000" dirty="0"/>
              <a:t>omité de </a:t>
            </a:r>
            <a:r>
              <a:rPr lang="fr-FR" sz="4000" b="1" dirty="0"/>
              <a:t>R</a:t>
            </a:r>
            <a:r>
              <a:rPr lang="fr-FR" sz="4000" dirty="0"/>
              <a:t>etour d’</a:t>
            </a:r>
            <a:r>
              <a:rPr lang="fr-FR" sz="4000" b="1" dirty="0"/>
              <a:t>Ex</a:t>
            </a:r>
            <a:r>
              <a:rPr lang="fr-FR" sz="4000" dirty="0"/>
              <a:t>périence</a:t>
            </a:r>
            <a:endParaRPr lang="fr-FR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0" y="1296119"/>
            <a:ext cx="11917363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104431"/>
            <a:ext cx="1191736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690429" y="4608487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Réunion du </a:t>
            </a:r>
            <a:r>
              <a:rPr lang="fr-FR" sz="2800" dirty="0" smtClean="0"/>
              <a:t>15/06/2022</a:t>
            </a:r>
            <a:endParaRPr lang="fr-FR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49" y="4686413"/>
            <a:ext cx="1463675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27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10200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/>
              <a:t>Actions d’amélioration</a:t>
            </a:r>
            <a:endParaRPr lang="fr-FR" sz="3600" b="1" dirty="0"/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7E3311E-D231-4F86-B8D9-3149C1861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161965"/>
              </p:ext>
            </p:extLst>
          </p:nvPr>
        </p:nvGraphicFramePr>
        <p:xfrm>
          <a:off x="414065" y="614738"/>
          <a:ext cx="11065046" cy="464182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72868305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4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3172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Actions proposées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Action retenue</a:t>
                      </a:r>
                      <a:endParaRPr lang="fr-FR" sz="105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Responsable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Echéance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Modalités</a:t>
                      </a:r>
                      <a:r>
                        <a:rPr lang="fr-FR" sz="1400" baseline="0" dirty="0"/>
                        <a:t> de suivi (indicateurs, audits…)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112898582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690564662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094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65057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6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Ordre du jour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398513" y="804837"/>
            <a:ext cx="11080600" cy="3960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dirty="0">
                <a:solidFill>
                  <a:schemeClr val="bg1"/>
                </a:solidFill>
              </a:rPr>
              <a:t>Analyse de l’évènement choisi pour le CREX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1236885"/>
            <a:ext cx="11425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Présentation de l’analyse par le ou les pilote(s)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Choix des actions correctives / responsables d’action / délais de réalisation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Choix des actions et supports de communications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74105" y="3006308"/>
            <a:ext cx="1063300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lvl="1" algn="ctr"/>
            <a:r>
              <a:rPr lang="fr-FR" sz="28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Surdosage en insuline lors d’un transfert entre deux services et erreur d’utilisation du dispositif d’administration</a:t>
            </a:r>
            <a:endParaRPr lang="fr-FR" sz="28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26245" y="2408177"/>
            <a:ext cx="866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Evènement choisi pour l’analyse 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606377" y="4713594"/>
            <a:ext cx="8664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FEI </a:t>
            </a:r>
            <a:r>
              <a:rPr lang="fr-FR" sz="2400" dirty="0" smtClean="0">
                <a:solidFill>
                  <a:schemeClr val="tx2"/>
                </a:solidFill>
                <a:sym typeface="Wingdings" panose="05000000000000000000" pitchFamily="2" charset="2"/>
              </a:rPr>
              <a:t>n°416</a:t>
            </a:r>
            <a:endParaRPr lang="fr-FR" sz="2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lvl="1"/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Pilote(s) : {Nom, Prénom}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74105" y="3960415"/>
            <a:ext cx="10633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 algn="ctr"/>
            <a:r>
              <a:rPr lang="fr-FR" sz="2400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= Never </a:t>
            </a:r>
            <a:r>
              <a:rPr lang="fr-FR" sz="2400" b="1" i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events</a:t>
            </a:r>
            <a:endParaRPr lang="fr-FR" sz="2400" b="1" i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461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Contexte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691594"/>
            <a:ext cx="1188132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Patiente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 :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Mr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J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., 83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ans,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hospitalisé à partir du 19/05/2022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Motif d'hospitalisation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pied diabétique complexe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lvl="1"/>
            <a:endParaRPr lang="fr-FR" sz="16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Antécédents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Hypertension artérielle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Diabète de type 1 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Plusieurs maux perforants plantaires 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Artériopathie oblitérante des membres inférieurs stade 4 (dernier bilan 04/2022)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Rétinopathie diabétique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Troubles de l’audition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500" dirty="0">
                <a:solidFill>
                  <a:schemeClr val="tx2"/>
                </a:solidFill>
                <a:sym typeface="Wingdings" panose="05000000000000000000" pitchFamily="2" charset="2"/>
              </a:rPr>
              <a:t>Prothèse totale de hanche droite</a:t>
            </a:r>
          </a:p>
          <a:p>
            <a:pPr marL="739361" lvl="1" indent="-285750">
              <a:buBlip>
                <a:blip r:embed="rId4"/>
              </a:buBlip>
            </a:pPr>
            <a:endParaRPr lang="fr-FR" sz="16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Traitement d'entrée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600" dirty="0">
                <a:solidFill>
                  <a:schemeClr val="tx2"/>
                </a:solidFill>
              </a:rPr>
              <a:t>COVERAM® 10mg/5 mg (</a:t>
            </a:r>
            <a:r>
              <a:rPr lang="fr-FR" sz="1600" dirty="0" err="1">
                <a:solidFill>
                  <a:schemeClr val="tx2"/>
                </a:solidFill>
              </a:rPr>
              <a:t>Périndopril</a:t>
            </a:r>
            <a:r>
              <a:rPr lang="fr-FR" sz="1600" dirty="0">
                <a:solidFill>
                  <a:schemeClr val="tx2"/>
                </a:solidFill>
              </a:rPr>
              <a:t>/</a:t>
            </a:r>
            <a:r>
              <a:rPr lang="fr-FR" sz="1600" dirty="0" err="1">
                <a:solidFill>
                  <a:schemeClr val="tx2"/>
                </a:solidFill>
              </a:rPr>
              <a:t>Amlodipine</a:t>
            </a:r>
            <a:r>
              <a:rPr lang="fr-FR" sz="1600" dirty="0">
                <a:solidFill>
                  <a:schemeClr val="tx2"/>
                </a:solidFill>
              </a:rPr>
              <a:t>) (1-0-0</a:t>
            </a:r>
            <a:r>
              <a:rPr lang="fr-FR" sz="1600" dirty="0" smtClean="0">
                <a:solidFill>
                  <a:schemeClr val="tx2"/>
                </a:solidFill>
              </a:rPr>
              <a:t>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LANTUS®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SoloStar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® 100 UI/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mL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Insuline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glargine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: 13 unités à 21h au coucher</a:t>
            </a:r>
            <a:endParaRPr lang="fr-FR" sz="16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192983" lvl="2" indent="-285750">
              <a:buBlip>
                <a:blip r:embed="rId4"/>
              </a:buBlip>
            </a:pPr>
            <a:r>
              <a:rPr lang="fr-FR" sz="1600" dirty="0" smtClean="0">
                <a:solidFill>
                  <a:schemeClr val="tx2"/>
                </a:solidFill>
              </a:rPr>
              <a:t>NOVORAPID</a:t>
            </a:r>
            <a:r>
              <a:rPr lang="fr-FR" sz="1600" dirty="0">
                <a:solidFill>
                  <a:schemeClr val="tx2"/>
                </a:solidFill>
              </a:rPr>
              <a:t>® </a:t>
            </a:r>
            <a:r>
              <a:rPr lang="fr-FR" sz="1600" dirty="0" err="1">
                <a:solidFill>
                  <a:schemeClr val="tx2"/>
                </a:solidFill>
              </a:rPr>
              <a:t>FlexPen</a:t>
            </a:r>
            <a:r>
              <a:rPr lang="fr-FR" sz="1600" dirty="0">
                <a:solidFill>
                  <a:schemeClr val="tx2"/>
                </a:solidFill>
              </a:rPr>
              <a:t>® 100 UI/</a:t>
            </a:r>
            <a:r>
              <a:rPr lang="fr-FR" sz="1600" dirty="0" err="1">
                <a:solidFill>
                  <a:schemeClr val="tx2"/>
                </a:solidFill>
              </a:rPr>
              <a:t>mL</a:t>
            </a:r>
            <a:r>
              <a:rPr lang="fr-FR" sz="1600" dirty="0">
                <a:solidFill>
                  <a:schemeClr val="tx2"/>
                </a:solidFill>
              </a:rPr>
              <a:t> Insuline </a:t>
            </a:r>
            <a:r>
              <a:rPr lang="fr-FR" sz="1600" dirty="0" err="1">
                <a:solidFill>
                  <a:schemeClr val="tx2"/>
                </a:solidFill>
              </a:rPr>
              <a:t>asparte</a:t>
            </a:r>
            <a:r>
              <a:rPr lang="fr-FR" sz="1600" dirty="0">
                <a:solidFill>
                  <a:schemeClr val="tx2"/>
                </a:solidFill>
              </a:rPr>
              <a:t> : 7 unités à 8h, 7 unités à 12h et </a:t>
            </a:r>
            <a:r>
              <a:rPr lang="fr-FR" sz="1600" dirty="0" smtClean="0">
                <a:solidFill>
                  <a:schemeClr val="tx2"/>
                </a:solidFill>
              </a:rPr>
              <a:t>7 </a:t>
            </a:r>
            <a:r>
              <a:rPr lang="fr-FR" sz="1600" dirty="0">
                <a:solidFill>
                  <a:schemeClr val="tx2"/>
                </a:solidFill>
              </a:rPr>
              <a:t>unités à 19h avant les repas</a:t>
            </a:r>
          </a:p>
          <a:p>
            <a:pPr lvl="2"/>
            <a:endParaRPr lang="fr-FR" sz="16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Gestion des traitements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vit seul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en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maison, IDE à domicile gère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les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médicaments et les surveillances glycémiques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4713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Données collectées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8513" y="648047"/>
            <a:ext cx="11080600" cy="3960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dirty="0">
                <a:solidFill>
                  <a:schemeClr val="bg1"/>
                </a:solidFill>
              </a:rPr>
              <a:t>Documents consultés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-17983" y="1080095"/>
            <a:ext cx="5712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Fiche de déclaration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de l’EI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Dossier patient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Ordonnances d’entrée : traitement habituel (médecin traitant) +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surveillance glycémique (médecin traitant)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Prescriptions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médicale en Diabétologie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Observations médicales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en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Diabétologie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382617" y="1067321"/>
            <a:ext cx="609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Référentiels 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RCP du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LANTUS® (insuline </a:t>
            </a:r>
            <a:r>
              <a:rPr lang="fr-FR" sz="2000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glargine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)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Guide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HAS « Annonce d’un dommage associé aux soins »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398513" y="4023424"/>
            <a:ext cx="11080600" cy="3960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dirty="0">
                <a:solidFill>
                  <a:schemeClr val="bg1"/>
                </a:solidFill>
              </a:rPr>
              <a:t>Entretiens réalisés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4508110"/>
            <a:ext cx="5712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1 infirmière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du service de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diabétologie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1 infirmière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du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service COVID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1 aide-soignante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du service COVID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396880" y="4531643"/>
            <a:ext cx="5712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smtClean="0">
                <a:solidFill>
                  <a:schemeClr val="tx2"/>
                </a:solidFill>
                <a:sym typeface="Wingdings" panose="05000000000000000000" pitchFamily="2" charset="2"/>
              </a:rPr>
              <a:t>1 </a:t>
            </a: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interne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en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diabétologie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le patient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concerné par le dommage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8680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L’évènement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1294372"/>
            <a:ext cx="11425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Date de l’évènement :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le 28/05/2022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Service concerné :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Diabétologie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Résumé de l’évènement :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Surdosage en insuline lors d’un transfert entre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le service de Diabétologie et le service COVID et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erreur d’utilisation du dispositif d’administration</a:t>
            </a: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Conséquence </a:t>
            </a: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</a:rPr>
              <a:t>Surdosage symptomatique : </a:t>
            </a:r>
            <a:r>
              <a:rPr lang="fr-FR" sz="2000" dirty="0" smtClean="0">
                <a:solidFill>
                  <a:schemeClr val="tx2"/>
                </a:solidFill>
              </a:rPr>
              <a:t>malaise </a:t>
            </a:r>
            <a:r>
              <a:rPr lang="fr-FR" sz="2000" dirty="0">
                <a:solidFill>
                  <a:schemeClr val="tx2"/>
                </a:solidFill>
              </a:rPr>
              <a:t>hypoglycémique </a:t>
            </a: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762797"/>
              </p:ext>
            </p:extLst>
          </p:nvPr>
        </p:nvGraphicFramePr>
        <p:xfrm>
          <a:off x="752378" y="1116099"/>
          <a:ext cx="10726735" cy="2584629"/>
        </p:xfrm>
        <a:graphic>
          <a:graphicData uri="http://schemas.openxmlformats.org/drawingml/2006/table">
            <a:tbl>
              <a:tblPr/>
              <a:tblGrid>
                <a:gridCol w="2361103">
                  <a:extLst>
                    <a:ext uri="{9D8B030D-6E8A-4147-A177-3AD203B41FA5}">
                      <a16:colId xmlns:a16="http://schemas.microsoft.com/office/drawing/2014/main" val="218876677"/>
                    </a:ext>
                  </a:extLst>
                </a:gridCol>
                <a:gridCol w="2361103">
                  <a:extLst>
                    <a:ext uri="{9D8B030D-6E8A-4147-A177-3AD203B41FA5}">
                      <a16:colId xmlns:a16="http://schemas.microsoft.com/office/drawing/2014/main" val="3072490533"/>
                    </a:ext>
                  </a:extLst>
                </a:gridCol>
                <a:gridCol w="2361103">
                  <a:extLst>
                    <a:ext uri="{9D8B030D-6E8A-4147-A177-3AD203B41FA5}">
                      <a16:colId xmlns:a16="http://schemas.microsoft.com/office/drawing/2014/main" val="4152905346"/>
                    </a:ext>
                  </a:extLst>
                </a:gridCol>
                <a:gridCol w="1821713">
                  <a:extLst>
                    <a:ext uri="{9D8B030D-6E8A-4147-A177-3AD203B41FA5}">
                      <a16:colId xmlns:a16="http://schemas.microsoft.com/office/drawing/2014/main" val="1167144701"/>
                    </a:ext>
                  </a:extLst>
                </a:gridCol>
                <a:gridCol w="1821713">
                  <a:extLst>
                    <a:ext uri="{9D8B030D-6E8A-4147-A177-3AD203B41FA5}">
                      <a16:colId xmlns:a16="http://schemas.microsoft.com/office/drawing/2014/main" val="3056214845"/>
                    </a:ext>
                  </a:extLst>
                </a:gridCol>
              </a:tblGrid>
              <a:tr h="13997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CHRONOLOGIE DES FAITS</a:t>
                      </a:r>
                    </a:p>
                  </a:txBody>
                  <a:tcPr marL="6929" marR="6929" marT="692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ECARTS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(OK/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 OK)</a:t>
                      </a:r>
                    </a:p>
                  </a:txBody>
                  <a:tcPr marL="6929" marR="6929" marT="692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D6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FACTEURS CONTRIBUTIFS ET INFLUENTS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Préciser le domaine d'investigation* (T, H, E ou O)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29" marR="6929" marT="692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445530"/>
                  </a:ext>
                </a:extLst>
              </a:tr>
              <a:tr h="3547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DATE</a:t>
                      </a:r>
                    </a:p>
                  </a:txBody>
                  <a:tcPr marL="6929" marR="6929" marT="692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FAITS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697350"/>
                  </a:ext>
                </a:extLst>
              </a:tr>
              <a:tr h="25084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19/05/2022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Monsieur Jacques se présente dans le service de diabétologie avec un ambulancier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057713"/>
                  </a:ext>
                </a:extLst>
              </a:tr>
              <a:tr h="2508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L'IDE 1 récupère l'ordonnance d'entrée auprès du patient et la range dans son dossier médical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088496"/>
                  </a:ext>
                </a:extLst>
              </a:tr>
              <a:tr h="1385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L'interne réalise l'interrogatoire d'entrée du patient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227426"/>
                  </a:ext>
                </a:extLst>
              </a:tr>
              <a:tr h="1385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L'IDE 1 donne la lettre de liaison à l'interne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19312"/>
                  </a:ext>
                </a:extLst>
              </a:tr>
              <a:tr h="1385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L'interne consulte l'ordonnance de Mr J.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949084"/>
                  </a:ext>
                </a:extLst>
              </a:tr>
              <a:tr h="2508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L'interne retranscrit les traitements habituels du patient sur le logiciel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815016"/>
                  </a:ext>
                </a:extLst>
              </a:tr>
              <a:tr h="2508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20/05/2022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service de Biologie appelle le service de Diabétologie : Mr J. est positif au COVID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216083"/>
                  </a:ext>
                </a:extLst>
              </a:tr>
              <a:tr h="2508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médecin de diabétologie retranscrit les prescriptions pour le service COVID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4699354"/>
                  </a:ext>
                </a:extLst>
              </a:tr>
              <a:tr h="13858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 20/05/2022 au 28/05/2022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 J. est hospitalisé dans le service COVID +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055543"/>
                  </a:ext>
                </a:extLst>
              </a:tr>
              <a:tr h="277177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médecin et/ou l'interne en diabétologie passent tous les jours dans le service COVID + pour la visite de Mr J.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29" marR="6929" marT="69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220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75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57" y="768295"/>
            <a:ext cx="10833496" cy="424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45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65" y="765915"/>
            <a:ext cx="10460111" cy="47389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8037" y="765915"/>
            <a:ext cx="9937104" cy="8902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74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Facteurs contributifs et influents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086473" y="3459504"/>
            <a:ext cx="3714750" cy="13849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TECHNIQUE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0" indent="-185738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Logiciels différentes entre les deux services et non </a:t>
            </a:r>
            <a:r>
              <a:rPr lang="fr-FR" sz="1400" b="1" kern="0" dirty="0" err="1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inter-opérables</a:t>
            </a:r>
            <a:r>
              <a:rPr lang="fr-FR" sz="1400" b="1" kern="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kern="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400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d'accès </a:t>
            </a:r>
            <a:r>
              <a:rPr lang="fr-FR" sz="1400" kern="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 prescriptions réalisées et en cours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925913" y="872398"/>
            <a:ext cx="3553200" cy="3754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 des </a:t>
            </a:r>
            <a:r>
              <a:rPr lang="fr-FR" sz="14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insulines :</a:t>
            </a:r>
            <a:endParaRPr lang="fr-FR" sz="14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 insuffisante du personnel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Absence de procédure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Manque d’information du </a:t>
            </a:r>
            <a:r>
              <a:rPr lang="fr-FR" sz="1400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</a:t>
            </a: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(livret d’accueil / oral)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sz="1400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Dossier patient non informatisé : </a:t>
            </a:r>
          </a:p>
          <a:p>
            <a:pPr marL="285750" lvl="0" indent="-28575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de procédure </a:t>
            </a:r>
          </a:p>
          <a:p>
            <a:pPr marL="285750" lvl="0" indent="-28575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de vérification de l’intégralité du dossier</a:t>
            </a:r>
            <a:endParaRPr lang="fr-FR" sz="1400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sz="14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Annonce </a:t>
            </a:r>
            <a:r>
              <a:rPr lang="fr-FR" sz="14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d’un dommage associé aux soins :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Manque de sensibilisation des </a:t>
            </a:r>
            <a:r>
              <a:rPr lang="fr-FR" sz="1400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internes et des infirmiers </a:t>
            </a: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dispositif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4086473" y="731387"/>
            <a:ext cx="3714750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ENVIRONNEMENT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Sous-effectif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(absence </a:t>
            </a:r>
            <a:r>
              <a:rPr lang="fr-FR" sz="1400" kern="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 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 non remplacée) 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surcharge de travail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Manque de temps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kern="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moins d’effectif en soirée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10"/>
          <p:cNvSpPr txBox="1">
            <a:spLocks noChangeArrowheads="1"/>
          </p:cNvSpPr>
          <p:nvPr/>
        </p:nvSpPr>
        <p:spPr bwMode="auto">
          <a:xfrm>
            <a:off x="414065" y="872398"/>
            <a:ext cx="3552535" cy="39087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206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206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1400" b="1" kern="0" dirty="0">
                <a:solidFill>
                  <a:schemeClr val="tx1"/>
                </a:solidFill>
                <a:cs typeface="Arial" panose="020B0604020202020204" pitchFamily="34" charset="0"/>
              </a:rPr>
              <a:t>HUMAIN</a:t>
            </a:r>
          </a:p>
          <a:p>
            <a:pPr marL="185738" marR="0" lvl="0" indent="-185738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400" b="1" i="0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anose="020B0604020202020204" pitchFamily="34" charset="0"/>
            </a:endParaRP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Patient ayant des troubles de l’audition,  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besoin de maîtriser, </a:t>
            </a: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manque de confiance 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envers le 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personnel</a:t>
            </a: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Port du masque 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chirurgical</a:t>
            </a:r>
            <a:endParaRPr lang="fr-FR" altLang="fr-FR" sz="1400" kern="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Manque de communication 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entre le personnel et le patient (manque d’écoute)</a:t>
            </a:r>
            <a:endParaRPr lang="fr-FR" altLang="fr-FR" sz="1400" kern="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Manque </a:t>
            </a: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de maîtrise 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des dispositifs d’administration d’insuline par le personnel</a:t>
            </a: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Glissement de tâche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 l’infirmier vers l’aide-soignant 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pas de traçabilité de l’injection</a:t>
            </a:r>
            <a:endParaRPr lang="fr-FR" altLang="fr-FR" sz="1400" kern="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Stress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sz="14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du personnel lié : </a:t>
            </a:r>
          </a:p>
          <a:p>
            <a:pPr marL="928688" lvl="1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2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Au manque d’effectif</a:t>
            </a:r>
          </a:p>
          <a:p>
            <a:pPr marL="928688" lvl="1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200" kern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Au nouveau service d’affectation</a:t>
            </a:r>
            <a:endParaRPr lang="fr-FR" altLang="fr-FR" sz="1200" kern="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310DE8B-51F8-4D70-AC6E-A7D50B4DB0AA}"/>
              </a:ext>
            </a:extLst>
          </p:cNvPr>
          <p:cNvSpPr txBox="1"/>
          <p:nvPr/>
        </p:nvSpPr>
        <p:spPr>
          <a:xfrm>
            <a:off x="4401162" y="2520255"/>
            <a:ext cx="3115038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C00000"/>
                </a:solidFill>
              </a:rPr>
              <a:t>Evènement indésirable</a:t>
            </a:r>
          </a:p>
        </p:txBody>
      </p:sp>
      <p:sp>
        <p:nvSpPr>
          <p:cNvPr id="5" name="Triangle isocèle 4">
            <a:extLst>
              <a:ext uri="{FF2B5EF4-FFF2-40B4-BE49-F238E27FC236}">
                <a16:creationId xmlns:a16="http://schemas.microsoft.com/office/drawing/2014/main" id="{4E2F7932-5D88-4EF9-859B-CF5748941CC5}"/>
              </a:ext>
            </a:extLst>
          </p:cNvPr>
          <p:cNvSpPr/>
          <p:nvPr/>
        </p:nvSpPr>
        <p:spPr>
          <a:xfrm>
            <a:off x="5610396" y="3168327"/>
            <a:ext cx="671720" cy="216024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id="{0A814401-7143-41F1-A4A1-51569DFC6D65}"/>
              </a:ext>
            </a:extLst>
          </p:cNvPr>
          <p:cNvSpPr/>
          <p:nvPr/>
        </p:nvSpPr>
        <p:spPr>
          <a:xfrm flipV="1">
            <a:off x="5627395" y="2183015"/>
            <a:ext cx="671720" cy="21602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id="{12AFBB98-B018-4E92-822C-AEAFB78510D2}"/>
              </a:ext>
            </a:extLst>
          </p:cNvPr>
          <p:cNvSpPr/>
          <p:nvPr/>
        </p:nvSpPr>
        <p:spPr>
          <a:xfrm rot="5400000">
            <a:off x="3825947" y="2700274"/>
            <a:ext cx="671720" cy="216024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id="{7B29965F-C5F7-45FD-9D8E-1DC27CDC6307}"/>
              </a:ext>
            </a:extLst>
          </p:cNvPr>
          <p:cNvSpPr/>
          <p:nvPr/>
        </p:nvSpPr>
        <p:spPr>
          <a:xfrm rot="16200000">
            <a:off x="7419696" y="2700275"/>
            <a:ext cx="671720" cy="21602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950820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8823</TotalTime>
  <Words>734</Words>
  <Application>Microsoft Office PowerPoint</Application>
  <PresentationFormat>Personnalisé</PresentationFormat>
  <Paragraphs>155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</dc:creator>
  <cp:lastModifiedBy>Anne-Cécile LOMBARD</cp:lastModifiedBy>
  <cp:revision>424</cp:revision>
  <cp:lastPrinted>2019-11-06T15:55:29Z</cp:lastPrinted>
  <dcterms:created xsi:type="dcterms:W3CDTF">2019-09-25T14:01:36Z</dcterms:created>
  <dcterms:modified xsi:type="dcterms:W3CDTF">2022-10-19T08:18:43Z</dcterms:modified>
</cp:coreProperties>
</file>