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13"/>
  </p:notesMasterIdLst>
  <p:handoutMasterIdLst>
    <p:handoutMasterId r:id="rId14"/>
  </p:handoutMasterIdLst>
  <p:sldIdLst>
    <p:sldId id="279" r:id="rId5"/>
    <p:sldId id="280" r:id="rId6"/>
    <p:sldId id="281" r:id="rId7"/>
    <p:sldId id="282" r:id="rId8"/>
    <p:sldId id="283" r:id="rId9"/>
    <p:sldId id="284" r:id="rId10"/>
    <p:sldId id="285" r:id="rId11"/>
    <p:sldId id="286" r:id="rId12"/>
  </p:sldIdLst>
  <p:sldSz cx="6858000" cy="9906000" type="A4"/>
  <p:notesSz cx="7102475"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7DA95CE2-2D2E-4A3F-95DA-7A18296BB63B}">
          <p14:sldIdLst>
            <p14:sldId id="279"/>
            <p14:sldId id="280"/>
            <p14:sldId id="281"/>
            <p14:sldId id="282"/>
            <p14:sldId id="283"/>
            <p14:sldId id="284"/>
            <p14:sldId id="285"/>
            <p14:sldId id="28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FA68D0-C05D-DBF0-CD0F-2DAD7A526116}" name="Marie Collin" initials="MC" userId="S::marie.collin@anap.fr::dc04f5fd-cd01-484c-98f7-58ec426314be" providerId="AD"/>
  <p188:author id="{505879FE-26F2-E74B-5ABD-F06042D7A42C}" name="Anne Cazenave" initials="AC" userId="S::anne.cazenave@anap.fr::aba1ca54-1527-4520-bded-c0aae218d13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506D"/>
    <a:srgbClr val="D91F41"/>
    <a:srgbClr val="0A2463"/>
    <a:srgbClr val="EFF1F7"/>
    <a:srgbClr val="F7F7F7"/>
    <a:srgbClr val="FDF1F3"/>
    <a:srgbClr val="EB92A4"/>
    <a:srgbClr val="44546A"/>
    <a:srgbClr val="071B4A"/>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p:scale>
          <a:sx n="120" d="100"/>
          <a:sy n="120" d="100"/>
        </p:scale>
        <p:origin x="990" y="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oit Huet" userId="207d5114-70bf-413b-b594-d30a0ad99509" providerId="ADAL" clId="{E6764D15-A208-4BC2-9938-23D2A46CAC64}"/>
    <pc:docChg chg="modSld">
      <pc:chgData name="Benoit Huet" userId="207d5114-70bf-413b-b594-d30a0ad99509" providerId="ADAL" clId="{E6764D15-A208-4BC2-9938-23D2A46CAC64}" dt="2022-07-26T13:13:30.588" v="13" actId="20577"/>
      <pc:docMkLst>
        <pc:docMk/>
      </pc:docMkLst>
      <pc:sldChg chg="modSp mod">
        <pc:chgData name="Benoit Huet" userId="207d5114-70bf-413b-b594-d30a0ad99509" providerId="ADAL" clId="{E6764D15-A208-4BC2-9938-23D2A46CAC64}" dt="2022-07-26T13:13:30.588" v="13" actId="20577"/>
        <pc:sldMkLst>
          <pc:docMk/>
          <pc:sldMk cId="2024474679" sldId="280"/>
        </pc:sldMkLst>
        <pc:spChg chg="mod">
          <ac:chgData name="Benoit Huet" userId="207d5114-70bf-413b-b594-d30a0ad99509" providerId="ADAL" clId="{E6764D15-A208-4BC2-9938-23D2A46CAC64}" dt="2022-07-26T13:13:30.588" v="13" actId="20577"/>
          <ac:spMkLst>
            <pc:docMk/>
            <pc:sldMk cId="2024474679" sldId="280"/>
            <ac:spMk id="19" creationId="{B67357A7-8E48-7400-356D-C0A8EB4FE1B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FED99E16-B8AA-46D1-A56B-B848A1E044F1}"/>
              </a:ext>
            </a:extLst>
          </p:cNvPr>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7AA50A5-7FE1-4267-8FB3-D0855CBBCE41}"/>
              </a:ext>
            </a:extLst>
          </p:cNvPr>
          <p:cNvSpPr>
            <a:spLocks noGrp="1"/>
          </p:cNvSpPr>
          <p:nvPr>
            <p:ph type="dt" sz="quarter" idx="1"/>
          </p:nvPr>
        </p:nvSpPr>
        <p:spPr>
          <a:xfrm>
            <a:off x="4022725" y="0"/>
            <a:ext cx="3078163" cy="512763"/>
          </a:xfrm>
          <a:prstGeom prst="rect">
            <a:avLst/>
          </a:prstGeom>
        </p:spPr>
        <p:txBody>
          <a:bodyPr vert="horz" lIns="91440" tIns="45720" rIns="91440" bIns="45720" rtlCol="0"/>
          <a:lstStyle>
            <a:lvl1pPr algn="r">
              <a:defRPr sz="1200"/>
            </a:lvl1pPr>
          </a:lstStyle>
          <a:p>
            <a:fld id="{F90E8D6D-736B-46C3-9933-63101FA51295}" type="datetimeFigureOut">
              <a:rPr lang="fr-FR" smtClean="0"/>
              <a:t>25/07/2022</a:t>
            </a:fld>
            <a:endParaRPr lang="fr-FR"/>
          </a:p>
        </p:txBody>
      </p:sp>
      <p:sp>
        <p:nvSpPr>
          <p:cNvPr id="4" name="Espace réservé du pied de page 3">
            <a:extLst>
              <a:ext uri="{FF2B5EF4-FFF2-40B4-BE49-F238E27FC236}">
                <a16:creationId xmlns:a16="http://schemas.microsoft.com/office/drawing/2014/main" id="{101644CE-D7F5-4326-A56D-D238D1885CE4}"/>
              </a:ext>
            </a:extLst>
          </p:cNvPr>
          <p:cNvSpPr>
            <a:spLocks noGrp="1"/>
          </p:cNvSpPr>
          <p:nvPr>
            <p:ph type="ftr" sz="quarter" idx="2"/>
          </p:nvPr>
        </p:nvSpPr>
        <p:spPr>
          <a:xfrm>
            <a:off x="0" y="9721850"/>
            <a:ext cx="3078163" cy="512763"/>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C426E088-1B7F-4323-89AD-C757762F25E7}"/>
              </a:ext>
            </a:extLst>
          </p:cNvPr>
          <p:cNvSpPr>
            <a:spLocks noGrp="1"/>
          </p:cNvSpPr>
          <p:nvPr>
            <p:ph type="sldNum" sz="quarter" idx="3"/>
          </p:nvPr>
        </p:nvSpPr>
        <p:spPr>
          <a:xfrm>
            <a:off x="4022725" y="9721850"/>
            <a:ext cx="3078163" cy="512763"/>
          </a:xfrm>
          <a:prstGeom prst="rect">
            <a:avLst/>
          </a:prstGeom>
        </p:spPr>
        <p:txBody>
          <a:bodyPr vert="horz" lIns="91440" tIns="45720" rIns="91440" bIns="45720" rtlCol="0" anchor="b"/>
          <a:lstStyle>
            <a:lvl1pPr algn="r">
              <a:defRPr sz="1200"/>
            </a:lvl1pPr>
          </a:lstStyle>
          <a:p>
            <a:fld id="{6D59E9E4-2559-4031-8D0F-9C220C49D362}" type="slidenum">
              <a:rPr lang="fr-FR" smtClean="0"/>
              <a:t>‹N°›</a:t>
            </a:fld>
            <a:endParaRPr lang="fr-FR"/>
          </a:p>
        </p:txBody>
      </p:sp>
    </p:spTree>
    <p:extLst>
      <p:ext uri="{BB962C8B-B14F-4D97-AF65-F5344CB8AC3E}">
        <p14:creationId xmlns:p14="http://schemas.microsoft.com/office/powerpoint/2010/main" val="30612745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7739" cy="513508"/>
          </a:xfrm>
          <a:prstGeom prst="rect">
            <a:avLst/>
          </a:prstGeom>
        </p:spPr>
        <p:txBody>
          <a:bodyPr vert="horz" lIns="99066" tIns="49533" rIns="99066" bIns="49533" rtlCol="0"/>
          <a:lstStyle>
            <a:lvl1pPr algn="l">
              <a:defRPr sz="1300"/>
            </a:lvl1pPr>
          </a:lstStyle>
          <a:p>
            <a:endParaRPr lang="fr-FR"/>
          </a:p>
        </p:txBody>
      </p:sp>
      <p:sp>
        <p:nvSpPr>
          <p:cNvPr id="3" name="Espace réservé de la date 2"/>
          <p:cNvSpPr>
            <a:spLocks noGrp="1"/>
          </p:cNvSpPr>
          <p:nvPr>
            <p:ph type="dt" idx="1"/>
          </p:nvPr>
        </p:nvSpPr>
        <p:spPr>
          <a:xfrm>
            <a:off x="4023092" y="0"/>
            <a:ext cx="3077739" cy="513508"/>
          </a:xfrm>
          <a:prstGeom prst="rect">
            <a:avLst/>
          </a:prstGeom>
        </p:spPr>
        <p:txBody>
          <a:bodyPr vert="horz" lIns="99066" tIns="49533" rIns="99066" bIns="49533" rtlCol="0"/>
          <a:lstStyle>
            <a:lvl1pPr algn="r">
              <a:defRPr sz="1300"/>
            </a:lvl1pPr>
          </a:lstStyle>
          <a:p>
            <a:fld id="{2EC219DB-C0D0-4E05-B925-FAE1E8635076}" type="datetimeFigureOut">
              <a:rPr lang="fr-FR" smtClean="0"/>
              <a:t>25/07/2022</a:t>
            </a:fld>
            <a:endParaRPr lang="fr-FR"/>
          </a:p>
        </p:txBody>
      </p:sp>
      <p:sp>
        <p:nvSpPr>
          <p:cNvPr id="4" name="Espace réservé de l'image des diapositives 3"/>
          <p:cNvSpPr>
            <a:spLocks noGrp="1" noRot="1" noChangeAspect="1"/>
          </p:cNvSpPr>
          <p:nvPr>
            <p:ph type="sldImg" idx="2"/>
          </p:nvPr>
        </p:nvSpPr>
        <p:spPr>
          <a:xfrm>
            <a:off x="2355850" y="1279525"/>
            <a:ext cx="2390775" cy="3454400"/>
          </a:xfrm>
          <a:prstGeom prst="rect">
            <a:avLst/>
          </a:prstGeom>
          <a:noFill/>
          <a:ln w="12700">
            <a:solidFill>
              <a:prstClr val="black"/>
            </a:solidFill>
          </a:ln>
        </p:spPr>
        <p:txBody>
          <a:bodyPr vert="horz" lIns="99066" tIns="49533" rIns="99066" bIns="49533" rtlCol="0" anchor="ctr"/>
          <a:lstStyle/>
          <a:p>
            <a:endParaRPr lang="fr-FR"/>
          </a:p>
        </p:txBody>
      </p:sp>
      <p:sp>
        <p:nvSpPr>
          <p:cNvPr id="5" name="Espace réservé des notes 4"/>
          <p:cNvSpPr>
            <a:spLocks noGrp="1"/>
          </p:cNvSpPr>
          <p:nvPr>
            <p:ph type="body" sz="quarter" idx="3"/>
          </p:nvPr>
        </p:nvSpPr>
        <p:spPr>
          <a:xfrm>
            <a:off x="710248" y="4925407"/>
            <a:ext cx="5681980" cy="4029879"/>
          </a:xfrm>
          <a:prstGeom prst="rect">
            <a:avLst/>
          </a:prstGeom>
        </p:spPr>
        <p:txBody>
          <a:bodyPr vert="horz" lIns="99066" tIns="49533" rIns="99066" bIns="49533"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21107"/>
            <a:ext cx="3077739" cy="513507"/>
          </a:xfrm>
          <a:prstGeom prst="rect">
            <a:avLst/>
          </a:prstGeom>
        </p:spPr>
        <p:txBody>
          <a:bodyPr vert="horz" lIns="99066" tIns="49533" rIns="99066" bIns="49533"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3092" y="9721107"/>
            <a:ext cx="3077739" cy="513507"/>
          </a:xfrm>
          <a:prstGeom prst="rect">
            <a:avLst/>
          </a:prstGeom>
        </p:spPr>
        <p:txBody>
          <a:bodyPr vert="horz" lIns="99066" tIns="49533" rIns="99066" bIns="49533" rtlCol="0" anchor="b"/>
          <a:lstStyle>
            <a:lvl1pPr algn="r">
              <a:defRPr sz="1300"/>
            </a:lvl1pPr>
          </a:lstStyle>
          <a:p>
            <a:fld id="{C9BB44F8-D027-420A-9DD0-08315CA4842B}" type="slidenum">
              <a:rPr lang="fr-FR" smtClean="0"/>
              <a:t>‹N°›</a:t>
            </a:fld>
            <a:endParaRPr lang="fr-FR"/>
          </a:p>
        </p:txBody>
      </p:sp>
    </p:spTree>
    <p:extLst>
      <p:ext uri="{BB962C8B-B14F-4D97-AF65-F5344CB8AC3E}">
        <p14:creationId xmlns:p14="http://schemas.microsoft.com/office/powerpoint/2010/main" val="3058796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360613" y="1143000"/>
            <a:ext cx="2136775" cy="30861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474152-CAC2-474A-92AA-5561F1636153}"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4657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355850" y="1279525"/>
            <a:ext cx="2390775" cy="34544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C9BB44F8-D027-420A-9DD0-08315CA4842B}" type="slidenum">
              <a:rPr lang="fr-FR" smtClean="0"/>
              <a:t>2</a:t>
            </a:fld>
            <a:endParaRPr lang="fr-FR"/>
          </a:p>
        </p:txBody>
      </p:sp>
    </p:spTree>
    <p:extLst>
      <p:ext uri="{BB962C8B-B14F-4D97-AF65-F5344CB8AC3E}">
        <p14:creationId xmlns:p14="http://schemas.microsoft.com/office/powerpoint/2010/main" val="34519322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
    <p:bg>
      <p:bgPr>
        <a:solidFill>
          <a:schemeClr val="accent6"/>
        </a:solidFill>
        <a:effectLst/>
      </p:bgPr>
    </p:bg>
    <p:spTree>
      <p:nvGrpSpPr>
        <p:cNvPr id="1" name=""/>
        <p:cNvGrpSpPr/>
        <p:nvPr/>
      </p:nvGrpSpPr>
      <p:grpSpPr>
        <a:xfrm>
          <a:off x="0" y="0"/>
          <a:ext cx="0" cy="0"/>
          <a:chOff x="0" y="0"/>
          <a:chExt cx="0" cy="0"/>
        </a:xfrm>
      </p:grpSpPr>
      <p:grpSp>
        <p:nvGrpSpPr>
          <p:cNvPr id="17" name="Groupe 26">
            <a:extLst>
              <a:ext uri="{FF2B5EF4-FFF2-40B4-BE49-F238E27FC236}">
                <a16:creationId xmlns:a16="http://schemas.microsoft.com/office/drawing/2014/main" id="{F42DF5A7-22F3-49CD-BA5D-5D30ABA3770B}"/>
              </a:ext>
            </a:extLst>
          </p:cNvPr>
          <p:cNvGrpSpPr>
            <a:grpSpLocks noChangeAspect="1"/>
          </p:cNvGrpSpPr>
          <p:nvPr userDrawn="1"/>
        </p:nvGrpSpPr>
        <p:grpSpPr>
          <a:xfrm>
            <a:off x="484581" y="5092541"/>
            <a:ext cx="446254" cy="432000"/>
            <a:chOff x="1343026" y="4572281"/>
            <a:chExt cx="468000" cy="468000"/>
          </a:xfrm>
        </p:grpSpPr>
        <p:sp>
          <p:nvSpPr>
            <p:cNvPr id="18" name="Ellipse 30">
              <a:extLst>
                <a:ext uri="{FF2B5EF4-FFF2-40B4-BE49-F238E27FC236}">
                  <a16:creationId xmlns:a16="http://schemas.microsoft.com/office/drawing/2014/main" id="{A4E54B56-F108-4F43-BDEA-20F93A3C65D0}"/>
                </a:ext>
              </a:extLst>
            </p:cNvPr>
            <p:cNvSpPr/>
            <p:nvPr/>
          </p:nvSpPr>
          <p:spPr>
            <a:xfrm>
              <a:off x="1343026" y="4572281"/>
              <a:ext cx="468000" cy="468000"/>
            </a:xfrm>
            <a:prstGeom prst="ellipse">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21" rtl="0" eaLnBrk="1" fontAlgn="auto" latinLnBrk="0" hangingPunct="1">
                <a:lnSpc>
                  <a:spcPct val="100000"/>
                </a:lnSpc>
                <a:spcBef>
                  <a:spcPts val="0"/>
                </a:spcBef>
                <a:spcAft>
                  <a:spcPts val="0"/>
                </a:spcAft>
                <a:buClrTx/>
                <a:buSzTx/>
                <a:buFontTx/>
                <a:buNone/>
                <a:tabLst/>
                <a:defRPr/>
              </a:pPr>
              <a:endParaRPr kumimoji="0" lang="LID4096" sz="1013" b="0" i="0" u="none" strike="noStrike" kern="1200" cap="none" spc="0" normalizeH="0" baseline="0" noProof="0">
                <a:ln>
                  <a:noFill/>
                </a:ln>
                <a:solidFill>
                  <a:srgbClr val="FFFFFF"/>
                </a:solidFill>
                <a:effectLst/>
                <a:uLnTx/>
                <a:uFillTx/>
                <a:latin typeface="Ubuntu" panose="020B0504030602030204" pitchFamily="34" charset="0"/>
                <a:ea typeface="+mn-ea"/>
                <a:cs typeface="+mn-cs"/>
              </a:endParaRPr>
            </a:p>
          </p:txBody>
        </p:sp>
        <p:grpSp>
          <p:nvGrpSpPr>
            <p:cNvPr id="19" name="Groupe 33">
              <a:extLst>
                <a:ext uri="{FF2B5EF4-FFF2-40B4-BE49-F238E27FC236}">
                  <a16:creationId xmlns:a16="http://schemas.microsoft.com/office/drawing/2014/main" id="{8CB64533-26F8-48BB-AAEE-617867112713}"/>
                </a:ext>
              </a:extLst>
            </p:cNvPr>
            <p:cNvGrpSpPr/>
            <p:nvPr/>
          </p:nvGrpSpPr>
          <p:grpSpPr>
            <a:xfrm rot="13500000">
              <a:off x="1459549" y="4727856"/>
              <a:ext cx="156850" cy="156850"/>
              <a:chOff x="2932268" y="5599425"/>
              <a:chExt cx="156850" cy="156850"/>
            </a:xfrm>
          </p:grpSpPr>
          <p:cxnSp>
            <p:nvCxnSpPr>
              <p:cNvPr id="20" name="Connecteur droit 34">
                <a:extLst>
                  <a:ext uri="{FF2B5EF4-FFF2-40B4-BE49-F238E27FC236}">
                    <a16:creationId xmlns:a16="http://schemas.microsoft.com/office/drawing/2014/main" id="{F1E4DAF3-BC0B-47A9-8825-E7F34AA84398}"/>
                  </a:ext>
                </a:extLst>
              </p:cNvPr>
              <p:cNvCxnSpPr>
                <a:cxnSpLocks/>
              </p:cNvCxnSpPr>
              <p:nvPr/>
            </p:nvCxnSpPr>
            <p:spPr>
              <a:xfrm>
                <a:off x="2936875" y="5599425"/>
                <a:ext cx="0" cy="15685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Connecteur droit 35">
                <a:extLst>
                  <a:ext uri="{FF2B5EF4-FFF2-40B4-BE49-F238E27FC236}">
                    <a16:creationId xmlns:a16="http://schemas.microsoft.com/office/drawing/2014/main" id="{A3C6A0B0-AEC3-4D55-8062-CE53C11DF1E4}"/>
                  </a:ext>
                </a:extLst>
              </p:cNvPr>
              <p:cNvCxnSpPr>
                <a:cxnSpLocks/>
              </p:cNvCxnSpPr>
              <p:nvPr/>
            </p:nvCxnSpPr>
            <p:spPr>
              <a:xfrm rot="16200000" flipH="1">
                <a:off x="3010693" y="5673087"/>
                <a:ext cx="0" cy="15685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grpSp>
      </p:grpSp>
      <p:sp>
        <p:nvSpPr>
          <p:cNvPr id="25" name="Text Placeholder 24">
            <a:extLst>
              <a:ext uri="{FF2B5EF4-FFF2-40B4-BE49-F238E27FC236}">
                <a16:creationId xmlns:a16="http://schemas.microsoft.com/office/drawing/2014/main" id="{0D459541-5C47-416C-B24A-02BF445C3681}"/>
              </a:ext>
            </a:extLst>
          </p:cNvPr>
          <p:cNvSpPr>
            <a:spLocks noGrp="1"/>
          </p:cNvSpPr>
          <p:nvPr>
            <p:ph type="body" sz="quarter" idx="11" hasCustomPrompt="1"/>
          </p:nvPr>
        </p:nvSpPr>
        <p:spPr>
          <a:xfrm>
            <a:off x="1079600" y="5192227"/>
            <a:ext cx="2503706" cy="232628"/>
          </a:xfrm>
          <a:prstGeom prst="rect">
            <a:avLst/>
          </a:prstGeom>
        </p:spPr>
        <p:txBody>
          <a:bodyPr wrap="square">
            <a:spAutoFit/>
          </a:bodyPr>
          <a:lstStyle>
            <a:lvl1pPr marL="0" indent="0">
              <a:spcBef>
                <a:spcPts val="0"/>
              </a:spcBef>
              <a:buNone/>
              <a:defRPr kumimoji="0" lang="fr-FR" sz="1013" b="0" i="0" u="none" strike="noStrike" kern="1200" cap="none" spc="0" normalizeH="0" baseline="0">
                <a:ln>
                  <a:noFill/>
                </a:ln>
                <a:solidFill>
                  <a:schemeClr val="accent1"/>
                </a:solidFill>
                <a:effectLst/>
                <a:uLnTx/>
                <a:uFillTx/>
                <a:latin typeface="Ubuntu Light" panose="020B0304030602030204" pitchFamily="34" charset="0"/>
                <a:ea typeface="+mj-ea"/>
                <a:cs typeface="Arial" panose="020B0604020202020204" pitchFamily="34" charset="0"/>
              </a:defRPr>
            </a:lvl1pPr>
          </a:lstStyle>
          <a:p>
            <a:pPr lvl="0"/>
            <a:r>
              <a:rPr lang="fr-FR"/>
              <a:t>Sous-titre de la présentation</a:t>
            </a:r>
          </a:p>
        </p:txBody>
      </p:sp>
      <p:sp>
        <p:nvSpPr>
          <p:cNvPr id="15" name="Picture Placeholder 14">
            <a:extLst>
              <a:ext uri="{FF2B5EF4-FFF2-40B4-BE49-F238E27FC236}">
                <a16:creationId xmlns:a16="http://schemas.microsoft.com/office/drawing/2014/main" id="{7C9A9E6F-9184-4952-BBCA-1BCBDBE4679C}"/>
              </a:ext>
            </a:extLst>
          </p:cNvPr>
          <p:cNvSpPr>
            <a:spLocks noGrp="1"/>
          </p:cNvSpPr>
          <p:nvPr>
            <p:ph type="pic" sz="quarter" idx="10"/>
          </p:nvPr>
        </p:nvSpPr>
        <p:spPr>
          <a:xfrm>
            <a:off x="3764806" y="1195880"/>
            <a:ext cx="2346986" cy="7567115"/>
          </a:xfrm>
          <a:custGeom>
            <a:avLst/>
            <a:gdLst>
              <a:gd name="connsiteX0" fmla="*/ 3294107 w 4172420"/>
              <a:gd name="connsiteY0" fmla="*/ 0 h 5238772"/>
              <a:gd name="connsiteX1" fmla="*/ 4172420 w 4172420"/>
              <a:gd name="connsiteY1" fmla="*/ 0 h 5238772"/>
              <a:gd name="connsiteX2" fmla="*/ 2941442 w 4172420"/>
              <a:gd name="connsiteY2" fmla="*/ 3012629 h 5238772"/>
              <a:gd name="connsiteX3" fmla="*/ 814532 w 4172420"/>
              <a:gd name="connsiteY3" fmla="*/ 5238772 h 5238772"/>
              <a:gd name="connsiteX4" fmla="*/ 0 w 4172420"/>
              <a:gd name="connsiteY4" fmla="*/ 5238772 h 5238772"/>
              <a:gd name="connsiteX5" fmla="*/ 1491570 w 4172420"/>
              <a:gd name="connsiteY5" fmla="*/ 1588828 h 5238772"/>
              <a:gd name="connsiteX6" fmla="*/ 3294107 w 4172420"/>
              <a:gd name="connsiteY6" fmla="*/ 0 h 5238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72420" h="5238772">
                <a:moveTo>
                  <a:pt x="3294107" y="0"/>
                </a:moveTo>
                <a:lnTo>
                  <a:pt x="4172420" y="0"/>
                </a:lnTo>
                <a:cubicBezTo>
                  <a:pt x="4172420" y="0"/>
                  <a:pt x="3040715" y="2769298"/>
                  <a:pt x="2941442" y="3012629"/>
                </a:cubicBezTo>
                <a:cubicBezTo>
                  <a:pt x="2412818" y="4306340"/>
                  <a:pt x="2042779" y="5238772"/>
                  <a:pt x="814532" y="5238772"/>
                </a:cubicBezTo>
                <a:lnTo>
                  <a:pt x="0" y="5238772"/>
                </a:lnTo>
                <a:cubicBezTo>
                  <a:pt x="0" y="5238772"/>
                  <a:pt x="1383858" y="1852724"/>
                  <a:pt x="1491570" y="1588828"/>
                </a:cubicBezTo>
                <a:cubicBezTo>
                  <a:pt x="1762086" y="927726"/>
                  <a:pt x="2384772" y="0"/>
                  <a:pt x="3294107" y="0"/>
                </a:cubicBezTo>
                <a:close/>
              </a:path>
            </a:pathLst>
          </a:custGeom>
        </p:spPr>
        <p:txBody>
          <a:bodyPr wrap="square" anchor="ctr">
            <a:noAutofit/>
          </a:bodyPr>
          <a:lstStyle>
            <a:lvl1pPr marL="0" indent="0" algn="ctr">
              <a:buNone/>
              <a:defRPr sz="450"/>
            </a:lvl1pPr>
          </a:lstStyle>
          <a:p>
            <a:endParaRPr lang="fr-FR"/>
          </a:p>
        </p:txBody>
      </p:sp>
      <p:sp>
        <p:nvSpPr>
          <p:cNvPr id="4" name="object 4">
            <a:extLst>
              <a:ext uri="{FF2B5EF4-FFF2-40B4-BE49-F238E27FC236}">
                <a16:creationId xmlns:a16="http://schemas.microsoft.com/office/drawing/2014/main" id="{B16B48A4-BDBA-4D25-B867-0761CF4906C3}"/>
              </a:ext>
            </a:extLst>
          </p:cNvPr>
          <p:cNvSpPr txBox="1"/>
          <p:nvPr userDrawn="1"/>
        </p:nvSpPr>
        <p:spPr>
          <a:xfrm>
            <a:off x="5000264" y="9254596"/>
            <a:ext cx="1142539" cy="128169"/>
          </a:xfrm>
          <a:prstGeom prst="rect">
            <a:avLst/>
          </a:prstGeom>
        </p:spPr>
        <p:txBody>
          <a:bodyPr vert="horz" wrap="square" lIns="0" tIns="6787" rIns="0" bIns="0" rtlCol="0" anchor="t">
            <a:spAutoFit/>
          </a:bodyPr>
          <a:lstStyle/>
          <a:p>
            <a:pPr marL="7144" marR="0" lvl="0" indent="0" algn="r" defTabSz="514321" rtl="0" eaLnBrk="1" fontAlgn="auto" latinLnBrk="0" hangingPunct="1">
              <a:lnSpc>
                <a:spcPct val="100000"/>
              </a:lnSpc>
              <a:spcBef>
                <a:spcPts val="53"/>
              </a:spcBef>
              <a:spcAft>
                <a:spcPts val="0"/>
              </a:spcAft>
              <a:buClrTx/>
              <a:buSzTx/>
              <a:buFontTx/>
              <a:buNone/>
              <a:tabLst/>
              <a:defRPr/>
            </a:pPr>
            <a:r>
              <a:rPr kumimoji="0" lang="fr-FR" sz="394" b="0" i="0" u="none" strike="noStrike" kern="1200" cap="none" spc="0" normalizeH="0" baseline="0" noProof="0">
                <a:ln>
                  <a:noFill/>
                </a:ln>
                <a:solidFill>
                  <a:srgbClr val="000000"/>
                </a:solidFill>
                <a:effectLst/>
                <a:uLnTx/>
                <a:uFillTx/>
                <a:latin typeface="Ubuntu" panose="020B0504030602030204" pitchFamily="34" charset="0"/>
                <a:ea typeface="+mn-ea"/>
                <a:cs typeface="+mn-cs"/>
              </a:rPr>
              <a:t>agence nationale d'appui à la performance </a:t>
            </a:r>
            <a:br>
              <a:rPr kumimoji="0" lang="fr-FR" sz="394" b="0" i="0" u="none" strike="noStrike" kern="1200" cap="none" spc="0" normalizeH="0" baseline="0" noProof="0">
                <a:ln>
                  <a:noFill/>
                </a:ln>
                <a:solidFill>
                  <a:srgbClr val="000000"/>
                </a:solidFill>
                <a:effectLst/>
                <a:uLnTx/>
                <a:uFillTx/>
                <a:latin typeface="Ubuntu" panose="020B0504030602030204" pitchFamily="34" charset="0"/>
                <a:ea typeface="+mn-ea"/>
                <a:cs typeface="+mn-cs"/>
              </a:rPr>
            </a:br>
            <a:r>
              <a:rPr kumimoji="0" lang="fr-FR" sz="394" b="0" i="0" u="none" strike="noStrike" kern="1200" cap="none" spc="0" normalizeH="0" baseline="0" noProof="0">
                <a:ln>
                  <a:noFill/>
                </a:ln>
                <a:solidFill>
                  <a:srgbClr val="000000"/>
                </a:solidFill>
                <a:effectLst/>
                <a:uLnTx/>
                <a:uFillTx/>
                <a:latin typeface="Ubuntu" panose="020B0504030602030204" pitchFamily="34" charset="0"/>
                <a:ea typeface="+mn-ea"/>
                <a:cs typeface="+mn-cs"/>
              </a:rPr>
              <a:t>des établissements de santé et médico-sociaux</a:t>
            </a:r>
          </a:p>
        </p:txBody>
      </p:sp>
      <p:pic>
        <p:nvPicPr>
          <p:cNvPr id="5" name="Image 8">
            <a:extLst>
              <a:ext uri="{FF2B5EF4-FFF2-40B4-BE49-F238E27FC236}">
                <a16:creationId xmlns:a16="http://schemas.microsoft.com/office/drawing/2014/main" id="{08BBF3AB-49F7-4033-BD9A-F720C1D39582}"/>
              </a:ext>
            </a:extLst>
          </p:cNvPr>
          <p:cNvPicPr>
            <a:picLocks noChangeAspect="1"/>
          </p:cNvPicPr>
          <p:nvPr userDrawn="1"/>
        </p:nvPicPr>
        <p:blipFill>
          <a:blip r:embed="rId2"/>
          <a:stretch>
            <a:fillRect/>
          </a:stretch>
        </p:blipFill>
        <p:spPr>
          <a:xfrm>
            <a:off x="6264318" y="8593405"/>
            <a:ext cx="486055" cy="1131952"/>
          </a:xfrm>
          <a:prstGeom prst="rect">
            <a:avLst/>
          </a:prstGeom>
        </p:spPr>
      </p:pic>
      <p:cxnSp>
        <p:nvCxnSpPr>
          <p:cNvPr id="6" name="Connecteur droit 25">
            <a:extLst>
              <a:ext uri="{FF2B5EF4-FFF2-40B4-BE49-F238E27FC236}">
                <a16:creationId xmlns:a16="http://schemas.microsoft.com/office/drawing/2014/main" id="{1567917E-5A60-4A04-8C26-8F63A4F3447A}"/>
              </a:ext>
            </a:extLst>
          </p:cNvPr>
          <p:cNvCxnSpPr>
            <a:cxnSpLocks/>
          </p:cNvCxnSpPr>
          <p:nvPr userDrawn="1"/>
        </p:nvCxnSpPr>
        <p:spPr>
          <a:xfrm>
            <a:off x="6223811" y="8735373"/>
            <a:ext cx="0" cy="848013"/>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Graphic 43">
            <a:extLst>
              <a:ext uri="{FF2B5EF4-FFF2-40B4-BE49-F238E27FC236}">
                <a16:creationId xmlns:a16="http://schemas.microsoft.com/office/drawing/2014/main" id="{336325C9-7348-4577-8780-773CC2CBEE5A}"/>
              </a:ext>
            </a:extLst>
          </p:cNvPr>
          <p:cNvSpPr/>
          <p:nvPr/>
        </p:nvSpPr>
        <p:spPr>
          <a:xfrm>
            <a:off x="3768021" y="8142617"/>
            <a:ext cx="2374778" cy="607682"/>
          </a:xfrm>
          <a:custGeom>
            <a:avLst/>
            <a:gdLst>
              <a:gd name="connsiteX0" fmla="*/ 1264253 w 1601342"/>
              <a:gd name="connsiteY0" fmla="*/ 0 h 2010594"/>
              <a:gd name="connsiteX1" fmla="*/ 572453 w 1601342"/>
              <a:gd name="connsiteY1" fmla="*/ 609778 h 2010594"/>
              <a:gd name="connsiteX2" fmla="*/ 0 w 1601342"/>
              <a:gd name="connsiteY2" fmla="*/ 2010594 h 2010594"/>
              <a:gd name="connsiteX3" fmla="*/ 312611 w 1601342"/>
              <a:gd name="connsiteY3" fmla="*/ 2010594 h 2010594"/>
              <a:gd name="connsiteX4" fmla="*/ 1128903 w 1601342"/>
              <a:gd name="connsiteY4" fmla="*/ 1156220 h 2010594"/>
              <a:gd name="connsiteX5" fmla="*/ 1601343 w 1601342"/>
              <a:gd name="connsiteY5" fmla="*/ 0 h 20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1342" h="2010594">
                <a:moveTo>
                  <a:pt x="1264253" y="0"/>
                </a:moveTo>
                <a:cubicBezTo>
                  <a:pt x="915257" y="0"/>
                  <a:pt x="676275" y="356053"/>
                  <a:pt x="572453" y="609778"/>
                </a:cubicBezTo>
                <a:cubicBezTo>
                  <a:pt x="531114" y="711059"/>
                  <a:pt x="0" y="2010594"/>
                  <a:pt x="0" y="2010594"/>
                </a:cubicBezTo>
                <a:lnTo>
                  <a:pt x="312611" y="2010594"/>
                </a:lnTo>
                <a:cubicBezTo>
                  <a:pt x="784003" y="2010594"/>
                  <a:pt x="926021" y="1652735"/>
                  <a:pt x="1128903" y="1156220"/>
                </a:cubicBezTo>
                <a:cubicBezTo>
                  <a:pt x="1167003" y="1062832"/>
                  <a:pt x="1601343" y="0"/>
                  <a:pt x="1601343" y="0"/>
                </a:cubicBezTo>
                <a:close/>
              </a:path>
            </a:pathLst>
          </a:cu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655" tIns="32327" rIns="64655" bIns="32327" numCol="1" spcCol="0" rtlCol="0" fromWordArt="0" anchor="ctr" anchorCtr="0" forceAA="0" compatLnSpc="1">
            <a:prstTxWarp prst="textNoShape">
              <a:avLst/>
            </a:prstTxWarp>
            <a:noAutofit/>
          </a:bodyPr>
          <a:lstStyle/>
          <a:p>
            <a:pPr marL="0" marR="0" lvl="0" indent="0" algn="ctr" defTabSz="514321" rtl="0" eaLnBrk="1" fontAlgn="auto" latinLnBrk="0" hangingPunct="1">
              <a:lnSpc>
                <a:spcPct val="100000"/>
              </a:lnSpc>
              <a:spcBef>
                <a:spcPts val="0"/>
              </a:spcBef>
              <a:spcAft>
                <a:spcPts val="0"/>
              </a:spcAft>
              <a:buClrTx/>
              <a:buSzTx/>
              <a:buFontTx/>
              <a:buNone/>
              <a:tabLst/>
              <a:defRPr/>
            </a:pPr>
            <a:endParaRPr kumimoji="0" lang="de-DE" sz="1273" b="0" i="0" u="none" strike="noStrike" kern="1200" cap="none" spc="0" normalizeH="0" baseline="0" noProof="0">
              <a:ln>
                <a:noFill/>
              </a:ln>
              <a:solidFill>
                <a:srgbClr val="FFFFFF"/>
              </a:solidFill>
              <a:effectLst/>
              <a:uLnTx/>
              <a:uFillTx/>
              <a:latin typeface="Ubuntu" panose="020B0504030602030204" pitchFamily="34" charset="0"/>
              <a:ea typeface="+mn-ea"/>
              <a:cs typeface="+mn-cs"/>
            </a:endParaRPr>
          </a:p>
        </p:txBody>
      </p:sp>
      <p:sp>
        <p:nvSpPr>
          <p:cNvPr id="27" name="Title 26">
            <a:extLst>
              <a:ext uri="{FF2B5EF4-FFF2-40B4-BE49-F238E27FC236}">
                <a16:creationId xmlns:a16="http://schemas.microsoft.com/office/drawing/2014/main" id="{64E34AD3-B995-456F-BDB2-3DC1823DB6FF}"/>
              </a:ext>
            </a:extLst>
          </p:cNvPr>
          <p:cNvSpPr>
            <a:spLocks noGrp="1"/>
          </p:cNvSpPr>
          <p:nvPr>
            <p:ph type="title" hasCustomPrompt="1"/>
          </p:nvPr>
        </p:nvSpPr>
        <p:spPr>
          <a:xfrm>
            <a:off x="707708" y="4573915"/>
            <a:ext cx="3555682" cy="341632"/>
          </a:xfrm>
          <a:prstGeom prst="rect">
            <a:avLst/>
          </a:prstGeom>
        </p:spPr>
        <p:txBody>
          <a:bodyPr wrap="square" anchor="b">
            <a:spAutoFit/>
          </a:bodyPr>
          <a:lstStyle>
            <a:lvl1pPr>
              <a:defRPr lang="fr-FR" sz="1800" b="0" kern="1200" cap="all" baseline="0" dirty="0">
                <a:ln w="12700">
                  <a:noFill/>
                </a:ln>
                <a:solidFill>
                  <a:schemeClr val="accent1"/>
                </a:solidFill>
                <a:latin typeface="+mj-lt"/>
                <a:ea typeface="+mj-ea"/>
                <a:cs typeface="Arial" panose="020B0604020202020204" pitchFamily="34" charset="0"/>
              </a:defRPr>
            </a:lvl1pPr>
          </a:lstStyle>
          <a:p>
            <a:r>
              <a:rPr lang="en-US"/>
              <a:t>TITRE DE LA PRÉSENTATION</a:t>
            </a:r>
            <a:endParaRPr lang="fr-FR"/>
          </a:p>
        </p:txBody>
      </p:sp>
      <p:pic>
        <p:nvPicPr>
          <p:cNvPr id="16" name="Image 3" descr="Une image contenant texte&#10;&#10;Description générée automatiquement">
            <a:extLst>
              <a:ext uri="{FF2B5EF4-FFF2-40B4-BE49-F238E27FC236}">
                <a16:creationId xmlns:a16="http://schemas.microsoft.com/office/drawing/2014/main" id="{0C947BDC-D01F-4B41-9DA6-7181A6F7A87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7181" y="274262"/>
            <a:ext cx="1968759" cy="452208"/>
          </a:xfrm>
          <a:prstGeom prst="rect">
            <a:avLst/>
          </a:prstGeom>
        </p:spPr>
      </p:pic>
      <p:sp>
        <p:nvSpPr>
          <p:cNvPr id="22" name="Graphique 21">
            <a:extLst>
              <a:ext uri="{FF2B5EF4-FFF2-40B4-BE49-F238E27FC236}">
                <a16:creationId xmlns:a16="http://schemas.microsoft.com/office/drawing/2014/main" id="{ABEB38AA-9517-421D-A931-D971688FCFDD}"/>
              </a:ext>
            </a:extLst>
          </p:cNvPr>
          <p:cNvSpPr>
            <a:spLocks noChangeAspect="1"/>
          </p:cNvSpPr>
          <p:nvPr userDrawn="1"/>
        </p:nvSpPr>
        <p:spPr>
          <a:xfrm flipH="1">
            <a:off x="-394722" y="4848841"/>
            <a:ext cx="651902" cy="179999"/>
          </a:xfrm>
          <a:custGeom>
            <a:avLst/>
            <a:gdLst>
              <a:gd name="connsiteX0" fmla="*/ 556811 w 556811"/>
              <a:gd name="connsiteY0" fmla="*/ 153745 h 153744"/>
              <a:gd name="connsiteX1" fmla="*/ 215185 w 556811"/>
              <a:gd name="connsiteY1" fmla="*/ 153745 h 153744"/>
              <a:gd name="connsiteX2" fmla="*/ 0 w 556811"/>
              <a:gd name="connsiteY2" fmla="*/ 0 h 153744"/>
              <a:gd name="connsiteX3" fmla="*/ 341626 w 556811"/>
              <a:gd name="connsiteY3" fmla="*/ 0 h 153744"/>
              <a:gd name="connsiteX4" fmla="*/ 556811 w 556811"/>
              <a:gd name="connsiteY4" fmla="*/ 153745 h 1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11" h="153744">
                <a:moveTo>
                  <a:pt x="556811" y="153745"/>
                </a:moveTo>
                <a:lnTo>
                  <a:pt x="215185" y="153745"/>
                </a:lnTo>
                <a:cubicBezTo>
                  <a:pt x="58153" y="153745"/>
                  <a:pt x="41200" y="76917"/>
                  <a:pt x="0" y="0"/>
                </a:cubicBezTo>
                <a:lnTo>
                  <a:pt x="341626" y="0"/>
                </a:lnTo>
                <a:cubicBezTo>
                  <a:pt x="498658" y="0"/>
                  <a:pt x="515611" y="76828"/>
                  <a:pt x="556811" y="153745"/>
                </a:cubicBezTo>
                <a:close/>
              </a:path>
            </a:pathLst>
          </a:custGeom>
          <a:solidFill>
            <a:schemeClr val="accent2"/>
          </a:solidFill>
          <a:ln w="9364" cap="flat">
            <a:noFill/>
            <a:prstDash val="solid"/>
            <a:miter/>
          </a:ln>
        </p:spPr>
        <p:txBody>
          <a:bodyPr rtlCol="0" anchor="ctr"/>
          <a:lstStyle/>
          <a:p>
            <a:endParaRPr lang="fr-FR" sz="1801">
              <a:latin typeface="Ubuntu" panose="020B0504030602030204" pitchFamily="34" charset="0"/>
            </a:endParaRPr>
          </a:p>
        </p:txBody>
      </p:sp>
      <p:sp>
        <p:nvSpPr>
          <p:cNvPr id="23" name="Graphique 21">
            <a:extLst>
              <a:ext uri="{FF2B5EF4-FFF2-40B4-BE49-F238E27FC236}">
                <a16:creationId xmlns:a16="http://schemas.microsoft.com/office/drawing/2014/main" id="{AD375FB8-9110-4903-B5DA-D489E3C8C30D}"/>
              </a:ext>
            </a:extLst>
          </p:cNvPr>
          <p:cNvSpPr>
            <a:spLocks noChangeAspect="1"/>
          </p:cNvSpPr>
          <p:nvPr userDrawn="1"/>
        </p:nvSpPr>
        <p:spPr>
          <a:xfrm flipH="1">
            <a:off x="6566962" y="4862751"/>
            <a:ext cx="651902" cy="179999"/>
          </a:xfrm>
          <a:custGeom>
            <a:avLst/>
            <a:gdLst>
              <a:gd name="connsiteX0" fmla="*/ 556811 w 556811"/>
              <a:gd name="connsiteY0" fmla="*/ 153745 h 153744"/>
              <a:gd name="connsiteX1" fmla="*/ 215185 w 556811"/>
              <a:gd name="connsiteY1" fmla="*/ 153745 h 153744"/>
              <a:gd name="connsiteX2" fmla="*/ 0 w 556811"/>
              <a:gd name="connsiteY2" fmla="*/ 0 h 153744"/>
              <a:gd name="connsiteX3" fmla="*/ 341626 w 556811"/>
              <a:gd name="connsiteY3" fmla="*/ 0 h 153744"/>
              <a:gd name="connsiteX4" fmla="*/ 556811 w 556811"/>
              <a:gd name="connsiteY4" fmla="*/ 153745 h 1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11" h="153744">
                <a:moveTo>
                  <a:pt x="556811" y="153745"/>
                </a:moveTo>
                <a:lnTo>
                  <a:pt x="215185" y="153745"/>
                </a:lnTo>
                <a:cubicBezTo>
                  <a:pt x="58153" y="153745"/>
                  <a:pt x="41200" y="76917"/>
                  <a:pt x="0" y="0"/>
                </a:cubicBezTo>
                <a:lnTo>
                  <a:pt x="341626" y="0"/>
                </a:lnTo>
                <a:cubicBezTo>
                  <a:pt x="498658" y="0"/>
                  <a:pt x="515611" y="76828"/>
                  <a:pt x="556811" y="153745"/>
                </a:cubicBezTo>
                <a:close/>
              </a:path>
            </a:pathLst>
          </a:custGeom>
          <a:solidFill>
            <a:schemeClr val="accent2"/>
          </a:solidFill>
          <a:ln w="9364" cap="flat">
            <a:noFill/>
            <a:prstDash val="solid"/>
            <a:miter/>
          </a:ln>
        </p:spPr>
        <p:txBody>
          <a:bodyPr rtlCol="0" anchor="ctr"/>
          <a:lstStyle/>
          <a:p>
            <a:endParaRPr lang="fr-FR" sz="1801">
              <a:latin typeface="Ubuntu" panose="020B0504030602030204" pitchFamily="34" charset="0"/>
            </a:endParaRPr>
          </a:p>
        </p:txBody>
      </p:sp>
    </p:spTree>
    <p:extLst>
      <p:ext uri="{BB962C8B-B14F-4D97-AF65-F5344CB8AC3E}">
        <p14:creationId xmlns:p14="http://schemas.microsoft.com/office/powerpoint/2010/main" val="98095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00"/>
                                        <p:tgtEl>
                                          <p:spTgt spid="17"/>
                                        </p:tgtEl>
                                      </p:cBhvr>
                                    </p:animEffect>
                                  </p:childTnLst>
                                </p:cTn>
                              </p:par>
                              <p:par>
                                <p:cTn id="8" presetID="42" presetClass="path" presetSubtype="0" decel="100000" fill="hold" nodeType="withEffect">
                                  <p:stCondLst>
                                    <p:cond delay="0"/>
                                  </p:stCondLst>
                                  <p:childTnLst>
                                    <p:animMotion origin="layout" path="M 7.40741E-7 2.5641E-6 L 7.40741E-7 0.075 " pathEditMode="relative" rAng="0" ptsTypes="AA">
                                      <p:cBhvr>
                                        <p:cTn id="9" dur="1050" spd="-100000" fill="hold"/>
                                        <p:tgtEl>
                                          <p:spTgt spid="17"/>
                                        </p:tgtEl>
                                        <p:attrNameLst>
                                          <p:attrName>ppt_x</p:attrName>
                                          <p:attrName>ppt_y</p:attrName>
                                        </p:attrNameLst>
                                      </p:cBhvr>
                                      <p:rCtr x="0" y="37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ommaire">
    <p:bg>
      <p:bgPr>
        <a:solidFill>
          <a:schemeClr val="accent6"/>
        </a:solidFill>
        <a:effectLst/>
      </p:bgPr>
    </p:bg>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0589655-D4B2-9A4A-8221-04D28E3D764B}"/>
              </a:ext>
            </a:extLst>
          </p:cNvPr>
          <p:cNvSpPr txBox="1"/>
          <p:nvPr userDrawn="1"/>
        </p:nvSpPr>
        <p:spPr>
          <a:xfrm>
            <a:off x="6458219" y="8938410"/>
            <a:ext cx="217487" cy="542200"/>
          </a:xfrm>
          <a:prstGeom prst="rect">
            <a:avLst/>
          </a:prstGeom>
          <a:noFill/>
        </p:spPr>
        <p:txBody>
          <a:bodyPr wrap="square" rtlCol="0" anchor="ctr">
            <a:spAutoFit/>
          </a:bodyPr>
          <a:lstStyle>
            <a:defPPr>
              <a:defRPr lang="fr-FR"/>
            </a:defPPr>
            <a:lvl1pPr algn="ctr">
              <a:defRPr sz="1200">
                <a:solidFill>
                  <a:srgbClr val="BE1811"/>
                </a:solidFill>
                <a:latin typeface="Montserrat Light" panose="00000400000000000000" pitchFamily="50" charset="0"/>
                <a:ea typeface="Roboto Light" panose="02000000000000000000" pitchFamily="2" charset="0"/>
              </a:defRPr>
            </a:lvl1pPr>
          </a:lstStyle>
          <a:p>
            <a:fld id="{8B86D909-F2F8-4F2B-9669-9225C59A19F4}" type="slidenum">
              <a:rPr lang="fr-FR" sz="731">
                <a:solidFill>
                  <a:schemeClr val="accent1"/>
                </a:solidFill>
                <a:latin typeface="Ubuntu Light" panose="020B0304030602030204" pitchFamily="34" charset="0"/>
              </a:rPr>
              <a:pPr/>
              <a:t>‹N°›</a:t>
            </a:fld>
            <a:endParaRPr lang="fr-FR" sz="731">
              <a:solidFill>
                <a:schemeClr val="accent1"/>
              </a:solidFill>
              <a:latin typeface="Ubuntu Light" panose="020B0304030602030204" pitchFamily="34" charset="0"/>
            </a:endParaRPr>
          </a:p>
        </p:txBody>
      </p:sp>
      <p:cxnSp>
        <p:nvCxnSpPr>
          <p:cNvPr id="3" name="Connecteur droit 2">
            <a:extLst>
              <a:ext uri="{FF2B5EF4-FFF2-40B4-BE49-F238E27FC236}">
                <a16:creationId xmlns:a16="http://schemas.microsoft.com/office/drawing/2014/main" id="{C9885D5A-ACC2-2F4C-A12C-6DC36C071221}"/>
              </a:ext>
            </a:extLst>
          </p:cNvPr>
          <p:cNvCxnSpPr>
            <a:cxnSpLocks/>
          </p:cNvCxnSpPr>
          <p:nvPr userDrawn="1"/>
        </p:nvCxnSpPr>
        <p:spPr>
          <a:xfrm>
            <a:off x="6224196" y="9209506"/>
            <a:ext cx="202500" cy="0"/>
          </a:xfrm>
          <a:prstGeom prst="line">
            <a:avLst/>
          </a:prstGeom>
          <a:ln w="444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object 3">
            <a:extLst>
              <a:ext uri="{FF2B5EF4-FFF2-40B4-BE49-F238E27FC236}">
                <a16:creationId xmlns:a16="http://schemas.microsoft.com/office/drawing/2014/main" id="{7AC14BB4-B333-41E3-9BE9-0C9654B9CE0B}"/>
              </a:ext>
            </a:extLst>
          </p:cNvPr>
          <p:cNvSpPr txBox="1">
            <a:spLocks/>
          </p:cNvSpPr>
          <p:nvPr userDrawn="1"/>
        </p:nvSpPr>
        <p:spPr>
          <a:xfrm>
            <a:off x="183349" y="4677001"/>
            <a:ext cx="2752373" cy="249588"/>
          </a:xfrm>
          <a:prstGeom prst="rect">
            <a:avLst/>
          </a:prstGeom>
        </p:spPr>
        <p:txBody>
          <a:bodyPr vert="horz" wrap="square" lIns="0" tIns="7144" rIns="0" bIns="0" rtlCol="0">
            <a:spAutoFit/>
          </a:bodyPr>
          <a:lstStyle>
            <a:lvl1pPr algn="l" defTabSz="914400" rtl="0" eaLnBrk="1" latinLnBrk="0" hangingPunct="1">
              <a:lnSpc>
                <a:spcPct val="90000"/>
              </a:lnSpc>
              <a:spcBef>
                <a:spcPct val="0"/>
              </a:spcBef>
              <a:buNone/>
              <a:defRPr sz="4400" b="1" kern="1200">
                <a:solidFill>
                  <a:srgbClr val="CF0C3B"/>
                </a:solidFill>
                <a:latin typeface="Arial" panose="020B0604020202020204" pitchFamily="34" charset="0"/>
                <a:ea typeface="+mj-ea"/>
                <a:cs typeface="Arial" panose="020B0604020202020204" pitchFamily="34" charset="0"/>
              </a:defRPr>
            </a:lvl1pPr>
          </a:lstStyle>
          <a:p>
            <a:pPr marL="0" marR="0" lvl="0" indent="0" algn="ctr" defTabSz="514321" rtl="0" eaLnBrk="1" fontAlgn="auto" latinLnBrk="0" hangingPunct="1">
              <a:lnSpc>
                <a:spcPct val="100000"/>
              </a:lnSpc>
              <a:spcBef>
                <a:spcPts val="0"/>
              </a:spcBef>
              <a:spcAft>
                <a:spcPts val="0"/>
              </a:spcAft>
              <a:buClrTx/>
              <a:buSzTx/>
              <a:buFontTx/>
              <a:buNone/>
              <a:tabLst/>
              <a:defRPr/>
            </a:pPr>
            <a:r>
              <a:rPr kumimoji="0" lang="fr-FR" sz="1575" b="1" i="0" u="none" strike="noStrike" kern="1200" cap="none" spc="0" normalizeH="0" baseline="0" noProof="0">
                <a:ln>
                  <a:noFill/>
                </a:ln>
                <a:gradFill>
                  <a:gsLst>
                    <a:gs pos="45000">
                      <a:schemeClr val="accent2"/>
                    </a:gs>
                    <a:gs pos="100000">
                      <a:schemeClr val="accent3"/>
                    </a:gs>
                  </a:gsLst>
                  <a:lin ang="2700000" scaled="0"/>
                </a:gradFill>
                <a:effectLst/>
                <a:uLnTx/>
                <a:uFillTx/>
                <a:latin typeface="Ubuntu" panose="020B0504030602030204" pitchFamily="34" charset="0"/>
                <a:ea typeface="+mj-ea"/>
                <a:cs typeface="Arial" panose="020B0604020202020204" pitchFamily="34" charset="0"/>
              </a:rPr>
              <a:t>SOMMAIRE</a:t>
            </a:r>
          </a:p>
        </p:txBody>
      </p:sp>
      <p:pic>
        <p:nvPicPr>
          <p:cNvPr id="11" name="Image 3" descr="Une image contenant texte&#10;&#10;Description générée automatiquement">
            <a:extLst>
              <a:ext uri="{FF2B5EF4-FFF2-40B4-BE49-F238E27FC236}">
                <a16:creationId xmlns:a16="http://schemas.microsoft.com/office/drawing/2014/main" id="{55935F4B-1D01-418E-821E-C32EEE3B8B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7181" y="274262"/>
            <a:ext cx="1968759" cy="452208"/>
          </a:xfrm>
          <a:prstGeom prst="rect">
            <a:avLst/>
          </a:prstGeom>
        </p:spPr>
      </p:pic>
      <p:sp>
        <p:nvSpPr>
          <p:cNvPr id="12" name="Graphique 21">
            <a:extLst>
              <a:ext uri="{FF2B5EF4-FFF2-40B4-BE49-F238E27FC236}">
                <a16:creationId xmlns:a16="http://schemas.microsoft.com/office/drawing/2014/main" id="{16412EE1-4B90-4BC8-B48F-EB1F3061B9DA}"/>
              </a:ext>
            </a:extLst>
          </p:cNvPr>
          <p:cNvSpPr>
            <a:spLocks noChangeAspect="1"/>
          </p:cNvSpPr>
          <p:nvPr userDrawn="1"/>
        </p:nvSpPr>
        <p:spPr>
          <a:xfrm flipH="1">
            <a:off x="-394722" y="4848841"/>
            <a:ext cx="651902" cy="179999"/>
          </a:xfrm>
          <a:custGeom>
            <a:avLst/>
            <a:gdLst>
              <a:gd name="connsiteX0" fmla="*/ 556811 w 556811"/>
              <a:gd name="connsiteY0" fmla="*/ 153745 h 153744"/>
              <a:gd name="connsiteX1" fmla="*/ 215185 w 556811"/>
              <a:gd name="connsiteY1" fmla="*/ 153745 h 153744"/>
              <a:gd name="connsiteX2" fmla="*/ 0 w 556811"/>
              <a:gd name="connsiteY2" fmla="*/ 0 h 153744"/>
              <a:gd name="connsiteX3" fmla="*/ 341626 w 556811"/>
              <a:gd name="connsiteY3" fmla="*/ 0 h 153744"/>
              <a:gd name="connsiteX4" fmla="*/ 556811 w 556811"/>
              <a:gd name="connsiteY4" fmla="*/ 153745 h 1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11" h="153744">
                <a:moveTo>
                  <a:pt x="556811" y="153745"/>
                </a:moveTo>
                <a:lnTo>
                  <a:pt x="215185" y="153745"/>
                </a:lnTo>
                <a:cubicBezTo>
                  <a:pt x="58153" y="153745"/>
                  <a:pt x="41200" y="76917"/>
                  <a:pt x="0" y="0"/>
                </a:cubicBezTo>
                <a:lnTo>
                  <a:pt x="341626" y="0"/>
                </a:lnTo>
                <a:cubicBezTo>
                  <a:pt x="498658" y="0"/>
                  <a:pt x="515611" y="76828"/>
                  <a:pt x="556811" y="153745"/>
                </a:cubicBezTo>
                <a:close/>
              </a:path>
            </a:pathLst>
          </a:custGeom>
          <a:solidFill>
            <a:schemeClr val="accent2"/>
          </a:solidFill>
          <a:ln w="9364" cap="flat">
            <a:noFill/>
            <a:prstDash val="solid"/>
            <a:miter/>
          </a:ln>
        </p:spPr>
        <p:txBody>
          <a:bodyPr rtlCol="0" anchor="ctr"/>
          <a:lstStyle/>
          <a:p>
            <a:endParaRPr lang="fr-FR" sz="1801">
              <a:latin typeface="Ubuntu" panose="020B0504030602030204" pitchFamily="34" charset="0"/>
            </a:endParaRPr>
          </a:p>
        </p:txBody>
      </p:sp>
      <p:sp>
        <p:nvSpPr>
          <p:cNvPr id="13" name="Graphique 21">
            <a:extLst>
              <a:ext uri="{FF2B5EF4-FFF2-40B4-BE49-F238E27FC236}">
                <a16:creationId xmlns:a16="http://schemas.microsoft.com/office/drawing/2014/main" id="{F1F17BBD-CFC5-4017-8E7F-7C3F86730428}"/>
              </a:ext>
            </a:extLst>
          </p:cNvPr>
          <p:cNvSpPr>
            <a:spLocks noChangeAspect="1"/>
          </p:cNvSpPr>
          <p:nvPr userDrawn="1"/>
        </p:nvSpPr>
        <p:spPr>
          <a:xfrm flipH="1">
            <a:off x="6566962" y="4862751"/>
            <a:ext cx="651902" cy="179999"/>
          </a:xfrm>
          <a:custGeom>
            <a:avLst/>
            <a:gdLst>
              <a:gd name="connsiteX0" fmla="*/ 556811 w 556811"/>
              <a:gd name="connsiteY0" fmla="*/ 153745 h 153744"/>
              <a:gd name="connsiteX1" fmla="*/ 215185 w 556811"/>
              <a:gd name="connsiteY1" fmla="*/ 153745 h 153744"/>
              <a:gd name="connsiteX2" fmla="*/ 0 w 556811"/>
              <a:gd name="connsiteY2" fmla="*/ 0 h 153744"/>
              <a:gd name="connsiteX3" fmla="*/ 341626 w 556811"/>
              <a:gd name="connsiteY3" fmla="*/ 0 h 153744"/>
              <a:gd name="connsiteX4" fmla="*/ 556811 w 556811"/>
              <a:gd name="connsiteY4" fmla="*/ 153745 h 1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11" h="153744">
                <a:moveTo>
                  <a:pt x="556811" y="153745"/>
                </a:moveTo>
                <a:lnTo>
                  <a:pt x="215185" y="153745"/>
                </a:lnTo>
                <a:cubicBezTo>
                  <a:pt x="58153" y="153745"/>
                  <a:pt x="41200" y="76917"/>
                  <a:pt x="0" y="0"/>
                </a:cubicBezTo>
                <a:lnTo>
                  <a:pt x="341626" y="0"/>
                </a:lnTo>
                <a:cubicBezTo>
                  <a:pt x="498658" y="0"/>
                  <a:pt x="515611" y="76828"/>
                  <a:pt x="556811" y="153745"/>
                </a:cubicBezTo>
                <a:close/>
              </a:path>
            </a:pathLst>
          </a:custGeom>
          <a:solidFill>
            <a:schemeClr val="accent2"/>
          </a:solidFill>
          <a:ln w="9364" cap="flat">
            <a:noFill/>
            <a:prstDash val="solid"/>
            <a:miter/>
          </a:ln>
        </p:spPr>
        <p:txBody>
          <a:bodyPr rtlCol="0" anchor="ctr"/>
          <a:lstStyle/>
          <a:p>
            <a:endParaRPr lang="fr-FR" sz="1801">
              <a:latin typeface="Ubuntu" panose="020B0504030602030204" pitchFamily="34" charset="0"/>
            </a:endParaRPr>
          </a:p>
        </p:txBody>
      </p:sp>
      <p:sp>
        <p:nvSpPr>
          <p:cNvPr id="15" name="object 3">
            <a:extLst>
              <a:ext uri="{FF2B5EF4-FFF2-40B4-BE49-F238E27FC236}">
                <a16:creationId xmlns:a16="http://schemas.microsoft.com/office/drawing/2014/main" id="{3C6E3D91-294C-42AB-B1CB-5D0932871B60}"/>
              </a:ext>
            </a:extLst>
          </p:cNvPr>
          <p:cNvSpPr txBox="1">
            <a:spLocks/>
          </p:cNvSpPr>
          <p:nvPr/>
        </p:nvSpPr>
        <p:spPr>
          <a:xfrm>
            <a:off x="3777011" y="7302619"/>
            <a:ext cx="2898699" cy="505267"/>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b="1" kern="1200">
                <a:solidFill>
                  <a:srgbClr val="CF0C3B"/>
                </a:solidFill>
                <a:latin typeface="Arial" panose="020B0604020202020204" pitchFamily="34" charset="0"/>
                <a:ea typeface="+mj-ea"/>
                <a:cs typeface="Arial" panose="020B0604020202020204" pitchFamily="34" charset="0"/>
              </a:defRPr>
            </a:lvl1pPr>
          </a:lstStyle>
          <a:p>
            <a:pPr>
              <a:lnSpc>
                <a:spcPct val="100000"/>
              </a:lnSpc>
              <a:spcBef>
                <a:spcPts val="0"/>
              </a:spcBef>
              <a:defRPr/>
            </a:pPr>
            <a:r>
              <a:rPr lang="fr-FR" sz="1600" b="0">
                <a:solidFill>
                  <a:srgbClr val="092462"/>
                </a:solidFill>
                <a:latin typeface="Ubuntu Light" panose="020B0304030602030204" pitchFamily="34" charset="0"/>
              </a:rPr>
              <a:t>Cinquième partie de la présentation</a:t>
            </a:r>
          </a:p>
        </p:txBody>
      </p:sp>
      <p:sp>
        <p:nvSpPr>
          <p:cNvPr id="16" name="Graphique 21">
            <a:extLst>
              <a:ext uri="{FF2B5EF4-FFF2-40B4-BE49-F238E27FC236}">
                <a16:creationId xmlns:a16="http://schemas.microsoft.com/office/drawing/2014/main" id="{9271C177-AA8F-4B00-9E6B-33A99AFF02CD}"/>
              </a:ext>
            </a:extLst>
          </p:cNvPr>
          <p:cNvSpPr>
            <a:spLocks noChangeAspect="1"/>
          </p:cNvSpPr>
          <p:nvPr/>
        </p:nvSpPr>
        <p:spPr>
          <a:xfrm rot="16200000" flipH="1">
            <a:off x="3180093" y="7393164"/>
            <a:ext cx="505270" cy="139512"/>
          </a:xfrm>
          <a:custGeom>
            <a:avLst/>
            <a:gdLst>
              <a:gd name="connsiteX0" fmla="*/ 556811 w 556811"/>
              <a:gd name="connsiteY0" fmla="*/ 153745 h 153744"/>
              <a:gd name="connsiteX1" fmla="*/ 215185 w 556811"/>
              <a:gd name="connsiteY1" fmla="*/ 153745 h 153744"/>
              <a:gd name="connsiteX2" fmla="*/ 0 w 556811"/>
              <a:gd name="connsiteY2" fmla="*/ 0 h 153744"/>
              <a:gd name="connsiteX3" fmla="*/ 341626 w 556811"/>
              <a:gd name="connsiteY3" fmla="*/ 0 h 153744"/>
              <a:gd name="connsiteX4" fmla="*/ 556811 w 556811"/>
              <a:gd name="connsiteY4" fmla="*/ 153745 h 1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11" h="153744">
                <a:moveTo>
                  <a:pt x="556811" y="153745"/>
                </a:moveTo>
                <a:lnTo>
                  <a:pt x="215185" y="153745"/>
                </a:lnTo>
                <a:cubicBezTo>
                  <a:pt x="58153" y="153745"/>
                  <a:pt x="41200" y="76917"/>
                  <a:pt x="0" y="0"/>
                </a:cubicBezTo>
                <a:lnTo>
                  <a:pt x="341626" y="0"/>
                </a:lnTo>
                <a:cubicBezTo>
                  <a:pt x="498658" y="0"/>
                  <a:pt x="515611" y="76828"/>
                  <a:pt x="556811" y="153745"/>
                </a:cubicBezTo>
                <a:close/>
              </a:path>
            </a:pathLst>
          </a:custGeom>
          <a:solidFill>
            <a:schemeClr val="accent2"/>
          </a:solidFill>
          <a:ln w="38100" cap="flat">
            <a:solidFill>
              <a:srgbClr val="FCFCFF"/>
            </a:solidFill>
            <a:prstDash val="solid"/>
            <a:miter/>
          </a:ln>
        </p:spPr>
        <p:txBody>
          <a:bodyPr rtlCol="0" anchor="ctr"/>
          <a:lstStyle/>
          <a:p>
            <a:pPr defTabSz="914347">
              <a:defRPr/>
            </a:pPr>
            <a:endParaRPr lang="fr-FR" sz="1600">
              <a:solidFill>
                <a:srgbClr val="000000"/>
              </a:solidFill>
              <a:latin typeface="Ubuntu" panose="020B0504030602030204" pitchFamily="34" charset="0"/>
            </a:endParaRPr>
          </a:p>
        </p:txBody>
      </p:sp>
      <p:sp>
        <p:nvSpPr>
          <p:cNvPr id="18" name="object 3">
            <a:extLst>
              <a:ext uri="{FF2B5EF4-FFF2-40B4-BE49-F238E27FC236}">
                <a16:creationId xmlns:a16="http://schemas.microsoft.com/office/drawing/2014/main" id="{24D2E402-AF7A-4E54-BA7D-D01421E1638B}"/>
              </a:ext>
            </a:extLst>
          </p:cNvPr>
          <p:cNvSpPr txBox="1">
            <a:spLocks/>
          </p:cNvSpPr>
          <p:nvPr/>
        </p:nvSpPr>
        <p:spPr>
          <a:xfrm>
            <a:off x="3777008" y="6044185"/>
            <a:ext cx="2898698" cy="505267"/>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b="1" kern="1200">
                <a:solidFill>
                  <a:srgbClr val="CF0C3B"/>
                </a:solidFill>
                <a:latin typeface="Arial" panose="020B0604020202020204" pitchFamily="34" charset="0"/>
                <a:ea typeface="+mj-ea"/>
                <a:cs typeface="Arial" panose="020B0604020202020204" pitchFamily="34" charset="0"/>
              </a:defRPr>
            </a:lvl1pPr>
          </a:lstStyle>
          <a:p>
            <a:pPr>
              <a:lnSpc>
                <a:spcPct val="100000"/>
              </a:lnSpc>
              <a:spcBef>
                <a:spcPts val="0"/>
              </a:spcBef>
              <a:defRPr/>
            </a:pPr>
            <a:r>
              <a:rPr lang="fr-FR" sz="1600" b="0">
                <a:solidFill>
                  <a:srgbClr val="092462"/>
                </a:solidFill>
                <a:latin typeface="Ubuntu Light" panose="020B0304030602030204" pitchFamily="34" charset="0"/>
              </a:rPr>
              <a:t>Quatrième partie de la présentation</a:t>
            </a:r>
          </a:p>
        </p:txBody>
      </p:sp>
      <p:sp>
        <p:nvSpPr>
          <p:cNvPr id="19" name="Graphique 21">
            <a:extLst>
              <a:ext uri="{FF2B5EF4-FFF2-40B4-BE49-F238E27FC236}">
                <a16:creationId xmlns:a16="http://schemas.microsoft.com/office/drawing/2014/main" id="{F641D36F-54C6-4C61-B859-B40B7A576F2B}"/>
              </a:ext>
            </a:extLst>
          </p:cNvPr>
          <p:cNvSpPr>
            <a:spLocks noChangeAspect="1"/>
          </p:cNvSpPr>
          <p:nvPr/>
        </p:nvSpPr>
        <p:spPr>
          <a:xfrm rot="16200000" flipH="1">
            <a:off x="3174108" y="6126197"/>
            <a:ext cx="505267" cy="139512"/>
          </a:xfrm>
          <a:custGeom>
            <a:avLst/>
            <a:gdLst>
              <a:gd name="connsiteX0" fmla="*/ 556811 w 556811"/>
              <a:gd name="connsiteY0" fmla="*/ 153745 h 153744"/>
              <a:gd name="connsiteX1" fmla="*/ 215185 w 556811"/>
              <a:gd name="connsiteY1" fmla="*/ 153745 h 153744"/>
              <a:gd name="connsiteX2" fmla="*/ 0 w 556811"/>
              <a:gd name="connsiteY2" fmla="*/ 0 h 153744"/>
              <a:gd name="connsiteX3" fmla="*/ 341626 w 556811"/>
              <a:gd name="connsiteY3" fmla="*/ 0 h 153744"/>
              <a:gd name="connsiteX4" fmla="*/ 556811 w 556811"/>
              <a:gd name="connsiteY4" fmla="*/ 153745 h 1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11" h="153744">
                <a:moveTo>
                  <a:pt x="556811" y="153745"/>
                </a:moveTo>
                <a:lnTo>
                  <a:pt x="215185" y="153745"/>
                </a:lnTo>
                <a:cubicBezTo>
                  <a:pt x="58153" y="153745"/>
                  <a:pt x="41200" y="76917"/>
                  <a:pt x="0" y="0"/>
                </a:cubicBezTo>
                <a:lnTo>
                  <a:pt x="341626" y="0"/>
                </a:lnTo>
                <a:cubicBezTo>
                  <a:pt x="498658" y="0"/>
                  <a:pt x="515611" y="76828"/>
                  <a:pt x="556811" y="153745"/>
                </a:cubicBezTo>
                <a:close/>
              </a:path>
            </a:pathLst>
          </a:custGeom>
          <a:solidFill>
            <a:schemeClr val="accent2"/>
          </a:solidFill>
          <a:ln w="38100" cap="flat">
            <a:solidFill>
              <a:srgbClr val="FCFCFF"/>
            </a:solidFill>
            <a:prstDash val="solid"/>
            <a:miter/>
          </a:ln>
        </p:spPr>
        <p:txBody>
          <a:bodyPr rtlCol="0" anchor="ctr"/>
          <a:lstStyle/>
          <a:p>
            <a:pPr defTabSz="914347">
              <a:defRPr/>
            </a:pPr>
            <a:endParaRPr lang="fr-FR" sz="1600">
              <a:solidFill>
                <a:srgbClr val="000000"/>
              </a:solidFill>
              <a:latin typeface="Ubuntu" panose="020B0504030602030204" pitchFamily="34" charset="0"/>
            </a:endParaRPr>
          </a:p>
        </p:txBody>
      </p:sp>
      <p:sp>
        <p:nvSpPr>
          <p:cNvPr id="21" name="object 3">
            <a:extLst>
              <a:ext uri="{FF2B5EF4-FFF2-40B4-BE49-F238E27FC236}">
                <a16:creationId xmlns:a16="http://schemas.microsoft.com/office/drawing/2014/main" id="{FE895A01-B9D6-4E01-B9A1-EBAEEBD38647}"/>
              </a:ext>
            </a:extLst>
          </p:cNvPr>
          <p:cNvSpPr txBox="1">
            <a:spLocks/>
          </p:cNvSpPr>
          <p:nvPr/>
        </p:nvSpPr>
        <p:spPr>
          <a:xfrm>
            <a:off x="3777010" y="4777249"/>
            <a:ext cx="2710643" cy="505267"/>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b="1" kern="1200">
                <a:solidFill>
                  <a:srgbClr val="CF0C3B"/>
                </a:solidFill>
                <a:latin typeface="Arial" panose="020B0604020202020204" pitchFamily="34" charset="0"/>
                <a:ea typeface="+mj-ea"/>
                <a:cs typeface="Arial" panose="020B0604020202020204" pitchFamily="34" charset="0"/>
              </a:defRPr>
            </a:lvl1pPr>
          </a:lstStyle>
          <a:p>
            <a:pPr>
              <a:lnSpc>
                <a:spcPct val="100000"/>
              </a:lnSpc>
              <a:spcBef>
                <a:spcPts val="0"/>
              </a:spcBef>
              <a:defRPr/>
            </a:pPr>
            <a:r>
              <a:rPr lang="fr-FR" sz="1600" b="0">
                <a:solidFill>
                  <a:srgbClr val="092462"/>
                </a:solidFill>
                <a:latin typeface="Ubuntu Light" panose="020B0304030602030204" pitchFamily="34" charset="0"/>
              </a:rPr>
              <a:t>Troisième partie de la présentation</a:t>
            </a:r>
          </a:p>
        </p:txBody>
      </p:sp>
      <p:sp>
        <p:nvSpPr>
          <p:cNvPr id="22" name="Graphique 21">
            <a:extLst>
              <a:ext uri="{FF2B5EF4-FFF2-40B4-BE49-F238E27FC236}">
                <a16:creationId xmlns:a16="http://schemas.microsoft.com/office/drawing/2014/main" id="{3AFE0532-D84E-412C-AE6B-F770890BD3FF}"/>
              </a:ext>
            </a:extLst>
          </p:cNvPr>
          <p:cNvSpPr>
            <a:spLocks noChangeAspect="1"/>
          </p:cNvSpPr>
          <p:nvPr/>
        </p:nvSpPr>
        <p:spPr>
          <a:xfrm rot="16200000" flipH="1">
            <a:off x="3174106" y="4868745"/>
            <a:ext cx="505268" cy="139512"/>
          </a:xfrm>
          <a:custGeom>
            <a:avLst/>
            <a:gdLst>
              <a:gd name="connsiteX0" fmla="*/ 556811 w 556811"/>
              <a:gd name="connsiteY0" fmla="*/ 153745 h 153744"/>
              <a:gd name="connsiteX1" fmla="*/ 215185 w 556811"/>
              <a:gd name="connsiteY1" fmla="*/ 153745 h 153744"/>
              <a:gd name="connsiteX2" fmla="*/ 0 w 556811"/>
              <a:gd name="connsiteY2" fmla="*/ 0 h 153744"/>
              <a:gd name="connsiteX3" fmla="*/ 341626 w 556811"/>
              <a:gd name="connsiteY3" fmla="*/ 0 h 153744"/>
              <a:gd name="connsiteX4" fmla="*/ 556811 w 556811"/>
              <a:gd name="connsiteY4" fmla="*/ 153745 h 1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11" h="153744">
                <a:moveTo>
                  <a:pt x="556811" y="153745"/>
                </a:moveTo>
                <a:lnTo>
                  <a:pt x="215185" y="153745"/>
                </a:lnTo>
                <a:cubicBezTo>
                  <a:pt x="58153" y="153745"/>
                  <a:pt x="41200" y="76917"/>
                  <a:pt x="0" y="0"/>
                </a:cubicBezTo>
                <a:lnTo>
                  <a:pt x="341626" y="0"/>
                </a:lnTo>
                <a:cubicBezTo>
                  <a:pt x="498658" y="0"/>
                  <a:pt x="515611" y="76828"/>
                  <a:pt x="556811" y="153745"/>
                </a:cubicBezTo>
                <a:close/>
              </a:path>
            </a:pathLst>
          </a:custGeom>
          <a:solidFill>
            <a:schemeClr val="accent2"/>
          </a:solidFill>
          <a:ln w="38100" cap="flat">
            <a:solidFill>
              <a:srgbClr val="FCFCFF"/>
            </a:solidFill>
            <a:prstDash val="solid"/>
            <a:miter/>
          </a:ln>
        </p:spPr>
        <p:txBody>
          <a:bodyPr rtlCol="0" anchor="ctr"/>
          <a:lstStyle/>
          <a:p>
            <a:pPr defTabSz="914347">
              <a:defRPr/>
            </a:pPr>
            <a:endParaRPr lang="fr-FR" sz="1600">
              <a:solidFill>
                <a:srgbClr val="000000"/>
              </a:solidFill>
              <a:latin typeface="Ubuntu" panose="020B0504030602030204" pitchFamily="34" charset="0"/>
            </a:endParaRPr>
          </a:p>
        </p:txBody>
      </p:sp>
      <p:sp>
        <p:nvSpPr>
          <p:cNvPr id="24" name="object 3">
            <a:extLst>
              <a:ext uri="{FF2B5EF4-FFF2-40B4-BE49-F238E27FC236}">
                <a16:creationId xmlns:a16="http://schemas.microsoft.com/office/drawing/2014/main" id="{C63B2CB1-5469-4313-9EAD-7B28F6C21E50}"/>
              </a:ext>
            </a:extLst>
          </p:cNvPr>
          <p:cNvSpPr txBox="1">
            <a:spLocks/>
          </p:cNvSpPr>
          <p:nvPr/>
        </p:nvSpPr>
        <p:spPr>
          <a:xfrm>
            <a:off x="3777010" y="3519788"/>
            <a:ext cx="2710643" cy="505267"/>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b="1" kern="1200">
                <a:solidFill>
                  <a:srgbClr val="CF0C3B"/>
                </a:solidFill>
                <a:latin typeface="Arial" panose="020B0604020202020204" pitchFamily="34" charset="0"/>
                <a:ea typeface="+mj-ea"/>
                <a:cs typeface="Arial" panose="020B0604020202020204" pitchFamily="34" charset="0"/>
              </a:defRPr>
            </a:lvl1pPr>
          </a:lstStyle>
          <a:p>
            <a:pPr>
              <a:lnSpc>
                <a:spcPct val="100000"/>
              </a:lnSpc>
              <a:spcBef>
                <a:spcPts val="0"/>
              </a:spcBef>
              <a:defRPr/>
            </a:pPr>
            <a:r>
              <a:rPr lang="fr-FR" sz="1600" b="0">
                <a:solidFill>
                  <a:srgbClr val="092462"/>
                </a:solidFill>
                <a:latin typeface="Ubuntu Light" panose="020B0304030602030204" pitchFamily="34" charset="0"/>
              </a:rPr>
              <a:t>Deuxième partie de la présentation</a:t>
            </a:r>
          </a:p>
        </p:txBody>
      </p:sp>
      <p:sp>
        <p:nvSpPr>
          <p:cNvPr id="25" name="Graphique 21">
            <a:extLst>
              <a:ext uri="{FF2B5EF4-FFF2-40B4-BE49-F238E27FC236}">
                <a16:creationId xmlns:a16="http://schemas.microsoft.com/office/drawing/2014/main" id="{E18077F0-BD0B-42F1-BE3B-569189CECB04}"/>
              </a:ext>
            </a:extLst>
          </p:cNvPr>
          <p:cNvSpPr>
            <a:spLocks noChangeAspect="1"/>
          </p:cNvSpPr>
          <p:nvPr/>
        </p:nvSpPr>
        <p:spPr>
          <a:xfrm rot="16200000" flipH="1">
            <a:off x="3174106" y="3620763"/>
            <a:ext cx="505268" cy="139512"/>
          </a:xfrm>
          <a:custGeom>
            <a:avLst/>
            <a:gdLst>
              <a:gd name="connsiteX0" fmla="*/ 556811 w 556811"/>
              <a:gd name="connsiteY0" fmla="*/ 153745 h 153744"/>
              <a:gd name="connsiteX1" fmla="*/ 215185 w 556811"/>
              <a:gd name="connsiteY1" fmla="*/ 153745 h 153744"/>
              <a:gd name="connsiteX2" fmla="*/ 0 w 556811"/>
              <a:gd name="connsiteY2" fmla="*/ 0 h 153744"/>
              <a:gd name="connsiteX3" fmla="*/ 341626 w 556811"/>
              <a:gd name="connsiteY3" fmla="*/ 0 h 153744"/>
              <a:gd name="connsiteX4" fmla="*/ 556811 w 556811"/>
              <a:gd name="connsiteY4" fmla="*/ 153745 h 1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11" h="153744">
                <a:moveTo>
                  <a:pt x="556811" y="153745"/>
                </a:moveTo>
                <a:lnTo>
                  <a:pt x="215185" y="153745"/>
                </a:lnTo>
                <a:cubicBezTo>
                  <a:pt x="58153" y="153745"/>
                  <a:pt x="41200" y="76917"/>
                  <a:pt x="0" y="0"/>
                </a:cubicBezTo>
                <a:lnTo>
                  <a:pt x="341626" y="0"/>
                </a:lnTo>
                <a:cubicBezTo>
                  <a:pt x="498658" y="0"/>
                  <a:pt x="515611" y="76828"/>
                  <a:pt x="556811" y="153745"/>
                </a:cubicBezTo>
                <a:close/>
              </a:path>
            </a:pathLst>
          </a:custGeom>
          <a:solidFill>
            <a:schemeClr val="accent2"/>
          </a:solidFill>
          <a:ln w="38100" cap="flat">
            <a:solidFill>
              <a:srgbClr val="FCFCFF"/>
            </a:solidFill>
            <a:prstDash val="solid"/>
            <a:miter/>
          </a:ln>
        </p:spPr>
        <p:txBody>
          <a:bodyPr rtlCol="0" anchor="ctr"/>
          <a:lstStyle/>
          <a:p>
            <a:pPr defTabSz="914347">
              <a:defRPr/>
            </a:pPr>
            <a:endParaRPr lang="fr-FR" sz="1600">
              <a:solidFill>
                <a:srgbClr val="000000"/>
              </a:solidFill>
              <a:latin typeface="Ubuntu" panose="020B0504030602030204" pitchFamily="34" charset="0"/>
            </a:endParaRPr>
          </a:p>
        </p:txBody>
      </p:sp>
      <p:sp>
        <p:nvSpPr>
          <p:cNvPr id="27" name="object 3">
            <a:extLst>
              <a:ext uri="{FF2B5EF4-FFF2-40B4-BE49-F238E27FC236}">
                <a16:creationId xmlns:a16="http://schemas.microsoft.com/office/drawing/2014/main" id="{299D28FB-3DFD-4E1E-A0B5-171C047AC668}"/>
              </a:ext>
            </a:extLst>
          </p:cNvPr>
          <p:cNvSpPr txBox="1">
            <a:spLocks/>
          </p:cNvSpPr>
          <p:nvPr/>
        </p:nvSpPr>
        <p:spPr>
          <a:xfrm>
            <a:off x="3777010" y="2284502"/>
            <a:ext cx="2710643" cy="505267"/>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b="1" kern="1200">
                <a:solidFill>
                  <a:srgbClr val="CF0C3B"/>
                </a:solidFill>
                <a:latin typeface="Arial" panose="020B0604020202020204" pitchFamily="34" charset="0"/>
                <a:ea typeface="+mj-ea"/>
                <a:cs typeface="Arial" panose="020B0604020202020204" pitchFamily="34" charset="0"/>
              </a:defRPr>
            </a:lvl1pPr>
          </a:lstStyle>
          <a:p>
            <a:pPr defTabSz="914347">
              <a:lnSpc>
                <a:spcPct val="100000"/>
              </a:lnSpc>
              <a:spcBef>
                <a:spcPts val="0"/>
              </a:spcBef>
              <a:defRPr/>
            </a:pPr>
            <a:r>
              <a:rPr lang="fr-FR" sz="1600" b="0">
                <a:solidFill>
                  <a:srgbClr val="092462"/>
                </a:solidFill>
                <a:latin typeface="Ubuntu Light" panose="020B0304030602030204" pitchFamily="34" charset="0"/>
              </a:rPr>
              <a:t>Première partie de la présentation</a:t>
            </a:r>
          </a:p>
        </p:txBody>
      </p:sp>
      <p:sp>
        <p:nvSpPr>
          <p:cNvPr id="28" name="Graphique 21">
            <a:extLst>
              <a:ext uri="{FF2B5EF4-FFF2-40B4-BE49-F238E27FC236}">
                <a16:creationId xmlns:a16="http://schemas.microsoft.com/office/drawing/2014/main" id="{E81A96CE-D2F6-494D-AFFD-380251632AC1}"/>
              </a:ext>
            </a:extLst>
          </p:cNvPr>
          <p:cNvSpPr>
            <a:spLocks noChangeAspect="1"/>
          </p:cNvSpPr>
          <p:nvPr/>
        </p:nvSpPr>
        <p:spPr>
          <a:xfrm rot="16200000" flipH="1">
            <a:off x="3174109" y="2375489"/>
            <a:ext cx="505268" cy="139512"/>
          </a:xfrm>
          <a:custGeom>
            <a:avLst/>
            <a:gdLst>
              <a:gd name="connsiteX0" fmla="*/ 556811 w 556811"/>
              <a:gd name="connsiteY0" fmla="*/ 153745 h 153744"/>
              <a:gd name="connsiteX1" fmla="*/ 215185 w 556811"/>
              <a:gd name="connsiteY1" fmla="*/ 153745 h 153744"/>
              <a:gd name="connsiteX2" fmla="*/ 0 w 556811"/>
              <a:gd name="connsiteY2" fmla="*/ 0 h 153744"/>
              <a:gd name="connsiteX3" fmla="*/ 341626 w 556811"/>
              <a:gd name="connsiteY3" fmla="*/ 0 h 153744"/>
              <a:gd name="connsiteX4" fmla="*/ 556811 w 556811"/>
              <a:gd name="connsiteY4" fmla="*/ 153745 h 1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11" h="153744">
                <a:moveTo>
                  <a:pt x="556811" y="153745"/>
                </a:moveTo>
                <a:lnTo>
                  <a:pt x="215185" y="153745"/>
                </a:lnTo>
                <a:cubicBezTo>
                  <a:pt x="58153" y="153745"/>
                  <a:pt x="41200" y="76917"/>
                  <a:pt x="0" y="0"/>
                </a:cubicBezTo>
                <a:lnTo>
                  <a:pt x="341626" y="0"/>
                </a:lnTo>
                <a:cubicBezTo>
                  <a:pt x="498658" y="0"/>
                  <a:pt x="515611" y="76828"/>
                  <a:pt x="556811" y="153745"/>
                </a:cubicBezTo>
                <a:close/>
              </a:path>
            </a:pathLst>
          </a:custGeom>
          <a:solidFill>
            <a:schemeClr val="accent2"/>
          </a:solidFill>
          <a:ln w="38100" cap="flat">
            <a:solidFill>
              <a:srgbClr val="FCFCFF"/>
            </a:solidFill>
            <a:prstDash val="solid"/>
            <a:miter/>
          </a:ln>
        </p:spPr>
        <p:txBody>
          <a:bodyPr rtlCol="0" anchor="ctr"/>
          <a:lstStyle/>
          <a:p>
            <a:pPr defTabSz="914347">
              <a:defRPr/>
            </a:pPr>
            <a:endParaRPr lang="fr-FR" sz="1600">
              <a:solidFill>
                <a:srgbClr val="000000"/>
              </a:solidFill>
              <a:latin typeface="Ubuntu" panose="020B0504030602030204" pitchFamily="34" charset="0"/>
            </a:endParaRPr>
          </a:p>
        </p:txBody>
      </p:sp>
      <p:cxnSp>
        <p:nvCxnSpPr>
          <p:cNvPr id="29" name="Connecteur droit 24">
            <a:extLst>
              <a:ext uri="{FF2B5EF4-FFF2-40B4-BE49-F238E27FC236}">
                <a16:creationId xmlns:a16="http://schemas.microsoft.com/office/drawing/2014/main" id="{0E14154B-52FE-47EB-A72B-71192C6B028C}"/>
              </a:ext>
            </a:extLst>
          </p:cNvPr>
          <p:cNvCxnSpPr>
            <a:cxnSpLocks/>
          </p:cNvCxnSpPr>
          <p:nvPr userDrawn="1"/>
        </p:nvCxnSpPr>
        <p:spPr>
          <a:xfrm>
            <a:off x="2901806" y="21001"/>
            <a:ext cx="0" cy="9864000"/>
          </a:xfrm>
          <a:prstGeom prst="line">
            <a:avLst/>
          </a:prstGeom>
          <a:ln w="444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8452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par>
                                <p:cTn id="8" presetID="42" presetClass="path" presetSubtype="0" decel="100000" fill="hold" grpId="1" nodeType="withEffect">
                                  <p:stCondLst>
                                    <p:cond delay="0"/>
                                  </p:stCondLst>
                                  <p:childTnLst>
                                    <p:animMotion origin="layout" path="M -1.45833E-6 -2.59259E-6 L -1.45833E-6 0.075 " pathEditMode="relative" rAng="0" ptsTypes="AA">
                                      <p:cBhvr>
                                        <p:cTn id="9" dur="1050" spd="-100000" fill="hold"/>
                                        <p:tgtEl>
                                          <p:spTgt spid="9"/>
                                        </p:tgtEl>
                                        <p:attrNameLst>
                                          <p:attrName>ppt_x</p:attrName>
                                          <p:attrName>ppt_y</p:attrName>
                                        </p:attrNameLst>
                                      </p:cBhvr>
                                      <p:rCtr x="0" y="37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6"/>
        </a:solidFill>
        <a:effectLst/>
      </p:bgPr>
    </p:bg>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45E68A08-F069-444B-AB70-B72B59AE53E9}"/>
              </a:ext>
            </a:extLst>
          </p:cNvPr>
          <p:cNvSpPr>
            <a:spLocks noGrp="1"/>
          </p:cNvSpPr>
          <p:nvPr>
            <p:ph type="body" sz="quarter" idx="11" hasCustomPrompt="1"/>
          </p:nvPr>
        </p:nvSpPr>
        <p:spPr>
          <a:xfrm>
            <a:off x="2660005" y="4957460"/>
            <a:ext cx="2034183" cy="232628"/>
          </a:xfrm>
          <a:prstGeom prst="rect">
            <a:avLst/>
          </a:prstGeom>
        </p:spPr>
        <p:txBody>
          <a:bodyPr wrap="square">
            <a:spAutoFit/>
          </a:bodyPr>
          <a:lstStyle>
            <a:lvl1pPr marL="128581" indent="-128581">
              <a:buFontTx/>
              <a:buBlip>
                <a:blip r:embed="rId2"/>
              </a:buBlip>
              <a:defRPr lang="fr-FR" sz="1013" kern="1200">
                <a:solidFill>
                  <a:schemeClr val="accent1"/>
                </a:solidFill>
                <a:latin typeface="Ubuntu Light" panose="020B0304030602030204" pitchFamily="34" charset="0"/>
                <a:ea typeface="+mn-ea"/>
                <a:cs typeface="+mn-cs"/>
              </a:defRPr>
            </a:lvl1pPr>
          </a:lstStyle>
          <a:p>
            <a:pPr lvl="0"/>
            <a:r>
              <a:rPr lang="fr-FR"/>
              <a:t>Sous-titre section</a:t>
            </a:r>
          </a:p>
        </p:txBody>
      </p:sp>
      <p:sp>
        <p:nvSpPr>
          <p:cNvPr id="5" name="Text Placeholder 4">
            <a:extLst>
              <a:ext uri="{FF2B5EF4-FFF2-40B4-BE49-F238E27FC236}">
                <a16:creationId xmlns:a16="http://schemas.microsoft.com/office/drawing/2014/main" id="{BD3157AF-A66B-4F80-A48E-B75D368B8FE3}"/>
              </a:ext>
            </a:extLst>
          </p:cNvPr>
          <p:cNvSpPr>
            <a:spLocks noGrp="1"/>
          </p:cNvSpPr>
          <p:nvPr>
            <p:ph type="body" sz="quarter" idx="10" hasCustomPrompt="1"/>
          </p:nvPr>
        </p:nvSpPr>
        <p:spPr>
          <a:xfrm>
            <a:off x="1935067" y="4683188"/>
            <a:ext cx="2987873" cy="279307"/>
          </a:xfrm>
          <a:prstGeom prst="rect">
            <a:avLst/>
          </a:prstGeom>
        </p:spPr>
        <p:txBody>
          <a:bodyPr wrap="square" anchor="b">
            <a:spAutoFit/>
          </a:bodyPr>
          <a:lstStyle>
            <a:lvl1pPr marL="0" indent="0" algn="ctr">
              <a:buNone/>
              <a:defRPr lang="fr-FR" sz="1350" b="1" kern="1200" cap="all" baseline="0" dirty="0">
                <a:ln w="12700">
                  <a:noFill/>
                </a:ln>
                <a:gradFill>
                  <a:gsLst>
                    <a:gs pos="45000">
                      <a:schemeClr val="accent2"/>
                    </a:gs>
                    <a:gs pos="100000">
                      <a:schemeClr val="accent3"/>
                    </a:gs>
                  </a:gsLst>
                  <a:lin ang="2700000" scaled="0"/>
                </a:gradFill>
                <a:latin typeface="Ubuntu Medium" panose="020B0504030602030204" pitchFamily="34" charset="0"/>
                <a:ea typeface="+mj-ea"/>
                <a:cs typeface="Arial" panose="020B0604020202020204" pitchFamily="34" charset="0"/>
              </a:defRPr>
            </a:lvl1pPr>
          </a:lstStyle>
          <a:p>
            <a:pPr lvl="0"/>
            <a:r>
              <a:rPr lang="fr-FR"/>
              <a:t>NOM DE LA SECTION</a:t>
            </a:r>
          </a:p>
        </p:txBody>
      </p:sp>
      <p:pic>
        <p:nvPicPr>
          <p:cNvPr id="10" name="Image 3" descr="Une image contenant texte&#10;&#10;Description générée automatiquement">
            <a:extLst>
              <a:ext uri="{FF2B5EF4-FFF2-40B4-BE49-F238E27FC236}">
                <a16:creationId xmlns:a16="http://schemas.microsoft.com/office/drawing/2014/main" id="{ED37EFF1-B269-470D-B082-6E0C137CA39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7181" y="274262"/>
            <a:ext cx="1968759" cy="452208"/>
          </a:xfrm>
          <a:prstGeom prst="rect">
            <a:avLst/>
          </a:prstGeom>
        </p:spPr>
      </p:pic>
      <p:sp>
        <p:nvSpPr>
          <p:cNvPr id="9" name="Rectangle 8">
            <a:extLst>
              <a:ext uri="{FF2B5EF4-FFF2-40B4-BE49-F238E27FC236}">
                <a16:creationId xmlns:a16="http://schemas.microsoft.com/office/drawing/2014/main" id="{AF1B82C8-1641-0D57-00B0-9C6136785998}"/>
              </a:ext>
            </a:extLst>
          </p:cNvPr>
          <p:cNvSpPr/>
          <p:nvPr userDrawn="1"/>
        </p:nvSpPr>
        <p:spPr>
          <a:xfrm>
            <a:off x="499532" y="9638453"/>
            <a:ext cx="3978276" cy="1879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181" rtl="0" eaLnBrk="1" fontAlgn="auto" latinLnBrk="0" hangingPunct="1">
              <a:lnSpc>
                <a:spcPct val="100000"/>
              </a:lnSpc>
              <a:spcBef>
                <a:spcPts val="0"/>
              </a:spcBef>
              <a:spcAft>
                <a:spcPts val="0"/>
              </a:spcAft>
              <a:buClrTx/>
              <a:buSzTx/>
              <a:buFontTx/>
              <a:buNone/>
              <a:tabLst/>
              <a:defRPr/>
            </a:pPr>
            <a:r>
              <a:rPr lang="fr-FR" sz="900" kern="1200">
                <a:solidFill>
                  <a:schemeClr val="bg1">
                    <a:lumMod val="50000"/>
                  </a:schemeClr>
                </a:solidFill>
                <a:latin typeface="+mn-lt"/>
                <a:ea typeface="+mn-ea"/>
                <a:cs typeface="+mn-cs"/>
              </a:rPr>
              <a:t>Bonnes pratiques concernant les Niveaux de Service</a:t>
            </a:r>
          </a:p>
        </p:txBody>
      </p:sp>
      <p:cxnSp>
        <p:nvCxnSpPr>
          <p:cNvPr id="11" name="Connecteur droit 10">
            <a:extLst>
              <a:ext uri="{FF2B5EF4-FFF2-40B4-BE49-F238E27FC236}">
                <a16:creationId xmlns:a16="http://schemas.microsoft.com/office/drawing/2014/main" id="{3F0E136C-4E2E-0679-85B1-9ED5B0C2E75E}"/>
              </a:ext>
            </a:extLst>
          </p:cNvPr>
          <p:cNvCxnSpPr/>
          <p:nvPr userDrawn="1"/>
        </p:nvCxnSpPr>
        <p:spPr>
          <a:xfrm>
            <a:off x="584201" y="9573124"/>
            <a:ext cx="5689600" cy="1537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7A9C2923-B971-B5B0-B484-5311FE2163B1}"/>
              </a:ext>
            </a:extLst>
          </p:cNvPr>
          <p:cNvSpPr/>
          <p:nvPr userDrawn="1"/>
        </p:nvSpPr>
        <p:spPr>
          <a:xfrm>
            <a:off x="5900205" y="9638453"/>
            <a:ext cx="469900" cy="1879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457181" rtl="0" eaLnBrk="1" fontAlgn="auto" latinLnBrk="0" hangingPunct="1">
              <a:lnSpc>
                <a:spcPct val="100000"/>
              </a:lnSpc>
              <a:spcBef>
                <a:spcPts val="0"/>
              </a:spcBef>
              <a:spcAft>
                <a:spcPts val="0"/>
              </a:spcAft>
              <a:buClrTx/>
              <a:buSzTx/>
              <a:buFontTx/>
              <a:buNone/>
              <a:tabLst/>
              <a:defRPr/>
            </a:pPr>
            <a:fld id="{E0169F63-001A-45C3-A074-75238C7F3C98}" type="slidenum">
              <a:rPr lang="fr-FR" sz="900" kern="1200" smtClean="0">
                <a:solidFill>
                  <a:schemeClr val="bg1">
                    <a:lumMod val="50000"/>
                  </a:schemeClr>
                </a:solidFill>
                <a:latin typeface="+mn-lt"/>
                <a:ea typeface="+mn-ea"/>
                <a:cs typeface="+mn-cs"/>
              </a:rPr>
              <a:pPr marL="0" marR="0" lvl="0" indent="0" algn="r" defTabSz="457181" rtl="0" eaLnBrk="1" fontAlgn="auto" latinLnBrk="0" hangingPunct="1">
                <a:lnSpc>
                  <a:spcPct val="100000"/>
                </a:lnSpc>
                <a:spcBef>
                  <a:spcPts val="0"/>
                </a:spcBef>
                <a:spcAft>
                  <a:spcPts val="0"/>
                </a:spcAft>
                <a:buClrTx/>
                <a:buSzTx/>
                <a:buFontTx/>
                <a:buNone/>
                <a:tabLst/>
                <a:defRPr/>
              </a:pPr>
              <a:t>‹N°›</a:t>
            </a:fld>
            <a:endParaRPr lang="fr-FR" sz="900" kern="1200">
              <a:solidFill>
                <a:schemeClr val="bg1">
                  <a:lumMod val="50000"/>
                </a:schemeClr>
              </a:solidFill>
              <a:latin typeface="+mn-lt"/>
              <a:ea typeface="+mn-ea"/>
              <a:cs typeface="+mn-cs"/>
            </a:endParaRPr>
          </a:p>
        </p:txBody>
      </p:sp>
    </p:spTree>
    <p:extLst>
      <p:ext uri="{BB962C8B-B14F-4D97-AF65-F5344CB8AC3E}">
        <p14:creationId xmlns:p14="http://schemas.microsoft.com/office/powerpoint/2010/main" val="472741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 image">
    <p:bg>
      <p:bgPr>
        <a:solidFill>
          <a:schemeClr val="accent6"/>
        </a:solidFill>
        <a:effectLst/>
      </p:bgPr>
    </p:bg>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0589655-D4B2-9A4A-8221-04D28E3D764B}"/>
              </a:ext>
            </a:extLst>
          </p:cNvPr>
          <p:cNvSpPr txBox="1"/>
          <p:nvPr userDrawn="1"/>
        </p:nvSpPr>
        <p:spPr>
          <a:xfrm>
            <a:off x="6458219" y="8938410"/>
            <a:ext cx="217487" cy="542200"/>
          </a:xfrm>
          <a:prstGeom prst="rect">
            <a:avLst/>
          </a:prstGeom>
          <a:noFill/>
        </p:spPr>
        <p:txBody>
          <a:bodyPr wrap="square" rtlCol="0" anchor="ctr">
            <a:spAutoFit/>
          </a:bodyPr>
          <a:lstStyle>
            <a:defPPr>
              <a:defRPr lang="fr-FR"/>
            </a:defPPr>
            <a:lvl1pPr algn="ctr">
              <a:defRPr sz="1200">
                <a:solidFill>
                  <a:srgbClr val="BE1811"/>
                </a:solidFill>
                <a:latin typeface="Montserrat Light" panose="00000400000000000000" pitchFamily="50" charset="0"/>
                <a:ea typeface="Roboto Light" panose="02000000000000000000" pitchFamily="2" charset="0"/>
              </a:defRPr>
            </a:lvl1pPr>
          </a:lstStyle>
          <a:p>
            <a:fld id="{8B86D909-F2F8-4F2B-9669-9225C59A19F4}" type="slidenum">
              <a:rPr lang="fr-FR" sz="731">
                <a:solidFill>
                  <a:schemeClr val="accent1"/>
                </a:solidFill>
                <a:latin typeface="Ubuntu Light" panose="020B0304030602030204" pitchFamily="34" charset="0"/>
              </a:rPr>
              <a:pPr/>
              <a:t>‹N°›</a:t>
            </a:fld>
            <a:endParaRPr lang="fr-FR" sz="731">
              <a:solidFill>
                <a:schemeClr val="accent1"/>
              </a:solidFill>
              <a:latin typeface="Ubuntu Light" panose="020B0304030602030204" pitchFamily="34" charset="0"/>
            </a:endParaRPr>
          </a:p>
        </p:txBody>
      </p:sp>
      <p:cxnSp>
        <p:nvCxnSpPr>
          <p:cNvPr id="3" name="Connecteur droit 2">
            <a:extLst>
              <a:ext uri="{FF2B5EF4-FFF2-40B4-BE49-F238E27FC236}">
                <a16:creationId xmlns:a16="http://schemas.microsoft.com/office/drawing/2014/main" id="{C9885D5A-ACC2-2F4C-A12C-6DC36C071221}"/>
              </a:ext>
            </a:extLst>
          </p:cNvPr>
          <p:cNvCxnSpPr>
            <a:cxnSpLocks/>
          </p:cNvCxnSpPr>
          <p:nvPr userDrawn="1"/>
        </p:nvCxnSpPr>
        <p:spPr>
          <a:xfrm>
            <a:off x="6224196" y="9209506"/>
            <a:ext cx="202500" cy="0"/>
          </a:xfrm>
          <a:prstGeom prst="line">
            <a:avLst/>
          </a:prstGeom>
          <a:ln w="444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78458A3A-61D3-4362-9194-9693EA5D2472}"/>
              </a:ext>
            </a:extLst>
          </p:cNvPr>
          <p:cNvSpPr>
            <a:spLocks noGrp="1"/>
          </p:cNvSpPr>
          <p:nvPr>
            <p:ph type="body" sz="quarter" idx="10"/>
          </p:nvPr>
        </p:nvSpPr>
        <p:spPr>
          <a:xfrm>
            <a:off x="2906462" y="2829634"/>
            <a:ext cx="3317736" cy="573490"/>
          </a:xfrm>
          <a:prstGeom prst="rect">
            <a:avLst/>
          </a:prstGeom>
        </p:spPr>
        <p:txBody>
          <a:bodyPr wrap="square">
            <a:spAutoFit/>
          </a:bodyPr>
          <a:lstStyle>
            <a:lvl1pPr marL="0" indent="0">
              <a:spcBef>
                <a:spcPts val="0"/>
              </a:spcBef>
              <a:spcAft>
                <a:spcPts val="675"/>
              </a:spcAft>
              <a:buFontTx/>
              <a:buNone/>
              <a:defRPr sz="1350">
                <a:solidFill>
                  <a:schemeClr val="accent1"/>
                </a:solidFill>
                <a:latin typeface="Ubuntu Medium" panose="020B0604020202020204" charset="0"/>
              </a:defRPr>
            </a:lvl1pPr>
            <a:lvl2pPr marL="121493" indent="-128581">
              <a:spcBef>
                <a:spcPts val="450"/>
              </a:spcBef>
              <a:buFontTx/>
              <a:buBlip>
                <a:blip r:embed="rId2"/>
              </a:buBlip>
              <a:defRPr sz="1013">
                <a:solidFill>
                  <a:schemeClr val="accent1"/>
                </a:solidFill>
              </a:defRPr>
            </a:lvl2pPr>
          </a:lstStyle>
          <a:p>
            <a:pPr lvl="0"/>
            <a:r>
              <a:rPr lang="en-US"/>
              <a:t>Click to edit Master text styles</a:t>
            </a:r>
          </a:p>
          <a:p>
            <a:pPr lvl="1"/>
            <a:r>
              <a:rPr lang="en-US"/>
              <a:t>Second level</a:t>
            </a:r>
          </a:p>
        </p:txBody>
      </p:sp>
      <p:sp>
        <p:nvSpPr>
          <p:cNvPr id="12" name="Picture Placeholder 11">
            <a:extLst>
              <a:ext uri="{FF2B5EF4-FFF2-40B4-BE49-F238E27FC236}">
                <a16:creationId xmlns:a16="http://schemas.microsoft.com/office/drawing/2014/main" id="{972EBC60-7E07-481E-B1A7-6F2333CD80EB}"/>
              </a:ext>
            </a:extLst>
          </p:cNvPr>
          <p:cNvSpPr>
            <a:spLocks noGrp="1"/>
          </p:cNvSpPr>
          <p:nvPr>
            <p:ph type="pic" sz="quarter" idx="12"/>
          </p:nvPr>
        </p:nvSpPr>
        <p:spPr>
          <a:xfrm>
            <a:off x="361957" y="2071582"/>
            <a:ext cx="2290667" cy="7137926"/>
          </a:xfrm>
          <a:custGeom>
            <a:avLst/>
            <a:gdLst>
              <a:gd name="connsiteX0" fmla="*/ 678730 w 4072297"/>
              <a:gd name="connsiteY0" fmla="*/ 0 h 4941641"/>
              <a:gd name="connsiteX1" fmla="*/ 4072297 w 4072297"/>
              <a:gd name="connsiteY1" fmla="*/ 0 h 4941641"/>
              <a:gd name="connsiteX2" fmla="*/ 4072297 w 4072297"/>
              <a:gd name="connsiteY2" fmla="*/ 4262911 h 4941641"/>
              <a:gd name="connsiteX3" fmla="*/ 3393567 w 4072297"/>
              <a:gd name="connsiteY3" fmla="*/ 4941641 h 4941641"/>
              <a:gd name="connsiteX4" fmla="*/ 0 w 4072297"/>
              <a:gd name="connsiteY4" fmla="*/ 4941641 h 4941641"/>
              <a:gd name="connsiteX5" fmla="*/ 0 w 4072297"/>
              <a:gd name="connsiteY5" fmla="*/ 678730 h 4941641"/>
              <a:gd name="connsiteX6" fmla="*/ 678730 w 4072297"/>
              <a:gd name="connsiteY6" fmla="*/ 0 h 494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2297" h="4941641">
                <a:moveTo>
                  <a:pt x="678730" y="0"/>
                </a:moveTo>
                <a:lnTo>
                  <a:pt x="4072297" y="0"/>
                </a:lnTo>
                <a:lnTo>
                  <a:pt x="4072297" y="4262911"/>
                </a:lnTo>
                <a:cubicBezTo>
                  <a:pt x="4072297" y="4637763"/>
                  <a:pt x="3768419" y="4941641"/>
                  <a:pt x="3393567" y="4941641"/>
                </a:cubicBezTo>
                <a:lnTo>
                  <a:pt x="0" y="4941641"/>
                </a:lnTo>
                <a:lnTo>
                  <a:pt x="0" y="678730"/>
                </a:lnTo>
                <a:cubicBezTo>
                  <a:pt x="0" y="303878"/>
                  <a:pt x="303878" y="0"/>
                  <a:pt x="678730" y="0"/>
                </a:cubicBezTo>
                <a:close/>
              </a:path>
            </a:pathLst>
          </a:custGeom>
        </p:spPr>
        <p:txBody>
          <a:bodyPr wrap="square" anchor="ctr">
            <a:noAutofit/>
          </a:bodyPr>
          <a:lstStyle>
            <a:lvl1pPr marL="0" indent="0" algn="ctr">
              <a:buNone/>
              <a:defRPr sz="619"/>
            </a:lvl1pPr>
          </a:lstStyle>
          <a:p>
            <a:endParaRPr lang="fr-FR"/>
          </a:p>
        </p:txBody>
      </p:sp>
      <p:pic>
        <p:nvPicPr>
          <p:cNvPr id="10" name="Image 3" descr="Une image contenant texte&#10;&#10;Description générée automatiquement">
            <a:extLst>
              <a:ext uri="{FF2B5EF4-FFF2-40B4-BE49-F238E27FC236}">
                <a16:creationId xmlns:a16="http://schemas.microsoft.com/office/drawing/2014/main" id="{5C86FAB3-8F01-44A8-98D7-ECAEE1E242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7181" y="274262"/>
            <a:ext cx="1968759" cy="452208"/>
          </a:xfrm>
          <a:prstGeom prst="rect">
            <a:avLst/>
          </a:prstGeom>
        </p:spPr>
      </p:pic>
      <p:sp>
        <p:nvSpPr>
          <p:cNvPr id="11" name="Graphique 21">
            <a:extLst>
              <a:ext uri="{FF2B5EF4-FFF2-40B4-BE49-F238E27FC236}">
                <a16:creationId xmlns:a16="http://schemas.microsoft.com/office/drawing/2014/main" id="{175C520C-4B17-4CE6-82F5-320DD8789C08}"/>
              </a:ext>
            </a:extLst>
          </p:cNvPr>
          <p:cNvSpPr>
            <a:spLocks noChangeAspect="1"/>
          </p:cNvSpPr>
          <p:nvPr userDrawn="1"/>
        </p:nvSpPr>
        <p:spPr>
          <a:xfrm flipH="1">
            <a:off x="-394722" y="4848841"/>
            <a:ext cx="651902" cy="179999"/>
          </a:xfrm>
          <a:custGeom>
            <a:avLst/>
            <a:gdLst>
              <a:gd name="connsiteX0" fmla="*/ 556811 w 556811"/>
              <a:gd name="connsiteY0" fmla="*/ 153745 h 153744"/>
              <a:gd name="connsiteX1" fmla="*/ 215185 w 556811"/>
              <a:gd name="connsiteY1" fmla="*/ 153745 h 153744"/>
              <a:gd name="connsiteX2" fmla="*/ 0 w 556811"/>
              <a:gd name="connsiteY2" fmla="*/ 0 h 153744"/>
              <a:gd name="connsiteX3" fmla="*/ 341626 w 556811"/>
              <a:gd name="connsiteY3" fmla="*/ 0 h 153744"/>
              <a:gd name="connsiteX4" fmla="*/ 556811 w 556811"/>
              <a:gd name="connsiteY4" fmla="*/ 153745 h 1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11" h="153744">
                <a:moveTo>
                  <a:pt x="556811" y="153745"/>
                </a:moveTo>
                <a:lnTo>
                  <a:pt x="215185" y="153745"/>
                </a:lnTo>
                <a:cubicBezTo>
                  <a:pt x="58153" y="153745"/>
                  <a:pt x="41200" y="76917"/>
                  <a:pt x="0" y="0"/>
                </a:cubicBezTo>
                <a:lnTo>
                  <a:pt x="341626" y="0"/>
                </a:lnTo>
                <a:cubicBezTo>
                  <a:pt x="498658" y="0"/>
                  <a:pt x="515611" y="76828"/>
                  <a:pt x="556811" y="153745"/>
                </a:cubicBezTo>
                <a:close/>
              </a:path>
            </a:pathLst>
          </a:custGeom>
          <a:solidFill>
            <a:schemeClr val="accent2"/>
          </a:solidFill>
          <a:ln w="9364" cap="flat">
            <a:noFill/>
            <a:prstDash val="solid"/>
            <a:miter/>
          </a:ln>
        </p:spPr>
        <p:txBody>
          <a:bodyPr rtlCol="0" anchor="ctr"/>
          <a:lstStyle/>
          <a:p>
            <a:endParaRPr lang="fr-FR" sz="1801">
              <a:latin typeface="Ubuntu" panose="020B0504030602030204" pitchFamily="34" charset="0"/>
            </a:endParaRPr>
          </a:p>
        </p:txBody>
      </p:sp>
      <p:sp>
        <p:nvSpPr>
          <p:cNvPr id="13" name="Graphique 21">
            <a:extLst>
              <a:ext uri="{FF2B5EF4-FFF2-40B4-BE49-F238E27FC236}">
                <a16:creationId xmlns:a16="http://schemas.microsoft.com/office/drawing/2014/main" id="{910B5F96-DCBB-4EAC-B175-41FC63B75F06}"/>
              </a:ext>
            </a:extLst>
          </p:cNvPr>
          <p:cNvSpPr>
            <a:spLocks noChangeAspect="1"/>
          </p:cNvSpPr>
          <p:nvPr userDrawn="1"/>
        </p:nvSpPr>
        <p:spPr>
          <a:xfrm flipH="1">
            <a:off x="6566962" y="4862751"/>
            <a:ext cx="651902" cy="179999"/>
          </a:xfrm>
          <a:custGeom>
            <a:avLst/>
            <a:gdLst>
              <a:gd name="connsiteX0" fmla="*/ 556811 w 556811"/>
              <a:gd name="connsiteY0" fmla="*/ 153745 h 153744"/>
              <a:gd name="connsiteX1" fmla="*/ 215185 w 556811"/>
              <a:gd name="connsiteY1" fmla="*/ 153745 h 153744"/>
              <a:gd name="connsiteX2" fmla="*/ 0 w 556811"/>
              <a:gd name="connsiteY2" fmla="*/ 0 h 153744"/>
              <a:gd name="connsiteX3" fmla="*/ 341626 w 556811"/>
              <a:gd name="connsiteY3" fmla="*/ 0 h 153744"/>
              <a:gd name="connsiteX4" fmla="*/ 556811 w 556811"/>
              <a:gd name="connsiteY4" fmla="*/ 153745 h 1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11" h="153744">
                <a:moveTo>
                  <a:pt x="556811" y="153745"/>
                </a:moveTo>
                <a:lnTo>
                  <a:pt x="215185" y="153745"/>
                </a:lnTo>
                <a:cubicBezTo>
                  <a:pt x="58153" y="153745"/>
                  <a:pt x="41200" y="76917"/>
                  <a:pt x="0" y="0"/>
                </a:cubicBezTo>
                <a:lnTo>
                  <a:pt x="341626" y="0"/>
                </a:lnTo>
                <a:cubicBezTo>
                  <a:pt x="498658" y="0"/>
                  <a:pt x="515611" y="76828"/>
                  <a:pt x="556811" y="153745"/>
                </a:cubicBezTo>
                <a:close/>
              </a:path>
            </a:pathLst>
          </a:custGeom>
          <a:solidFill>
            <a:schemeClr val="accent2"/>
          </a:solidFill>
          <a:ln w="9364" cap="flat">
            <a:noFill/>
            <a:prstDash val="solid"/>
            <a:miter/>
          </a:ln>
        </p:spPr>
        <p:txBody>
          <a:bodyPr rtlCol="0" anchor="ctr"/>
          <a:lstStyle/>
          <a:p>
            <a:endParaRPr lang="fr-FR" sz="1801">
              <a:latin typeface="Ubuntu" panose="020B0504030602030204" pitchFamily="34" charset="0"/>
            </a:endParaRPr>
          </a:p>
        </p:txBody>
      </p:sp>
    </p:spTree>
    <p:extLst>
      <p:ext uri="{BB962C8B-B14F-4D97-AF65-F5344CB8AC3E}">
        <p14:creationId xmlns:p14="http://schemas.microsoft.com/office/powerpoint/2010/main" val="2283562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contenu vide">
    <p:spTree>
      <p:nvGrpSpPr>
        <p:cNvPr id="1" name=""/>
        <p:cNvGrpSpPr/>
        <p:nvPr/>
      </p:nvGrpSpPr>
      <p:grpSpPr>
        <a:xfrm>
          <a:off x="0" y="0"/>
          <a:ext cx="0" cy="0"/>
          <a:chOff x="0" y="0"/>
          <a:chExt cx="0" cy="0"/>
        </a:xfrm>
      </p:grpSpPr>
      <p:sp>
        <p:nvSpPr>
          <p:cNvPr id="3" name="ZoneTexte 1">
            <a:extLst>
              <a:ext uri="{FF2B5EF4-FFF2-40B4-BE49-F238E27FC236}">
                <a16:creationId xmlns:a16="http://schemas.microsoft.com/office/drawing/2014/main" id="{94C270CA-2FC5-4930-8F6D-20E940992B1E}"/>
              </a:ext>
            </a:extLst>
          </p:cNvPr>
          <p:cNvSpPr txBox="1"/>
          <p:nvPr userDrawn="1"/>
        </p:nvSpPr>
        <p:spPr>
          <a:xfrm>
            <a:off x="6458219" y="8938410"/>
            <a:ext cx="217487" cy="542200"/>
          </a:xfrm>
          <a:prstGeom prst="rect">
            <a:avLst/>
          </a:prstGeom>
          <a:noFill/>
        </p:spPr>
        <p:txBody>
          <a:bodyPr wrap="square" rtlCol="0" anchor="ctr">
            <a:spAutoFit/>
          </a:bodyPr>
          <a:lstStyle>
            <a:defPPr>
              <a:defRPr lang="fr-FR"/>
            </a:defPPr>
            <a:lvl1pPr algn="ctr">
              <a:defRPr sz="1200">
                <a:solidFill>
                  <a:srgbClr val="BE1811"/>
                </a:solidFill>
                <a:latin typeface="Montserrat Light" panose="00000400000000000000" pitchFamily="50" charset="0"/>
                <a:ea typeface="Roboto Light" panose="02000000000000000000" pitchFamily="2" charset="0"/>
              </a:defRPr>
            </a:lvl1pPr>
          </a:lstStyle>
          <a:p>
            <a:fld id="{8B86D909-F2F8-4F2B-9669-9225C59A19F4}" type="slidenum">
              <a:rPr lang="fr-FR" sz="731">
                <a:solidFill>
                  <a:schemeClr val="accent1"/>
                </a:solidFill>
                <a:latin typeface="Ubuntu Light" panose="020B0304030602030204" pitchFamily="34" charset="0"/>
              </a:rPr>
              <a:pPr/>
              <a:t>‹N°›</a:t>
            </a:fld>
            <a:endParaRPr lang="fr-FR" sz="731">
              <a:solidFill>
                <a:schemeClr val="accent1"/>
              </a:solidFill>
              <a:latin typeface="Ubuntu Light" panose="020B0304030602030204" pitchFamily="34" charset="0"/>
            </a:endParaRPr>
          </a:p>
        </p:txBody>
      </p:sp>
      <p:cxnSp>
        <p:nvCxnSpPr>
          <p:cNvPr id="4" name="Connecteur droit 2">
            <a:extLst>
              <a:ext uri="{FF2B5EF4-FFF2-40B4-BE49-F238E27FC236}">
                <a16:creationId xmlns:a16="http://schemas.microsoft.com/office/drawing/2014/main" id="{F6232C45-CF65-4381-A463-7DDB60078079}"/>
              </a:ext>
            </a:extLst>
          </p:cNvPr>
          <p:cNvCxnSpPr>
            <a:cxnSpLocks/>
          </p:cNvCxnSpPr>
          <p:nvPr userDrawn="1"/>
        </p:nvCxnSpPr>
        <p:spPr>
          <a:xfrm>
            <a:off x="6224196" y="9209506"/>
            <a:ext cx="202500" cy="0"/>
          </a:xfrm>
          <a:prstGeom prst="line">
            <a:avLst/>
          </a:prstGeom>
          <a:ln w="444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13">
            <a:extLst>
              <a:ext uri="{FF2B5EF4-FFF2-40B4-BE49-F238E27FC236}">
                <a16:creationId xmlns:a16="http://schemas.microsoft.com/office/drawing/2014/main" id="{B92ACB93-0BBA-4BB6-BD57-6D7E9924FA33}"/>
              </a:ext>
            </a:extLst>
          </p:cNvPr>
          <p:cNvSpPr>
            <a:spLocks noGrp="1"/>
          </p:cNvSpPr>
          <p:nvPr>
            <p:ph type="body" sz="quarter" idx="10"/>
          </p:nvPr>
        </p:nvSpPr>
        <p:spPr>
          <a:xfrm>
            <a:off x="491880" y="2418830"/>
            <a:ext cx="4377301" cy="216982"/>
          </a:xfrm>
          <a:prstGeom prst="rect">
            <a:avLst/>
          </a:prstGeom>
        </p:spPr>
        <p:txBody>
          <a:bodyPr wrap="square" anchor="ctr">
            <a:spAutoFit/>
          </a:bodyPr>
          <a:lstStyle>
            <a:lvl1pPr marL="128581" indent="-128581">
              <a:buFontTx/>
              <a:buBlip>
                <a:blip r:embed="rId2"/>
              </a:buBlip>
              <a:defRPr sz="900">
                <a:solidFill>
                  <a:schemeClr val="accent1"/>
                </a:solidFill>
                <a:latin typeface="Ubuntu Medium" panose="020B0604020202020204" charset="0"/>
              </a:defRPr>
            </a:lvl1pPr>
            <a:lvl2pPr marL="257160" indent="0">
              <a:buNone/>
              <a:defRPr/>
            </a:lvl2pPr>
          </a:lstStyle>
          <a:p>
            <a:pPr lvl="0"/>
            <a:r>
              <a:rPr lang="en-US"/>
              <a:t>Click to edit Master text styles</a:t>
            </a:r>
          </a:p>
        </p:txBody>
      </p:sp>
      <p:pic>
        <p:nvPicPr>
          <p:cNvPr id="9" name="Image 3" descr="Une image contenant texte&#10;&#10;Description générée automatiquement">
            <a:extLst>
              <a:ext uri="{FF2B5EF4-FFF2-40B4-BE49-F238E27FC236}">
                <a16:creationId xmlns:a16="http://schemas.microsoft.com/office/drawing/2014/main" id="{51305A90-B3EB-490F-8B93-0A4E6C4226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7181" y="274262"/>
            <a:ext cx="1968759" cy="452208"/>
          </a:xfrm>
          <a:prstGeom prst="rect">
            <a:avLst/>
          </a:prstGeom>
        </p:spPr>
      </p:pic>
    </p:spTree>
    <p:extLst>
      <p:ext uri="{BB962C8B-B14F-4D97-AF65-F5344CB8AC3E}">
        <p14:creationId xmlns:p14="http://schemas.microsoft.com/office/powerpoint/2010/main" val="1549400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lide contenu vide">
    <p:spTree>
      <p:nvGrpSpPr>
        <p:cNvPr id="1" name=""/>
        <p:cNvGrpSpPr/>
        <p:nvPr/>
      </p:nvGrpSpPr>
      <p:grpSpPr>
        <a:xfrm>
          <a:off x="0" y="0"/>
          <a:ext cx="0" cy="0"/>
          <a:chOff x="0" y="0"/>
          <a:chExt cx="0" cy="0"/>
        </a:xfrm>
      </p:grpSpPr>
      <p:sp>
        <p:nvSpPr>
          <p:cNvPr id="3" name="ZoneTexte 1">
            <a:extLst>
              <a:ext uri="{FF2B5EF4-FFF2-40B4-BE49-F238E27FC236}">
                <a16:creationId xmlns:a16="http://schemas.microsoft.com/office/drawing/2014/main" id="{94C270CA-2FC5-4930-8F6D-20E940992B1E}"/>
              </a:ext>
            </a:extLst>
          </p:cNvPr>
          <p:cNvSpPr txBox="1"/>
          <p:nvPr userDrawn="1"/>
        </p:nvSpPr>
        <p:spPr>
          <a:xfrm>
            <a:off x="6458219" y="8938410"/>
            <a:ext cx="217487" cy="542200"/>
          </a:xfrm>
          <a:prstGeom prst="rect">
            <a:avLst/>
          </a:prstGeom>
          <a:noFill/>
        </p:spPr>
        <p:txBody>
          <a:bodyPr wrap="square" rtlCol="0" anchor="ctr">
            <a:spAutoFit/>
          </a:bodyPr>
          <a:lstStyle>
            <a:defPPr>
              <a:defRPr lang="fr-FR"/>
            </a:defPPr>
            <a:lvl1pPr algn="ctr">
              <a:defRPr sz="1200">
                <a:solidFill>
                  <a:srgbClr val="BE1811"/>
                </a:solidFill>
                <a:latin typeface="Montserrat Light" panose="00000400000000000000" pitchFamily="50" charset="0"/>
                <a:ea typeface="Roboto Light" panose="02000000000000000000" pitchFamily="2" charset="0"/>
              </a:defRPr>
            </a:lvl1pPr>
          </a:lstStyle>
          <a:p>
            <a:fld id="{8B86D909-F2F8-4F2B-9669-9225C59A19F4}" type="slidenum">
              <a:rPr lang="fr-FR" sz="731">
                <a:solidFill>
                  <a:schemeClr val="accent1"/>
                </a:solidFill>
                <a:latin typeface="Ubuntu Light" panose="020B0304030602030204" pitchFamily="34" charset="0"/>
              </a:rPr>
              <a:pPr/>
              <a:t>‹N°›</a:t>
            </a:fld>
            <a:endParaRPr lang="fr-FR" sz="731">
              <a:solidFill>
                <a:schemeClr val="accent1"/>
              </a:solidFill>
              <a:latin typeface="Ubuntu Light" panose="020B0304030602030204" pitchFamily="34" charset="0"/>
            </a:endParaRPr>
          </a:p>
        </p:txBody>
      </p:sp>
      <p:cxnSp>
        <p:nvCxnSpPr>
          <p:cNvPr id="4" name="Connecteur droit 2">
            <a:extLst>
              <a:ext uri="{FF2B5EF4-FFF2-40B4-BE49-F238E27FC236}">
                <a16:creationId xmlns:a16="http://schemas.microsoft.com/office/drawing/2014/main" id="{F6232C45-CF65-4381-A463-7DDB60078079}"/>
              </a:ext>
            </a:extLst>
          </p:cNvPr>
          <p:cNvCxnSpPr>
            <a:cxnSpLocks/>
          </p:cNvCxnSpPr>
          <p:nvPr userDrawn="1"/>
        </p:nvCxnSpPr>
        <p:spPr>
          <a:xfrm>
            <a:off x="6224196" y="9209506"/>
            <a:ext cx="202500" cy="0"/>
          </a:xfrm>
          <a:prstGeom prst="line">
            <a:avLst/>
          </a:prstGeom>
          <a:ln w="444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Connecteur droit 3">
            <a:extLst>
              <a:ext uri="{FF2B5EF4-FFF2-40B4-BE49-F238E27FC236}">
                <a16:creationId xmlns:a16="http://schemas.microsoft.com/office/drawing/2014/main" id="{F4538B0B-CA9C-4D93-8954-4646CFFB9DB5}"/>
              </a:ext>
            </a:extLst>
          </p:cNvPr>
          <p:cNvCxnSpPr>
            <a:cxnSpLocks/>
          </p:cNvCxnSpPr>
          <p:nvPr userDrawn="1"/>
        </p:nvCxnSpPr>
        <p:spPr>
          <a:xfrm>
            <a:off x="2496973" y="250348"/>
            <a:ext cx="0" cy="421313"/>
          </a:xfrm>
          <a:prstGeom prst="line">
            <a:avLst/>
          </a:prstGeom>
          <a:ln w="444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C85CAE5-15F1-43A8-9439-4D7353E2BF2A}"/>
              </a:ext>
            </a:extLst>
          </p:cNvPr>
          <p:cNvSpPr>
            <a:spLocks noGrp="1"/>
          </p:cNvSpPr>
          <p:nvPr>
            <p:ph type="title"/>
          </p:nvPr>
        </p:nvSpPr>
        <p:spPr>
          <a:xfrm>
            <a:off x="2680530" y="274263"/>
            <a:ext cx="3994125" cy="248145"/>
          </a:xfrm>
          <a:prstGeom prst="rect">
            <a:avLst/>
          </a:prstGeom>
        </p:spPr>
        <p:txBody>
          <a:bodyPr wrap="square">
            <a:spAutoFit/>
          </a:bodyPr>
          <a:lstStyle>
            <a:lvl1pPr>
              <a:defRPr sz="1125">
                <a:solidFill>
                  <a:schemeClr val="accent1"/>
                </a:solidFill>
              </a:defRPr>
            </a:lvl1pPr>
          </a:lstStyle>
          <a:p>
            <a:r>
              <a:rPr lang="en-US"/>
              <a:t>Click to edit Master title style</a:t>
            </a:r>
            <a:endParaRPr lang="fr-FR"/>
          </a:p>
        </p:txBody>
      </p:sp>
      <p:sp>
        <p:nvSpPr>
          <p:cNvPr id="14" name="Text Placeholder 13">
            <a:extLst>
              <a:ext uri="{FF2B5EF4-FFF2-40B4-BE49-F238E27FC236}">
                <a16:creationId xmlns:a16="http://schemas.microsoft.com/office/drawing/2014/main" id="{D6798882-3941-46C4-8577-F5F45F002CE4}"/>
              </a:ext>
            </a:extLst>
          </p:cNvPr>
          <p:cNvSpPr>
            <a:spLocks noGrp="1"/>
          </p:cNvSpPr>
          <p:nvPr>
            <p:ph type="body" sz="quarter" idx="10"/>
          </p:nvPr>
        </p:nvSpPr>
        <p:spPr>
          <a:xfrm>
            <a:off x="491880" y="2300594"/>
            <a:ext cx="4377301" cy="216982"/>
          </a:xfrm>
          <a:prstGeom prst="rect">
            <a:avLst/>
          </a:prstGeom>
        </p:spPr>
        <p:txBody>
          <a:bodyPr wrap="square">
            <a:spAutoFit/>
          </a:bodyPr>
          <a:lstStyle>
            <a:lvl1pPr marL="128581" indent="-128581">
              <a:buFontTx/>
              <a:buBlip>
                <a:blip r:embed="rId2"/>
              </a:buBlip>
              <a:defRPr sz="900">
                <a:solidFill>
                  <a:schemeClr val="accent1"/>
                </a:solidFill>
                <a:latin typeface="Ubuntu Medium" panose="020B0604020202020204" charset="0"/>
              </a:defRPr>
            </a:lvl1pPr>
            <a:lvl2pPr marL="257160" indent="0">
              <a:buNone/>
              <a:defRPr/>
            </a:lvl2pPr>
          </a:lstStyle>
          <a:p>
            <a:pPr lvl="0"/>
            <a:r>
              <a:rPr lang="en-US"/>
              <a:t>Click to edit Master text styles</a:t>
            </a:r>
          </a:p>
        </p:txBody>
      </p:sp>
      <p:pic>
        <p:nvPicPr>
          <p:cNvPr id="10" name="Image 3" descr="Une image contenant texte&#10;&#10;Description générée automatiquement">
            <a:extLst>
              <a:ext uri="{FF2B5EF4-FFF2-40B4-BE49-F238E27FC236}">
                <a16:creationId xmlns:a16="http://schemas.microsoft.com/office/drawing/2014/main" id="{D7004556-D6A7-4979-A7C5-19C30FD13BF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7181" y="274262"/>
            <a:ext cx="1968759" cy="452208"/>
          </a:xfrm>
          <a:prstGeom prst="rect">
            <a:avLst/>
          </a:prstGeom>
        </p:spPr>
      </p:pic>
      <p:sp>
        <p:nvSpPr>
          <p:cNvPr id="11" name="Graphique 21">
            <a:extLst>
              <a:ext uri="{FF2B5EF4-FFF2-40B4-BE49-F238E27FC236}">
                <a16:creationId xmlns:a16="http://schemas.microsoft.com/office/drawing/2014/main" id="{E0E4171E-FFF7-4AAB-AC6F-FC30A816EAD2}"/>
              </a:ext>
            </a:extLst>
          </p:cNvPr>
          <p:cNvSpPr>
            <a:spLocks noChangeAspect="1"/>
          </p:cNvSpPr>
          <p:nvPr userDrawn="1"/>
        </p:nvSpPr>
        <p:spPr>
          <a:xfrm rot="14625068" flipH="1">
            <a:off x="-355170" y="4148427"/>
            <a:ext cx="6377151" cy="1760827"/>
          </a:xfrm>
          <a:custGeom>
            <a:avLst/>
            <a:gdLst>
              <a:gd name="connsiteX0" fmla="*/ 556811 w 556811"/>
              <a:gd name="connsiteY0" fmla="*/ 153745 h 153744"/>
              <a:gd name="connsiteX1" fmla="*/ 215185 w 556811"/>
              <a:gd name="connsiteY1" fmla="*/ 153745 h 153744"/>
              <a:gd name="connsiteX2" fmla="*/ 0 w 556811"/>
              <a:gd name="connsiteY2" fmla="*/ 0 h 153744"/>
              <a:gd name="connsiteX3" fmla="*/ 341626 w 556811"/>
              <a:gd name="connsiteY3" fmla="*/ 0 h 153744"/>
              <a:gd name="connsiteX4" fmla="*/ 556811 w 556811"/>
              <a:gd name="connsiteY4" fmla="*/ 153745 h 1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11" h="153744">
                <a:moveTo>
                  <a:pt x="556811" y="153745"/>
                </a:moveTo>
                <a:lnTo>
                  <a:pt x="215185" y="153745"/>
                </a:lnTo>
                <a:cubicBezTo>
                  <a:pt x="58153" y="153745"/>
                  <a:pt x="41200" y="76917"/>
                  <a:pt x="0" y="0"/>
                </a:cubicBezTo>
                <a:lnTo>
                  <a:pt x="341626" y="0"/>
                </a:lnTo>
                <a:cubicBezTo>
                  <a:pt x="498658" y="0"/>
                  <a:pt x="515611" y="76828"/>
                  <a:pt x="556811" y="153745"/>
                </a:cubicBezTo>
                <a:close/>
              </a:path>
            </a:pathLst>
          </a:custGeom>
          <a:solidFill>
            <a:srgbClr val="F0F1F7"/>
          </a:solidFill>
          <a:ln w="9364" cap="flat">
            <a:noFill/>
            <a:prstDash val="solid"/>
            <a:miter/>
          </a:ln>
        </p:spPr>
        <p:txBody>
          <a:bodyPr rtlCol="0" anchor="ctr"/>
          <a:lstStyle/>
          <a:p>
            <a:pPr marL="0" marR="0" lvl="0" indent="0" algn="l" defTabSz="914347" rtl="0" eaLnBrk="1" fontAlgn="auto" latinLnBrk="0" hangingPunct="1">
              <a:lnSpc>
                <a:spcPct val="100000"/>
              </a:lnSpc>
              <a:spcBef>
                <a:spcPts val="0"/>
              </a:spcBef>
              <a:spcAft>
                <a:spcPts val="0"/>
              </a:spcAft>
              <a:buClrTx/>
              <a:buSzTx/>
              <a:buFontTx/>
              <a:buNone/>
              <a:tabLst/>
              <a:defRPr/>
            </a:pPr>
            <a:endParaRPr kumimoji="0" lang="fr-FR" sz="1801" b="0" i="0" u="none" strike="noStrike" kern="1200" cap="none" spc="0" normalizeH="0" baseline="0" noProof="0">
              <a:ln>
                <a:noFill/>
              </a:ln>
              <a:solidFill>
                <a:srgbClr val="000000"/>
              </a:solidFill>
              <a:effectLst/>
              <a:uLnTx/>
              <a:uFillTx/>
              <a:latin typeface="Ubuntu" panose="020B0504030602030204" pitchFamily="34" charset="0"/>
              <a:ea typeface="+mn-ea"/>
              <a:cs typeface="+mn-cs"/>
            </a:endParaRPr>
          </a:p>
        </p:txBody>
      </p:sp>
    </p:spTree>
    <p:extLst>
      <p:ext uri="{BB962C8B-B14F-4D97-AF65-F5344CB8AC3E}">
        <p14:creationId xmlns:p14="http://schemas.microsoft.com/office/powerpoint/2010/main" val="2660648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nd blanc">
    <p:bg>
      <p:bgPr>
        <a:solidFill>
          <a:schemeClr val="bg1"/>
        </a:solidFill>
        <a:effectLst/>
      </p:bgPr>
    </p:bg>
    <p:spTree>
      <p:nvGrpSpPr>
        <p:cNvPr id="1" name=""/>
        <p:cNvGrpSpPr/>
        <p:nvPr/>
      </p:nvGrpSpPr>
      <p:grpSpPr>
        <a:xfrm>
          <a:off x="0" y="0"/>
          <a:ext cx="0" cy="0"/>
          <a:chOff x="0" y="0"/>
          <a:chExt cx="0" cy="0"/>
        </a:xfrm>
      </p:grpSpPr>
      <p:sp>
        <p:nvSpPr>
          <p:cNvPr id="14" name="Graphique 21">
            <a:extLst>
              <a:ext uri="{FF2B5EF4-FFF2-40B4-BE49-F238E27FC236}">
                <a16:creationId xmlns:a16="http://schemas.microsoft.com/office/drawing/2014/main" id="{2FAE898A-69DB-4FC2-822A-3E64D686C9A1}"/>
              </a:ext>
            </a:extLst>
          </p:cNvPr>
          <p:cNvSpPr>
            <a:spLocks noChangeAspect="1"/>
          </p:cNvSpPr>
          <p:nvPr userDrawn="1"/>
        </p:nvSpPr>
        <p:spPr>
          <a:xfrm rot="14625068" flipH="1">
            <a:off x="-189252" y="4329364"/>
            <a:ext cx="6377151" cy="1760827"/>
          </a:xfrm>
          <a:custGeom>
            <a:avLst/>
            <a:gdLst>
              <a:gd name="connsiteX0" fmla="*/ 556811 w 556811"/>
              <a:gd name="connsiteY0" fmla="*/ 153745 h 153744"/>
              <a:gd name="connsiteX1" fmla="*/ 215185 w 556811"/>
              <a:gd name="connsiteY1" fmla="*/ 153745 h 153744"/>
              <a:gd name="connsiteX2" fmla="*/ 0 w 556811"/>
              <a:gd name="connsiteY2" fmla="*/ 0 h 153744"/>
              <a:gd name="connsiteX3" fmla="*/ 341626 w 556811"/>
              <a:gd name="connsiteY3" fmla="*/ 0 h 153744"/>
              <a:gd name="connsiteX4" fmla="*/ 556811 w 556811"/>
              <a:gd name="connsiteY4" fmla="*/ 153745 h 1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11" h="153744">
                <a:moveTo>
                  <a:pt x="556811" y="153745"/>
                </a:moveTo>
                <a:lnTo>
                  <a:pt x="215185" y="153745"/>
                </a:lnTo>
                <a:cubicBezTo>
                  <a:pt x="58153" y="153745"/>
                  <a:pt x="41200" y="76917"/>
                  <a:pt x="0" y="0"/>
                </a:cubicBezTo>
                <a:lnTo>
                  <a:pt x="341626" y="0"/>
                </a:lnTo>
                <a:cubicBezTo>
                  <a:pt x="498658" y="0"/>
                  <a:pt x="515611" y="76828"/>
                  <a:pt x="556811" y="153745"/>
                </a:cubicBezTo>
                <a:close/>
              </a:path>
            </a:pathLst>
          </a:custGeom>
          <a:solidFill>
            <a:srgbClr val="F0F1F7"/>
          </a:solidFill>
          <a:ln w="9364" cap="flat">
            <a:noFill/>
            <a:prstDash val="solid"/>
            <a:miter/>
          </a:ln>
        </p:spPr>
        <p:txBody>
          <a:bodyPr rtlCol="0" anchor="ctr"/>
          <a:lstStyle/>
          <a:p>
            <a:endParaRPr lang="fr-FR" sz="1801">
              <a:latin typeface="Ubuntu" panose="020B0504030602030204" pitchFamily="34" charset="0"/>
            </a:endParaRPr>
          </a:p>
        </p:txBody>
      </p:sp>
      <p:sp>
        <p:nvSpPr>
          <p:cNvPr id="15" name="Graphique 21">
            <a:extLst>
              <a:ext uri="{FF2B5EF4-FFF2-40B4-BE49-F238E27FC236}">
                <a16:creationId xmlns:a16="http://schemas.microsoft.com/office/drawing/2014/main" id="{CF65959E-EAB2-44F7-A978-5E7406C4D8B0}"/>
              </a:ext>
            </a:extLst>
          </p:cNvPr>
          <p:cNvSpPr>
            <a:spLocks noChangeAspect="1"/>
          </p:cNvSpPr>
          <p:nvPr userDrawn="1"/>
        </p:nvSpPr>
        <p:spPr>
          <a:xfrm rot="14625068" flipH="1">
            <a:off x="835294" y="4694551"/>
            <a:ext cx="2219555" cy="612852"/>
          </a:xfrm>
          <a:custGeom>
            <a:avLst/>
            <a:gdLst>
              <a:gd name="connsiteX0" fmla="*/ 556811 w 556811"/>
              <a:gd name="connsiteY0" fmla="*/ 153745 h 153744"/>
              <a:gd name="connsiteX1" fmla="*/ 215185 w 556811"/>
              <a:gd name="connsiteY1" fmla="*/ 153745 h 153744"/>
              <a:gd name="connsiteX2" fmla="*/ 0 w 556811"/>
              <a:gd name="connsiteY2" fmla="*/ 0 h 153744"/>
              <a:gd name="connsiteX3" fmla="*/ 341626 w 556811"/>
              <a:gd name="connsiteY3" fmla="*/ 0 h 153744"/>
              <a:gd name="connsiteX4" fmla="*/ 556811 w 556811"/>
              <a:gd name="connsiteY4" fmla="*/ 153745 h 1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11" h="153744">
                <a:moveTo>
                  <a:pt x="556811" y="153745"/>
                </a:moveTo>
                <a:lnTo>
                  <a:pt x="215185" y="153745"/>
                </a:lnTo>
                <a:cubicBezTo>
                  <a:pt x="58153" y="153745"/>
                  <a:pt x="41200" y="76917"/>
                  <a:pt x="0" y="0"/>
                </a:cubicBezTo>
                <a:lnTo>
                  <a:pt x="341626" y="0"/>
                </a:lnTo>
                <a:cubicBezTo>
                  <a:pt x="498658" y="0"/>
                  <a:pt x="515611" y="76828"/>
                  <a:pt x="556811" y="153745"/>
                </a:cubicBezTo>
                <a:close/>
              </a:path>
            </a:pathLst>
          </a:custGeom>
          <a:solidFill>
            <a:srgbClr val="D91F42"/>
          </a:solidFill>
          <a:ln w="9364" cap="flat">
            <a:noFill/>
            <a:prstDash val="solid"/>
            <a:miter/>
          </a:ln>
        </p:spPr>
        <p:txBody>
          <a:bodyPr rtlCol="0" anchor="ctr"/>
          <a:lstStyle/>
          <a:p>
            <a:endParaRPr lang="fr-FR" sz="1801">
              <a:latin typeface="Ubuntu" panose="020B0504030602030204" pitchFamily="34" charset="0"/>
            </a:endParaRPr>
          </a:p>
        </p:txBody>
      </p:sp>
      <p:sp>
        <p:nvSpPr>
          <p:cNvPr id="3" name="ZoneTexte 1">
            <a:extLst>
              <a:ext uri="{FF2B5EF4-FFF2-40B4-BE49-F238E27FC236}">
                <a16:creationId xmlns:a16="http://schemas.microsoft.com/office/drawing/2014/main" id="{E8FD7AFE-2C90-42CD-B3A5-296A3114F73B}"/>
              </a:ext>
            </a:extLst>
          </p:cNvPr>
          <p:cNvSpPr txBox="1"/>
          <p:nvPr userDrawn="1"/>
        </p:nvSpPr>
        <p:spPr>
          <a:xfrm>
            <a:off x="6458219" y="8938410"/>
            <a:ext cx="217487" cy="542200"/>
          </a:xfrm>
          <a:prstGeom prst="rect">
            <a:avLst/>
          </a:prstGeom>
          <a:noFill/>
        </p:spPr>
        <p:txBody>
          <a:bodyPr wrap="square" rtlCol="0" anchor="ctr">
            <a:spAutoFit/>
          </a:bodyPr>
          <a:lstStyle>
            <a:defPPr>
              <a:defRPr lang="fr-FR"/>
            </a:defPPr>
            <a:lvl1pPr algn="ctr">
              <a:defRPr sz="1200">
                <a:solidFill>
                  <a:srgbClr val="BE1811"/>
                </a:solidFill>
                <a:latin typeface="Montserrat Light" panose="00000400000000000000" pitchFamily="50" charset="0"/>
                <a:ea typeface="Roboto Light" panose="02000000000000000000" pitchFamily="2" charset="0"/>
              </a:defRPr>
            </a:lvl1pPr>
          </a:lstStyle>
          <a:p>
            <a:fld id="{8B86D909-F2F8-4F2B-9669-9225C59A19F4}" type="slidenum">
              <a:rPr lang="fr-FR" sz="731">
                <a:solidFill>
                  <a:schemeClr val="accent1"/>
                </a:solidFill>
                <a:latin typeface="Ubuntu Light" panose="020B0304030602030204" pitchFamily="34" charset="0"/>
              </a:rPr>
              <a:pPr/>
              <a:t>‹N°›</a:t>
            </a:fld>
            <a:endParaRPr lang="fr-FR" sz="731">
              <a:solidFill>
                <a:schemeClr val="accent1"/>
              </a:solidFill>
              <a:latin typeface="Ubuntu Light" panose="020B0304030602030204" pitchFamily="34" charset="0"/>
            </a:endParaRPr>
          </a:p>
        </p:txBody>
      </p:sp>
      <p:cxnSp>
        <p:nvCxnSpPr>
          <p:cNvPr id="4" name="Connecteur droit 2">
            <a:extLst>
              <a:ext uri="{FF2B5EF4-FFF2-40B4-BE49-F238E27FC236}">
                <a16:creationId xmlns:a16="http://schemas.microsoft.com/office/drawing/2014/main" id="{E4443B20-80D0-4769-AE2F-D5B451B8D9DC}"/>
              </a:ext>
            </a:extLst>
          </p:cNvPr>
          <p:cNvCxnSpPr>
            <a:cxnSpLocks/>
          </p:cNvCxnSpPr>
          <p:nvPr userDrawn="1"/>
        </p:nvCxnSpPr>
        <p:spPr>
          <a:xfrm>
            <a:off x="6224196" y="9209506"/>
            <a:ext cx="202500" cy="0"/>
          </a:xfrm>
          <a:prstGeom prst="line">
            <a:avLst/>
          </a:prstGeom>
          <a:ln w="444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5FC79B09-89A6-43B1-BFA7-3EB39DA99402}"/>
              </a:ext>
            </a:extLst>
          </p:cNvPr>
          <p:cNvSpPr>
            <a:spLocks noGrp="1"/>
          </p:cNvSpPr>
          <p:nvPr>
            <p:ph type="body" sz="quarter" idx="10"/>
          </p:nvPr>
        </p:nvSpPr>
        <p:spPr>
          <a:xfrm>
            <a:off x="2640558" y="4652186"/>
            <a:ext cx="2850177" cy="341632"/>
          </a:xfrm>
          <a:prstGeom prst="rect">
            <a:avLst/>
          </a:prstGeom>
        </p:spPr>
        <p:txBody>
          <a:bodyPr wrap="square" anchor="ctr">
            <a:spAutoFit/>
          </a:bodyPr>
          <a:lstStyle>
            <a:lvl1pPr marL="0" indent="0">
              <a:buNone/>
              <a:defRPr lang="fr-FR" sz="1800" b="1" kern="1200" cap="all" baseline="0" dirty="0">
                <a:ln w="12700">
                  <a:noFill/>
                </a:ln>
                <a:gradFill>
                  <a:gsLst>
                    <a:gs pos="45000">
                      <a:schemeClr val="accent2"/>
                    </a:gs>
                    <a:gs pos="100000">
                      <a:schemeClr val="accent3"/>
                    </a:gs>
                  </a:gsLst>
                  <a:lin ang="2700000" scaled="0"/>
                </a:gradFill>
                <a:latin typeface="Ubuntu Medium" panose="020B0504030602030204" pitchFamily="34" charset="0"/>
                <a:ea typeface="+mj-ea"/>
                <a:cs typeface="Arial" panose="020B0604020202020204" pitchFamily="34" charset="0"/>
              </a:defRPr>
            </a:lvl1pPr>
          </a:lstStyle>
          <a:p>
            <a:pPr lvl="0"/>
            <a:endParaRPr lang="fr-FR"/>
          </a:p>
        </p:txBody>
      </p:sp>
      <p:pic>
        <p:nvPicPr>
          <p:cNvPr id="10" name="Image 3" descr="Une image contenant texte&#10;&#10;Description générée automatiquement">
            <a:extLst>
              <a:ext uri="{FF2B5EF4-FFF2-40B4-BE49-F238E27FC236}">
                <a16:creationId xmlns:a16="http://schemas.microsoft.com/office/drawing/2014/main" id="{4CFCCB0E-B755-43B1-93A7-681F15BD65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7181" y="274262"/>
            <a:ext cx="1968759" cy="452208"/>
          </a:xfrm>
          <a:prstGeom prst="rect">
            <a:avLst/>
          </a:prstGeom>
        </p:spPr>
      </p:pic>
      <p:sp>
        <p:nvSpPr>
          <p:cNvPr id="12" name="Graphique 21">
            <a:extLst>
              <a:ext uri="{FF2B5EF4-FFF2-40B4-BE49-F238E27FC236}">
                <a16:creationId xmlns:a16="http://schemas.microsoft.com/office/drawing/2014/main" id="{0FD8623D-93A4-4107-88A1-D55C11597779}"/>
              </a:ext>
            </a:extLst>
          </p:cNvPr>
          <p:cNvSpPr>
            <a:spLocks noChangeAspect="1"/>
          </p:cNvSpPr>
          <p:nvPr userDrawn="1"/>
        </p:nvSpPr>
        <p:spPr>
          <a:xfrm flipH="1">
            <a:off x="-394722" y="4848841"/>
            <a:ext cx="651902" cy="179999"/>
          </a:xfrm>
          <a:custGeom>
            <a:avLst/>
            <a:gdLst>
              <a:gd name="connsiteX0" fmla="*/ 556811 w 556811"/>
              <a:gd name="connsiteY0" fmla="*/ 153745 h 153744"/>
              <a:gd name="connsiteX1" fmla="*/ 215185 w 556811"/>
              <a:gd name="connsiteY1" fmla="*/ 153745 h 153744"/>
              <a:gd name="connsiteX2" fmla="*/ 0 w 556811"/>
              <a:gd name="connsiteY2" fmla="*/ 0 h 153744"/>
              <a:gd name="connsiteX3" fmla="*/ 341626 w 556811"/>
              <a:gd name="connsiteY3" fmla="*/ 0 h 153744"/>
              <a:gd name="connsiteX4" fmla="*/ 556811 w 556811"/>
              <a:gd name="connsiteY4" fmla="*/ 153745 h 1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11" h="153744">
                <a:moveTo>
                  <a:pt x="556811" y="153745"/>
                </a:moveTo>
                <a:lnTo>
                  <a:pt x="215185" y="153745"/>
                </a:lnTo>
                <a:cubicBezTo>
                  <a:pt x="58153" y="153745"/>
                  <a:pt x="41200" y="76917"/>
                  <a:pt x="0" y="0"/>
                </a:cubicBezTo>
                <a:lnTo>
                  <a:pt x="341626" y="0"/>
                </a:lnTo>
                <a:cubicBezTo>
                  <a:pt x="498658" y="0"/>
                  <a:pt x="515611" y="76828"/>
                  <a:pt x="556811" y="153745"/>
                </a:cubicBezTo>
                <a:close/>
              </a:path>
            </a:pathLst>
          </a:custGeom>
          <a:solidFill>
            <a:schemeClr val="accent2"/>
          </a:solidFill>
          <a:ln w="9364" cap="flat">
            <a:noFill/>
            <a:prstDash val="solid"/>
            <a:miter/>
          </a:ln>
        </p:spPr>
        <p:txBody>
          <a:bodyPr rtlCol="0" anchor="ctr"/>
          <a:lstStyle/>
          <a:p>
            <a:endParaRPr lang="fr-FR" sz="1801">
              <a:latin typeface="Ubuntu" panose="020B0504030602030204" pitchFamily="34" charset="0"/>
            </a:endParaRPr>
          </a:p>
        </p:txBody>
      </p:sp>
      <p:sp>
        <p:nvSpPr>
          <p:cNvPr id="13" name="Graphique 21">
            <a:extLst>
              <a:ext uri="{FF2B5EF4-FFF2-40B4-BE49-F238E27FC236}">
                <a16:creationId xmlns:a16="http://schemas.microsoft.com/office/drawing/2014/main" id="{783673A2-A0D4-41B6-A5AA-9F41B407A931}"/>
              </a:ext>
            </a:extLst>
          </p:cNvPr>
          <p:cNvSpPr>
            <a:spLocks noChangeAspect="1"/>
          </p:cNvSpPr>
          <p:nvPr userDrawn="1"/>
        </p:nvSpPr>
        <p:spPr>
          <a:xfrm flipH="1">
            <a:off x="6566962" y="4862751"/>
            <a:ext cx="651902" cy="179999"/>
          </a:xfrm>
          <a:custGeom>
            <a:avLst/>
            <a:gdLst>
              <a:gd name="connsiteX0" fmla="*/ 556811 w 556811"/>
              <a:gd name="connsiteY0" fmla="*/ 153745 h 153744"/>
              <a:gd name="connsiteX1" fmla="*/ 215185 w 556811"/>
              <a:gd name="connsiteY1" fmla="*/ 153745 h 153744"/>
              <a:gd name="connsiteX2" fmla="*/ 0 w 556811"/>
              <a:gd name="connsiteY2" fmla="*/ 0 h 153744"/>
              <a:gd name="connsiteX3" fmla="*/ 341626 w 556811"/>
              <a:gd name="connsiteY3" fmla="*/ 0 h 153744"/>
              <a:gd name="connsiteX4" fmla="*/ 556811 w 556811"/>
              <a:gd name="connsiteY4" fmla="*/ 153745 h 153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11" h="153744">
                <a:moveTo>
                  <a:pt x="556811" y="153745"/>
                </a:moveTo>
                <a:lnTo>
                  <a:pt x="215185" y="153745"/>
                </a:lnTo>
                <a:cubicBezTo>
                  <a:pt x="58153" y="153745"/>
                  <a:pt x="41200" y="76917"/>
                  <a:pt x="0" y="0"/>
                </a:cubicBezTo>
                <a:lnTo>
                  <a:pt x="341626" y="0"/>
                </a:lnTo>
                <a:cubicBezTo>
                  <a:pt x="498658" y="0"/>
                  <a:pt x="515611" y="76828"/>
                  <a:pt x="556811" y="153745"/>
                </a:cubicBezTo>
                <a:close/>
              </a:path>
            </a:pathLst>
          </a:custGeom>
          <a:solidFill>
            <a:schemeClr val="accent2"/>
          </a:solidFill>
          <a:ln w="9364" cap="flat">
            <a:noFill/>
            <a:prstDash val="solid"/>
            <a:miter/>
          </a:ln>
        </p:spPr>
        <p:txBody>
          <a:bodyPr rtlCol="0" anchor="ctr"/>
          <a:lstStyle/>
          <a:p>
            <a:endParaRPr lang="fr-FR" sz="1801">
              <a:latin typeface="Ubuntu" panose="020B0504030602030204" pitchFamily="34" charset="0"/>
            </a:endParaRPr>
          </a:p>
        </p:txBody>
      </p:sp>
    </p:spTree>
    <p:extLst>
      <p:ext uri="{BB962C8B-B14F-4D97-AF65-F5344CB8AC3E}">
        <p14:creationId xmlns:p14="http://schemas.microsoft.com/office/powerpoint/2010/main" val="4066266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00"/>
                                        <p:tgtEl>
                                          <p:spTgt spid="15"/>
                                        </p:tgtEl>
                                      </p:cBhvr>
                                    </p:animEffect>
                                  </p:childTnLst>
                                </p:cTn>
                              </p:par>
                              <p:par>
                                <p:cTn id="8" presetID="42" presetClass="path" presetSubtype="0" decel="100000" fill="hold" grpId="1" nodeType="withEffect">
                                  <p:stCondLst>
                                    <p:cond delay="0"/>
                                  </p:stCondLst>
                                  <p:childTnLst>
                                    <p:animMotion origin="layout" path="M -4.81481E-6 2.30769E-6 L -4.81481E-6 0.075 " pathEditMode="relative" rAng="0" ptsTypes="AA">
                                      <p:cBhvr>
                                        <p:cTn id="9" dur="1050" spd="-100000" fill="hold"/>
                                        <p:tgtEl>
                                          <p:spTgt spid="15"/>
                                        </p:tgtEl>
                                        <p:attrNameLst>
                                          <p:attrName>ppt_x</p:attrName>
                                          <p:attrName>ppt_y</p:attrName>
                                        </p:attrNameLst>
                                      </p:cBhvr>
                                      <p:rCtr x="0" y="37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70866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Lst>
  <p:txStyles>
    <p:titleStyle>
      <a:lvl1pPr algn="l" defTabSz="91434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47"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761" indent="-228588" algn="l" defTabSz="91434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33" indent="-228588" algn="l" defTabSz="91434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08" indent="-228588" algn="l" defTabSz="91434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280" indent="-228588" algn="l" defTabSz="91434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453" indent="-228588" algn="l" defTabSz="91434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626" indent="-228588" algn="l" defTabSz="91434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799" indent="-228588" algn="l" defTabSz="91434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5971" indent="-228588" algn="l" defTabSz="91434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fr-FR"/>
      </a:defPPr>
      <a:lvl1pPr marL="0" algn="l" defTabSz="914347" rtl="0" eaLnBrk="1" latinLnBrk="0" hangingPunct="1">
        <a:defRPr sz="1801" kern="1200">
          <a:solidFill>
            <a:schemeClr val="tx1"/>
          </a:solidFill>
          <a:latin typeface="+mn-lt"/>
          <a:ea typeface="+mn-ea"/>
          <a:cs typeface="+mn-cs"/>
        </a:defRPr>
      </a:lvl1pPr>
      <a:lvl2pPr marL="457174" algn="l" defTabSz="914347" rtl="0" eaLnBrk="1" latinLnBrk="0" hangingPunct="1">
        <a:defRPr sz="1801" kern="1200">
          <a:solidFill>
            <a:schemeClr val="tx1"/>
          </a:solidFill>
          <a:latin typeface="+mn-lt"/>
          <a:ea typeface="+mn-ea"/>
          <a:cs typeface="+mn-cs"/>
        </a:defRPr>
      </a:lvl2pPr>
      <a:lvl3pPr marL="914347" algn="l" defTabSz="914347" rtl="0" eaLnBrk="1" latinLnBrk="0" hangingPunct="1">
        <a:defRPr sz="1801" kern="1200">
          <a:solidFill>
            <a:schemeClr val="tx1"/>
          </a:solidFill>
          <a:latin typeface="+mn-lt"/>
          <a:ea typeface="+mn-ea"/>
          <a:cs typeface="+mn-cs"/>
        </a:defRPr>
      </a:lvl3pPr>
      <a:lvl4pPr marL="1371520" algn="l" defTabSz="914347" rtl="0" eaLnBrk="1" latinLnBrk="0" hangingPunct="1">
        <a:defRPr sz="1801" kern="1200">
          <a:solidFill>
            <a:schemeClr val="tx1"/>
          </a:solidFill>
          <a:latin typeface="+mn-lt"/>
          <a:ea typeface="+mn-ea"/>
          <a:cs typeface="+mn-cs"/>
        </a:defRPr>
      </a:lvl4pPr>
      <a:lvl5pPr marL="1828693" algn="l" defTabSz="914347" rtl="0" eaLnBrk="1" latinLnBrk="0" hangingPunct="1">
        <a:defRPr sz="1801" kern="1200">
          <a:solidFill>
            <a:schemeClr val="tx1"/>
          </a:solidFill>
          <a:latin typeface="+mn-lt"/>
          <a:ea typeface="+mn-ea"/>
          <a:cs typeface="+mn-cs"/>
        </a:defRPr>
      </a:lvl5pPr>
      <a:lvl6pPr marL="2285865" algn="l" defTabSz="914347" rtl="0" eaLnBrk="1" latinLnBrk="0" hangingPunct="1">
        <a:defRPr sz="1801" kern="1200">
          <a:solidFill>
            <a:schemeClr val="tx1"/>
          </a:solidFill>
          <a:latin typeface="+mn-lt"/>
          <a:ea typeface="+mn-ea"/>
          <a:cs typeface="+mn-cs"/>
        </a:defRPr>
      </a:lvl6pPr>
      <a:lvl7pPr marL="2743038" algn="l" defTabSz="914347" rtl="0" eaLnBrk="1" latinLnBrk="0" hangingPunct="1">
        <a:defRPr sz="1801" kern="1200">
          <a:solidFill>
            <a:schemeClr val="tx1"/>
          </a:solidFill>
          <a:latin typeface="+mn-lt"/>
          <a:ea typeface="+mn-ea"/>
          <a:cs typeface="+mn-cs"/>
        </a:defRPr>
      </a:lvl7pPr>
      <a:lvl8pPr marL="3200212" algn="l" defTabSz="914347" rtl="0" eaLnBrk="1" latinLnBrk="0" hangingPunct="1">
        <a:defRPr sz="1801" kern="1200">
          <a:solidFill>
            <a:schemeClr val="tx1"/>
          </a:solidFill>
          <a:latin typeface="+mn-lt"/>
          <a:ea typeface="+mn-ea"/>
          <a:cs typeface="+mn-cs"/>
        </a:defRPr>
      </a:lvl8pPr>
      <a:lvl9pPr marL="3657386" algn="l" defTabSz="914347"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15:guide id="16" orient="horz" pos="3120" userDrawn="1">
          <p15:clr>
            <a:srgbClr val="F26B43"/>
          </p15:clr>
        </p15:guide>
        <p15:guide id="17" pos="2160" userDrawn="1">
          <p15:clr>
            <a:srgbClr val="F26B43"/>
          </p15:clr>
        </p15:guide>
        <p15:guide id="18" pos="680" userDrawn="1">
          <p15:clr>
            <a:srgbClr val="F26B43"/>
          </p15:clr>
        </p15:guide>
        <p15:guide id="19" pos="476" userDrawn="1">
          <p15:clr>
            <a:srgbClr val="F26B43"/>
          </p15:clr>
        </p15:guide>
        <p15:guide id="20" pos="1956" userDrawn="1">
          <p15:clr>
            <a:srgbClr val="F26B43"/>
          </p15:clr>
        </p15:guide>
        <p15:guide id="21" pos="2364" userDrawn="1">
          <p15:clr>
            <a:srgbClr val="F26B43"/>
          </p15:clr>
        </p15:guide>
        <p15:guide id="22" pos="3640" userDrawn="1">
          <p15:clr>
            <a:srgbClr val="F26B43"/>
          </p15:clr>
        </p15:guide>
        <p15:guide id="23" pos="3843" userDrawn="1">
          <p15:clr>
            <a:srgbClr val="F26B43"/>
          </p15:clr>
        </p15:guide>
        <p15:guide id="24" orient="horz" pos="728" userDrawn="1">
          <p15:clr>
            <a:srgbClr val="F26B43"/>
          </p15:clr>
        </p15:guide>
        <p15:guide id="25" orient="horz" pos="4885" userDrawn="1">
          <p15:clr>
            <a:srgbClr val="F26B43"/>
          </p15:clr>
        </p15:guide>
        <p15:guide id="26" orient="horz" pos="5512" userDrawn="1">
          <p15:clr>
            <a:srgbClr val="F26B43"/>
          </p15:clr>
        </p15:guide>
        <p15:guide id="27" orient="horz" pos="1351" userDrawn="1">
          <p15:clr>
            <a:srgbClr val="F26B43"/>
          </p15:clr>
        </p15:guide>
        <p15:guide id="28" pos="271" userDrawn="1">
          <p15:clr>
            <a:srgbClr val="F26B43"/>
          </p15:clr>
        </p15:guide>
        <p15:guide id="29" pos="4048"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122CB5-8775-44C7-85AE-387955ECC157}"/>
              </a:ext>
            </a:extLst>
          </p:cNvPr>
          <p:cNvSpPr>
            <a:spLocks noGrp="1"/>
          </p:cNvSpPr>
          <p:nvPr>
            <p:ph type="body" sz="quarter" idx="10"/>
          </p:nvPr>
        </p:nvSpPr>
        <p:spPr>
          <a:xfrm>
            <a:off x="780107" y="940867"/>
            <a:ext cx="5268942" cy="466281"/>
          </a:xfrm>
        </p:spPr>
        <p:txBody>
          <a:bodyPr/>
          <a:lstStyle/>
          <a:p>
            <a:r>
              <a:rPr lang="fr-FR"/>
              <a:t>Bonnes pratiques concernant les Niveaux de service (ou Service </a:t>
            </a:r>
            <a:r>
              <a:rPr lang="fr-FR" err="1"/>
              <a:t>level</a:t>
            </a:r>
            <a:r>
              <a:rPr lang="fr-FR"/>
              <a:t> agreement (</a:t>
            </a:r>
            <a:r>
              <a:rPr lang="fr-FR" err="1"/>
              <a:t>sla</a:t>
            </a:r>
            <a:r>
              <a:rPr lang="fr-FR"/>
              <a:t>))</a:t>
            </a:r>
          </a:p>
        </p:txBody>
      </p:sp>
      <p:sp>
        <p:nvSpPr>
          <p:cNvPr id="5" name="Rectangle 4">
            <a:extLst>
              <a:ext uri="{FF2B5EF4-FFF2-40B4-BE49-F238E27FC236}">
                <a16:creationId xmlns:a16="http://schemas.microsoft.com/office/drawing/2014/main" id="{E0A70FBD-8A11-44A9-BDF7-DBC497D6C6BA}"/>
              </a:ext>
            </a:extLst>
          </p:cNvPr>
          <p:cNvSpPr/>
          <p:nvPr/>
        </p:nvSpPr>
        <p:spPr>
          <a:xfrm>
            <a:off x="187424" y="2208565"/>
            <a:ext cx="6483151" cy="1628630"/>
          </a:xfrm>
          <a:prstGeom prst="rect">
            <a:avLst/>
          </a:prstGeom>
          <a:solidFill>
            <a:srgbClr val="FDF1F3"/>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251990" lvl="1" indent="-171443" algn="just" defTabSz="914347">
              <a:lnSpc>
                <a:spcPct val="107000"/>
              </a:lnSpc>
              <a:spcAft>
                <a:spcPts val="500"/>
              </a:spcAft>
              <a:buClr>
                <a:srgbClr val="DB6524"/>
              </a:buClr>
              <a:buSzPct val="103000"/>
              <a:buBlip>
                <a:blip r:embed="rId3"/>
              </a:buBlip>
              <a:defRPr/>
            </a:pPr>
            <a:r>
              <a:rPr lang="fr-FR" sz="1050">
                <a:solidFill>
                  <a:srgbClr val="0A2463"/>
                </a:solidFill>
                <a:latin typeface="Calibri" panose="020F0502020204030204" pitchFamily="34" charset="0"/>
                <a:cs typeface="Calibri" panose="020F0502020204030204" pitchFamily="34" charset="0"/>
                <a:sym typeface="Wingdings" panose="05000000000000000000" pitchFamily="2" charset="2"/>
              </a:rPr>
              <a:t>Ce document s’adresse </a:t>
            </a:r>
            <a:r>
              <a:rPr lang="fr-FR" sz="1050">
                <a:solidFill>
                  <a:srgbClr val="0A2463"/>
                </a:solidFill>
                <a:latin typeface="Calibri" panose="020F0502020204030204" pitchFamily="34" charset="0"/>
                <a:cs typeface="Calibri" panose="020F0502020204030204" pitchFamily="34" charset="0"/>
              </a:rPr>
              <a:t>aux responsables SI, directeurs de structure, responsables opérationnels, équipes achat, équipes juridiques et plus globalement à toute personne qui peut être amenée à négocier des contrats de prestation informatique au sein des structures médico-sociales.</a:t>
            </a:r>
          </a:p>
          <a:p>
            <a:pPr marL="251990" lvl="1" indent="-171443" algn="just" defTabSz="914347">
              <a:lnSpc>
                <a:spcPct val="107000"/>
              </a:lnSpc>
              <a:spcAft>
                <a:spcPts val="500"/>
              </a:spcAft>
              <a:buClr>
                <a:srgbClr val="DB6524"/>
              </a:buClr>
              <a:buSzPct val="103000"/>
              <a:buBlip>
                <a:blip r:embed="rId3"/>
              </a:buBlip>
              <a:defRPr/>
            </a:pPr>
            <a:r>
              <a:rPr lang="fr-FR" sz="1050">
                <a:solidFill>
                  <a:srgbClr val="0A2463"/>
                </a:solidFill>
                <a:latin typeface="Calibri" panose="020F0502020204030204" pitchFamily="34" charset="0"/>
                <a:cs typeface="Calibri" panose="020F0502020204030204" pitchFamily="34" charset="0"/>
              </a:rPr>
              <a:t>Objectifs du document :</a:t>
            </a:r>
          </a:p>
          <a:p>
            <a:pPr marL="709170" lvl="2" indent="-171443" algn="just" defTabSz="914347">
              <a:lnSpc>
                <a:spcPct val="107000"/>
              </a:lnSpc>
              <a:spcAft>
                <a:spcPts val="500"/>
              </a:spcAft>
              <a:buClr>
                <a:srgbClr val="DB6524"/>
              </a:buClr>
              <a:buSzPct val="103000"/>
              <a:buBlip>
                <a:blip r:embed="rId3"/>
              </a:buBlip>
              <a:defRPr/>
            </a:pPr>
            <a:r>
              <a:rPr lang="fr-FR" sz="1050">
                <a:solidFill>
                  <a:srgbClr val="0A2463"/>
                </a:solidFill>
                <a:latin typeface="Calibri" panose="020F0502020204030204" pitchFamily="34" charset="0"/>
                <a:cs typeface="Calibri" panose="020F0502020204030204" pitchFamily="34" charset="0"/>
              </a:rPr>
              <a:t>Comprendre pourquoi les niveaux de service sont indispensables</a:t>
            </a:r>
          </a:p>
          <a:p>
            <a:pPr marL="709170" lvl="2" indent="-171443" algn="just" defTabSz="914347">
              <a:lnSpc>
                <a:spcPct val="107000"/>
              </a:lnSpc>
              <a:spcAft>
                <a:spcPts val="500"/>
              </a:spcAft>
              <a:buClr>
                <a:srgbClr val="DB6524"/>
              </a:buClr>
              <a:buSzPct val="103000"/>
              <a:buBlip>
                <a:blip r:embed="rId3"/>
              </a:buBlip>
              <a:defRPr/>
            </a:pPr>
            <a:r>
              <a:rPr lang="fr-FR" sz="1050">
                <a:solidFill>
                  <a:srgbClr val="0A2463"/>
                </a:solidFill>
                <a:latin typeface="Calibri" panose="020F0502020204030204" pitchFamily="34" charset="0"/>
                <a:cs typeface="Calibri" panose="020F0502020204030204" pitchFamily="34" charset="0"/>
              </a:rPr>
              <a:t>Partager quelques bonnes pratiques concernant la mise en place et le suivi des niveaux de service</a:t>
            </a:r>
          </a:p>
          <a:p>
            <a:pPr marL="709170" lvl="2" indent="-171443" algn="just" defTabSz="914347">
              <a:lnSpc>
                <a:spcPct val="107000"/>
              </a:lnSpc>
              <a:spcAft>
                <a:spcPts val="500"/>
              </a:spcAft>
              <a:buClr>
                <a:srgbClr val="DB6524"/>
              </a:buClr>
              <a:buSzPct val="103000"/>
              <a:buBlip>
                <a:blip r:embed="rId3"/>
              </a:buBlip>
              <a:defRPr/>
            </a:pPr>
            <a:r>
              <a:rPr lang="fr-FR" sz="1050">
                <a:solidFill>
                  <a:srgbClr val="0A2463"/>
                </a:solidFill>
                <a:latin typeface="Calibri" panose="020F0502020204030204" pitchFamily="34" charset="0"/>
                <a:cs typeface="Calibri" panose="020F0502020204030204" pitchFamily="34" charset="0"/>
              </a:rPr>
              <a:t>Proposer une liste simple et minimale de niveaux de service à mettre en place sur tout achat informatique</a:t>
            </a:r>
          </a:p>
        </p:txBody>
      </p:sp>
      <p:cxnSp>
        <p:nvCxnSpPr>
          <p:cNvPr id="163" name="Connecteur droit 285">
            <a:extLst>
              <a:ext uri="{FF2B5EF4-FFF2-40B4-BE49-F238E27FC236}">
                <a16:creationId xmlns:a16="http://schemas.microsoft.com/office/drawing/2014/main" id="{B8E937C6-1A3F-4853-A8C8-A51BAB404EB8}"/>
              </a:ext>
            </a:extLst>
          </p:cNvPr>
          <p:cNvCxnSpPr>
            <a:cxnSpLocks/>
          </p:cNvCxnSpPr>
          <p:nvPr/>
        </p:nvCxnSpPr>
        <p:spPr>
          <a:xfrm>
            <a:off x="189000" y="2039124"/>
            <a:ext cx="6480000" cy="0"/>
          </a:xfrm>
          <a:prstGeom prst="line">
            <a:avLst/>
          </a:prstGeom>
          <a:ln w="12700">
            <a:solidFill>
              <a:srgbClr val="D91F41"/>
            </a:solidFill>
          </a:ln>
        </p:spPr>
        <p:style>
          <a:lnRef idx="1">
            <a:schemeClr val="accent1"/>
          </a:lnRef>
          <a:fillRef idx="0">
            <a:schemeClr val="accent1"/>
          </a:fillRef>
          <a:effectRef idx="0">
            <a:schemeClr val="accent1"/>
          </a:effectRef>
          <a:fontRef idx="minor">
            <a:schemeClr val="tx1"/>
          </a:fontRef>
        </p:style>
      </p:cxnSp>
      <p:sp>
        <p:nvSpPr>
          <p:cNvPr id="253" name="Rectangle 252">
            <a:extLst>
              <a:ext uri="{FF2B5EF4-FFF2-40B4-BE49-F238E27FC236}">
                <a16:creationId xmlns:a16="http://schemas.microsoft.com/office/drawing/2014/main" id="{FD9C4DA4-B547-406D-9758-D1109DAFB292}"/>
              </a:ext>
            </a:extLst>
          </p:cNvPr>
          <p:cNvSpPr/>
          <p:nvPr/>
        </p:nvSpPr>
        <p:spPr>
          <a:xfrm>
            <a:off x="396585" y="1742675"/>
            <a:ext cx="4945418" cy="248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rIns="36000" rtlCol="0" anchor="ctr"/>
          <a:lstStyle/>
          <a:p>
            <a:pPr algn="just"/>
            <a:r>
              <a:rPr lang="fr-FR" sz="1300" b="1">
                <a:solidFill>
                  <a:srgbClr val="D91F41"/>
                </a:solidFill>
              </a:rPr>
              <a:t>Objectifs du document</a:t>
            </a:r>
          </a:p>
        </p:txBody>
      </p:sp>
      <p:grpSp>
        <p:nvGrpSpPr>
          <p:cNvPr id="254" name="Groupe 26">
            <a:extLst>
              <a:ext uri="{FF2B5EF4-FFF2-40B4-BE49-F238E27FC236}">
                <a16:creationId xmlns:a16="http://schemas.microsoft.com/office/drawing/2014/main" id="{4EE7791F-7242-4C9F-9FD0-519F726DAC43}"/>
              </a:ext>
            </a:extLst>
          </p:cNvPr>
          <p:cNvGrpSpPr>
            <a:grpSpLocks noChangeAspect="1"/>
          </p:cNvGrpSpPr>
          <p:nvPr/>
        </p:nvGrpSpPr>
        <p:grpSpPr>
          <a:xfrm>
            <a:off x="223707" y="1737898"/>
            <a:ext cx="252000" cy="243951"/>
            <a:chOff x="1343026" y="4572281"/>
            <a:chExt cx="468000" cy="468000"/>
          </a:xfrm>
          <a:solidFill>
            <a:schemeClr val="bg1"/>
          </a:solidFill>
        </p:grpSpPr>
        <p:sp>
          <p:nvSpPr>
            <p:cNvPr id="256" name="Ellipse 30">
              <a:extLst>
                <a:ext uri="{FF2B5EF4-FFF2-40B4-BE49-F238E27FC236}">
                  <a16:creationId xmlns:a16="http://schemas.microsoft.com/office/drawing/2014/main" id="{C64C3294-5B22-4B35-83FB-ACB10370535E}"/>
                </a:ext>
              </a:extLst>
            </p:cNvPr>
            <p:cNvSpPr/>
            <p:nvPr/>
          </p:nvSpPr>
          <p:spPr>
            <a:xfrm>
              <a:off x="1343026" y="4572281"/>
              <a:ext cx="468000" cy="468000"/>
            </a:xfrm>
            <a:prstGeom prst="ellipse">
              <a:avLst/>
            </a:prstGeom>
            <a:grpFill/>
            <a:ln w="15875">
              <a:solidFill>
                <a:srgbClr val="D91F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21">
                <a:defRPr/>
              </a:pPr>
              <a:endParaRPr lang="LID4096" sz="1013">
                <a:solidFill>
                  <a:srgbClr val="FFFFFF"/>
                </a:solidFill>
                <a:latin typeface="Ubuntu" panose="020B0504030602030204" pitchFamily="34" charset="0"/>
              </a:endParaRPr>
            </a:p>
          </p:txBody>
        </p:sp>
        <p:grpSp>
          <p:nvGrpSpPr>
            <p:cNvPr id="257" name="Groupe 33">
              <a:extLst>
                <a:ext uri="{FF2B5EF4-FFF2-40B4-BE49-F238E27FC236}">
                  <a16:creationId xmlns:a16="http://schemas.microsoft.com/office/drawing/2014/main" id="{3517C3D2-0922-4D4F-AAF3-2454F28148E3}"/>
                </a:ext>
              </a:extLst>
            </p:cNvPr>
            <p:cNvGrpSpPr/>
            <p:nvPr/>
          </p:nvGrpSpPr>
          <p:grpSpPr>
            <a:xfrm rot="13500000">
              <a:off x="1459549" y="4727856"/>
              <a:ext cx="156850" cy="156850"/>
              <a:chOff x="2932268" y="5599425"/>
              <a:chExt cx="156850" cy="156850"/>
            </a:xfrm>
            <a:grpFill/>
          </p:grpSpPr>
          <p:cxnSp>
            <p:nvCxnSpPr>
              <p:cNvPr id="258" name="Connecteur droit 34">
                <a:extLst>
                  <a:ext uri="{FF2B5EF4-FFF2-40B4-BE49-F238E27FC236}">
                    <a16:creationId xmlns:a16="http://schemas.microsoft.com/office/drawing/2014/main" id="{A7785B1B-6B75-4BEF-B62E-3428A31EA8D1}"/>
                  </a:ext>
                </a:extLst>
              </p:cNvPr>
              <p:cNvCxnSpPr>
                <a:cxnSpLocks/>
              </p:cNvCxnSpPr>
              <p:nvPr/>
            </p:nvCxnSpPr>
            <p:spPr>
              <a:xfrm>
                <a:off x="2936875" y="5599425"/>
                <a:ext cx="0" cy="156850"/>
              </a:xfrm>
              <a:prstGeom prst="line">
                <a:avLst/>
              </a:prstGeom>
              <a:grpFill/>
              <a:ln w="15875">
                <a:solidFill>
                  <a:srgbClr val="D91F41"/>
                </a:solidFill>
              </a:ln>
            </p:spPr>
            <p:style>
              <a:lnRef idx="1">
                <a:schemeClr val="accent1"/>
              </a:lnRef>
              <a:fillRef idx="0">
                <a:schemeClr val="accent1"/>
              </a:fillRef>
              <a:effectRef idx="0">
                <a:schemeClr val="accent1"/>
              </a:effectRef>
              <a:fontRef idx="minor">
                <a:schemeClr val="tx1"/>
              </a:fontRef>
            </p:style>
          </p:cxnSp>
          <p:cxnSp>
            <p:nvCxnSpPr>
              <p:cNvPr id="259" name="Connecteur droit 35">
                <a:extLst>
                  <a:ext uri="{FF2B5EF4-FFF2-40B4-BE49-F238E27FC236}">
                    <a16:creationId xmlns:a16="http://schemas.microsoft.com/office/drawing/2014/main" id="{C0D1CD6F-7836-45A4-89B5-0607D9C48881}"/>
                  </a:ext>
                </a:extLst>
              </p:cNvPr>
              <p:cNvCxnSpPr>
                <a:cxnSpLocks/>
              </p:cNvCxnSpPr>
              <p:nvPr/>
            </p:nvCxnSpPr>
            <p:spPr>
              <a:xfrm rot="16200000" flipH="1">
                <a:off x="3010693" y="5673087"/>
                <a:ext cx="0" cy="156850"/>
              </a:xfrm>
              <a:prstGeom prst="line">
                <a:avLst/>
              </a:prstGeom>
              <a:grpFill/>
              <a:ln w="15875">
                <a:solidFill>
                  <a:srgbClr val="D91F41"/>
                </a:solidFill>
              </a:ln>
            </p:spPr>
            <p:style>
              <a:lnRef idx="1">
                <a:schemeClr val="accent1"/>
              </a:lnRef>
              <a:fillRef idx="0">
                <a:schemeClr val="accent1"/>
              </a:fillRef>
              <a:effectRef idx="0">
                <a:schemeClr val="accent1"/>
              </a:effectRef>
              <a:fontRef idx="minor">
                <a:schemeClr val="tx1"/>
              </a:fontRef>
            </p:style>
          </p:cxnSp>
        </p:grpSp>
      </p:grpSp>
      <p:pic>
        <p:nvPicPr>
          <p:cNvPr id="4" name="Graphique 3" descr="Mille">
            <a:extLst>
              <a:ext uri="{FF2B5EF4-FFF2-40B4-BE49-F238E27FC236}">
                <a16:creationId xmlns:a16="http://schemas.microsoft.com/office/drawing/2014/main" id="{DE417FD3-58B4-FBCB-8B98-731965E372D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40880" y="1675796"/>
            <a:ext cx="324000" cy="324000"/>
          </a:xfrm>
          <a:prstGeom prst="rect">
            <a:avLst/>
          </a:prstGeom>
        </p:spPr>
      </p:pic>
      <p:cxnSp>
        <p:nvCxnSpPr>
          <p:cNvPr id="96" name="Connecteur droit 285">
            <a:extLst>
              <a:ext uri="{FF2B5EF4-FFF2-40B4-BE49-F238E27FC236}">
                <a16:creationId xmlns:a16="http://schemas.microsoft.com/office/drawing/2014/main" id="{2CE6FAE1-0E33-E65C-D97D-82B902126877}"/>
              </a:ext>
            </a:extLst>
          </p:cNvPr>
          <p:cNvCxnSpPr>
            <a:cxnSpLocks/>
          </p:cNvCxnSpPr>
          <p:nvPr/>
        </p:nvCxnSpPr>
        <p:spPr>
          <a:xfrm>
            <a:off x="195096" y="4337131"/>
            <a:ext cx="6480000" cy="0"/>
          </a:xfrm>
          <a:prstGeom prst="line">
            <a:avLst/>
          </a:prstGeom>
          <a:ln w="12700">
            <a:solidFill>
              <a:srgbClr val="D91F41"/>
            </a:solidFill>
          </a:ln>
        </p:spPr>
        <p:style>
          <a:lnRef idx="1">
            <a:schemeClr val="accent1"/>
          </a:lnRef>
          <a:fillRef idx="0">
            <a:schemeClr val="accent1"/>
          </a:fillRef>
          <a:effectRef idx="0">
            <a:schemeClr val="accent1"/>
          </a:effectRef>
          <a:fontRef idx="minor">
            <a:schemeClr val="tx1"/>
          </a:fontRef>
        </p:style>
      </p:cxnSp>
      <p:sp>
        <p:nvSpPr>
          <p:cNvPr id="99" name="Rectangle 98">
            <a:extLst>
              <a:ext uri="{FF2B5EF4-FFF2-40B4-BE49-F238E27FC236}">
                <a16:creationId xmlns:a16="http://schemas.microsoft.com/office/drawing/2014/main" id="{E811BC86-3778-8A06-FCFA-FA59134988A7}"/>
              </a:ext>
            </a:extLst>
          </p:cNvPr>
          <p:cNvSpPr/>
          <p:nvPr/>
        </p:nvSpPr>
        <p:spPr>
          <a:xfrm>
            <a:off x="402681" y="4040682"/>
            <a:ext cx="4945418" cy="248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rIns="36000" rtlCol="0" anchor="ctr"/>
          <a:lstStyle/>
          <a:p>
            <a:pPr algn="just"/>
            <a:r>
              <a:rPr lang="fr-FR" sz="1300" b="1">
                <a:solidFill>
                  <a:srgbClr val="D91F41"/>
                </a:solidFill>
              </a:rPr>
              <a:t>Contenu du document</a:t>
            </a:r>
          </a:p>
        </p:txBody>
      </p:sp>
      <p:grpSp>
        <p:nvGrpSpPr>
          <p:cNvPr id="101" name="Groupe 26">
            <a:extLst>
              <a:ext uri="{FF2B5EF4-FFF2-40B4-BE49-F238E27FC236}">
                <a16:creationId xmlns:a16="http://schemas.microsoft.com/office/drawing/2014/main" id="{54BF3BF7-C50C-4F98-631F-42DEA841EF9A}"/>
              </a:ext>
            </a:extLst>
          </p:cNvPr>
          <p:cNvGrpSpPr>
            <a:grpSpLocks noChangeAspect="1"/>
          </p:cNvGrpSpPr>
          <p:nvPr/>
        </p:nvGrpSpPr>
        <p:grpSpPr>
          <a:xfrm>
            <a:off x="229803" y="4035906"/>
            <a:ext cx="252000" cy="243951"/>
            <a:chOff x="1343026" y="4572281"/>
            <a:chExt cx="468000" cy="468000"/>
          </a:xfrm>
          <a:solidFill>
            <a:schemeClr val="bg1"/>
          </a:solidFill>
        </p:grpSpPr>
        <p:sp>
          <p:nvSpPr>
            <p:cNvPr id="103" name="Ellipse 30">
              <a:extLst>
                <a:ext uri="{FF2B5EF4-FFF2-40B4-BE49-F238E27FC236}">
                  <a16:creationId xmlns:a16="http://schemas.microsoft.com/office/drawing/2014/main" id="{121A262D-F08F-0A49-E5A4-F391D30D6AB4}"/>
                </a:ext>
              </a:extLst>
            </p:cNvPr>
            <p:cNvSpPr/>
            <p:nvPr/>
          </p:nvSpPr>
          <p:spPr>
            <a:xfrm>
              <a:off x="1343026" y="4572281"/>
              <a:ext cx="468000" cy="468000"/>
            </a:xfrm>
            <a:prstGeom prst="ellipse">
              <a:avLst/>
            </a:prstGeom>
            <a:grpFill/>
            <a:ln w="15875">
              <a:solidFill>
                <a:srgbClr val="D91F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21">
                <a:defRPr/>
              </a:pPr>
              <a:endParaRPr lang="LID4096" sz="1013">
                <a:solidFill>
                  <a:srgbClr val="FFFFFF"/>
                </a:solidFill>
                <a:latin typeface="Ubuntu" panose="020B0504030602030204" pitchFamily="34" charset="0"/>
              </a:endParaRPr>
            </a:p>
          </p:txBody>
        </p:sp>
        <p:grpSp>
          <p:nvGrpSpPr>
            <p:cNvPr id="132" name="Groupe 33">
              <a:extLst>
                <a:ext uri="{FF2B5EF4-FFF2-40B4-BE49-F238E27FC236}">
                  <a16:creationId xmlns:a16="http://schemas.microsoft.com/office/drawing/2014/main" id="{C494F1E1-4B26-3F95-9028-A344F1B3DBCD}"/>
                </a:ext>
              </a:extLst>
            </p:cNvPr>
            <p:cNvGrpSpPr/>
            <p:nvPr/>
          </p:nvGrpSpPr>
          <p:grpSpPr>
            <a:xfrm rot="13500000">
              <a:off x="1459549" y="4727856"/>
              <a:ext cx="156850" cy="156850"/>
              <a:chOff x="2932268" y="5599425"/>
              <a:chExt cx="156850" cy="156850"/>
            </a:xfrm>
            <a:grpFill/>
          </p:grpSpPr>
          <p:cxnSp>
            <p:nvCxnSpPr>
              <p:cNvPr id="133" name="Connecteur droit 34">
                <a:extLst>
                  <a:ext uri="{FF2B5EF4-FFF2-40B4-BE49-F238E27FC236}">
                    <a16:creationId xmlns:a16="http://schemas.microsoft.com/office/drawing/2014/main" id="{2026DDD9-6E57-4796-7DC3-B9A91BFE2E04}"/>
                  </a:ext>
                </a:extLst>
              </p:cNvPr>
              <p:cNvCxnSpPr>
                <a:cxnSpLocks/>
              </p:cNvCxnSpPr>
              <p:nvPr/>
            </p:nvCxnSpPr>
            <p:spPr>
              <a:xfrm>
                <a:off x="2936875" y="5599425"/>
                <a:ext cx="0" cy="156850"/>
              </a:xfrm>
              <a:prstGeom prst="line">
                <a:avLst/>
              </a:prstGeom>
              <a:grpFill/>
              <a:ln w="15875">
                <a:solidFill>
                  <a:srgbClr val="D91F41"/>
                </a:solidFill>
              </a:ln>
            </p:spPr>
            <p:style>
              <a:lnRef idx="1">
                <a:schemeClr val="accent1"/>
              </a:lnRef>
              <a:fillRef idx="0">
                <a:schemeClr val="accent1"/>
              </a:fillRef>
              <a:effectRef idx="0">
                <a:schemeClr val="accent1"/>
              </a:effectRef>
              <a:fontRef idx="minor">
                <a:schemeClr val="tx1"/>
              </a:fontRef>
            </p:style>
          </p:cxnSp>
          <p:cxnSp>
            <p:nvCxnSpPr>
              <p:cNvPr id="134" name="Connecteur droit 35">
                <a:extLst>
                  <a:ext uri="{FF2B5EF4-FFF2-40B4-BE49-F238E27FC236}">
                    <a16:creationId xmlns:a16="http://schemas.microsoft.com/office/drawing/2014/main" id="{EB17C0BD-ADA8-0CBC-4BB1-B7C754535996}"/>
                  </a:ext>
                </a:extLst>
              </p:cNvPr>
              <p:cNvCxnSpPr>
                <a:cxnSpLocks/>
              </p:cNvCxnSpPr>
              <p:nvPr/>
            </p:nvCxnSpPr>
            <p:spPr>
              <a:xfrm rot="16200000" flipH="1">
                <a:off x="3010693" y="5673087"/>
                <a:ext cx="0" cy="156850"/>
              </a:xfrm>
              <a:prstGeom prst="line">
                <a:avLst/>
              </a:prstGeom>
              <a:grpFill/>
              <a:ln w="15875">
                <a:solidFill>
                  <a:srgbClr val="D91F41"/>
                </a:solidFill>
              </a:ln>
            </p:spPr>
            <p:style>
              <a:lnRef idx="1">
                <a:schemeClr val="accent1"/>
              </a:lnRef>
              <a:fillRef idx="0">
                <a:schemeClr val="accent1"/>
              </a:fillRef>
              <a:effectRef idx="0">
                <a:schemeClr val="accent1"/>
              </a:effectRef>
              <a:fontRef idx="minor">
                <a:schemeClr val="tx1"/>
              </a:fontRef>
            </p:style>
          </p:cxnSp>
        </p:grpSp>
      </p:grpSp>
      <p:sp>
        <p:nvSpPr>
          <p:cNvPr id="135" name="Rectangle : coins arrondis 134">
            <a:extLst>
              <a:ext uri="{FF2B5EF4-FFF2-40B4-BE49-F238E27FC236}">
                <a16:creationId xmlns:a16="http://schemas.microsoft.com/office/drawing/2014/main" id="{69775914-9A63-4AA2-2F2E-BA772A0F4789}"/>
              </a:ext>
            </a:extLst>
          </p:cNvPr>
          <p:cNvSpPr/>
          <p:nvPr/>
        </p:nvSpPr>
        <p:spPr>
          <a:xfrm>
            <a:off x="490369" y="4455429"/>
            <a:ext cx="5628617" cy="211206"/>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fr-FR" sz="1050">
                <a:solidFill>
                  <a:srgbClr val="0A2463"/>
                </a:solidFill>
                <a:latin typeface="Calibri" panose="020F0502020204030204" pitchFamily="34" charset="0"/>
                <a:cs typeface="Calibri" panose="020F0502020204030204" pitchFamily="34" charset="0"/>
              </a:rPr>
              <a:t>    1. Qu’est-ce qu’un niveau de service ? Pourquoi les niveaux de service sont-ils indispensables ? </a:t>
            </a:r>
          </a:p>
        </p:txBody>
      </p:sp>
      <p:sp>
        <p:nvSpPr>
          <p:cNvPr id="136" name="Rectangle : coins arrondis 135">
            <a:extLst>
              <a:ext uri="{FF2B5EF4-FFF2-40B4-BE49-F238E27FC236}">
                <a16:creationId xmlns:a16="http://schemas.microsoft.com/office/drawing/2014/main" id="{5F344A69-4F18-A2F5-3155-8FCA0C4B6824}"/>
              </a:ext>
            </a:extLst>
          </p:cNvPr>
          <p:cNvSpPr/>
          <p:nvPr/>
        </p:nvSpPr>
        <p:spPr>
          <a:xfrm>
            <a:off x="482699" y="4717684"/>
            <a:ext cx="5638702" cy="211206"/>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fr-FR" sz="1050">
                <a:solidFill>
                  <a:srgbClr val="0A2463"/>
                </a:solidFill>
                <a:latin typeface="Calibri" panose="020F0502020204030204" pitchFamily="34" charset="0"/>
                <a:cs typeface="Calibri" panose="020F0502020204030204" pitchFamily="34" charset="0"/>
              </a:rPr>
              <a:t>     2. Niveaux de service : Projet</a:t>
            </a:r>
          </a:p>
        </p:txBody>
      </p:sp>
      <p:sp>
        <p:nvSpPr>
          <p:cNvPr id="137" name="Rectangle : coins arrondis 136">
            <a:extLst>
              <a:ext uri="{FF2B5EF4-FFF2-40B4-BE49-F238E27FC236}">
                <a16:creationId xmlns:a16="http://schemas.microsoft.com/office/drawing/2014/main" id="{B22EB22D-DDFA-D930-ECA0-C697E8EC79C6}"/>
              </a:ext>
            </a:extLst>
          </p:cNvPr>
          <p:cNvSpPr/>
          <p:nvPr/>
        </p:nvSpPr>
        <p:spPr>
          <a:xfrm>
            <a:off x="482698" y="4976862"/>
            <a:ext cx="5638702" cy="211206"/>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fr-FR" sz="1050">
                <a:solidFill>
                  <a:srgbClr val="0A2463"/>
                </a:solidFill>
                <a:latin typeface="Calibri" panose="020F0502020204030204" pitchFamily="34" charset="0"/>
                <a:cs typeface="Calibri" panose="020F0502020204030204" pitchFamily="34" charset="0"/>
              </a:rPr>
              <a:t>     3. Niveaux de service : Poste de travail</a:t>
            </a:r>
          </a:p>
        </p:txBody>
      </p:sp>
      <p:sp>
        <p:nvSpPr>
          <p:cNvPr id="138" name="Rectangle : coins arrondis 137">
            <a:extLst>
              <a:ext uri="{FF2B5EF4-FFF2-40B4-BE49-F238E27FC236}">
                <a16:creationId xmlns:a16="http://schemas.microsoft.com/office/drawing/2014/main" id="{6D33D6EE-518A-0FE3-8093-752C75447135}"/>
              </a:ext>
            </a:extLst>
          </p:cNvPr>
          <p:cNvSpPr/>
          <p:nvPr/>
        </p:nvSpPr>
        <p:spPr>
          <a:xfrm>
            <a:off x="482697" y="5244058"/>
            <a:ext cx="5638702" cy="211206"/>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fr-FR" sz="1050">
                <a:solidFill>
                  <a:srgbClr val="0A2463"/>
                </a:solidFill>
                <a:latin typeface="Calibri" panose="020F0502020204030204" pitchFamily="34" charset="0"/>
                <a:cs typeface="Calibri" panose="020F0502020204030204" pitchFamily="34" charset="0"/>
              </a:rPr>
              <a:t>     4. Niveaux de service : Applicatif</a:t>
            </a:r>
          </a:p>
        </p:txBody>
      </p:sp>
      <p:sp>
        <p:nvSpPr>
          <p:cNvPr id="139" name="Rectangle : coins arrondis 138">
            <a:extLst>
              <a:ext uri="{FF2B5EF4-FFF2-40B4-BE49-F238E27FC236}">
                <a16:creationId xmlns:a16="http://schemas.microsoft.com/office/drawing/2014/main" id="{30DE0A8A-4EBD-5649-D6C3-F763EE8AA130}"/>
              </a:ext>
            </a:extLst>
          </p:cNvPr>
          <p:cNvSpPr/>
          <p:nvPr/>
        </p:nvSpPr>
        <p:spPr>
          <a:xfrm>
            <a:off x="482696" y="5510476"/>
            <a:ext cx="5638702" cy="211206"/>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fr-FR" sz="1050">
                <a:solidFill>
                  <a:srgbClr val="0A2463"/>
                </a:solidFill>
                <a:latin typeface="Calibri" panose="020F0502020204030204" pitchFamily="34" charset="0"/>
                <a:cs typeface="Calibri" panose="020F0502020204030204" pitchFamily="34" charset="0"/>
              </a:rPr>
              <a:t>     5. Niveaux de service : Réseau / Infrastructure</a:t>
            </a:r>
          </a:p>
        </p:txBody>
      </p:sp>
      <p:pic>
        <p:nvPicPr>
          <p:cNvPr id="9" name="Graphique 8" descr="Livres sur une étagère">
            <a:extLst>
              <a:ext uri="{FF2B5EF4-FFF2-40B4-BE49-F238E27FC236}">
                <a16:creationId xmlns:a16="http://schemas.microsoft.com/office/drawing/2014/main" id="{BF4A7FF6-07EC-3B37-49EB-9F2D2D5E199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40880" y="3993131"/>
            <a:ext cx="324000" cy="324000"/>
          </a:xfrm>
          <a:prstGeom prst="rect">
            <a:avLst/>
          </a:prstGeom>
        </p:spPr>
      </p:pic>
      <p:cxnSp>
        <p:nvCxnSpPr>
          <p:cNvPr id="140" name="Connecteur droit 285">
            <a:extLst>
              <a:ext uri="{FF2B5EF4-FFF2-40B4-BE49-F238E27FC236}">
                <a16:creationId xmlns:a16="http://schemas.microsoft.com/office/drawing/2014/main" id="{E602D1F6-9467-6F4D-4C5A-977F5EB329A3}"/>
              </a:ext>
            </a:extLst>
          </p:cNvPr>
          <p:cNvCxnSpPr>
            <a:cxnSpLocks/>
          </p:cNvCxnSpPr>
          <p:nvPr/>
        </p:nvCxnSpPr>
        <p:spPr>
          <a:xfrm>
            <a:off x="195093" y="6368136"/>
            <a:ext cx="6480000" cy="0"/>
          </a:xfrm>
          <a:prstGeom prst="line">
            <a:avLst/>
          </a:prstGeom>
          <a:ln w="12700">
            <a:solidFill>
              <a:srgbClr val="D91F41"/>
            </a:solidFill>
          </a:ln>
        </p:spPr>
        <p:style>
          <a:lnRef idx="1">
            <a:schemeClr val="accent1"/>
          </a:lnRef>
          <a:fillRef idx="0">
            <a:schemeClr val="accent1"/>
          </a:fillRef>
          <a:effectRef idx="0">
            <a:schemeClr val="accent1"/>
          </a:effectRef>
          <a:fontRef idx="minor">
            <a:schemeClr val="tx1"/>
          </a:fontRef>
        </p:style>
      </p:cxnSp>
      <p:sp>
        <p:nvSpPr>
          <p:cNvPr id="141" name="Rectangle 140">
            <a:extLst>
              <a:ext uri="{FF2B5EF4-FFF2-40B4-BE49-F238E27FC236}">
                <a16:creationId xmlns:a16="http://schemas.microsoft.com/office/drawing/2014/main" id="{21B849F6-515E-213E-436C-25A71599D283}"/>
              </a:ext>
            </a:extLst>
          </p:cNvPr>
          <p:cNvSpPr/>
          <p:nvPr/>
        </p:nvSpPr>
        <p:spPr>
          <a:xfrm>
            <a:off x="402677" y="6013576"/>
            <a:ext cx="5423447" cy="248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rIns="36000" rtlCol="0" anchor="ctr"/>
          <a:lstStyle/>
          <a:p>
            <a:pPr algn="just"/>
            <a:r>
              <a:rPr lang="fr-FR" sz="1300" b="1">
                <a:solidFill>
                  <a:srgbClr val="D91F41"/>
                </a:solidFill>
              </a:rPr>
              <a:t>Qu’est-ce qu’un niveau de service ? </a:t>
            </a:r>
          </a:p>
          <a:p>
            <a:pPr algn="just"/>
            <a:r>
              <a:rPr lang="fr-FR" sz="1300" b="1">
                <a:solidFill>
                  <a:srgbClr val="D91F41"/>
                </a:solidFill>
              </a:rPr>
              <a:t>Pourquoi les niveaux de service sont-ils indispensables ?</a:t>
            </a:r>
          </a:p>
        </p:txBody>
      </p:sp>
      <p:grpSp>
        <p:nvGrpSpPr>
          <p:cNvPr id="142" name="Groupe 26">
            <a:extLst>
              <a:ext uri="{FF2B5EF4-FFF2-40B4-BE49-F238E27FC236}">
                <a16:creationId xmlns:a16="http://schemas.microsoft.com/office/drawing/2014/main" id="{CD4D66C3-64E5-3169-8E7F-99B3A3DBADD6}"/>
              </a:ext>
            </a:extLst>
          </p:cNvPr>
          <p:cNvGrpSpPr>
            <a:grpSpLocks noChangeAspect="1"/>
          </p:cNvGrpSpPr>
          <p:nvPr/>
        </p:nvGrpSpPr>
        <p:grpSpPr>
          <a:xfrm>
            <a:off x="229800" y="6015710"/>
            <a:ext cx="252000" cy="243951"/>
            <a:chOff x="1343026" y="4572281"/>
            <a:chExt cx="468000" cy="468000"/>
          </a:xfrm>
          <a:solidFill>
            <a:schemeClr val="bg1"/>
          </a:solidFill>
        </p:grpSpPr>
        <p:sp>
          <p:nvSpPr>
            <p:cNvPr id="143" name="Ellipse 30">
              <a:extLst>
                <a:ext uri="{FF2B5EF4-FFF2-40B4-BE49-F238E27FC236}">
                  <a16:creationId xmlns:a16="http://schemas.microsoft.com/office/drawing/2014/main" id="{5D455B26-57C5-2F9D-D504-FA9EB579F2B0}"/>
                </a:ext>
              </a:extLst>
            </p:cNvPr>
            <p:cNvSpPr/>
            <p:nvPr/>
          </p:nvSpPr>
          <p:spPr>
            <a:xfrm>
              <a:off x="1343026" y="4572281"/>
              <a:ext cx="468000" cy="468000"/>
            </a:xfrm>
            <a:prstGeom prst="ellipse">
              <a:avLst/>
            </a:prstGeom>
            <a:grpFill/>
            <a:ln w="15875">
              <a:solidFill>
                <a:srgbClr val="D91F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21">
                <a:defRPr/>
              </a:pPr>
              <a:endParaRPr lang="LID4096" sz="1013">
                <a:solidFill>
                  <a:srgbClr val="FFFFFF"/>
                </a:solidFill>
                <a:latin typeface="Ubuntu" panose="020B0504030602030204" pitchFamily="34" charset="0"/>
              </a:endParaRPr>
            </a:p>
          </p:txBody>
        </p:sp>
        <p:grpSp>
          <p:nvGrpSpPr>
            <p:cNvPr id="145" name="Groupe 33">
              <a:extLst>
                <a:ext uri="{FF2B5EF4-FFF2-40B4-BE49-F238E27FC236}">
                  <a16:creationId xmlns:a16="http://schemas.microsoft.com/office/drawing/2014/main" id="{6D22B055-A1B7-28AC-0167-13E208DB54B4}"/>
                </a:ext>
              </a:extLst>
            </p:cNvPr>
            <p:cNvGrpSpPr/>
            <p:nvPr/>
          </p:nvGrpSpPr>
          <p:grpSpPr>
            <a:xfrm rot="13500000">
              <a:off x="1459549" y="4727856"/>
              <a:ext cx="156850" cy="156850"/>
              <a:chOff x="2932268" y="5599425"/>
              <a:chExt cx="156850" cy="156850"/>
            </a:xfrm>
            <a:grpFill/>
          </p:grpSpPr>
          <p:cxnSp>
            <p:nvCxnSpPr>
              <p:cNvPr id="147" name="Connecteur droit 34">
                <a:extLst>
                  <a:ext uri="{FF2B5EF4-FFF2-40B4-BE49-F238E27FC236}">
                    <a16:creationId xmlns:a16="http://schemas.microsoft.com/office/drawing/2014/main" id="{7C06AD0F-BF50-FCCF-C2B2-166C38AC3AFD}"/>
                  </a:ext>
                </a:extLst>
              </p:cNvPr>
              <p:cNvCxnSpPr>
                <a:cxnSpLocks/>
              </p:cNvCxnSpPr>
              <p:nvPr/>
            </p:nvCxnSpPr>
            <p:spPr>
              <a:xfrm>
                <a:off x="2936875" y="5599425"/>
                <a:ext cx="0" cy="156850"/>
              </a:xfrm>
              <a:prstGeom prst="line">
                <a:avLst/>
              </a:prstGeom>
              <a:grpFill/>
              <a:ln w="15875">
                <a:solidFill>
                  <a:srgbClr val="D91F41"/>
                </a:solidFill>
              </a:ln>
            </p:spPr>
            <p:style>
              <a:lnRef idx="1">
                <a:schemeClr val="accent1"/>
              </a:lnRef>
              <a:fillRef idx="0">
                <a:schemeClr val="accent1"/>
              </a:fillRef>
              <a:effectRef idx="0">
                <a:schemeClr val="accent1"/>
              </a:effectRef>
              <a:fontRef idx="minor">
                <a:schemeClr val="tx1"/>
              </a:fontRef>
            </p:style>
          </p:cxnSp>
          <p:cxnSp>
            <p:nvCxnSpPr>
              <p:cNvPr id="148" name="Connecteur droit 35">
                <a:extLst>
                  <a:ext uri="{FF2B5EF4-FFF2-40B4-BE49-F238E27FC236}">
                    <a16:creationId xmlns:a16="http://schemas.microsoft.com/office/drawing/2014/main" id="{FE145D77-3F46-1417-4BDD-6605424A2C87}"/>
                  </a:ext>
                </a:extLst>
              </p:cNvPr>
              <p:cNvCxnSpPr>
                <a:cxnSpLocks/>
              </p:cNvCxnSpPr>
              <p:nvPr/>
            </p:nvCxnSpPr>
            <p:spPr>
              <a:xfrm rot="16200000" flipH="1">
                <a:off x="3010693" y="5673087"/>
                <a:ext cx="0" cy="156850"/>
              </a:xfrm>
              <a:prstGeom prst="line">
                <a:avLst/>
              </a:prstGeom>
              <a:grpFill/>
              <a:ln w="15875">
                <a:solidFill>
                  <a:srgbClr val="D91F41"/>
                </a:solidFill>
              </a:ln>
            </p:spPr>
            <p:style>
              <a:lnRef idx="1">
                <a:schemeClr val="accent1"/>
              </a:lnRef>
              <a:fillRef idx="0">
                <a:schemeClr val="accent1"/>
              </a:fillRef>
              <a:effectRef idx="0">
                <a:schemeClr val="accent1"/>
              </a:effectRef>
              <a:fontRef idx="minor">
                <a:schemeClr val="tx1"/>
              </a:fontRef>
            </p:style>
          </p:cxnSp>
        </p:grpSp>
      </p:grpSp>
      <p:pic>
        <p:nvPicPr>
          <p:cNvPr id="11" name="Graphique 10" descr="Questions">
            <a:extLst>
              <a:ext uri="{FF2B5EF4-FFF2-40B4-BE49-F238E27FC236}">
                <a16:creationId xmlns:a16="http://schemas.microsoft.com/office/drawing/2014/main" id="{679AC529-B8D2-3726-6DCB-BA167BD4BB5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328025" y="5965840"/>
            <a:ext cx="360000" cy="360000"/>
          </a:xfrm>
          <a:prstGeom prst="rect">
            <a:avLst/>
          </a:prstGeom>
        </p:spPr>
      </p:pic>
      <p:grpSp>
        <p:nvGrpSpPr>
          <p:cNvPr id="12" name="Groupe 11">
            <a:extLst>
              <a:ext uri="{FF2B5EF4-FFF2-40B4-BE49-F238E27FC236}">
                <a16:creationId xmlns:a16="http://schemas.microsoft.com/office/drawing/2014/main" id="{96DC2348-C844-2F11-A1E7-82394142B176}"/>
              </a:ext>
            </a:extLst>
          </p:cNvPr>
          <p:cNvGrpSpPr/>
          <p:nvPr/>
        </p:nvGrpSpPr>
        <p:grpSpPr>
          <a:xfrm>
            <a:off x="178699" y="6572178"/>
            <a:ext cx="6500603" cy="2581934"/>
            <a:chOff x="178698" y="6190681"/>
            <a:chExt cx="6500603" cy="3476908"/>
          </a:xfrm>
        </p:grpSpPr>
        <p:sp>
          <p:nvSpPr>
            <p:cNvPr id="150" name="TextBox 93">
              <a:extLst>
                <a:ext uri="{FF2B5EF4-FFF2-40B4-BE49-F238E27FC236}">
                  <a16:creationId xmlns:a16="http://schemas.microsoft.com/office/drawing/2014/main" id="{28D35651-D205-7ED4-4B6B-A68AAC342A2A}"/>
                </a:ext>
              </a:extLst>
            </p:cNvPr>
            <p:cNvSpPr txBox="1"/>
            <p:nvPr/>
          </p:nvSpPr>
          <p:spPr>
            <a:xfrm>
              <a:off x="178698" y="6348541"/>
              <a:ext cx="6500603" cy="3319048"/>
            </a:xfrm>
            <a:prstGeom prst="rect">
              <a:avLst/>
            </a:prstGeom>
            <a:solidFill>
              <a:srgbClr val="EFF1F7"/>
            </a:solidFill>
          </p:spPr>
          <p:txBody>
            <a:bodyPr wrap="square" lIns="72000" tIns="45720" rIns="216000" bIns="45720" rtlCol="0" anchor="t" anchorCtr="0">
              <a:noAutofit/>
            </a:bodyPr>
            <a:lstStyle/>
            <a:p>
              <a:pPr marL="80010" lvl="1" algn="just" defTabSz="914347">
                <a:buClr>
                  <a:srgbClr val="DB6524"/>
                </a:buClr>
                <a:buSzPct val="103000"/>
                <a:defRPr/>
              </a:pPr>
              <a:endParaRPr lang="fr-FR" sz="700" dirty="0">
                <a:solidFill>
                  <a:srgbClr val="0A2463"/>
                </a:solidFill>
                <a:latin typeface="Ubuntu Light" panose="020B0304030602030204"/>
              </a:endParaRPr>
            </a:p>
            <a:p>
              <a:pPr marL="251460" lvl="1" indent="-170815" algn="just" defTabSz="914347">
                <a:spcAft>
                  <a:spcPts val="500"/>
                </a:spcAft>
                <a:buClr>
                  <a:srgbClr val="DB6524"/>
                </a:buClr>
                <a:buSzPct val="103000"/>
                <a:buBlip>
                  <a:blip r:embed="rId3"/>
                </a:buBlip>
                <a:defRPr/>
              </a:pPr>
              <a:r>
                <a:rPr lang="fr-FR" sz="1050" dirty="0">
                  <a:solidFill>
                    <a:srgbClr val="0A2463"/>
                  </a:solidFill>
                  <a:latin typeface="Calibri"/>
                  <a:cs typeface="Calibri"/>
                </a:rPr>
                <a:t>Pour un sujet donné, il définit le </a:t>
              </a:r>
              <a:r>
                <a:rPr lang="fr-FR" sz="1050" b="1" dirty="0">
                  <a:solidFill>
                    <a:srgbClr val="0A2463"/>
                  </a:solidFill>
                  <a:latin typeface="Calibri"/>
                  <a:cs typeface="Calibri"/>
                </a:rPr>
                <a:t>niveau de service </a:t>
              </a:r>
              <a:r>
                <a:rPr lang="fr-FR" sz="1050" dirty="0">
                  <a:solidFill>
                    <a:srgbClr val="0A2463"/>
                  </a:solidFill>
                  <a:latin typeface="Calibri"/>
                  <a:cs typeface="Calibri"/>
                </a:rPr>
                <a:t>attendu par le </a:t>
              </a:r>
              <a:r>
                <a:rPr lang="fr-FR" sz="1050" b="1" dirty="0">
                  <a:solidFill>
                    <a:srgbClr val="0A2463"/>
                  </a:solidFill>
                  <a:latin typeface="Calibri"/>
                  <a:cs typeface="Calibri"/>
                </a:rPr>
                <a:t>client </a:t>
              </a:r>
              <a:r>
                <a:rPr lang="fr-FR" sz="1050" dirty="0">
                  <a:solidFill>
                    <a:srgbClr val="0A2463"/>
                  </a:solidFill>
                  <a:latin typeface="Calibri"/>
                  <a:cs typeface="Calibri"/>
                </a:rPr>
                <a:t>auprès de son </a:t>
              </a:r>
              <a:r>
                <a:rPr lang="fr-FR" sz="1050" b="1" dirty="0">
                  <a:solidFill>
                    <a:srgbClr val="0A2463"/>
                  </a:solidFill>
                  <a:latin typeface="Calibri"/>
                  <a:cs typeface="Calibri"/>
                </a:rPr>
                <a:t>prestataire</a:t>
              </a:r>
              <a:endParaRPr lang="fr-FR" sz="1050" dirty="0">
                <a:solidFill>
                  <a:srgbClr val="0A2463"/>
                </a:solidFill>
                <a:latin typeface="Calibri"/>
                <a:cs typeface="Calibri"/>
              </a:endParaRPr>
            </a:p>
            <a:p>
              <a:pPr marL="708660" lvl="2" indent="-170815" algn="just" defTabSz="914347">
                <a:spcAft>
                  <a:spcPts val="500"/>
                </a:spcAft>
                <a:buClr>
                  <a:srgbClr val="DB6524"/>
                </a:buClr>
                <a:buSzPct val="103000"/>
                <a:buBlip>
                  <a:blip r:embed="rId3"/>
                </a:buBlip>
                <a:defRPr/>
              </a:pPr>
              <a:r>
                <a:rPr lang="fr-FR" sz="1050" dirty="0">
                  <a:solidFill>
                    <a:srgbClr val="0A2463"/>
                  </a:solidFill>
                  <a:latin typeface="Calibri" panose="020F0502020204030204" pitchFamily="34" charset="0"/>
                  <a:cs typeface="Calibri" panose="020F0502020204030204" pitchFamily="34" charset="0"/>
                </a:rPr>
                <a:t>Il doit être </a:t>
              </a:r>
              <a:r>
                <a:rPr lang="fr-FR" sz="1050" b="1" dirty="0">
                  <a:solidFill>
                    <a:srgbClr val="0A2463"/>
                  </a:solidFill>
                  <a:latin typeface="Calibri" panose="020F0502020204030204" pitchFamily="34" charset="0"/>
                  <a:cs typeface="Calibri" panose="020F0502020204030204" pitchFamily="34" charset="0"/>
                </a:rPr>
                <a:t>mesuré continuellement afin d’objectiver la qualité de service </a:t>
              </a:r>
              <a:r>
                <a:rPr lang="fr-FR" sz="1050" dirty="0">
                  <a:solidFill>
                    <a:srgbClr val="0A2463"/>
                  </a:solidFill>
                  <a:latin typeface="Calibri" panose="020F0502020204030204" pitchFamily="34" charset="0"/>
                  <a:cs typeface="Calibri" panose="020F0502020204030204" pitchFamily="34" charset="0"/>
                </a:rPr>
                <a:t>rendu aux utilisateurs,</a:t>
              </a:r>
            </a:p>
            <a:p>
              <a:pPr marL="708660" lvl="2" indent="-170815" algn="just" defTabSz="914347">
                <a:spcAft>
                  <a:spcPts val="500"/>
                </a:spcAft>
                <a:buClr>
                  <a:srgbClr val="DB6524"/>
                </a:buClr>
                <a:buSzPct val="103000"/>
                <a:buBlip>
                  <a:blip r:embed="rId3"/>
                </a:buBlip>
                <a:defRPr/>
              </a:pPr>
              <a:r>
                <a:rPr lang="fr-FR" sz="1050" dirty="0">
                  <a:solidFill>
                    <a:srgbClr val="0A2463"/>
                  </a:solidFill>
                  <a:latin typeface="Calibri" panose="020F0502020204030204" pitchFamily="34" charset="0"/>
                  <a:cs typeface="Calibri" panose="020F0502020204030204" pitchFamily="34" charset="0"/>
                </a:rPr>
                <a:t>Il est </a:t>
              </a:r>
              <a:r>
                <a:rPr lang="fr-FR" sz="1050" b="1" dirty="0">
                  <a:solidFill>
                    <a:srgbClr val="0A2463"/>
                  </a:solidFill>
                  <a:latin typeface="Calibri" panose="020F0502020204030204" pitchFamily="34" charset="0"/>
                  <a:cs typeface="Calibri" panose="020F0502020204030204" pitchFamily="34" charset="0"/>
                </a:rPr>
                <a:t>communiqué par le prestataire à fréquence régulière.</a:t>
              </a:r>
            </a:p>
            <a:p>
              <a:pPr marL="251460" lvl="1" indent="-170815" algn="just" defTabSz="914347">
                <a:spcAft>
                  <a:spcPts val="500"/>
                </a:spcAft>
                <a:buClr>
                  <a:srgbClr val="DB6524"/>
                </a:buClr>
                <a:buSzPct val="103000"/>
                <a:buBlip>
                  <a:blip r:embed="rId3"/>
                </a:buBlip>
                <a:defRPr/>
              </a:pPr>
              <a:r>
                <a:rPr lang="fr-FR" sz="1050" dirty="0">
                  <a:solidFill>
                    <a:srgbClr val="0A2463"/>
                  </a:solidFill>
                  <a:latin typeface="Calibri" panose="020F0502020204030204" pitchFamily="34" charset="0"/>
                  <a:cs typeface="Calibri" panose="020F0502020204030204" pitchFamily="34" charset="0"/>
                </a:rPr>
                <a:t>Il sert d’</a:t>
              </a:r>
              <a:r>
                <a:rPr lang="fr-FR" sz="1050" b="1" dirty="0">
                  <a:solidFill>
                    <a:srgbClr val="0A2463"/>
                  </a:solidFill>
                  <a:latin typeface="Calibri" panose="020F0502020204030204" pitchFamily="34" charset="0"/>
                  <a:cs typeface="Calibri" panose="020F0502020204030204" pitchFamily="34" charset="0"/>
                </a:rPr>
                <a:t>outil de management du prestaire :</a:t>
              </a:r>
            </a:p>
            <a:p>
              <a:pPr marL="708660" lvl="2" indent="-170815" algn="just" defTabSz="914347">
                <a:spcAft>
                  <a:spcPts val="500"/>
                </a:spcAft>
                <a:buClr>
                  <a:srgbClr val="DB6524"/>
                </a:buClr>
                <a:buSzPct val="103000"/>
                <a:buBlip>
                  <a:blip r:embed="rId3"/>
                </a:buBlip>
                <a:defRPr/>
              </a:pPr>
              <a:r>
                <a:rPr lang="fr-FR" sz="1050" dirty="0">
                  <a:solidFill>
                    <a:srgbClr val="0A2463"/>
                  </a:solidFill>
                  <a:latin typeface="Calibri" panose="020F0502020204030204" pitchFamily="34" charset="0"/>
                  <a:cs typeface="Calibri" panose="020F0502020204030204" pitchFamily="34" charset="0"/>
                </a:rPr>
                <a:t>Il permet un </a:t>
              </a:r>
              <a:r>
                <a:rPr lang="fr-FR" sz="1050" b="1" dirty="0">
                  <a:solidFill>
                    <a:srgbClr val="0A2463"/>
                  </a:solidFill>
                  <a:latin typeface="Calibri" panose="020F0502020204030204" pitchFamily="34" charset="0"/>
                  <a:cs typeface="Calibri" panose="020F0502020204030204" pitchFamily="34" charset="0"/>
                </a:rPr>
                <a:t>dialogue</a:t>
              </a:r>
              <a:r>
                <a:rPr lang="fr-FR" sz="1050" dirty="0">
                  <a:solidFill>
                    <a:srgbClr val="0A2463"/>
                  </a:solidFill>
                  <a:latin typeface="Calibri" panose="020F0502020204030204" pitchFamily="34" charset="0"/>
                  <a:cs typeface="Calibri" panose="020F0502020204030204" pitchFamily="34" charset="0"/>
                </a:rPr>
                <a:t> et un </a:t>
              </a:r>
              <a:r>
                <a:rPr lang="fr-FR" sz="1050" b="1" dirty="0">
                  <a:solidFill>
                    <a:srgbClr val="0A2463"/>
                  </a:solidFill>
                  <a:latin typeface="Calibri" panose="020F0502020204030204" pitchFamily="34" charset="0"/>
                  <a:cs typeface="Calibri" panose="020F0502020204030204" pitchFamily="34" charset="0"/>
                </a:rPr>
                <a:t>contrôle permanent </a:t>
              </a:r>
              <a:r>
                <a:rPr lang="fr-FR" sz="1050" dirty="0">
                  <a:solidFill>
                    <a:srgbClr val="0A2463"/>
                  </a:solidFill>
                  <a:latin typeface="Calibri" panose="020F0502020204030204" pitchFamily="34" charset="0"/>
                  <a:cs typeface="Calibri" panose="020F0502020204030204" pitchFamily="34" charset="0"/>
                </a:rPr>
                <a:t>du prestataire,</a:t>
              </a:r>
            </a:p>
            <a:p>
              <a:pPr marL="708660" lvl="2" indent="-170815" algn="just" defTabSz="914347">
                <a:spcAft>
                  <a:spcPts val="500"/>
                </a:spcAft>
                <a:buClr>
                  <a:srgbClr val="DB6524"/>
                </a:buClr>
                <a:buSzPct val="103000"/>
                <a:buBlip>
                  <a:blip r:embed="rId3"/>
                </a:buBlip>
                <a:defRPr/>
              </a:pPr>
              <a:r>
                <a:rPr lang="fr-FR" sz="1050" dirty="0">
                  <a:solidFill>
                    <a:srgbClr val="0A2463"/>
                  </a:solidFill>
                  <a:latin typeface="Calibri" panose="020F0502020204030204" pitchFamily="34" charset="0"/>
                  <a:cs typeface="Calibri" panose="020F0502020204030204" pitchFamily="34" charset="0"/>
                </a:rPr>
                <a:t>Il cadre les </a:t>
              </a:r>
              <a:r>
                <a:rPr lang="fr-FR" sz="1050" b="1" dirty="0">
                  <a:solidFill>
                    <a:srgbClr val="0A2463"/>
                  </a:solidFill>
                  <a:latin typeface="Calibri" panose="020F0502020204030204" pitchFamily="34" charset="0"/>
                  <a:cs typeface="Calibri" panose="020F0502020204030204" pitchFamily="34" charset="0"/>
                </a:rPr>
                <a:t>devoirs du prestataire : </a:t>
              </a:r>
              <a:r>
                <a:rPr lang="fr-FR" sz="1050" dirty="0">
                  <a:solidFill>
                    <a:srgbClr val="0A2463"/>
                  </a:solidFill>
                  <a:latin typeface="Calibri" panose="020F0502020204030204" pitchFamily="34" charset="0"/>
                  <a:cs typeface="Calibri" panose="020F0502020204030204" pitchFamily="34" charset="0"/>
                </a:rPr>
                <a:t>le non-respect d’un niveau de services engage le prestataire à mettre en place un </a:t>
              </a:r>
              <a:r>
                <a:rPr lang="fr-FR" sz="1050" b="1" dirty="0">
                  <a:solidFill>
                    <a:srgbClr val="0A2463"/>
                  </a:solidFill>
                  <a:latin typeface="Calibri" panose="020F0502020204030204" pitchFamily="34" charset="0"/>
                  <a:cs typeface="Calibri" panose="020F0502020204030204" pitchFamily="34" charset="0"/>
                </a:rPr>
                <a:t>plan d’actions</a:t>
              </a:r>
              <a:r>
                <a:rPr lang="fr-FR" sz="1050" dirty="0">
                  <a:solidFill>
                    <a:srgbClr val="0A2463"/>
                  </a:solidFill>
                  <a:latin typeface="Calibri" panose="020F0502020204030204" pitchFamily="34" charset="0"/>
                  <a:cs typeface="Calibri" panose="020F0502020204030204" pitchFamily="34" charset="0"/>
                </a:rPr>
                <a:t>, et des </a:t>
              </a:r>
              <a:r>
                <a:rPr lang="fr-FR" sz="1050" b="1" dirty="0">
                  <a:solidFill>
                    <a:srgbClr val="0A2463"/>
                  </a:solidFill>
                  <a:latin typeface="Calibri" panose="020F0502020204030204" pitchFamily="34" charset="0"/>
                  <a:cs typeface="Calibri" panose="020F0502020204030204" pitchFamily="34" charset="0"/>
                </a:rPr>
                <a:t>sanctions graduelles </a:t>
              </a:r>
              <a:r>
                <a:rPr lang="fr-FR" sz="1050" dirty="0">
                  <a:solidFill>
                    <a:srgbClr val="0A2463"/>
                  </a:solidFill>
                  <a:latin typeface="Calibri" panose="020F0502020204030204" pitchFamily="34" charset="0"/>
                  <a:cs typeface="Calibri" panose="020F0502020204030204" pitchFamily="34" charset="0"/>
                </a:rPr>
                <a:t>peuvent être mises en place : exigence cordiale, pénalités financières, voire à l’extrême rupture du contrat.</a:t>
              </a:r>
            </a:p>
            <a:p>
              <a:pPr marL="251460" lvl="1" indent="-170815" algn="just" defTabSz="914347">
                <a:spcAft>
                  <a:spcPts val="500"/>
                </a:spcAft>
                <a:buClr>
                  <a:srgbClr val="DB6524"/>
                </a:buClr>
                <a:buSzPct val="103000"/>
                <a:buBlip>
                  <a:blip r:embed="rId3"/>
                </a:buBlip>
                <a:defRPr/>
              </a:pPr>
              <a:r>
                <a:rPr lang="fr-FR" sz="1050" dirty="0">
                  <a:solidFill>
                    <a:srgbClr val="0A2463"/>
                  </a:solidFill>
                  <a:latin typeface="Calibri" panose="020F0502020204030204" pitchFamily="34" charset="0"/>
                  <a:cs typeface="Calibri" panose="020F0502020204030204" pitchFamily="34" charset="0"/>
                </a:rPr>
                <a:t>Un </a:t>
              </a:r>
              <a:r>
                <a:rPr lang="fr-FR" sz="1050" b="1" dirty="0">
                  <a:solidFill>
                    <a:srgbClr val="0A2463"/>
                  </a:solidFill>
                  <a:latin typeface="Calibri" panose="020F0502020204030204" pitchFamily="34" charset="0"/>
                  <a:cs typeface="Calibri" panose="020F0502020204030204" pitchFamily="34" charset="0"/>
                </a:rPr>
                <a:t>niveau de service qui n’est pas respecté, impacte le travail des utilisateurs </a:t>
              </a:r>
              <a:r>
                <a:rPr lang="fr-FR" sz="1050" dirty="0">
                  <a:solidFill>
                    <a:srgbClr val="0A2463"/>
                  </a:solidFill>
                  <a:latin typeface="Calibri" panose="020F0502020204030204" pitchFamily="34" charset="0"/>
                  <a:cs typeface="Calibri" panose="020F0502020204030204" pitchFamily="34" charset="0"/>
                </a:rPr>
                <a:t>et peut impacter les personnes accompagnées.</a:t>
              </a:r>
            </a:p>
            <a:p>
              <a:pPr marL="708660" lvl="2" indent="-170815" algn="just" defTabSz="914347">
                <a:spcAft>
                  <a:spcPts val="500"/>
                </a:spcAft>
                <a:buClr>
                  <a:srgbClr val="DB6524"/>
                </a:buClr>
                <a:buSzPct val="103000"/>
                <a:buBlip>
                  <a:blip r:embed="rId3"/>
                </a:buBlip>
                <a:defRPr/>
              </a:pPr>
              <a:endParaRPr lang="fr-FR" sz="1050" dirty="0">
                <a:solidFill>
                  <a:srgbClr val="0A2463"/>
                </a:solidFill>
                <a:latin typeface="Calibri" panose="020F0502020204030204" pitchFamily="34" charset="0"/>
                <a:cs typeface="Calibri" panose="020F0502020204030204" pitchFamily="34" charset="0"/>
              </a:endParaRPr>
            </a:p>
          </p:txBody>
        </p:sp>
        <p:sp>
          <p:nvSpPr>
            <p:cNvPr id="151" name="TextBox 93">
              <a:extLst>
                <a:ext uri="{FF2B5EF4-FFF2-40B4-BE49-F238E27FC236}">
                  <a16:creationId xmlns:a16="http://schemas.microsoft.com/office/drawing/2014/main" id="{CF39B823-74DB-F5BD-6914-B62CAFD41E04}"/>
                </a:ext>
              </a:extLst>
            </p:cNvPr>
            <p:cNvSpPr txBox="1"/>
            <p:nvPr/>
          </p:nvSpPr>
          <p:spPr>
            <a:xfrm>
              <a:off x="187422" y="6190681"/>
              <a:ext cx="2489738" cy="273364"/>
            </a:xfrm>
            <a:prstGeom prst="rect">
              <a:avLst/>
            </a:prstGeom>
            <a:solidFill>
              <a:srgbClr val="E6506D"/>
            </a:solidFill>
          </p:spPr>
          <p:txBody>
            <a:bodyPr wrap="square" lIns="0" tIns="14400" rIns="0" bIns="0" rtlCol="0" anchor="t" anchorCtr="0">
              <a:noAutofit/>
            </a:bodyPr>
            <a:lstStyle/>
            <a:p>
              <a:pPr marL="80546" lvl="1" defTabSz="914347">
                <a:spcAft>
                  <a:spcPts val="600"/>
                </a:spcAft>
                <a:buClr>
                  <a:srgbClr val="DB6524"/>
                </a:buClr>
                <a:buSzPct val="103000"/>
                <a:defRPr/>
              </a:pPr>
              <a:r>
                <a:rPr lang="fr-FR" sz="1050" b="1">
                  <a:solidFill>
                    <a:schemeClr val="bg1"/>
                  </a:solidFill>
                  <a:latin typeface="+mj-lt"/>
                </a:rPr>
                <a:t>Qu’est-ce qu’un niveau de service  ? </a:t>
              </a:r>
              <a:endParaRPr lang="fr-FR" sz="1100" b="1">
                <a:solidFill>
                  <a:schemeClr val="bg1"/>
                </a:solidFill>
                <a:latin typeface="+mj-lt"/>
              </a:endParaRPr>
            </a:p>
          </p:txBody>
        </p:sp>
      </p:grpSp>
    </p:spTree>
    <p:extLst>
      <p:ext uri="{BB962C8B-B14F-4D97-AF65-F5344CB8AC3E}">
        <p14:creationId xmlns:p14="http://schemas.microsoft.com/office/powerpoint/2010/main" val="3093837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e 14">
            <a:extLst>
              <a:ext uri="{FF2B5EF4-FFF2-40B4-BE49-F238E27FC236}">
                <a16:creationId xmlns:a16="http://schemas.microsoft.com/office/drawing/2014/main" id="{B046BFF5-08BB-C7EC-D614-DDF69C551769}"/>
              </a:ext>
            </a:extLst>
          </p:cNvPr>
          <p:cNvGrpSpPr/>
          <p:nvPr/>
        </p:nvGrpSpPr>
        <p:grpSpPr>
          <a:xfrm>
            <a:off x="178698" y="1173257"/>
            <a:ext cx="6500603" cy="1808285"/>
            <a:chOff x="178698" y="6190682"/>
            <a:chExt cx="6500603" cy="2432055"/>
          </a:xfrm>
        </p:grpSpPr>
        <p:sp>
          <p:nvSpPr>
            <p:cNvPr id="16" name="TextBox 93">
              <a:extLst>
                <a:ext uri="{FF2B5EF4-FFF2-40B4-BE49-F238E27FC236}">
                  <a16:creationId xmlns:a16="http://schemas.microsoft.com/office/drawing/2014/main" id="{4FC2138B-8374-CE93-7C8E-E6A75D911835}"/>
                </a:ext>
              </a:extLst>
            </p:cNvPr>
            <p:cNvSpPr txBox="1"/>
            <p:nvPr/>
          </p:nvSpPr>
          <p:spPr>
            <a:xfrm>
              <a:off x="178698" y="6348539"/>
              <a:ext cx="6500603" cy="2274198"/>
            </a:xfrm>
            <a:prstGeom prst="rect">
              <a:avLst/>
            </a:prstGeom>
            <a:solidFill>
              <a:srgbClr val="EFF1F7"/>
            </a:solidFill>
          </p:spPr>
          <p:txBody>
            <a:bodyPr wrap="square" lIns="72000" rIns="216000" rtlCol="0" anchor="t" anchorCtr="0">
              <a:noAutofit/>
            </a:bodyPr>
            <a:lstStyle/>
            <a:p>
              <a:pPr marL="80546" lvl="1" algn="just" defTabSz="914347">
                <a:buClr>
                  <a:srgbClr val="DB6524"/>
                </a:buClr>
                <a:buSzPct val="103000"/>
                <a:defRPr/>
              </a:pPr>
              <a:endParaRPr lang="fr-FR" sz="700" dirty="0">
                <a:solidFill>
                  <a:srgbClr val="0A2463"/>
                </a:solidFill>
                <a:latin typeface="Ubuntu Light" panose="020B0304030602030204"/>
              </a:endParaRPr>
            </a:p>
            <a:p>
              <a:pPr marL="251990" lvl="1" indent="-171443" algn="just" defTabSz="914347">
                <a:spcAft>
                  <a:spcPts val="500"/>
                </a:spcAft>
                <a:buClr>
                  <a:srgbClr val="DB6524"/>
                </a:buClr>
                <a:buSzPct val="103000"/>
                <a:buBlip>
                  <a:blip r:embed="rId3"/>
                </a:buBlip>
                <a:defRPr/>
              </a:pPr>
              <a:r>
                <a:rPr lang="fr-FR" sz="1050" dirty="0">
                  <a:solidFill>
                    <a:srgbClr val="0A2463"/>
                  </a:solidFill>
                  <a:latin typeface="Calibri" panose="020F0502020204030204" pitchFamily="34" charset="0"/>
                  <a:cs typeface="Calibri" panose="020F0502020204030204" pitchFamily="34" charset="0"/>
                </a:rPr>
                <a:t>Par nature, un système d’information est soumis à des </a:t>
              </a:r>
              <a:r>
                <a:rPr lang="fr-FR" sz="1050" b="1" dirty="0">
                  <a:solidFill>
                    <a:srgbClr val="0A2463"/>
                  </a:solidFill>
                  <a:latin typeface="Calibri" panose="020F0502020204030204" pitchFamily="34" charset="0"/>
                  <a:cs typeface="Calibri" panose="020F0502020204030204" pitchFamily="34" charset="0"/>
                </a:rPr>
                <a:t>dysfonctionnements réguliers :</a:t>
              </a:r>
              <a:r>
                <a:rPr lang="fr-FR" sz="1050" dirty="0">
                  <a:solidFill>
                    <a:srgbClr val="0A2463"/>
                  </a:solidFill>
                  <a:latin typeface="Calibri" panose="020F0502020204030204" pitchFamily="34" charset="0"/>
                  <a:cs typeface="Calibri" panose="020F0502020204030204" pitchFamily="34" charset="0"/>
                </a:rPr>
                <a:t> faible réactivité des prestataires, logiciel des utilisateurs non disponible, faille de cybersécurité…</a:t>
              </a:r>
            </a:p>
            <a:p>
              <a:pPr marL="251990" lvl="1" indent="-171443" algn="just" defTabSz="914347">
                <a:spcAft>
                  <a:spcPts val="500"/>
                </a:spcAft>
                <a:buClr>
                  <a:srgbClr val="DB6524"/>
                </a:buClr>
                <a:buSzPct val="103000"/>
                <a:buBlip>
                  <a:blip r:embed="rId3"/>
                </a:buBlip>
                <a:defRPr/>
              </a:pPr>
              <a:r>
                <a:rPr lang="fr-FR" sz="1050" dirty="0">
                  <a:solidFill>
                    <a:srgbClr val="0A2463"/>
                  </a:solidFill>
                  <a:latin typeface="Calibri" panose="020F0502020204030204" pitchFamily="34" charset="0"/>
                  <a:cs typeface="Calibri" panose="020F0502020204030204" pitchFamily="34" charset="0"/>
                </a:rPr>
                <a:t>Sans niveau de service, il n’y a pas de possibilité d’objectiver la qualité du service rendu : vous </a:t>
              </a:r>
              <a:r>
                <a:rPr lang="fr-FR" sz="1050" b="1" dirty="0">
                  <a:solidFill>
                    <a:srgbClr val="0A2463"/>
                  </a:solidFill>
                  <a:latin typeface="Calibri" panose="020F0502020204030204" pitchFamily="34" charset="0"/>
                  <a:cs typeface="Calibri" panose="020F0502020204030204" pitchFamily="34" charset="0"/>
                </a:rPr>
                <a:t>subissez</a:t>
              </a:r>
              <a:r>
                <a:rPr lang="fr-FR" sz="1050" dirty="0">
                  <a:solidFill>
                    <a:srgbClr val="0A2463"/>
                  </a:solidFill>
                  <a:latin typeface="Calibri" panose="020F0502020204030204" pitchFamily="34" charset="0"/>
                  <a:cs typeface="Calibri" panose="020F0502020204030204" pitchFamily="34" charset="0"/>
                </a:rPr>
                <a:t> les impacts </a:t>
              </a:r>
              <a:r>
                <a:rPr lang="fr-FR" sz="1050" b="1" dirty="0">
                  <a:solidFill>
                    <a:srgbClr val="0A2463"/>
                  </a:solidFill>
                  <a:latin typeface="Calibri" panose="020F0502020204030204" pitchFamily="34" charset="0"/>
                  <a:cs typeface="Calibri" panose="020F0502020204030204" pitchFamily="34" charset="0"/>
                </a:rPr>
                <a:t>sans disposer des leviers</a:t>
              </a:r>
              <a:r>
                <a:rPr lang="fr-FR" sz="1050" dirty="0">
                  <a:solidFill>
                    <a:srgbClr val="0A2463"/>
                  </a:solidFill>
                  <a:latin typeface="Calibri" panose="020F0502020204030204" pitchFamily="34" charset="0"/>
                  <a:cs typeface="Calibri" panose="020F0502020204030204" pitchFamily="34" charset="0"/>
                </a:rPr>
                <a:t> (opérationnels et contractuels) pour que le prestataire améliore voire rétablisse la situation. Les </a:t>
              </a:r>
              <a:r>
                <a:rPr lang="fr-FR" sz="1050" b="1" dirty="0">
                  <a:solidFill>
                    <a:srgbClr val="0A2463"/>
                  </a:solidFill>
                  <a:latin typeface="Calibri" panose="020F0502020204030204" pitchFamily="34" charset="0"/>
                  <a:cs typeface="Calibri" panose="020F0502020204030204" pitchFamily="34" charset="0"/>
                </a:rPr>
                <a:t>conséquences peuvent importantes pour vous, vos équipes et les personnes accompagnées</a:t>
              </a:r>
              <a:r>
                <a:rPr lang="fr-FR" sz="1050" dirty="0">
                  <a:solidFill>
                    <a:srgbClr val="0A2463"/>
                  </a:solidFill>
                  <a:latin typeface="Calibri" panose="020F0502020204030204" pitchFamily="34" charset="0"/>
                  <a:cs typeface="Calibri" panose="020F0502020204030204" pitchFamily="34" charset="0"/>
                </a:rPr>
                <a:t>.</a:t>
              </a:r>
            </a:p>
            <a:p>
              <a:pPr marL="251990" lvl="1" indent="-171443" algn="just" defTabSz="914347">
                <a:spcAft>
                  <a:spcPts val="500"/>
                </a:spcAft>
                <a:buClr>
                  <a:srgbClr val="DB6524"/>
                </a:buClr>
                <a:buSzPct val="103000"/>
                <a:buBlip>
                  <a:blip r:embed="rId3"/>
                </a:buBlip>
                <a:defRPr/>
              </a:pPr>
              <a:r>
                <a:rPr lang="fr-FR" sz="1050" dirty="0">
                  <a:solidFill>
                    <a:srgbClr val="0A2463"/>
                  </a:solidFill>
                  <a:latin typeface="Calibri" panose="020F0502020204030204" pitchFamily="34" charset="0"/>
                  <a:cs typeface="Calibri" panose="020F0502020204030204" pitchFamily="34" charset="0"/>
                </a:rPr>
                <a:t>Mettre en place des niveaux de service est actuellement l’</a:t>
              </a:r>
              <a:r>
                <a:rPr lang="fr-FR" sz="1050" b="1" dirty="0">
                  <a:solidFill>
                    <a:srgbClr val="0A2463"/>
                  </a:solidFill>
                  <a:latin typeface="Calibri" panose="020F0502020204030204" pitchFamily="34" charset="0"/>
                  <a:cs typeface="Calibri" panose="020F0502020204030204" pitchFamily="34" charset="0"/>
                </a:rPr>
                <a:t>ETAT DE L’ART </a:t>
              </a:r>
              <a:r>
                <a:rPr lang="fr-FR" sz="1050" dirty="0">
                  <a:solidFill>
                    <a:srgbClr val="0A2463"/>
                  </a:solidFill>
                  <a:latin typeface="Calibri" panose="020F0502020204030204" pitchFamily="34" charset="0"/>
                  <a:cs typeface="Calibri" panose="020F0502020204030204" pitchFamily="34" charset="0"/>
                </a:rPr>
                <a:t>dans le domaine numérique.</a:t>
              </a:r>
              <a:r>
                <a:rPr lang="fr-FR" sz="1050" b="1" dirty="0">
                  <a:solidFill>
                    <a:srgbClr val="0A2463"/>
                  </a:solidFill>
                  <a:latin typeface="Calibri" panose="020F0502020204030204" pitchFamily="34" charset="0"/>
                  <a:cs typeface="Calibri" panose="020F0502020204030204" pitchFamily="34" charset="0"/>
                </a:rPr>
                <a:t> </a:t>
              </a:r>
              <a:r>
                <a:rPr lang="fr-FR" sz="1050" dirty="0">
                  <a:solidFill>
                    <a:srgbClr val="0A2463"/>
                  </a:solidFill>
                  <a:latin typeface="Calibri" panose="020F0502020204030204" pitchFamily="34" charset="0"/>
                  <a:cs typeface="Calibri" panose="020F0502020204030204" pitchFamily="34" charset="0"/>
                </a:rPr>
                <a:t>Ils permettent de </a:t>
              </a:r>
              <a:r>
                <a:rPr lang="fr-FR" sz="1050" b="1" dirty="0">
                  <a:solidFill>
                    <a:srgbClr val="0A2463"/>
                  </a:solidFill>
                  <a:latin typeface="Calibri" panose="020F0502020204030204" pitchFamily="34" charset="0"/>
                  <a:cs typeface="Calibri" panose="020F0502020204030204" pitchFamily="34" charset="0"/>
                </a:rPr>
                <a:t>« travailler avec un filet de sécurité ».</a:t>
              </a:r>
              <a:endParaRPr lang="fr-FR" sz="1050" dirty="0">
                <a:solidFill>
                  <a:srgbClr val="0A2463"/>
                </a:solidFill>
                <a:latin typeface="Calibri" panose="020F0502020204030204" pitchFamily="34" charset="0"/>
                <a:cs typeface="Calibri" panose="020F0502020204030204" pitchFamily="34" charset="0"/>
              </a:endParaRPr>
            </a:p>
          </p:txBody>
        </p:sp>
        <p:sp>
          <p:nvSpPr>
            <p:cNvPr id="17" name="TextBox 93">
              <a:extLst>
                <a:ext uri="{FF2B5EF4-FFF2-40B4-BE49-F238E27FC236}">
                  <a16:creationId xmlns:a16="http://schemas.microsoft.com/office/drawing/2014/main" id="{21AC3D24-74A2-BFBB-833F-372A0F1D6EE7}"/>
                </a:ext>
              </a:extLst>
            </p:cNvPr>
            <p:cNvSpPr txBox="1"/>
            <p:nvPr/>
          </p:nvSpPr>
          <p:spPr>
            <a:xfrm>
              <a:off x="187420" y="6190682"/>
              <a:ext cx="2717705" cy="318004"/>
            </a:xfrm>
            <a:prstGeom prst="rect">
              <a:avLst/>
            </a:prstGeom>
            <a:solidFill>
              <a:srgbClr val="E6506D"/>
            </a:solidFill>
          </p:spPr>
          <p:txBody>
            <a:bodyPr wrap="square" lIns="0" tIns="14400" rIns="0" bIns="0" rtlCol="0" anchor="t" anchorCtr="0">
              <a:noAutofit/>
            </a:bodyPr>
            <a:lstStyle/>
            <a:p>
              <a:pPr marL="80546" lvl="1" defTabSz="914347">
                <a:spcAft>
                  <a:spcPts val="600"/>
                </a:spcAft>
                <a:buClr>
                  <a:srgbClr val="DB6524"/>
                </a:buClr>
                <a:buSzPct val="103000"/>
                <a:defRPr/>
              </a:pPr>
              <a:r>
                <a:rPr lang="fr-FR" sz="1050" b="1" dirty="0">
                  <a:solidFill>
                    <a:schemeClr val="bg1"/>
                  </a:solidFill>
                  <a:latin typeface="+mj-lt"/>
                </a:rPr>
                <a:t>Pourquoi mettre en place des SLA ?</a:t>
              </a:r>
              <a:endParaRPr lang="fr-FR" sz="1100" b="1" dirty="0">
                <a:solidFill>
                  <a:schemeClr val="bg1"/>
                </a:solidFill>
                <a:latin typeface="+mj-lt"/>
              </a:endParaRPr>
            </a:p>
          </p:txBody>
        </p:sp>
      </p:grpSp>
      <p:grpSp>
        <p:nvGrpSpPr>
          <p:cNvPr id="18" name="Groupe 17">
            <a:extLst>
              <a:ext uri="{FF2B5EF4-FFF2-40B4-BE49-F238E27FC236}">
                <a16:creationId xmlns:a16="http://schemas.microsoft.com/office/drawing/2014/main" id="{9ABB1FF3-2EED-C3A8-A1CE-F6FB5B0B81D4}"/>
              </a:ext>
            </a:extLst>
          </p:cNvPr>
          <p:cNvGrpSpPr/>
          <p:nvPr/>
        </p:nvGrpSpPr>
        <p:grpSpPr>
          <a:xfrm>
            <a:off x="187421" y="3408895"/>
            <a:ext cx="6500603" cy="4486750"/>
            <a:chOff x="178698" y="6190682"/>
            <a:chExt cx="6500603" cy="4128686"/>
          </a:xfrm>
        </p:grpSpPr>
        <p:sp>
          <p:nvSpPr>
            <p:cNvPr id="19" name="TextBox 93">
              <a:extLst>
                <a:ext uri="{FF2B5EF4-FFF2-40B4-BE49-F238E27FC236}">
                  <a16:creationId xmlns:a16="http://schemas.microsoft.com/office/drawing/2014/main" id="{B67357A7-8E48-7400-356D-C0A8EB4FE1B6}"/>
                </a:ext>
              </a:extLst>
            </p:cNvPr>
            <p:cNvSpPr txBox="1"/>
            <p:nvPr/>
          </p:nvSpPr>
          <p:spPr>
            <a:xfrm>
              <a:off x="178698" y="6377114"/>
              <a:ext cx="6500603" cy="3942254"/>
            </a:xfrm>
            <a:prstGeom prst="rect">
              <a:avLst/>
            </a:prstGeom>
            <a:solidFill>
              <a:srgbClr val="EFF1F7"/>
            </a:solidFill>
          </p:spPr>
          <p:txBody>
            <a:bodyPr wrap="square" lIns="72000" rIns="216000" rtlCol="0" anchor="t" anchorCtr="0">
              <a:noAutofit/>
            </a:bodyPr>
            <a:lstStyle/>
            <a:p>
              <a:pPr marL="80546" lvl="1" algn="just" defTabSz="914347">
                <a:buClr>
                  <a:srgbClr val="DB6524"/>
                </a:buClr>
                <a:buSzPct val="103000"/>
                <a:defRPr/>
              </a:pPr>
              <a:endParaRPr lang="fr-FR" sz="500" dirty="0">
                <a:solidFill>
                  <a:srgbClr val="0A2463"/>
                </a:solidFill>
                <a:latin typeface="Ubuntu Light" panose="020B0304030602030204"/>
              </a:endParaRPr>
            </a:p>
            <a:p>
              <a:pPr marL="309137" lvl="1" indent="-228591" algn="just" defTabSz="914347">
                <a:spcAft>
                  <a:spcPts val="500"/>
                </a:spcAft>
                <a:buClr>
                  <a:srgbClr val="DB6524"/>
                </a:buClr>
                <a:buSzPct val="103000"/>
                <a:buFont typeface="+mj-lt"/>
                <a:buAutoNum type="arabicPeriod"/>
                <a:defRPr/>
              </a:pPr>
              <a:r>
                <a:rPr lang="fr-FR" sz="1050" dirty="0">
                  <a:solidFill>
                    <a:srgbClr val="0A2463"/>
                  </a:solidFill>
                  <a:latin typeface="Calibri" panose="020F0502020204030204" pitchFamily="34" charset="0"/>
                  <a:cs typeface="Calibri" panose="020F0502020204030204" pitchFamily="34" charset="0"/>
                </a:rPr>
                <a:t>Intégrer </a:t>
              </a:r>
              <a:r>
                <a:rPr lang="fr-FR" sz="1050" b="1" dirty="0">
                  <a:solidFill>
                    <a:srgbClr val="0A2463"/>
                  </a:solidFill>
                  <a:latin typeface="Calibri" panose="020F0502020204030204" pitchFamily="34" charset="0"/>
                  <a:cs typeface="Calibri" panose="020F0502020204030204" pitchFamily="34" charset="0"/>
                </a:rPr>
                <a:t>les niveaux de services attendus </a:t>
              </a:r>
              <a:r>
                <a:rPr lang="fr-FR" sz="1050" dirty="0">
                  <a:solidFill>
                    <a:srgbClr val="0A2463"/>
                  </a:solidFill>
                  <a:latin typeface="Calibri" panose="020F0502020204030204" pitchFamily="34" charset="0"/>
                  <a:cs typeface="Calibri" panose="020F0502020204030204" pitchFamily="34" charset="0"/>
                </a:rPr>
                <a:t>lors de la mise en concurrence des fournisseurs de service (</a:t>
              </a:r>
              <a:r>
                <a:rPr lang="fr-FR" sz="1050" b="1" dirty="0">
                  <a:solidFill>
                    <a:srgbClr val="0A2463"/>
                  </a:solidFill>
                  <a:latin typeface="Calibri" panose="020F0502020204030204" pitchFamily="34" charset="0"/>
                  <a:cs typeface="Calibri" panose="020F0502020204030204" pitchFamily="34" charset="0"/>
                </a:rPr>
                <a:t>dans l'expression de besoin ou le cahier des charges</a:t>
              </a:r>
              <a:r>
                <a:rPr lang="fr-FR" sz="1050" dirty="0">
                  <a:solidFill>
                    <a:srgbClr val="0A2463"/>
                  </a:solidFill>
                  <a:latin typeface="Calibri" panose="020F0502020204030204" pitchFamily="34" charset="0"/>
                  <a:cs typeface="Calibri" panose="020F0502020204030204" pitchFamily="34" charset="0"/>
                </a:rPr>
                <a:t>)</a:t>
              </a:r>
            </a:p>
            <a:p>
              <a:pPr marL="309137" lvl="1" indent="-228591" algn="just" defTabSz="914347">
                <a:spcAft>
                  <a:spcPts val="500"/>
                </a:spcAft>
                <a:buClr>
                  <a:srgbClr val="DB6524"/>
                </a:buClr>
                <a:buSzPct val="103000"/>
                <a:buFont typeface="+mj-lt"/>
                <a:buAutoNum type="arabicPeriod"/>
                <a:defRPr/>
              </a:pPr>
              <a:r>
                <a:rPr lang="fr-FR" sz="1050" b="1" dirty="0">
                  <a:solidFill>
                    <a:srgbClr val="0A2463"/>
                  </a:solidFill>
                  <a:latin typeface="Calibri" panose="020F0502020204030204" pitchFamily="34" charset="0"/>
                  <a:cs typeface="Calibri" panose="020F0502020204030204" pitchFamily="34" charset="0"/>
                </a:rPr>
                <a:t>Négocier </a:t>
              </a:r>
              <a:r>
                <a:rPr lang="fr-FR" sz="1050" dirty="0">
                  <a:solidFill>
                    <a:srgbClr val="0A2463"/>
                  </a:solidFill>
                  <a:latin typeface="Calibri" panose="020F0502020204030204" pitchFamily="34" charset="0"/>
                  <a:cs typeface="Calibri" panose="020F0502020204030204" pitchFamily="34" charset="0"/>
                </a:rPr>
                <a:t>les niveaux de service lors de la contractualisation avec le prestataire (valeur d’engagement contractuelle et pénalité associée si la </a:t>
              </a:r>
              <a:r>
                <a:rPr lang="fr-FR" sz="1050">
                  <a:solidFill>
                    <a:srgbClr val="0A2463"/>
                  </a:solidFill>
                  <a:latin typeface="Calibri" panose="020F0502020204030204" pitchFamily="34" charset="0"/>
                  <a:cs typeface="Calibri" panose="020F0502020204030204" pitchFamily="34" charset="0"/>
                </a:rPr>
                <a:t>valeur est non </a:t>
              </a:r>
              <a:r>
                <a:rPr lang="fr-FR" sz="1050" dirty="0">
                  <a:solidFill>
                    <a:srgbClr val="0A2463"/>
                  </a:solidFill>
                  <a:latin typeface="Calibri" panose="020F0502020204030204" pitchFamily="34" charset="0"/>
                  <a:cs typeface="Calibri" panose="020F0502020204030204" pitchFamily="34" charset="0"/>
                </a:rPr>
                <a:t>respectée) ;</a:t>
              </a:r>
            </a:p>
            <a:p>
              <a:pPr marL="309137" lvl="1" indent="-228591" algn="just" defTabSz="914347">
                <a:spcAft>
                  <a:spcPts val="500"/>
                </a:spcAft>
                <a:buClr>
                  <a:srgbClr val="DB6524"/>
                </a:buClr>
                <a:buSzPct val="103000"/>
                <a:buFont typeface="+mj-lt"/>
                <a:buAutoNum type="arabicPeriod"/>
                <a:defRPr/>
              </a:pPr>
              <a:r>
                <a:rPr lang="fr-FR" sz="1050" dirty="0">
                  <a:solidFill>
                    <a:srgbClr val="0A2463"/>
                  </a:solidFill>
                  <a:latin typeface="Calibri" panose="020F0502020204030204" pitchFamily="34" charset="0"/>
                  <a:cs typeface="Calibri" panose="020F0502020204030204" pitchFamily="34" charset="0"/>
                </a:rPr>
                <a:t>Mettre en place des </a:t>
              </a:r>
              <a:r>
                <a:rPr lang="fr-FR" sz="1050" b="1" dirty="0">
                  <a:solidFill>
                    <a:srgbClr val="0A2463"/>
                  </a:solidFill>
                  <a:latin typeface="Calibri" panose="020F0502020204030204" pitchFamily="34" charset="0"/>
                  <a:cs typeface="Calibri" panose="020F0502020204030204" pitchFamily="34" charset="0"/>
                </a:rPr>
                <a:t>comités dédiés</a:t>
              </a:r>
              <a:r>
                <a:rPr lang="fr-FR" sz="1050" dirty="0">
                  <a:solidFill>
                    <a:srgbClr val="0A2463"/>
                  </a:solidFill>
                  <a:latin typeface="Calibri" panose="020F0502020204030204" pitchFamily="34" charset="0"/>
                  <a:cs typeface="Calibri" panose="020F0502020204030204" pitchFamily="34" charset="0"/>
                </a:rPr>
                <a:t> au suivi des niveaux de service avec le prestataire ;</a:t>
              </a:r>
            </a:p>
            <a:p>
              <a:pPr marL="709170" lvl="2" indent="-171443" algn="just" defTabSz="914347">
                <a:spcAft>
                  <a:spcPts val="500"/>
                </a:spcAft>
                <a:buClr>
                  <a:srgbClr val="DB6524"/>
                </a:buClr>
                <a:buSzPct val="103000"/>
                <a:buBlip>
                  <a:blip r:embed="rId3"/>
                </a:buBlip>
                <a:defRPr/>
              </a:pPr>
              <a:r>
                <a:rPr lang="fr-FR" sz="1050" dirty="0">
                  <a:solidFill>
                    <a:srgbClr val="0A2463"/>
                  </a:solidFill>
                  <a:latin typeface="Calibri" panose="020F0502020204030204" pitchFamily="34" charset="0"/>
                  <a:cs typeface="Calibri" panose="020F0502020204030204" pitchFamily="34" charset="0"/>
                </a:rPr>
                <a:t>L’ordre du jour est préparé par le prestataire qui produit les tableaux de bord de suivi des niveaux de service;</a:t>
              </a:r>
            </a:p>
            <a:p>
              <a:pPr marL="709170" lvl="2" indent="-171443" algn="just" defTabSz="914347">
                <a:spcAft>
                  <a:spcPts val="500"/>
                </a:spcAft>
                <a:buClr>
                  <a:srgbClr val="DB6524"/>
                </a:buClr>
                <a:buSzPct val="103000"/>
                <a:buBlip>
                  <a:blip r:embed="rId3"/>
                </a:buBlip>
                <a:defRPr/>
              </a:pPr>
              <a:r>
                <a:rPr lang="fr-FR" sz="1050" dirty="0">
                  <a:solidFill>
                    <a:srgbClr val="0A2463"/>
                  </a:solidFill>
                  <a:latin typeface="Calibri" panose="020F0502020204030204" pitchFamily="34" charset="0"/>
                  <a:cs typeface="Calibri" panose="020F0502020204030204" pitchFamily="34" charset="0"/>
                </a:rPr>
                <a:t>Les actions pour améliorer la qualité de service sont décidées et suivies dans ces comités ;</a:t>
              </a:r>
            </a:p>
            <a:p>
              <a:pPr marL="309137" lvl="1" indent="-228591" algn="just" defTabSz="914347">
                <a:spcAft>
                  <a:spcPts val="500"/>
                </a:spcAft>
                <a:buClr>
                  <a:srgbClr val="DB6524"/>
                </a:buClr>
                <a:buSzPct val="103000"/>
                <a:buFont typeface="+mj-lt"/>
                <a:buAutoNum type="arabicPeriod"/>
                <a:defRPr/>
              </a:pPr>
              <a:r>
                <a:rPr lang="fr-FR" sz="1050" b="1" dirty="0">
                  <a:solidFill>
                    <a:srgbClr val="0A2463"/>
                  </a:solidFill>
                  <a:latin typeface="Calibri" panose="020F0502020204030204" pitchFamily="34" charset="0"/>
                  <a:cs typeface="Calibri" panose="020F0502020204030204" pitchFamily="34" charset="0"/>
                </a:rPr>
                <a:t>Réévaluer </a:t>
              </a:r>
              <a:r>
                <a:rPr lang="fr-FR" sz="1050" dirty="0">
                  <a:solidFill>
                    <a:srgbClr val="0A2463"/>
                  </a:solidFill>
                  <a:latin typeface="Calibri" panose="020F0502020204030204" pitchFamily="34" charset="0"/>
                  <a:cs typeface="Calibri" panose="020F0502020204030204" pitchFamily="34" charset="0"/>
                </a:rPr>
                <a:t>systématiquement les niveaux de service lors des </a:t>
              </a:r>
              <a:r>
                <a:rPr lang="fr-FR" sz="1050" b="1" dirty="0">
                  <a:solidFill>
                    <a:srgbClr val="0A2463"/>
                  </a:solidFill>
                  <a:latin typeface="Calibri" panose="020F0502020204030204" pitchFamily="34" charset="0"/>
                  <a:cs typeface="Calibri" panose="020F0502020204030204" pitchFamily="34" charset="0"/>
                </a:rPr>
                <a:t>renouvellements de contrat.</a:t>
              </a:r>
            </a:p>
            <a:p>
              <a:pPr marL="251990" lvl="1" indent="-171443" algn="just" defTabSz="914347">
                <a:spcAft>
                  <a:spcPts val="500"/>
                </a:spcAft>
                <a:buClr>
                  <a:srgbClr val="DB6524"/>
                </a:buClr>
                <a:buSzPct val="103000"/>
                <a:buBlip>
                  <a:blip r:embed="rId3"/>
                </a:buBlip>
                <a:defRPr/>
              </a:pPr>
              <a:endParaRPr lang="fr-FR" sz="1050" dirty="0">
                <a:solidFill>
                  <a:srgbClr val="0A2463"/>
                </a:solidFill>
                <a:latin typeface="Calibri" panose="020F0502020204030204" pitchFamily="34" charset="0"/>
                <a:cs typeface="Calibri" panose="020F0502020204030204" pitchFamily="34" charset="0"/>
              </a:endParaRPr>
            </a:p>
            <a:p>
              <a:pPr marL="251990" lvl="1" indent="-171443" algn="just" defTabSz="914347">
                <a:spcAft>
                  <a:spcPts val="500"/>
                </a:spcAft>
                <a:buClr>
                  <a:srgbClr val="DB6524"/>
                </a:buClr>
                <a:buSzPct val="103000"/>
                <a:buBlip>
                  <a:blip r:embed="rId3"/>
                </a:buBlip>
                <a:defRPr/>
              </a:pPr>
              <a:r>
                <a:rPr lang="fr-FR" sz="1050" dirty="0">
                  <a:solidFill>
                    <a:srgbClr val="0A2463"/>
                  </a:solidFill>
                  <a:latin typeface="Calibri" panose="020F0502020204030204" pitchFamily="34" charset="0"/>
                  <a:cs typeface="Calibri" panose="020F0502020204030204" pitchFamily="34" charset="0"/>
                </a:rPr>
                <a:t>Nota : pour les achats déjà effectués sans niveau de service et relatifs à des services informatiques </a:t>
              </a:r>
              <a:r>
                <a:rPr lang="fr-FR" sz="1050" b="1" dirty="0">
                  <a:solidFill>
                    <a:srgbClr val="0A2463"/>
                  </a:solidFill>
                  <a:latin typeface="Calibri" panose="020F0502020204030204" pitchFamily="34" charset="0"/>
                  <a:cs typeface="Calibri" panose="020F0502020204030204" pitchFamily="34" charset="0"/>
                </a:rPr>
                <a:t>critiques </a:t>
              </a:r>
              <a:r>
                <a:rPr lang="fr-FR" sz="1050" dirty="0">
                  <a:solidFill>
                    <a:srgbClr val="0A2463"/>
                  </a:solidFill>
                  <a:latin typeface="Calibri" panose="020F0502020204030204" pitchFamily="34" charset="0"/>
                  <a:cs typeface="Calibri" panose="020F0502020204030204" pitchFamily="34" charset="0"/>
                </a:rPr>
                <a:t>ou portant sur des </a:t>
              </a:r>
              <a:r>
                <a:rPr lang="fr-FR" sz="1050" b="1" dirty="0">
                  <a:solidFill>
                    <a:srgbClr val="0A2463"/>
                  </a:solidFill>
                  <a:latin typeface="Calibri" panose="020F0502020204030204" pitchFamily="34" charset="0"/>
                  <a:cs typeface="Calibri" panose="020F0502020204030204" pitchFamily="34" charset="0"/>
                </a:rPr>
                <a:t>montants financiers conséquents</a:t>
              </a:r>
              <a:r>
                <a:rPr lang="fr-FR" sz="1050" dirty="0">
                  <a:solidFill>
                    <a:srgbClr val="0A2463"/>
                  </a:solidFill>
                  <a:latin typeface="Calibri" panose="020F0502020204030204" pitchFamily="34" charset="0"/>
                  <a:cs typeface="Calibri" panose="020F0502020204030204" pitchFamily="34" charset="0"/>
                </a:rPr>
                <a:t>,</a:t>
              </a:r>
              <a:r>
                <a:rPr lang="fr-FR" sz="1050" b="1" dirty="0">
                  <a:solidFill>
                    <a:srgbClr val="0A2463"/>
                  </a:solidFill>
                  <a:latin typeface="Calibri" panose="020F0502020204030204" pitchFamily="34" charset="0"/>
                  <a:cs typeface="Calibri" panose="020F0502020204030204" pitchFamily="34" charset="0"/>
                </a:rPr>
                <a:t> </a:t>
              </a:r>
              <a:r>
                <a:rPr lang="fr-FR" sz="1050" dirty="0">
                  <a:solidFill>
                    <a:srgbClr val="0A2463"/>
                  </a:solidFill>
                  <a:latin typeface="Calibri" panose="020F0502020204030204" pitchFamily="34" charset="0"/>
                  <a:cs typeface="Calibri" panose="020F0502020204030204" pitchFamily="34" charset="0"/>
                </a:rPr>
                <a:t>il est opportun de négocier, </a:t>
              </a:r>
              <a:r>
                <a:rPr lang="fr-FR" sz="1050" i="1" dirty="0">
                  <a:solidFill>
                    <a:srgbClr val="0A2463"/>
                  </a:solidFill>
                  <a:latin typeface="Calibri" panose="020F0502020204030204" pitchFamily="34" charset="0"/>
                  <a:cs typeface="Calibri" panose="020F0502020204030204" pitchFamily="34" charset="0"/>
                </a:rPr>
                <a:t>a posteriori</a:t>
              </a:r>
              <a:r>
                <a:rPr lang="fr-FR" sz="1050" dirty="0">
                  <a:solidFill>
                    <a:srgbClr val="0A2463"/>
                  </a:solidFill>
                  <a:latin typeface="Calibri" panose="020F0502020204030204" pitchFamily="34" charset="0"/>
                  <a:cs typeface="Calibri" panose="020F0502020204030204" pitchFamily="34" charset="0"/>
                </a:rPr>
                <a:t>, la mise en place des niveaux de service.</a:t>
              </a:r>
            </a:p>
            <a:p>
              <a:pPr marL="251990" lvl="1" indent="-171443" algn="just" defTabSz="914347">
                <a:spcAft>
                  <a:spcPts val="500"/>
                </a:spcAft>
                <a:buClr>
                  <a:srgbClr val="DB6524"/>
                </a:buClr>
                <a:buSzPct val="103000"/>
                <a:buBlip>
                  <a:blip r:embed="rId3"/>
                </a:buBlip>
                <a:defRPr/>
              </a:pPr>
              <a:endParaRPr lang="fr-FR" sz="1050" dirty="0">
                <a:solidFill>
                  <a:srgbClr val="0A2463"/>
                </a:solidFill>
                <a:latin typeface="Calibri" panose="020F0502020204030204" pitchFamily="34" charset="0"/>
                <a:cs typeface="Calibri" panose="020F0502020204030204" pitchFamily="34" charset="0"/>
              </a:endParaRPr>
            </a:p>
            <a:p>
              <a:pPr marL="251990" lvl="1" indent="-171443" algn="just" defTabSz="914347">
                <a:spcAft>
                  <a:spcPts val="500"/>
                </a:spcAft>
                <a:buClr>
                  <a:srgbClr val="DB6524"/>
                </a:buClr>
                <a:buSzPct val="103000"/>
                <a:buBlip>
                  <a:blip r:embed="rId3"/>
                </a:buBlip>
                <a:defRPr/>
              </a:pPr>
              <a:r>
                <a:rPr lang="fr-FR" sz="1050" dirty="0">
                  <a:solidFill>
                    <a:srgbClr val="0A2463"/>
                  </a:solidFill>
                  <a:latin typeface="Calibri" panose="020F0502020204030204" pitchFamily="34" charset="0"/>
                  <a:cs typeface="Calibri" panose="020F0502020204030204" pitchFamily="34" charset="0"/>
                </a:rPr>
                <a:t>Dans les chapitres suivants de ce document, vous trouverez des </a:t>
              </a:r>
              <a:r>
                <a:rPr lang="fr-FR" sz="1050" b="1" dirty="0">
                  <a:solidFill>
                    <a:srgbClr val="0A2463"/>
                  </a:solidFill>
                  <a:latin typeface="Calibri" panose="020F0502020204030204" pitchFamily="34" charset="0"/>
                  <a:cs typeface="Calibri" panose="020F0502020204030204" pitchFamily="34" charset="0"/>
                </a:rPr>
                <a:t>propositions </a:t>
              </a:r>
              <a:r>
                <a:rPr lang="fr-FR" sz="1050" dirty="0">
                  <a:solidFill>
                    <a:srgbClr val="0A2463"/>
                  </a:solidFill>
                  <a:latin typeface="Calibri" panose="020F0502020204030204" pitchFamily="34" charset="0"/>
                  <a:cs typeface="Calibri" panose="020F0502020204030204" pitchFamily="34" charset="0"/>
                </a:rPr>
                <a:t>de niveaux de service : il s’agit d’une liste </a:t>
              </a:r>
              <a:r>
                <a:rPr lang="fr-FR" sz="1050" b="1" dirty="0">
                  <a:solidFill>
                    <a:srgbClr val="0A2463"/>
                  </a:solidFill>
                  <a:latin typeface="Calibri" panose="020F0502020204030204" pitchFamily="34" charset="0"/>
                  <a:cs typeface="Calibri" panose="020F0502020204030204" pitchFamily="34" charset="0"/>
                </a:rPr>
                <a:t>a minima, </a:t>
              </a:r>
              <a:r>
                <a:rPr lang="fr-FR" sz="1050" dirty="0">
                  <a:solidFill>
                    <a:srgbClr val="0A2463"/>
                  </a:solidFill>
                  <a:latin typeface="Calibri" panose="020F0502020204030204" pitchFamily="34" charset="0"/>
                  <a:cs typeface="Calibri" panose="020F0502020204030204" pitchFamily="34" charset="0"/>
                </a:rPr>
                <a:t>correspondant aux niveaux de service </a:t>
              </a:r>
              <a:r>
                <a:rPr lang="fr-FR" sz="1050" b="1" dirty="0">
                  <a:solidFill>
                    <a:srgbClr val="0A2463"/>
                  </a:solidFill>
                  <a:latin typeface="Calibri" panose="020F0502020204030204" pitchFamily="34" charset="0"/>
                  <a:cs typeface="Calibri" panose="020F0502020204030204" pitchFamily="34" charset="0"/>
                </a:rPr>
                <a:t>les plus fréquemment utilisés. </a:t>
              </a:r>
              <a:r>
                <a:rPr lang="fr-FR" sz="1050" dirty="0">
                  <a:solidFill>
                    <a:srgbClr val="0A2463"/>
                  </a:solidFill>
                  <a:latin typeface="Calibri" panose="020F0502020204030204" pitchFamily="34" charset="0"/>
                  <a:cs typeface="Calibri" panose="020F0502020204030204" pitchFamily="34" charset="0"/>
                </a:rPr>
                <a:t>Ils portent sur les volets Projet, Poste de travail, Applicatif et Infrastructure / Réseau. </a:t>
              </a:r>
            </a:p>
            <a:p>
              <a:pPr marL="709170" lvl="2" indent="-171443" algn="just" defTabSz="914347">
                <a:spcAft>
                  <a:spcPts val="500"/>
                </a:spcAft>
                <a:buClr>
                  <a:srgbClr val="DB6524"/>
                </a:buClr>
                <a:buSzPct val="103000"/>
                <a:buBlip>
                  <a:blip r:embed="rId3"/>
                </a:buBlip>
                <a:defRPr/>
              </a:pPr>
              <a:r>
                <a:rPr lang="fr-FR" sz="1050" dirty="0">
                  <a:solidFill>
                    <a:srgbClr val="0A2463"/>
                  </a:solidFill>
                  <a:latin typeface="Calibri" panose="020F0502020204030204" pitchFamily="34" charset="0"/>
                  <a:cs typeface="Calibri" panose="020F0502020204030204" pitchFamily="34" charset="0"/>
                </a:rPr>
                <a:t>Ils peuvent être modifiés et complétés en fonction de vos besoins et spécificités d’achat ;</a:t>
              </a:r>
            </a:p>
            <a:p>
              <a:pPr marL="709170" lvl="2" indent="-171443" algn="just" defTabSz="914347">
                <a:spcAft>
                  <a:spcPts val="500"/>
                </a:spcAft>
                <a:buClr>
                  <a:srgbClr val="DB6524"/>
                </a:buClr>
                <a:buSzPct val="103000"/>
                <a:buBlip>
                  <a:blip r:embed="rId3"/>
                </a:buBlip>
                <a:defRPr/>
              </a:pPr>
              <a:r>
                <a:rPr lang="fr-FR" sz="1050" dirty="0">
                  <a:solidFill>
                    <a:srgbClr val="0A2463"/>
                  </a:solidFill>
                  <a:latin typeface="Calibri" panose="020F0502020204030204" pitchFamily="34" charset="0"/>
                  <a:cs typeface="Calibri" panose="020F0502020204030204" pitchFamily="34" charset="0"/>
                </a:rPr>
                <a:t>Une attention particulière doit être portée au bon </a:t>
              </a:r>
              <a:r>
                <a:rPr lang="fr-FR" sz="1050" b="1" dirty="0">
                  <a:solidFill>
                    <a:srgbClr val="0A2463"/>
                  </a:solidFill>
                  <a:latin typeface="Calibri" panose="020F0502020204030204" pitchFamily="34" charset="0"/>
                  <a:cs typeface="Calibri" panose="020F0502020204030204" pitchFamily="34" charset="0"/>
                </a:rPr>
                <a:t>équilibre </a:t>
              </a:r>
              <a:r>
                <a:rPr lang="fr-FR" sz="1050" dirty="0">
                  <a:solidFill>
                    <a:srgbClr val="0A2463"/>
                  </a:solidFill>
                  <a:latin typeface="Calibri" panose="020F0502020204030204" pitchFamily="34" charset="0"/>
                  <a:cs typeface="Calibri" panose="020F0502020204030204" pitchFamily="34" charset="0"/>
                </a:rPr>
                <a:t>entre le niveau de service et son coût, une exigence trop élevée induira une </a:t>
              </a:r>
              <a:r>
                <a:rPr lang="fr-FR" sz="1050" dirty="0" err="1">
                  <a:solidFill>
                    <a:srgbClr val="0A2463"/>
                  </a:solidFill>
                  <a:latin typeface="Calibri" panose="020F0502020204030204" pitchFamily="34" charset="0"/>
                  <a:cs typeface="Calibri" panose="020F0502020204030204" pitchFamily="34" charset="0"/>
                </a:rPr>
                <a:t>surqualité</a:t>
              </a:r>
              <a:r>
                <a:rPr lang="fr-FR" sz="1050" dirty="0">
                  <a:solidFill>
                    <a:srgbClr val="0A2463"/>
                  </a:solidFill>
                  <a:latin typeface="Calibri" panose="020F0502020204030204" pitchFamily="34" charset="0"/>
                  <a:cs typeface="Calibri" panose="020F0502020204030204" pitchFamily="34" charset="0"/>
                </a:rPr>
                <a:t> et donc un </a:t>
              </a:r>
              <a:r>
                <a:rPr lang="fr-FR" sz="1050" b="1" dirty="0">
                  <a:solidFill>
                    <a:srgbClr val="0A2463"/>
                  </a:solidFill>
                  <a:latin typeface="Calibri" panose="020F0502020204030204" pitchFamily="34" charset="0"/>
                  <a:cs typeface="Calibri" panose="020F0502020204030204" pitchFamily="34" charset="0"/>
                </a:rPr>
                <a:t>surcoût inutile.</a:t>
              </a:r>
            </a:p>
            <a:p>
              <a:pPr marL="709170" lvl="2" indent="-171443" algn="just" defTabSz="914347">
                <a:spcAft>
                  <a:spcPts val="500"/>
                </a:spcAft>
                <a:buClr>
                  <a:srgbClr val="DB6524"/>
                </a:buClr>
                <a:buSzPct val="103000"/>
                <a:buBlip>
                  <a:blip r:embed="rId3"/>
                </a:buBlip>
                <a:defRPr/>
              </a:pPr>
              <a:endParaRPr lang="fr-FR" sz="1050" dirty="0">
                <a:solidFill>
                  <a:srgbClr val="0A2463"/>
                </a:solidFill>
                <a:latin typeface="Ubuntu Light" panose="020B0304030602030204"/>
              </a:endParaRPr>
            </a:p>
          </p:txBody>
        </p:sp>
        <p:sp>
          <p:nvSpPr>
            <p:cNvPr id="20" name="TextBox 93">
              <a:extLst>
                <a:ext uri="{FF2B5EF4-FFF2-40B4-BE49-F238E27FC236}">
                  <a16:creationId xmlns:a16="http://schemas.microsoft.com/office/drawing/2014/main" id="{FB7E506D-4045-11A7-2BB9-8B70E594CF12}"/>
                </a:ext>
              </a:extLst>
            </p:cNvPr>
            <p:cNvSpPr txBox="1"/>
            <p:nvPr/>
          </p:nvSpPr>
          <p:spPr>
            <a:xfrm>
              <a:off x="187421" y="6190682"/>
              <a:ext cx="4130582" cy="216000"/>
            </a:xfrm>
            <a:prstGeom prst="rect">
              <a:avLst/>
            </a:prstGeom>
            <a:solidFill>
              <a:srgbClr val="E6506D"/>
            </a:solidFill>
          </p:spPr>
          <p:txBody>
            <a:bodyPr wrap="square" lIns="0" tIns="14400" rIns="0" bIns="0" rtlCol="0" anchor="t" anchorCtr="0">
              <a:noAutofit/>
            </a:bodyPr>
            <a:lstStyle/>
            <a:p>
              <a:pPr marL="80546" lvl="1" defTabSz="914347">
                <a:spcAft>
                  <a:spcPts val="600"/>
                </a:spcAft>
                <a:buClr>
                  <a:srgbClr val="DB6524"/>
                </a:buClr>
                <a:buSzPct val="103000"/>
                <a:defRPr/>
              </a:pPr>
              <a:r>
                <a:rPr lang="fr-FR" sz="1050" b="1">
                  <a:solidFill>
                    <a:schemeClr val="bg1"/>
                  </a:solidFill>
                  <a:latin typeface="+mj-lt"/>
                </a:rPr>
                <a:t>Comment mettre en place et utiliser des niveaux de service  ?</a:t>
              </a:r>
              <a:endParaRPr lang="fr-FR" sz="1100" b="1">
                <a:solidFill>
                  <a:schemeClr val="bg1"/>
                </a:solidFill>
                <a:latin typeface="+mj-lt"/>
              </a:endParaRPr>
            </a:p>
          </p:txBody>
        </p:sp>
      </p:grpSp>
    </p:spTree>
    <p:extLst>
      <p:ext uri="{BB962C8B-B14F-4D97-AF65-F5344CB8AC3E}">
        <p14:creationId xmlns:p14="http://schemas.microsoft.com/office/powerpoint/2010/main" val="2024474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285">
            <a:extLst>
              <a:ext uri="{FF2B5EF4-FFF2-40B4-BE49-F238E27FC236}">
                <a16:creationId xmlns:a16="http://schemas.microsoft.com/office/drawing/2014/main" id="{DE103AAD-B90B-F253-B987-4D852DDB30F6}"/>
              </a:ext>
            </a:extLst>
          </p:cNvPr>
          <p:cNvCxnSpPr>
            <a:cxnSpLocks/>
          </p:cNvCxnSpPr>
          <p:nvPr/>
        </p:nvCxnSpPr>
        <p:spPr>
          <a:xfrm>
            <a:off x="202371" y="1191133"/>
            <a:ext cx="6480000" cy="0"/>
          </a:xfrm>
          <a:prstGeom prst="line">
            <a:avLst/>
          </a:prstGeom>
          <a:ln w="12700">
            <a:solidFill>
              <a:srgbClr val="D91F4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DB9F29E-EDDB-CD43-57E4-77F258C49224}"/>
              </a:ext>
            </a:extLst>
          </p:cNvPr>
          <p:cNvSpPr/>
          <p:nvPr/>
        </p:nvSpPr>
        <p:spPr>
          <a:xfrm>
            <a:off x="409958" y="894685"/>
            <a:ext cx="4945418" cy="248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79999" rIns="36000" rtlCol="0" anchor="ctr"/>
          <a:lstStyle/>
          <a:p>
            <a:pPr algn="just"/>
            <a:r>
              <a:rPr lang="fr-FR" sz="1300" b="1">
                <a:solidFill>
                  <a:srgbClr val="D91F41"/>
                </a:solidFill>
              </a:rPr>
              <a:t>Niveaux de service : Projet</a:t>
            </a:r>
          </a:p>
        </p:txBody>
      </p:sp>
      <p:grpSp>
        <p:nvGrpSpPr>
          <p:cNvPr id="6" name="Groupe 26">
            <a:extLst>
              <a:ext uri="{FF2B5EF4-FFF2-40B4-BE49-F238E27FC236}">
                <a16:creationId xmlns:a16="http://schemas.microsoft.com/office/drawing/2014/main" id="{85470E94-0F91-1CD0-DD9D-20D2B2632468}"/>
              </a:ext>
            </a:extLst>
          </p:cNvPr>
          <p:cNvGrpSpPr>
            <a:grpSpLocks noChangeAspect="1"/>
          </p:cNvGrpSpPr>
          <p:nvPr/>
        </p:nvGrpSpPr>
        <p:grpSpPr>
          <a:xfrm>
            <a:off x="237078" y="889914"/>
            <a:ext cx="252001" cy="243951"/>
            <a:chOff x="1343026" y="4572281"/>
            <a:chExt cx="468000" cy="468000"/>
          </a:xfrm>
          <a:solidFill>
            <a:schemeClr val="bg1"/>
          </a:solidFill>
        </p:grpSpPr>
        <p:sp>
          <p:nvSpPr>
            <p:cNvPr id="7" name="Ellipse 30">
              <a:extLst>
                <a:ext uri="{FF2B5EF4-FFF2-40B4-BE49-F238E27FC236}">
                  <a16:creationId xmlns:a16="http://schemas.microsoft.com/office/drawing/2014/main" id="{B50DC7B3-8AAB-8527-482A-4F422735B6B8}"/>
                </a:ext>
              </a:extLst>
            </p:cNvPr>
            <p:cNvSpPr/>
            <p:nvPr/>
          </p:nvSpPr>
          <p:spPr>
            <a:xfrm>
              <a:off x="1343026" y="4572281"/>
              <a:ext cx="468000" cy="468000"/>
            </a:xfrm>
            <a:prstGeom prst="ellipse">
              <a:avLst/>
            </a:prstGeom>
            <a:grpFill/>
            <a:ln w="15875">
              <a:solidFill>
                <a:srgbClr val="D91F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213">
                <a:defRPr/>
              </a:pPr>
              <a:endParaRPr lang="LID4096" sz="1013">
                <a:solidFill>
                  <a:srgbClr val="FFFFFF"/>
                </a:solidFill>
                <a:latin typeface="Ubuntu" panose="020B0504030602030204" pitchFamily="34" charset="0"/>
              </a:endParaRPr>
            </a:p>
          </p:txBody>
        </p:sp>
        <p:grpSp>
          <p:nvGrpSpPr>
            <p:cNvPr id="8" name="Groupe 33">
              <a:extLst>
                <a:ext uri="{FF2B5EF4-FFF2-40B4-BE49-F238E27FC236}">
                  <a16:creationId xmlns:a16="http://schemas.microsoft.com/office/drawing/2014/main" id="{23A96676-DEB0-7BDD-45BD-F13C1512DD3B}"/>
                </a:ext>
              </a:extLst>
            </p:cNvPr>
            <p:cNvGrpSpPr/>
            <p:nvPr/>
          </p:nvGrpSpPr>
          <p:grpSpPr>
            <a:xfrm rot="13500000">
              <a:off x="1459549" y="4727856"/>
              <a:ext cx="156850" cy="156850"/>
              <a:chOff x="2932268" y="5599425"/>
              <a:chExt cx="156850" cy="156850"/>
            </a:xfrm>
            <a:grpFill/>
          </p:grpSpPr>
          <p:cxnSp>
            <p:nvCxnSpPr>
              <p:cNvPr id="9" name="Connecteur droit 34">
                <a:extLst>
                  <a:ext uri="{FF2B5EF4-FFF2-40B4-BE49-F238E27FC236}">
                    <a16:creationId xmlns:a16="http://schemas.microsoft.com/office/drawing/2014/main" id="{D661D944-ABCB-18C3-F67B-1FB5AEE1F885}"/>
                  </a:ext>
                </a:extLst>
              </p:cNvPr>
              <p:cNvCxnSpPr>
                <a:cxnSpLocks/>
              </p:cNvCxnSpPr>
              <p:nvPr/>
            </p:nvCxnSpPr>
            <p:spPr>
              <a:xfrm>
                <a:off x="2936875" y="5599425"/>
                <a:ext cx="0" cy="156850"/>
              </a:xfrm>
              <a:prstGeom prst="line">
                <a:avLst/>
              </a:prstGeom>
              <a:grpFill/>
              <a:ln w="15875">
                <a:solidFill>
                  <a:srgbClr val="D91F41"/>
                </a:solidFill>
              </a:ln>
            </p:spPr>
            <p:style>
              <a:lnRef idx="1">
                <a:schemeClr val="accent1"/>
              </a:lnRef>
              <a:fillRef idx="0">
                <a:schemeClr val="accent1"/>
              </a:fillRef>
              <a:effectRef idx="0">
                <a:schemeClr val="accent1"/>
              </a:effectRef>
              <a:fontRef idx="minor">
                <a:schemeClr val="tx1"/>
              </a:fontRef>
            </p:style>
          </p:cxnSp>
          <p:cxnSp>
            <p:nvCxnSpPr>
              <p:cNvPr id="10" name="Connecteur droit 35">
                <a:extLst>
                  <a:ext uri="{FF2B5EF4-FFF2-40B4-BE49-F238E27FC236}">
                    <a16:creationId xmlns:a16="http://schemas.microsoft.com/office/drawing/2014/main" id="{2FA31901-BF3E-8623-F460-5321BAC2352D}"/>
                  </a:ext>
                </a:extLst>
              </p:cNvPr>
              <p:cNvCxnSpPr>
                <a:cxnSpLocks/>
              </p:cNvCxnSpPr>
              <p:nvPr/>
            </p:nvCxnSpPr>
            <p:spPr>
              <a:xfrm rot="16200000" flipH="1">
                <a:off x="3010693" y="5673087"/>
                <a:ext cx="0" cy="156850"/>
              </a:xfrm>
              <a:prstGeom prst="line">
                <a:avLst/>
              </a:prstGeom>
              <a:grpFill/>
              <a:ln w="15875">
                <a:solidFill>
                  <a:srgbClr val="D91F41"/>
                </a:solidFill>
              </a:ln>
            </p:spPr>
            <p:style>
              <a:lnRef idx="1">
                <a:schemeClr val="accent1"/>
              </a:lnRef>
              <a:fillRef idx="0">
                <a:schemeClr val="accent1"/>
              </a:fillRef>
              <a:effectRef idx="0">
                <a:schemeClr val="accent1"/>
              </a:effectRef>
              <a:fontRef idx="minor">
                <a:schemeClr val="tx1"/>
              </a:fontRef>
            </p:style>
          </p:cxnSp>
        </p:grpSp>
      </p:grpSp>
      <p:pic>
        <p:nvPicPr>
          <p:cNvPr id="11" name="Graphique 10" descr="Brainstorming de groupe">
            <a:extLst>
              <a:ext uri="{FF2B5EF4-FFF2-40B4-BE49-F238E27FC236}">
                <a16:creationId xmlns:a16="http://schemas.microsoft.com/office/drawing/2014/main" id="{D3A94B1B-EBB7-99CF-0F40-F37DB9B1A07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19092" y="836816"/>
            <a:ext cx="360000" cy="360000"/>
          </a:xfrm>
          <a:prstGeom prst="rect">
            <a:avLst/>
          </a:prstGeom>
        </p:spPr>
      </p:pic>
      <p:graphicFrame>
        <p:nvGraphicFramePr>
          <p:cNvPr id="24" name="Tableau 23">
            <a:extLst>
              <a:ext uri="{FF2B5EF4-FFF2-40B4-BE49-F238E27FC236}">
                <a16:creationId xmlns:a16="http://schemas.microsoft.com/office/drawing/2014/main" id="{79C42842-905F-394B-79DD-104C58DFDE40}"/>
              </a:ext>
            </a:extLst>
          </p:cNvPr>
          <p:cNvGraphicFramePr>
            <a:graphicFrameLocks noGrp="1"/>
          </p:cNvGraphicFramePr>
          <p:nvPr>
            <p:extLst>
              <p:ext uri="{D42A27DB-BD31-4B8C-83A1-F6EECF244321}">
                <p14:modId xmlns:p14="http://schemas.microsoft.com/office/powerpoint/2010/main" val="1434642184"/>
              </p:ext>
            </p:extLst>
          </p:nvPr>
        </p:nvGraphicFramePr>
        <p:xfrm>
          <a:off x="202371" y="1401073"/>
          <a:ext cx="6476721" cy="6338500"/>
        </p:xfrm>
        <a:graphic>
          <a:graphicData uri="http://schemas.openxmlformats.org/drawingml/2006/table">
            <a:tbl>
              <a:tblPr/>
              <a:tblGrid>
                <a:gridCol w="216578">
                  <a:extLst>
                    <a:ext uri="{9D8B030D-6E8A-4147-A177-3AD203B41FA5}">
                      <a16:colId xmlns:a16="http://schemas.microsoft.com/office/drawing/2014/main" val="2814629161"/>
                    </a:ext>
                  </a:extLst>
                </a:gridCol>
                <a:gridCol w="701301">
                  <a:extLst>
                    <a:ext uri="{9D8B030D-6E8A-4147-A177-3AD203B41FA5}">
                      <a16:colId xmlns:a16="http://schemas.microsoft.com/office/drawing/2014/main" val="540731000"/>
                    </a:ext>
                  </a:extLst>
                </a:gridCol>
                <a:gridCol w="1268530">
                  <a:extLst>
                    <a:ext uri="{9D8B030D-6E8A-4147-A177-3AD203B41FA5}">
                      <a16:colId xmlns:a16="http://schemas.microsoft.com/office/drawing/2014/main" val="1520443094"/>
                    </a:ext>
                  </a:extLst>
                </a:gridCol>
                <a:gridCol w="2428770">
                  <a:extLst>
                    <a:ext uri="{9D8B030D-6E8A-4147-A177-3AD203B41FA5}">
                      <a16:colId xmlns:a16="http://schemas.microsoft.com/office/drawing/2014/main" val="3392851003"/>
                    </a:ext>
                  </a:extLst>
                </a:gridCol>
                <a:gridCol w="1861542">
                  <a:extLst>
                    <a:ext uri="{9D8B030D-6E8A-4147-A177-3AD203B41FA5}">
                      <a16:colId xmlns:a16="http://schemas.microsoft.com/office/drawing/2014/main" val="469959031"/>
                    </a:ext>
                  </a:extLst>
                </a:gridCol>
              </a:tblGrid>
              <a:tr h="141762">
                <a:tc gridSpan="5">
                  <a:txBody>
                    <a:bodyPr/>
                    <a:lstStyle/>
                    <a:p>
                      <a:pPr algn="ctr" fontAlgn="ctr"/>
                      <a:r>
                        <a:rPr lang="fr-FR" sz="900" b="1" i="0" u="none" strike="noStrike">
                          <a:solidFill>
                            <a:srgbClr val="FFFFFF"/>
                          </a:solidFill>
                          <a:effectLst/>
                          <a:latin typeface="Calibri" panose="020F0502020204030204" pitchFamily="34" charset="0"/>
                        </a:rPr>
                        <a:t>Niveaux de service a minima</a:t>
                      </a:r>
                    </a:p>
                  </a:txBody>
                  <a:tcPr marL="2355" marR="2355" marT="2355" marB="0" anchor="ctr">
                    <a:lnL>
                      <a:noFill/>
                    </a:lnL>
                    <a:lnR>
                      <a:noFill/>
                    </a:lnR>
                    <a:lnT>
                      <a:noFill/>
                    </a:lnT>
                    <a:lnB w="12700" cap="flat" cmpd="sng" algn="ctr">
                      <a:solidFill>
                        <a:srgbClr val="000000"/>
                      </a:solidFill>
                      <a:prstDash val="solid"/>
                      <a:round/>
                      <a:headEnd type="none" w="med" len="med"/>
                      <a:tailEnd type="none" w="med" len="med"/>
                    </a:lnB>
                    <a:solidFill>
                      <a:srgbClr val="D91F41"/>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384759721"/>
                  </a:ext>
                </a:extLst>
              </a:tr>
              <a:tr h="161068">
                <a:tc>
                  <a:txBody>
                    <a:bodyPr/>
                    <a:lstStyle/>
                    <a:p>
                      <a:pPr algn="ctr" fontAlgn="ctr"/>
                      <a:r>
                        <a:rPr lang="fr-FR" sz="700" b="1" i="0" u="none" strike="noStrike" err="1">
                          <a:solidFill>
                            <a:srgbClr val="FFFFFF"/>
                          </a:solidFill>
                          <a:effectLst/>
                          <a:latin typeface="Calibri" panose="020F0502020204030204" pitchFamily="34" charset="0"/>
                        </a:rPr>
                        <a:t>Ref</a:t>
                      </a:r>
                      <a:endParaRPr lang="fr-FR" sz="700" b="1" i="0" u="none" strike="noStrike">
                        <a:solidFill>
                          <a:srgbClr val="FFFFFF"/>
                        </a:solidFill>
                        <a:effectLst/>
                        <a:latin typeface="Calibri" panose="020F0502020204030204" pitchFamily="34" charset="0"/>
                      </a:endParaRP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Indicateur</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Description</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Commentaire relatif à l'utilisation</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dirty="0">
                          <a:solidFill>
                            <a:srgbClr val="FFFFFF"/>
                          </a:solidFill>
                          <a:effectLst/>
                          <a:latin typeface="Calibri" panose="020F0502020204030204" pitchFamily="34" charset="0"/>
                        </a:rPr>
                        <a:t>Exemples d’engagement et de pénalité</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extLst>
                  <a:ext uri="{0D108BD9-81ED-4DB2-BD59-A6C34878D82A}">
                    <a16:rowId xmlns:a16="http://schemas.microsoft.com/office/drawing/2014/main" val="1462647534"/>
                  </a:ext>
                </a:extLst>
              </a:tr>
              <a:tr h="652782">
                <a:tc>
                  <a:txBody>
                    <a:bodyPr/>
                    <a:lstStyle/>
                    <a:p>
                      <a:pPr algn="ctr" fontAlgn="ctr"/>
                      <a:r>
                        <a:rPr lang="fr-FR" sz="600" b="0" i="0" u="none" strike="noStrike">
                          <a:solidFill>
                            <a:srgbClr val="000000"/>
                          </a:solidFill>
                          <a:effectLst/>
                          <a:latin typeface="Calibri" panose="020F0502020204030204" pitchFamily="34" charset="0"/>
                        </a:rPr>
                        <a:t>Projet.1</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Tenue des délais</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Tenue d'un jalon clé du projet en matière de fourniture de livrable documentaire ou de solution logicielle</a:t>
                      </a:r>
                    </a:p>
                    <a:p>
                      <a:pPr algn="l" fontAlgn="ctr"/>
                      <a:endParaRPr lang="fr-FR" sz="700" b="0" i="0" u="none" strike="noStrike">
                        <a:solidFill>
                          <a:srgbClr val="000000"/>
                        </a:solidFill>
                        <a:effectLst/>
                        <a:latin typeface="Calibri" panose="020F0502020204030204" pitchFamily="34" charset="0"/>
                      </a:endParaRP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Niveau de service critique pour tout projet Applicatif (respect des dates définitives, planning et jalons fixées conjointement); le </a:t>
                      </a:r>
                      <a:r>
                        <a:rPr lang="fr-FR" sz="700" b="0" i="0" u="none" strike="noStrike" err="1">
                          <a:solidFill>
                            <a:srgbClr val="000000"/>
                          </a:solidFill>
                          <a:effectLst/>
                          <a:latin typeface="Calibri" panose="020F0502020204030204" pitchFamily="34" charset="0"/>
                        </a:rPr>
                        <a:t>reporting</a:t>
                      </a:r>
                      <a:r>
                        <a:rPr lang="fr-FR" sz="700" b="0" i="0" u="none" strike="noStrike">
                          <a:solidFill>
                            <a:srgbClr val="000000"/>
                          </a:solidFill>
                          <a:effectLst/>
                          <a:latin typeface="Calibri" panose="020F0502020204030204" pitchFamily="34" charset="0"/>
                        </a:rPr>
                        <a:t> des niveaux de service eux-mêmes est inclus dans cet indicateur.</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Valeur d'engagement : &lt;= 5 jours ouvrés</a:t>
                      </a:r>
                      <a:br>
                        <a:rPr lang="fr-FR" sz="700" b="0" i="0" u="none" strike="noStrike">
                          <a:solidFill>
                            <a:srgbClr val="000000"/>
                          </a:solidFill>
                          <a:effectLst/>
                          <a:latin typeface="Calibri" panose="020F0502020204030204" pitchFamily="34" charset="0"/>
                        </a:rPr>
                      </a:b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Pénalité : 1000€ par jour ouvré au-delà de la valeur d'engagement</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5579401"/>
                  </a:ext>
                </a:extLst>
              </a:tr>
              <a:tr h="1303171">
                <a:tc>
                  <a:txBody>
                    <a:bodyPr/>
                    <a:lstStyle/>
                    <a:p>
                      <a:pPr algn="ctr" fontAlgn="ctr"/>
                      <a:r>
                        <a:rPr lang="fr-FR" sz="600" b="0" i="0" u="none" strike="noStrike">
                          <a:solidFill>
                            <a:srgbClr val="000000"/>
                          </a:solidFill>
                          <a:effectLst/>
                          <a:latin typeface="Calibri" panose="020F0502020204030204" pitchFamily="34" charset="0"/>
                        </a:rPr>
                        <a:t>Projet.2</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Qualité livraison logicielle</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Qualité de chaque livraison logicielle</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dirty="0">
                        <a:solidFill>
                          <a:srgbClr val="000000"/>
                        </a:solidFill>
                        <a:effectLst/>
                        <a:latin typeface="Calibri" panose="020F0502020204030204" pitchFamily="34" charset="0"/>
                      </a:endParaRPr>
                    </a:p>
                    <a:p>
                      <a:pPr algn="l" fontAlgn="ctr"/>
                      <a:r>
                        <a:rPr lang="fr-FR" sz="700" b="0" i="0" u="none" strike="noStrike" dirty="0">
                          <a:solidFill>
                            <a:srgbClr val="000000"/>
                          </a:solidFill>
                          <a:effectLst/>
                          <a:latin typeface="Calibri" panose="020F0502020204030204" pitchFamily="34" charset="0"/>
                        </a:rPr>
                        <a:t>Niveau de service utilisé dès lors que des développements spécifiques sont demandés au prestataire (anomalies qui objectivent l’écart entre le cahier des charges et le réalisé)</a:t>
                      </a:r>
                    </a:p>
                    <a:p>
                      <a:pPr algn="l" fontAlgn="ctr"/>
                      <a:br>
                        <a:rPr lang="fr-FR" sz="700" b="0" i="0" u="none" strike="noStrike" dirty="0">
                          <a:solidFill>
                            <a:srgbClr val="000000"/>
                          </a:solidFill>
                          <a:effectLst/>
                          <a:latin typeface="Calibri" panose="020F0502020204030204" pitchFamily="34" charset="0"/>
                        </a:rPr>
                      </a:br>
                      <a:r>
                        <a:rPr lang="fr-FR" sz="700" b="0" i="0" u="none" strike="noStrike" dirty="0">
                          <a:solidFill>
                            <a:srgbClr val="000000"/>
                          </a:solidFill>
                          <a:effectLst/>
                          <a:latin typeface="Calibri" panose="020F0502020204030204" pitchFamily="34" charset="0"/>
                        </a:rPr>
                        <a:t>Point d'attention : selon les applicatifs, les volumétries d'anomalies peuvent varier grandement sans que cela ne soit lié à la qualité de la solution ou des prestations. Il convient donc d’adapter la valeur d'engagement à chaque applicatif.</a:t>
                      </a:r>
                      <a:br>
                        <a:rPr lang="fr-FR" sz="700" b="0" i="0" u="none" strike="noStrike" dirty="0">
                          <a:solidFill>
                            <a:srgbClr val="000000"/>
                          </a:solidFill>
                          <a:effectLst/>
                          <a:latin typeface="Calibri" panose="020F0502020204030204" pitchFamily="34" charset="0"/>
                        </a:rPr>
                      </a:br>
                      <a:r>
                        <a:rPr lang="fr-FR" sz="700" b="0" i="0" u="none" strike="noStrike" dirty="0">
                          <a:solidFill>
                            <a:srgbClr val="000000"/>
                          </a:solidFill>
                          <a:effectLst/>
                          <a:latin typeface="Calibri" panose="020F0502020204030204" pitchFamily="34" charset="0"/>
                        </a:rPr>
                        <a:t>Les seuils de volumétries d'anomalie sont systématiquement regardés lors de l'émission des PV de recette : il ne faut en aucun cas signer un PV s'il y a trop d'anomalies.</a:t>
                      </a:r>
                    </a:p>
                    <a:p>
                      <a:pPr algn="l" fontAlgn="ctr"/>
                      <a:endParaRPr lang="fr-FR" sz="700" b="0" i="0" u="none" strike="noStrike" dirty="0">
                        <a:solidFill>
                          <a:srgbClr val="000000"/>
                        </a:solidFill>
                        <a:effectLst/>
                        <a:latin typeface="Calibri" panose="020F0502020204030204" pitchFamily="34" charset="0"/>
                      </a:endParaRP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Valeur d'engagement : pour une version équivalant à 100 </a:t>
                      </a:r>
                      <a:r>
                        <a:rPr lang="fr-FR" sz="700" b="0" i="0" u="none" strike="noStrike" err="1">
                          <a:solidFill>
                            <a:srgbClr val="000000"/>
                          </a:solidFill>
                          <a:effectLst/>
                          <a:latin typeface="Calibri" panose="020F0502020204030204" pitchFamily="34" charset="0"/>
                        </a:rPr>
                        <a:t>jh</a:t>
                      </a:r>
                      <a:r>
                        <a:rPr lang="fr-FR" sz="700" b="0" i="0" u="none" strike="noStrike">
                          <a:solidFill>
                            <a:srgbClr val="000000"/>
                          </a:solidFill>
                          <a:effectLst/>
                          <a:latin typeface="Calibri" panose="020F0502020204030204" pitchFamily="34" charset="0"/>
                        </a:rPr>
                        <a:t> de réalisation, on tolère un seuil maximum de 2 anomalies bloquantes et de 4 anomalies majeures</a:t>
                      </a:r>
                    </a:p>
                    <a:p>
                      <a:pPr algn="l" fontAlgn="ct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Pénalité : 0,50% du coût de l'échéance de facturation associée à la livraison logicielle par anomalie majeure ou bloquante au-delà de la valeur d'engagement</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4050326"/>
                  </a:ext>
                </a:extLst>
              </a:tr>
              <a:tr h="110791">
                <a:tc>
                  <a:txBody>
                    <a:bodyPr/>
                    <a:lstStyle/>
                    <a:p>
                      <a:pPr algn="l" fontAlgn="b"/>
                      <a:endParaRPr lang="fr-FR" sz="700" b="0" i="0" u="none" strike="noStrike">
                        <a:solidFill>
                          <a:srgbClr val="000000"/>
                        </a:solidFill>
                        <a:effectLst/>
                        <a:latin typeface="Calibri" panose="020F0502020204030204" pitchFamily="34" charset="0"/>
                      </a:endParaRPr>
                    </a:p>
                  </a:txBody>
                  <a:tcPr marL="2355" marR="2355" marT="23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2355" marR="2355" marT="23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2355" marR="2355" marT="23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2355" marR="2355" marT="23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2355" marR="2355" marT="235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09997697"/>
                  </a:ext>
                </a:extLst>
              </a:tr>
              <a:tr h="141762">
                <a:tc gridSpan="5">
                  <a:txBody>
                    <a:bodyPr/>
                    <a:lstStyle/>
                    <a:p>
                      <a:pPr algn="ctr" fontAlgn="ctr"/>
                      <a:r>
                        <a:rPr lang="fr-FR" sz="900" b="1" i="0" u="none" strike="noStrike">
                          <a:solidFill>
                            <a:srgbClr val="FFFFFF"/>
                          </a:solidFill>
                          <a:effectLst/>
                          <a:latin typeface="Calibri" panose="020F0502020204030204" pitchFamily="34" charset="0"/>
                        </a:rPr>
                        <a:t>Niveaux de service recommandés</a:t>
                      </a:r>
                    </a:p>
                  </a:txBody>
                  <a:tcPr marL="2355" marR="2355" marT="2355" marB="0" anchor="ctr">
                    <a:lnL>
                      <a:noFill/>
                    </a:lnL>
                    <a:lnR>
                      <a:noFill/>
                    </a:lnR>
                    <a:lnT>
                      <a:noFill/>
                    </a:lnT>
                    <a:lnB w="12700" cap="flat" cmpd="sng" algn="ctr">
                      <a:solidFill>
                        <a:srgbClr val="000000"/>
                      </a:solidFill>
                      <a:prstDash val="solid"/>
                      <a:round/>
                      <a:headEnd type="none" w="med" len="med"/>
                      <a:tailEnd type="none" w="med" len="med"/>
                    </a:lnB>
                    <a:solidFill>
                      <a:srgbClr val="D91F41"/>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4217800317"/>
                  </a:ext>
                </a:extLst>
              </a:tr>
              <a:tr h="154430">
                <a:tc>
                  <a:txBody>
                    <a:bodyPr/>
                    <a:lstStyle/>
                    <a:p>
                      <a:pPr algn="ctr" fontAlgn="ctr"/>
                      <a:r>
                        <a:rPr lang="fr-FR" sz="700" b="1" i="0" u="none" strike="noStrike">
                          <a:solidFill>
                            <a:srgbClr val="FFFFFF"/>
                          </a:solidFill>
                          <a:effectLst/>
                          <a:latin typeface="Calibri" panose="020F0502020204030204" pitchFamily="34" charset="0"/>
                        </a:rPr>
                        <a:t>Ref</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Indicateur</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Description</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Commentaire</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dirty="0">
                          <a:solidFill>
                            <a:srgbClr val="FFFFFF"/>
                          </a:solidFill>
                          <a:effectLst/>
                          <a:latin typeface="Calibri" panose="020F0502020204030204" pitchFamily="34" charset="0"/>
                        </a:rPr>
                        <a:t>Exemples d’engagement et de pénalité</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extLst>
                  <a:ext uri="{0D108BD9-81ED-4DB2-BD59-A6C34878D82A}">
                    <a16:rowId xmlns:a16="http://schemas.microsoft.com/office/drawing/2014/main" val="3436415541"/>
                  </a:ext>
                </a:extLst>
              </a:tr>
              <a:tr h="761180">
                <a:tc>
                  <a:txBody>
                    <a:bodyPr/>
                    <a:lstStyle/>
                    <a:p>
                      <a:pPr algn="ctr" fontAlgn="ctr"/>
                      <a:r>
                        <a:rPr lang="fr-FR" sz="600" b="0" i="0" u="none" strike="noStrike">
                          <a:solidFill>
                            <a:srgbClr val="000000"/>
                          </a:solidFill>
                          <a:effectLst/>
                          <a:latin typeface="Calibri" panose="020F0502020204030204" pitchFamily="34" charset="0"/>
                        </a:rPr>
                        <a:t>Projet.3</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Comité de pilotage</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Période entre 2 comités de pilotage.</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Un ordre du jour doit être fourni au plus tard 48h avant la tenue comité et un compte-rendu doit être fourni au plus tard 48h après la tenue du comité.</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Pas de pénalité associée sauf pour :</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 Les projets d'implémentation au long cours et/ou d'envergure</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 Les phases d'exploitation de prestations externalisées ou d'applications critiques</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Valeur d'engagement : &lt;= 6 semaines entre deux comités et 11 comités par an</a:t>
                      </a:r>
                      <a:br>
                        <a:rPr lang="fr-FR" sz="700" b="0" i="0" u="none" strike="noStrike">
                          <a:solidFill>
                            <a:srgbClr val="000000"/>
                          </a:solidFill>
                          <a:effectLst/>
                          <a:latin typeface="Calibri" panose="020F0502020204030204" pitchFamily="34" charset="0"/>
                        </a:rPr>
                      </a:b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Pénalité : 0,50% de la facture du projet par comité au-delà de la valeur d'engagement</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6629158"/>
                  </a:ext>
                </a:extLst>
              </a:tr>
              <a:tr h="761180">
                <a:tc>
                  <a:txBody>
                    <a:bodyPr/>
                    <a:lstStyle/>
                    <a:p>
                      <a:pPr algn="ctr" fontAlgn="ctr"/>
                      <a:r>
                        <a:rPr lang="fr-FR" sz="600" b="0" i="0" u="none" strike="noStrike">
                          <a:solidFill>
                            <a:srgbClr val="000000"/>
                          </a:solidFill>
                          <a:effectLst/>
                          <a:latin typeface="Calibri" panose="020F0502020204030204" pitchFamily="34" charset="0"/>
                        </a:rPr>
                        <a:t>Projet.4</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Comité opérationnel de projet </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Période entre 2 comités de projet.</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Un ordre du jour doit être fourni au plus tard 24h avant la tenue comité et un compte-rendu doit être fourni au plus tard 24h après la tenue du comité.</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Pas de pénalités associées sauf pour les projets d'implémentation au long cours et/ou d'envergure qui sont inévitablement rythmés par des jalons</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Valeur d'engagement : &lt;= 8 jours ouvrés</a:t>
                      </a:r>
                      <a:br>
                        <a:rPr lang="fr-FR" sz="700" b="0" i="0" u="none" strike="noStrike">
                          <a:solidFill>
                            <a:srgbClr val="000000"/>
                          </a:solidFill>
                          <a:effectLst/>
                          <a:latin typeface="Calibri" panose="020F0502020204030204" pitchFamily="34" charset="0"/>
                        </a:rPr>
                      </a:b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Pénalité : 0,50% de la facture du projet concerné par comité au-delà de la valeur d'engagement</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5974327"/>
                  </a:ext>
                </a:extLst>
              </a:tr>
              <a:tr h="869578">
                <a:tc>
                  <a:txBody>
                    <a:bodyPr/>
                    <a:lstStyle/>
                    <a:p>
                      <a:pPr algn="ctr" fontAlgn="ctr"/>
                      <a:r>
                        <a:rPr lang="fr-FR" sz="600" b="0" i="0" u="none" strike="noStrike">
                          <a:solidFill>
                            <a:srgbClr val="000000"/>
                          </a:solidFill>
                          <a:effectLst/>
                          <a:latin typeface="Calibri" panose="020F0502020204030204" pitchFamily="34" charset="0"/>
                        </a:rPr>
                        <a:t>Projet.5</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Qualité livrable documentaire clé du projet</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Qualité d'un livrable documentaire clé</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A inscrire comme une obligation au contrat et pas nécessairement comme un niveau de service. Ne pas signer les PV des livrables concernés ou y insérer des réserves avec dates de levée; associer des échéances de paiement aux jalons clés (eux-mêmes associés à des PV).</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Valeur d'engagement : &lt;= 3 itérations par livrable clé</a:t>
                      </a:r>
                      <a:br>
                        <a:rPr lang="fr-FR" sz="700" b="0" i="0" u="none" strike="noStrike">
                          <a:solidFill>
                            <a:srgbClr val="000000"/>
                          </a:solidFill>
                          <a:effectLst/>
                          <a:latin typeface="Calibri" panose="020F0502020204030204" pitchFamily="34" charset="0"/>
                        </a:rPr>
                      </a:b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Pénalité : 0,50% du montant à facturer pour la fourniture du livrable clé au-delà de la valeur d'engagement</a:t>
                      </a:r>
                    </a:p>
                    <a:p>
                      <a:pPr algn="l" fontAlgn="ctr"/>
                      <a:endParaRPr lang="fr-FR" sz="700" b="0" i="0" u="none" strike="noStrike">
                        <a:solidFill>
                          <a:srgbClr val="000000"/>
                        </a:solidFill>
                        <a:effectLst/>
                        <a:latin typeface="Calibri" panose="020F0502020204030204" pitchFamily="34" charset="0"/>
                      </a:endParaRP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4291926"/>
                  </a:ext>
                </a:extLst>
              </a:tr>
              <a:tr h="1194772">
                <a:tc>
                  <a:txBody>
                    <a:bodyPr/>
                    <a:lstStyle/>
                    <a:p>
                      <a:pPr algn="ctr" fontAlgn="ctr"/>
                      <a:r>
                        <a:rPr lang="fr-FR" sz="600" b="0" i="0" u="none" strike="noStrike">
                          <a:solidFill>
                            <a:srgbClr val="000000"/>
                          </a:solidFill>
                          <a:effectLst/>
                          <a:latin typeface="Calibri" panose="020F0502020204030204" pitchFamily="34" charset="0"/>
                        </a:rPr>
                        <a:t>Projet.6</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Plan Qualité Projet</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Livraison d'un Plan Qualité Projet au démarrage du projet, et mise à jour au fil de l'eau en cas d'évolution au cours du projet</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A inscrire comme une obligation au contrat et pas nécessairement comme un niveau de service</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A utiliser néanmoins dès lors que de nombreux sous-traitants sont mobilisés dans un projet d'ampleur</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dirty="0">
                        <a:solidFill>
                          <a:srgbClr val="000000"/>
                        </a:solidFill>
                        <a:effectLst/>
                        <a:latin typeface="Calibri" panose="020F0502020204030204" pitchFamily="34" charset="0"/>
                      </a:endParaRPr>
                    </a:p>
                    <a:p>
                      <a:pPr algn="l" fontAlgn="ctr"/>
                      <a:r>
                        <a:rPr lang="fr-FR" sz="700" b="0" i="0" u="none" strike="noStrike" dirty="0">
                          <a:solidFill>
                            <a:srgbClr val="000000"/>
                          </a:solidFill>
                          <a:effectLst/>
                          <a:latin typeface="Calibri" panose="020F0502020204030204" pitchFamily="34" charset="0"/>
                        </a:rPr>
                        <a:t>Valeur d'engagement :</a:t>
                      </a:r>
                      <a:br>
                        <a:rPr lang="fr-FR" sz="700" b="0" i="0" u="none" strike="noStrike" dirty="0">
                          <a:solidFill>
                            <a:srgbClr val="000000"/>
                          </a:solidFill>
                          <a:effectLst/>
                          <a:latin typeface="Calibri" panose="020F0502020204030204" pitchFamily="34" charset="0"/>
                        </a:rPr>
                      </a:br>
                      <a:r>
                        <a:rPr lang="fr-FR" sz="700" b="0" i="0" u="none" strike="noStrike" dirty="0">
                          <a:solidFill>
                            <a:srgbClr val="000000"/>
                          </a:solidFill>
                          <a:effectLst/>
                          <a:latin typeface="Calibri" panose="020F0502020204030204" pitchFamily="34" charset="0"/>
                        </a:rPr>
                        <a:t>- Dans le mois qui suit le démarrage du projet </a:t>
                      </a:r>
                      <a:br>
                        <a:rPr lang="fr-FR" sz="700" b="0" i="0" u="none" strike="noStrike" dirty="0">
                          <a:solidFill>
                            <a:srgbClr val="000000"/>
                          </a:solidFill>
                          <a:effectLst/>
                          <a:latin typeface="Calibri" panose="020F0502020204030204" pitchFamily="34" charset="0"/>
                        </a:rPr>
                      </a:br>
                      <a:r>
                        <a:rPr lang="fr-FR" sz="700" b="0" i="0" u="none" strike="noStrike" dirty="0">
                          <a:solidFill>
                            <a:srgbClr val="000000"/>
                          </a:solidFill>
                          <a:effectLst/>
                          <a:latin typeface="Calibri" panose="020F0502020204030204" pitchFamily="34" charset="0"/>
                        </a:rPr>
                        <a:t>- A des jalons clés d'évolution du Projet (ex : changement d'organisation projet)</a:t>
                      </a:r>
                      <a:br>
                        <a:rPr lang="fr-FR" sz="700" b="0" i="0" u="none" strike="noStrike" dirty="0">
                          <a:solidFill>
                            <a:srgbClr val="000000"/>
                          </a:solidFill>
                          <a:effectLst/>
                          <a:latin typeface="Calibri" panose="020F0502020204030204" pitchFamily="34" charset="0"/>
                        </a:rPr>
                      </a:br>
                      <a:r>
                        <a:rPr lang="fr-FR" sz="700" b="0" i="0" u="none" strike="noStrike" dirty="0">
                          <a:solidFill>
                            <a:srgbClr val="000000"/>
                          </a:solidFill>
                          <a:effectLst/>
                          <a:latin typeface="Calibri" panose="020F0502020204030204" pitchFamily="34" charset="0"/>
                        </a:rPr>
                        <a:t>Et 2 itérations maximum pour valider le Plan Qualité Projet </a:t>
                      </a:r>
                      <a:br>
                        <a:rPr lang="fr-FR" sz="700" b="0" i="0" u="none" strike="noStrike" dirty="0">
                          <a:solidFill>
                            <a:srgbClr val="000000"/>
                          </a:solidFill>
                          <a:effectLst/>
                          <a:latin typeface="Calibri" panose="020F0502020204030204" pitchFamily="34" charset="0"/>
                        </a:rPr>
                      </a:br>
                      <a:br>
                        <a:rPr lang="fr-FR" sz="700" b="0" i="0" u="none" strike="noStrike" dirty="0">
                          <a:solidFill>
                            <a:srgbClr val="000000"/>
                          </a:solidFill>
                          <a:effectLst/>
                          <a:latin typeface="Calibri" panose="020F0502020204030204" pitchFamily="34" charset="0"/>
                        </a:rPr>
                      </a:br>
                      <a:r>
                        <a:rPr lang="fr-FR" sz="700" b="0" i="0" u="none" strike="noStrike" dirty="0">
                          <a:solidFill>
                            <a:srgbClr val="000000"/>
                          </a:solidFill>
                          <a:effectLst/>
                          <a:latin typeface="Calibri" panose="020F0502020204030204" pitchFamily="34" charset="0"/>
                        </a:rPr>
                        <a:t>Pénalité : 1% de la facture du projet concerné par semaine au-delà de la valeur d'engagement</a:t>
                      </a:r>
                    </a:p>
                    <a:p>
                      <a:pPr algn="l" fontAlgn="ctr"/>
                      <a:endParaRPr lang="fr-FR" sz="700" b="0" i="0" u="none" strike="noStrike" dirty="0">
                        <a:solidFill>
                          <a:srgbClr val="000000"/>
                        </a:solidFill>
                        <a:effectLst/>
                        <a:latin typeface="Calibri" panose="020F0502020204030204" pitchFamily="34" charset="0"/>
                      </a:endParaRP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8845997"/>
                  </a:ext>
                </a:extLst>
              </a:tr>
            </a:tbl>
          </a:graphicData>
        </a:graphic>
      </p:graphicFrame>
      <p:graphicFrame>
        <p:nvGraphicFramePr>
          <p:cNvPr id="26" name="Tableau 25">
            <a:extLst>
              <a:ext uri="{FF2B5EF4-FFF2-40B4-BE49-F238E27FC236}">
                <a16:creationId xmlns:a16="http://schemas.microsoft.com/office/drawing/2014/main" id="{6F5F38F6-B36C-E91C-3D2F-C8B8DD19B79A}"/>
              </a:ext>
            </a:extLst>
          </p:cNvPr>
          <p:cNvGraphicFramePr>
            <a:graphicFrameLocks noGrp="1"/>
          </p:cNvGraphicFramePr>
          <p:nvPr>
            <p:extLst>
              <p:ext uri="{D42A27DB-BD31-4B8C-83A1-F6EECF244321}">
                <p14:modId xmlns:p14="http://schemas.microsoft.com/office/powerpoint/2010/main" val="4066711650"/>
              </p:ext>
            </p:extLst>
          </p:nvPr>
        </p:nvGraphicFramePr>
        <p:xfrm>
          <a:off x="199093" y="7895214"/>
          <a:ext cx="6480000" cy="1642455"/>
        </p:xfrm>
        <a:graphic>
          <a:graphicData uri="http://schemas.openxmlformats.org/drawingml/2006/table">
            <a:tbl>
              <a:tblPr/>
              <a:tblGrid>
                <a:gridCol w="1038715">
                  <a:extLst>
                    <a:ext uri="{9D8B030D-6E8A-4147-A177-3AD203B41FA5}">
                      <a16:colId xmlns:a16="http://schemas.microsoft.com/office/drawing/2014/main" val="1769354326"/>
                    </a:ext>
                  </a:extLst>
                </a:gridCol>
                <a:gridCol w="5441285">
                  <a:extLst>
                    <a:ext uri="{9D8B030D-6E8A-4147-A177-3AD203B41FA5}">
                      <a16:colId xmlns:a16="http://schemas.microsoft.com/office/drawing/2014/main" val="3024653402"/>
                    </a:ext>
                  </a:extLst>
                </a:gridCol>
              </a:tblGrid>
              <a:tr h="97311">
                <a:tc gridSpan="2">
                  <a:txBody>
                    <a:bodyPr/>
                    <a:lstStyle/>
                    <a:p>
                      <a:pPr algn="ctr" fontAlgn="ctr"/>
                      <a:r>
                        <a:rPr lang="fr-FR" sz="900" b="1" i="0" u="none" strike="noStrike">
                          <a:solidFill>
                            <a:srgbClr val="FFFFFF"/>
                          </a:solidFill>
                          <a:effectLst/>
                          <a:latin typeface="Calibri" panose="020F0502020204030204" pitchFamily="34" charset="0"/>
                        </a:rPr>
                        <a:t>Glossaire</a:t>
                      </a:r>
                    </a:p>
                  </a:txBody>
                  <a:tcPr marL="2355" marR="2355" marT="2355" marB="0" anchor="ctr">
                    <a:lnL>
                      <a:noFill/>
                    </a:lnL>
                    <a:lnR>
                      <a:noFill/>
                    </a:lnR>
                    <a:lnT>
                      <a:noFill/>
                    </a:lnT>
                    <a:lnB>
                      <a:noFill/>
                    </a:lnB>
                    <a:solidFill>
                      <a:srgbClr val="D91F41"/>
                    </a:solidFill>
                  </a:tcPr>
                </a:tc>
                <a:tc hMerge="1">
                  <a:txBody>
                    <a:bodyPr/>
                    <a:lstStyle/>
                    <a:p>
                      <a:endParaRPr lang="fr-FR"/>
                    </a:p>
                  </a:txBody>
                  <a:tcPr/>
                </a:tc>
                <a:extLst>
                  <a:ext uri="{0D108BD9-81ED-4DB2-BD59-A6C34878D82A}">
                    <a16:rowId xmlns:a16="http://schemas.microsoft.com/office/drawing/2014/main" val="790716869"/>
                  </a:ext>
                </a:extLst>
              </a:tr>
              <a:tr h="241264">
                <a:tc>
                  <a:txBody>
                    <a:bodyPr/>
                    <a:lstStyle/>
                    <a:p>
                      <a:pPr algn="l" fontAlgn="ctr"/>
                      <a:endParaRPr lang="fr-FR" sz="700" b="1" i="0" u="none" strike="noStrike">
                        <a:solidFill>
                          <a:srgbClr val="000000"/>
                        </a:solidFill>
                        <a:effectLst/>
                        <a:latin typeface="Calibri" panose="020F0502020204030204" pitchFamily="34" charset="0"/>
                      </a:endParaRPr>
                    </a:p>
                    <a:p>
                      <a:pPr algn="l" fontAlgn="ctr"/>
                      <a:r>
                        <a:rPr lang="fr-FR" sz="700" b="1" i="0" u="none" strike="noStrike">
                          <a:solidFill>
                            <a:srgbClr val="000000"/>
                          </a:solidFill>
                          <a:effectLst/>
                          <a:latin typeface="Calibri" panose="020F0502020204030204" pitchFamily="34" charset="0"/>
                        </a:rPr>
                        <a:t>Plan Qualité Projet</a:t>
                      </a:r>
                    </a:p>
                  </a:txBody>
                  <a:tcPr marL="2355" marR="2355" marT="2355" marB="0" anchor="ctr">
                    <a:lnL>
                      <a:noFill/>
                    </a:lnL>
                    <a:lnR>
                      <a:noFill/>
                    </a:lnR>
                    <a:lnT>
                      <a:noFill/>
                    </a:lnT>
                    <a:lnB>
                      <a:noFill/>
                    </a:lnB>
                  </a:tcPr>
                </a:tc>
                <a:tc>
                  <a:txBody>
                    <a:bodyPr/>
                    <a:lstStyle/>
                    <a:p>
                      <a:pPr algn="l" fontAlgn="ctr"/>
                      <a:endParaRPr lang="fr-FR" sz="700" b="0" i="0" u="none" strike="noStrike" dirty="0">
                        <a:solidFill>
                          <a:srgbClr val="000000"/>
                        </a:solidFill>
                        <a:effectLst/>
                        <a:latin typeface="Calibri" panose="020F0502020204030204" pitchFamily="34" charset="0"/>
                      </a:endParaRPr>
                    </a:p>
                    <a:p>
                      <a:pPr algn="l" fontAlgn="ctr"/>
                      <a:r>
                        <a:rPr lang="fr-FR" sz="700" b="0" i="0" u="none" strike="noStrike" dirty="0">
                          <a:solidFill>
                            <a:srgbClr val="000000"/>
                          </a:solidFill>
                          <a:effectLst/>
                          <a:latin typeface="Calibri" panose="020F0502020204030204" pitchFamily="34" charset="0"/>
                        </a:rPr>
                        <a:t>Le Plan Qualité Projet (ou PQP) décrit le périmètre du projet, l'organisation (acteurs clés, rôles et responsabilités) et la gouvernance mise en place pour sécuriser la bonne conduite du projet, le planning et les principaux livrables à produire, les modalités de validation des livrables, de suivi du contrat...Ce document est clé pour mener à bien le projet : il définit le cadre de travail à appliquer pour conduire le projet. Si dans le cadre du projet des décisions sont prises pour ajuster les modalités de travail sur le travail, le PQP doit être mis à jour</a:t>
                      </a:r>
                    </a:p>
                  </a:txBody>
                  <a:tcPr marL="2355" marR="2355" marT="2355" marB="0" anchor="ctr">
                    <a:lnL>
                      <a:noFill/>
                    </a:lnL>
                    <a:lnR>
                      <a:noFill/>
                    </a:lnR>
                    <a:lnT>
                      <a:noFill/>
                    </a:lnT>
                    <a:lnB>
                      <a:noFill/>
                    </a:lnB>
                  </a:tcPr>
                </a:tc>
                <a:extLst>
                  <a:ext uri="{0D108BD9-81ED-4DB2-BD59-A6C34878D82A}">
                    <a16:rowId xmlns:a16="http://schemas.microsoft.com/office/drawing/2014/main" val="236858593"/>
                  </a:ext>
                </a:extLst>
              </a:tr>
              <a:tr h="127488">
                <a:tc>
                  <a:txBody>
                    <a:bodyPr/>
                    <a:lstStyle/>
                    <a:p>
                      <a:pPr algn="l" fontAlgn="ctr"/>
                      <a:endParaRPr lang="fr-FR" sz="700" b="1" i="0" u="none" strike="noStrike" dirty="0">
                        <a:solidFill>
                          <a:srgbClr val="000000"/>
                        </a:solidFill>
                        <a:effectLst/>
                        <a:latin typeface="Calibri" panose="020F0502020204030204" pitchFamily="34" charset="0"/>
                      </a:endParaRPr>
                    </a:p>
                    <a:p>
                      <a:pPr algn="l" fontAlgn="ctr"/>
                      <a:r>
                        <a:rPr lang="fr-FR" sz="700" b="1" i="0" u="none" strike="noStrike" dirty="0">
                          <a:solidFill>
                            <a:srgbClr val="000000"/>
                          </a:solidFill>
                          <a:effectLst/>
                          <a:latin typeface="Calibri" panose="020F0502020204030204" pitchFamily="34" charset="0"/>
                        </a:rPr>
                        <a:t>Livrable documentaire</a:t>
                      </a:r>
                    </a:p>
                  </a:txBody>
                  <a:tcPr marL="2355" marR="2355" marT="2355" marB="0" anchor="ctr">
                    <a:lnL>
                      <a:noFill/>
                    </a:lnL>
                    <a:lnR>
                      <a:noFill/>
                    </a:lnR>
                    <a:lnT>
                      <a:noFill/>
                    </a:lnT>
                    <a:lnB>
                      <a:noFill/>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L'atteinte des objectifs du projet nécessite la production de livrables documentaires clés. Par exemple, sur un projet en mode "cycle en V", les livrables documentaires clés : SFG, SFD, Cahiers de tests, Rapport de tests…</a:t>
                      </a:r>
                    </a:p>
                  </a:txBody>
                  <a:tcPr marL="2355" marR="2355" marT="2355" marB="0" anchor="ctr">
                    <a:lnL>
                      <a:noFill/>
                    </a:lnL>
                    <a:lnR>
                      <a:noFill/>
                    </a:lnR>
                    <a:lnT>
                      <a:noFill/>
                    </a:lnT>
                    <a:lnB>
                      <a:noFill/>
                    </a:lnB>
                  </a:tcPr>
                </a:tc>
                <a:extLst>
                  <a:ext uri="{0D108BD9-81ED-4DB2-BD59-A6C34878D82A}">
                    <a16:rowId xmlns:a16="http://schemas.microsoft.com/office/drawing/2014/main" val="1081743238"/>
                  </a:ext>
                </a:extLst>
              </a:tr>
              <a:tr h="155535">
                <a:tc>
                  <a:txBody>
                    <a:bodyPr/>
                    <a:lstStyle/>
                    <a:p>
                      <a:pPr algn="l" fontAlgn="ctr"/>
                      <a:endParaRPr lang="fr-FR" sz="700" b="1" i="0" u="none" strike="noStrike">
                        <a:solidFill>
                          <a:srgbClr val="000000"/>
                        </a:solidFill>
                        <a:effectLst/>
                        <a:latin typeface="Calibri" panose="020F0502020204030204" pitchFamily="34" charset="0"/>
                      </a:endParaRPr>
                    </a:p>
                    <a:p>
                      <a:pPr algn="l" fontAlgn="ctr"/>
                      <a:r>
                        <a:rPr lang="fr-FR" sz="700" b="1" i="0" u="none" strike="noStrike">
                          <a:solidFill>
                            <a:srgbClr val="000000"/>
                          </a:solidFill>
                          <a:effectLst/>
                          <a:latin typeface="Calibri" panose="020F0502020204030204" pitchFamily="34" charset="0"/>
                        </a:rPr>
                        <a:t>Livraison logicielle</a:t>
                      </a:r>
                    </a:p>
                  </a:txBody>
                  <a:tcPr marL="2355" marR="2355" marT="2355" marB="0" anchor="ctr">
                    <a:lnL>
                      <a:noFill/>
                    </a:lnL>
                    <a:lnR>
                      <a:noFill/>
                    </a:lnR>
                    <a:lnT>
                      <a:noFill/>
                    </a:lnT>
                    <a:lnB>
                      <a:noFill/>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Il s'agit d'une version applicative mise à disposition par l'éditeur/intégrateur pour être testée par la structure médico-sociale.</a:t>
                      </a:r>
                    </a:p>
                  </a:txBody>
                  <a:tcPr marL="2355" marR="2355" marT="2355" marB="0" anchor="ctr">
                    <a:lnL>
                      <a:noFill/>
                    </a:lnL>
                    <a:lnR>
                      <a:noFill/>
                    </a:lnR>
                    <a:lnT>
                      <a:noFill/>
                    </a:lnT>
                    <a:lnB>
                      <a:noFill/>
                    </a:lnB>
                  </a:tcPr>
                </a:tc>
                <a:extLst>
                  <a:ext uri="{0D108BD9-81ED-4DB2-BD59-A6C34878D82A}">
                    <a16:rowId xmlns:a16="http://schemas.microsoft.com/office/drawing/2014/main" val="1502105613"/>
                  </a:ext>
                </a:extLst>
              </a:tr>
              <a:tr h="140677">
                <a:tc>
                  <a:txBody>
                    <a:bodyPr/>
                    <a:lstStyle/>
                    <a:p>
                      <a:pPr algn="l" fontAlgn="ctr"/>
                      <a:endParaRPr lang="fr-FR" sz="700" b="1" i="0" u="none" strike="noStrike">
                        <a:solidFill>
                          <a:srgbClr val="000000"/>
                        </a:solidFill>
                        <a:effectLst/>
                        <a:latin typeface="Calibri" panose="020F0502020204030204" pitchFamily="34" charset="0"/>
                      </a:endParaRPr>
                    </a:p>
                    <a:p>
                      <a:pPr algn="l" fontAlgn="ctr"/>
                      <a:r>
                        <a:rPr lang="fr-FR" sz="700" b="1" i="0" u="none" strike="noStrike">
                          <a:solidFill>
                            <a:srgbClr val="000000"/>
                          </a:solidFill>
                          <a:effectLst/>
                          <a:latin typeface="Calibri" panose="020F0502020204030204" pitchFamily="34" charset="0"/>
                        </a:rPr>
                        <a:t>Échéance de facturation</a:t>
                      </a:r>
                    </a:p>
                  </a:txBody>
                  <a:tcPr marL="2355" marR="2355" marT="2355" marB="0" anchor="ctr">
                    <a:lnL>
                      <a:noFill/>
                    </a:lnL>
                    <a:lnR>
                      <a:noFill/>
                    </a:lnR>
                    <a:lnT>
                      <a:noFill/>
                    </a:lnT>
                    <a:lnB>
                      <a:noFill/>
                    </a:lnB>
                  </a:tcPr>
                </a:tc>
                <a:tc>
                  <a:txBody>
                    <a:bodyPr/>
                    <a:lstStyle/>
                    <a:p>
                      <a:pPr algn="l" fontAlgn="ctr"/>
                      <a:endParaRPr lang="fr-FR" sz="700" b="0" i="0" u="none" strike="noStrike" dirty="0">
                        <a:solidFill>
                          <a:srgbClr val="000000"/>
                        </a:solidFill>
                        <a:effectLst/>
                        <a:latin typeface="Calibri" panose="020F0502020204030204" pitchFamily="34" charset="0"/>
                      </a:endParaRPr>
                    </a:p>
                    <a:p>
                      <a:pPr algn="l" fontAlgn="ctr"/>
                      <a:r>
                        <a:rPr lang="fr-FR" sz="700" b="0" i="0" u="none" strike="noStrike" dirty="0">
                          <a:solidFill>
                            <a:srgbClr val="000000"/>
                          </a:solidFill>
                          <a:effectLst/>
                          <a:latin typeface="Calibri" panose="020F0502020204030204" pitchFamily="34" charset="0"/>
                        </a:rPr>
                        <a:t>Dans le cadre d'un projet, la prestation d'intégration, très généralement au forfait (prix fixe avec des livrables à fournir à des dates </a:t>
                      </a:r>
                      <a:r>
                        <a:rPr lang="fr-FR" sz="700" b="0" i="0" u="none" strike="noStrike" dirty="0" err="1">
                          <a:solidFill>
                            <a:srgbClr val="000000"/>
                          </a:solidFill>
                          <a:effectLst/>
                          <a:latin typeface="Calibri" panose="020F0502020204030204" pitchFamily="34" charset="0"/>
                        </a:rPr>
                        <a:t>pré-définies</a:t>
                      </a:r>
                      <a:r>
                        <a:rPr lang="fr-FR" sz="700" b="0" i="0" u="none" strike="noStrike" dirty="0">
                          <a:solidFill>
                            <a:srgbClr val="000000"/>
                          </a:solidFill>
                          <a:effectLst/>
                          <a:latin typeface="Calibri" panose="020F0502020204030204" pitchFamily="34" charset="0"/>
                        </a:rPr>
                        <a:t>), fait l'objet d'un échéancier de facturation. Les échéances de facturation sont généralement liées aux jalons principaux de livraison par le fournisseur. Ex : 20% à la commande, 20% à la remise des SFG...</a:t>
                      </a:r>
                    </a:p>
                  </a:txBody>
                  <a:tcPr marL="2355" marR="2355" marT="2355" marB="0" anchor="ctr">
                    <a:lnL>
                      <a:noFill/>
                    </a:lnL>
                    <a:lnR>
                      <a:noFill/>
                    </a:lnR>
                    <a:lnT>
                      <a:noFill/>
                    </a:lnT>
                    <a:lnB>
                      <a:noFill/>
                    </a:lnB>
                  </a:tcPr>
                </a:tc>
                <a:extLst>
                  <a:ext uri="{0D108BD9-81ED-4DB2-BD59-A6C34878D82A}">
                    <a16:rowId xmlns:a16="http://schemas.microsoft.com/office/drawing/2014/main" val="377029750"/>
                  </a:ext>
                </a:extLst>
              </a:tr>
            </a:tbl>
          </a:graphicData>
        </a:graphic>
      </p:graphicFrame>
    </p:spTree>
    <p:extLst>
      <p:ext uri="{BB962C8B-B14F-4D97-AF65-F5344CB8AC3E}">
        <p14:creationId xmlns:p14="http://schemas.microsoft.com/office/powerpoint/2010/main" val="2030001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285">
            <a:extLst>
              <a:ext uri="{FF2B5EF4-FFF2-40B4-BE49-F238E27FC236}">
                <a16:creationId xmlns:a16="http://schemas.microsoft.com/office/drawing/2014/main" id="{DE103AAD-B90B-F253-B987-4D852DDB30F6}"/>
              </a:ext>
            </a:extLst>
          </p:cNvPr>
          <p:cNvCxnSpPr>
            <a:cxnSpLocks/>
          </p:cNvCxnSpPr>
          <p:nvPr/>
        </p:nvCxnSpPr>
        <p:spPr>
          <a:xfrm>
            <a:off x="195096" y="1101259"/>
            <a:ext cx="6480000" cy="0"/>
          </a:xfrm>
          <a:prstGeom prst="line">
            <a:avLst/>
          </a:prstGeom>
          <a:ln w="12700">
            <a:solidFill>
              <a:srgbClr val="D91F4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DB9F29E-EDDB-CD43-57E4-77F258C49224}"/>
              </a:ext>
            </a:extLst>
          </p:cNvPr>
          <p:cNvSpPr/>
          <p:nvPr/>
        </p:nvSpPr>
        <p:spPr>
          <a:xfrm>
            <a:off x="402683" y="804811"/>
            <a:ext cx="4945418" cy="248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79999" rIns="36000" rtlCol="0" anchor="ctr"/>
          <a:lstStyle/>
          <a:p>
            <a:pPr algn="just"/>
            <a:r>
              <a:rPr lang="fr-FR" sz="1300" b="1">
                <a:solidFill>
                  <a:srgbClr val="D91F41"/>
                </a:solidFill>
              </a:rPr>
              <a:t>Niveaux de service : </a:t>
            </a:r>
            <a:r>
              <a:rPr lang="fr-FR" sz="1400" b="1">
                <a:solidFill>
                  <a:srgbClr val="D91F41"/>
                </a:solidFill>
              </a:rPr>
              <a:t>Poste de travail</a:t>
            </a:r>
            <a:endParaRPr lang="fr-FR" sz="1300" b="1">
              <a:solidFill>
                <a:srgbClr val="D91F41"/>
              </a:solidFill>
            </a:endParaRPr>
          </a:p>
        </p:txBody>
      </p:sp>
      <p:grpSp>
        <p:nvGrpSpPr>
          <p:cNvPr id="6" name="Groupe 26">
            <a:extLst>
              <a:ext uri="{FF2B5EF4-FFF2-40B4-BE49-F238E27FC236}">
                <a16:creationId xmlns:a16="http://schemas.microsoft.com/office/drawing/2014/main" id="{85470E94-0F91-1CD0-DD9D-20D2B2632468}"/>
              </a:ext>
            </a:extLst>
          </p:cNvPr>
          <p:cNvGrpSpPr>
            <a:grpSpLocks noChangeAspect="1"/>
          </p:cNvGrpSpPr>
          <p:nvPr/>
        </p:nvGrpSpPr>
        <p:grpSpPr>
          <a:xfrm>
            <a:off x="229803" y="800040"/>
            <a:ext cx="252001" cy="243951"/>
            <a:chOff x="1343026" y="4572281"/>
            <a:chExt cx="468000" cy="468000"/>
          </a:xfrm>
          <a:solidFill>
            <a:schemeClr val="bg1"/>
          </a:solidFill>
        </p:grpSpPr>
        <p:sp>
          <p:nvSpPr>
            <p:cNvPr id="7" name="Ellipse 30">
              <a:extLst>
                <a:ext uri="{FF2B5EF4-FFF2-40B4-BE49-F238E27FC236}">
                  <a16:creationId xmlns:a16="http://schemas.microsoft.com/office/drawing/2014/main" id="{B50DC7B3-8AAB-8527-482A-4F422735B6B8}"/>
                </a:ext>
              </a:extLst>
            </p:cNvPr>
            <p:cNvSpPr/>
            <p:nvPr/>
          </p:nvSpPr>
          <p:spPr>
            <a:xfrm>
              <a:off x="1343026" y="4572281"/>
              <a:ext cx="468000" cy="468000"/>
            </a:xfrm>
            <a:prstGeom prst="ellipse">
              <a:avLst/>
            </a:prstGeom>
            <a:grpFill/>
            <a:ln w="15875">
              <a:solidFill>
                <a:srgbClr val="D91F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213">
                <a:defRPr/>
              </a:pPr>
              <a:endParaRPr lang="LID4096" sz="1013">
                <a:solidFill>
                  <a:srgbClr val="FFFFFF"/>
                </a:solidFill>
                <a:latin typeface="Ubuntu" panose="020B0504030602030204" pitchFamily="34" charset="0"/>
              </a:endParaRPr>
            </a:p>
          </p:txBody>
        </p:sp>
        <p:grpSp>
          <p:nvGrpSpPr>
            <p:cNvPr id="8" name="Groupe 33">
              <a:extLst>
                <a:ext uri="{FF2B5EF4-FFF2-40B4-BE49-F238E27FC236}">
                  <a16:creationId xmlns:a16="http://schemas.microsoft.com/office/drawing/2014/main" id="{23A96676-DEB0-7BDD-45BD-F13C1512DD3B}"/>
                </a:ext>
              </a:extLst>
            </p:cNvPr>
            <p:cNvGrpSpPr/>
            <p:nvPr/>
          </p:nvGrpSpPr>
          <p:grpSpPr>
            <a:xfrm rot="13500000">
              <a:off x="1459549" y="4727856"/>
              <a:ext cx="156850" cy="156850"/>
              <a:chOff x="2932268" y="5599425"/>
              <a:chExt cx="156850" cy="156850"/>
            </a:xfrm>
            <a:grpFill/>
          </p:grpSpPr>
          <p:cxnSp>
            <p:nvCxnSpPr>
              <p:cNvPr id="9" name="Connecteur droit 34">
                <a:extLst>
                  <a:ext uri="{FF2B5EF4-FFF2-40B4-BE49-F238E27FC236}">
                    <a16:creationId xmlns:a16="http://schemas.microsoft.com/office/drawing/2014/main" id="{D661D944-ABCB-18C3-F67B-1FB5AEE1F885}"/>
                  </a:ext>
                </a:extLst>
              </p:cNvPr>
              <p:cNvCxnSpPr>
                <a:cxnSpLocks/>
              </p:cNvCxnSpPr>
              <p:nvPr/>
            </p:nvCxnSpPr>
            <p:spPr>
              <a:xfrm>
                <a:off x="2936875" y="5599425"/>
                <a:ext cx="0" cy="156850"/>
              </a:xfrm>
              <a:prstGeom prst="line">
                <a:avLst/>
              </a:prstGeom>
              <a:grpFill/>
              <a:ln w="15875">
                <a:solidFill>
                  <a:srgbClr val="D91F41"/>
                </a:solidFill>
              </a:ln>
            </p:spPr>
            <p:style>
              <a:lnRef idx="1">
                <a:schemeClr val="accent1"/>
              </a:lnRef>
              <a:fillRef idx="0">
                <a:schemeClr val="accent1"/>
              </a:fillRef>
              <a:effectRef idx="0">
                <a:schemeClr val="accent1"/>
              </a:effectRef>
              <a:fontRef idx="minor">
                <a:schemeClr val="tx1"/>
              </a:fontRef>
            </p:style>
          </p:cxnSp>
          <p:cxnSp>
            <p:nvCxnSpPr>
              <p:cNvPr id="10" name="Connecteur droit 35">
                <a:extLst>
                  <a:ext uri="{FF2B5EF4-FFF2-40B4-BE49-F238E27FC236}">
                    <a16:creationId xmlns:a16="http://schemas.microsoft.com/office/drawing/2014/main" id="{2FA31901-BF3E-8623-F460-5321BAC2352D}"/>
                  </a:ext>
                </a:extLst>
              </p:cNvPr>
              <p:cNvCxnSpPr>
                <a:cxnSpLocks/>
              </p:cNvCxnSpPr>
              <p:nvPr/>
            </p:nvCxnSpPr>
            <p:spPr>
              <a:xfrm rot="16200000" flipH="1">
                <a:off x="3010693" y="5673087"/>
                <a:ext cx="0" cy="156850"/>
              </a:xfrm>
              <a:prstGeom prst="line">
                <a:avLst/>
              </a:prstGeom>
              <a:grpFill/>
              <a:ln w="15875">
                <a:solidFill>
                  <a:srgbClr val="D91F41"/>
                </a:solidFill>
              </a:ln>
            </p:spPr>
            <p:style>
              <a:lnRef idx="1">
                <a:schemeClr val="accent1"/>
              </a:lnRef>
              <a:fillRef idx="0">
                <a:schemeClr val="accent1"/>
              </a:fillRef>
              <a:effectRef idx="0">
                <a:schemeClr val="accent1"/>
              </a:effectRef>
              <a:fontRef idx="minor">
                <a:schemeClr val="tx1"/>
              </a:fontRef>
            </p:style>
          </p:cxnSp>
        </p:grpSp>
      </p:grpSp>
      <p:graphicFrame>
        <p:nvGraphicFramePr>
          <p:cNvPr id="22" name="Tableau 21">
            <a:extLst>
              <a:ext uri="{FF2B5EF4-FFF2-40B4-BE49-F238E27FC236}">
                <a16:creationId xmlns:a16="http://schemas.microsoft.com/office/drawing/2014/main" id="{DFE29176-CEA6-11DF-39DD-0A9C9EE5EA87}"/>
              </a:ext>
            </a:extLst>
          </p:cNvPr>
          <p:cNvGraphicFramePr>
            <a:graphicFrameLocks noGrp="1"/>
          </p:cNvGraphicFramePr>
          <p:nvPr>
            <p:extLst>
              <p:ext uri="{D42A27DB-BD31-4B8C-83A1-F6EECF244321}">
                <p14:modId xmlns:p14="http://schemas.microsoft.com/office/powerpoint/2010/main" val="2735122380"/>
              </p:ext>
            </p:extLst>
          </p:nvPr>
        </p:nvGraphicFramePr>
        <p:xfrm>
          <a:off x="195096" y="1419389"/>
          <a:ext cx="6479998" cy="4387610"/>
        </p:xfrm>
        <a:graphic>
          <a:graphicData uri="http://schemas.openxmlformats.org/drawingml/2006/table">
            <a:tbl>
              <a:tblPr/>
              <a:tblGrid>
                <a:gridCol w="216687">
                  <a:extLst>
                    <a:ext uri="{9D8B030D-6E8A-4147-A177-3AD203B41FA5}">
                      <a16:colId xmlns:a16="http://schemas.microsoft.com/office/drawing/2014/main" val="483797713"/>
                    </a:ext>
                  </a:extLst>
                </a:gridCol>
                <a:gridCol w="701656">
                  <a:extLst>
                    <a:ext uri="{9D8B030D-6E8A-4147-A177-3AD203B41FA5}">
                      <a16:colId xmlns:a16="http://schemas.microsoft.com/office/drawing/2014/main" val="2426093601"/>
                    </a:ext>
                  </a:extLst>
                </a:gridCol>
                <a:gridCol w="1269172">
                  <a:extLst>
                    <a:ext uri="{9D8B030D-6E8A-4147-A177-3AD203B41FA5}">
                      <a16:colId xmlns:a16="http://schemas.microsoft.com/office/drawing/2014/main" val="3460565994"/>
                    </a:ext>
                  </a:extLst>
                </a:gridCol>
                <a:gridCol w="2429999">
                  <a:extLst>
                    <a:ext uri="{9D8B030D-6E8A-4147-A177-3AD203B41FA5}">
                      <a16:colId xmlns:a16="http://schemas.microsoft.com/office/drawing/2014/main" val="1646265668"/>
                    </a:ext>
                  </a:extLst>
                </a:gridCol>
                <a:gridCol w="1862484">
                  <a:extLst>
                    <a:ext uri="{9D8B030D-6E8A-4147-A177-3AD203B41FA5}">
                      <a16:colId xmlns:a16="http://schemas.microsoft.com/office/drawing/2014/main" val="1503225593"/>
                    </a:ext>
                  </a:extLst>
                </a:gridCol>
              </a:tblGrid>
              <a:tr h="140245">
                <a:tc gridSpan="5">
                  <a:txBody>
                    <a:bodyPr/>
                    <a:lstStyle/>
                    <a:p>
                      <a:pPr algn="ctr" fontAlgn="ctr"/>
                      <a:r>
                        <a:rPr lang="fr-FR" sz="900" b="1" i="0" u="none" strike="noStrike">
                          <a:solidFill>
                            <a:srgbClr val="FFFFFF"/>
                          </a:solidFill>
                          <a:effectLst/>
                          <a:latin typeface="Calibri" panose="020F0502020204030204" pitchFamily="34" charset="0"/>
                        </a:rPr>
                        <a:t>Niveaux de service a minima</a:t>
                      </a:r>
                    </a:p>
                  </a:txBody>
                  <a:tcPr marL="2355" marR="2355" marT="2355" marB="0" anchor="ctr">
                    <a:lnL>
                      <a:noFill/>
                    </a:lnL>
                    <a:lnR>
                      <a:noFill/>
                    </a:lnR>
                    <a:lnT>
                      <a:noFill/>
                    </a:lnT>
                    <a:lnB w="12700" cap="flat" cmpd="sng" algn="ctr">
                      <a:solidFill>
                        <a:srgbClr val="000000"/>
                      </a:solidFill>
                      <a:prstDash val="solid"/>
                      <a:round/>
                      <a:headEnd type="none" w="med" len="med"/>
                      <a:tailEnd type="none" w="med" len="med"/>
                    </a:lnB>
                    <a:solidFill>
                      <a:srgbClr val="D91F41"/>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179963989"/>
                  </a:ext>
                </a:extLst>
              </a:tr>
              <a:tr h="202579">
                <a:tc>
                  <a:txBody>
                    <a:bodyPr/>
                    <a:lstStyle/>
                    <a:p>
                      <a:pPr algn="ctr" fontAlgn="ctr"/>
                      <a:r>
                        <a:rPr lang="fr-FR" sz="700" b="1" i="0" u="none" strike="noStrike" err="1">
                          <a:solidFill>
                            <a:srgbClr val="FFFFFF"/>
                          </a:solidFill>
                          <a:effectLst/>
                          <a:latin typeface="Calibri" panose="020F0502020204030204" pitchFamily="34" charset="0"/>
                        </a:rPr>
                        <a:t>Ref</a:t>
                      </a:r>
                      <a:endParaRPr lang="fr-FR" sz="700" b="1" i="0" u="none" strike="noStrike">
                        <a:solidFill>
                          <a:srgbClr val="FFFFFF"/>
                        </a:solidFill>
                        <a:effectLst/>
                        <a:latin typeface="Calibri" panose="020F0502020204030204" pitchFamily="34" charset="0"/>
                      </a:endParaRP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Indicateur</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Description</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Commentaire</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dirty="0">
                          <a:solidFill>
                            <a:srgbClr val="FFFFFF"/>
                          </a:solidFill>
                          <a:effectLst/>
                          <a:latin typeface="Calibri" panose="020F0502020204030204" pitchFamily="34" charset="0"/>
                        </a:rPr>
                        <a:t>Exemples d’engagement et de pénalité</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extLst>
                  <a:ext uri="{0D108BD9-81ED-4DB2-BD59-A6C34878D82A}">
                    <a16:rowId xmlns:a16="http://schemas.microsoft.com/office/drawing/2014/main" val="2299904154"/>
                  </a:ext>
                </a:extLst>
              </a:tr>
              <a:tr h="967510">
                <a:tc>
                  <a:txBody>
                    <a:bodyPr/>
                    <a:lstStyle/>
                    <a:p>
                      <a:pPr algn="ctr" fontAlgn="ctr"/>
                      <a:r>
                        <a:rPr lang="fr-FR" sz="700" b="0" i="0" u="none" strike="noStrike">
                          <a:solidFill>
                            <a:srgbClr val="000000"/>
                          </a:solidFill>
                          <a:effectLst/>
                          <a:latin typeface="Calibri" panose="020F0502020204030204" pitchFamily="34" charset="0"/>
                        </a:rPr>
                        <a:t>Pdt.1</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Temps de livraison du terminal</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Temps entre la commande d'un terminal et sa livraison à l'adresse indiquée lors de la commande. Les postes de travail sont livrés avec l'OS, les antivirus et les applications de bases déterminés dans le contrat.</a:t>
                      </a:r>
                    </a:p>
                    <a:p>
                      <a:pPr algn="l" fontAlgn="ctr"/>
                      <a:endParaRPr lang="fr-FR" sz="700" b="0" i="0" u="none" strike="noStrike">
                        <a:solidFill>
                          <a:srgbClr val="000000"/>
                        </a:solidFill>
                        <a:effectLst/>
                        <a:latin typeface="Calibri" panose="020F0502020204030204" pitchFamily="34" charset="0"/>
                      </a:endParaRP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Pas de délai dans l'absolu : à spécifier pour chaque contrat </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Valeur d'engagement : à définir pour chaque contrat</a:t>
                      </a:r>
                    </a:p>
                    <a:p>
                      <a:pPr algn="l" fontAlgn="ct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Pénalité : 0,50% de la valeur de la livraison par jour ouvré au-delà de la valeur d'engagement</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9728909"/>
                  </a:ext>
                </a:extLst>
              </a:tr>
              <a:tr h="860271">
                <a:tc>
                  <a:txBody>
                    <a:bodyPr/>
                    <a:lstStyle/>
                    <a:p>
                      <a:pPr algn="ctr" fontAlgn="ctr"/>
                      <a:r>
                        <a:rPr lang="fr-FR" sz="700" b="0" i="0" u="none" strike="noStrike">
                          <a:solidFill>
                            <a:srgbClr val="000000"/>
                          </a:solidFill>
                          <a:effectLst/>
                          <a:latin typeface="Calibri" panose="020F0502020204030204" pitchFamily="34" charset="0"/>
                        </a:rPr>
                        <a:t>Pdt.2</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Délai d'intervention</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Temps entre le signalement d'un poste défaillant au prestataire et la mise à disposition d'un poste fonctionnel (le même ou non)</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L'assistance a lieu après que le Client a signalé l’Incident au prestataire ou qu’un technicien du prestataire estime nécessaire une Intervention sur site.</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Le prestataire assure une Intervention sur site dans la gestion des Postes Informatiques lorsqu’un Incident bloquant ou non bloquant n’a pu être résolu via l’assistance à distance. </a:t>
                      </a:r>
                    </a:p>
                    <a:p>
                      <a:pPr algn="l" fontAlgn="ctr"/>
                      <a:endParaRPr lang="fr-FR" sz="700" b="0" i="0" u="none" strike="noStrike">
                        <a:solidFill>
                          <a:srgbClr val="000000"/>
                        </a:solidFill>
                        <a:effectLst/>
                        <a:latin typeface="Calibri" panose="020F0502020204030204" pitchFamily="34" charset="0"/>
                      </a:endParaRP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Valeur d'engagement : 1 jour ouvré</a:t>
                      </a:r>
                    </a:p>
                    <a:p>
                      <a:pPr algn="l" fontAlgn="ct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Pénalité : 1% de la valeur de la flotte affectée par l'Incident par jour ouvré au-delà de la valeur d'engagement</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298600"/>
                  </a:ext>
                </a:extLst>
              </a:tr>
              <a:tr h="94286">
                <a:tc>
                  <a:txBody>
                    <a:bodyPr/>
                    <a:lstStyle/>
                    <a:p>
                      <a:pPr algn="l" fontAlgn="b"/>
                      <a:endParaRPr lang="fr-FR" sz="600" b="0" i="0" u="none" strike="noStrike">
                        <a:solidFill>
                          <a:srgbClr val="000000"/>
                        </a:solidFill>
                        <a:effectLst/>
                        <a:latin typeface="Calibri" panose="020F0502020204030204" pitchFamily="34" charset="0"/>
                      </a:endParaRPr>
                    </a:p>
                  </a:txBody>
                  <a:tcPr marL="2355" marR="2355" marT="23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FR" sz="600" b="0" i="0" u="none" strike="noStrike">
                        <a:solidFill>
                          <a:srgbClr val="000000"/>
                        </a:solidFill>
                        <a:effectLst/>
                        <a:latin typeface="Calibri" panose="020F0502020204030204" pitchFamily="34" charset="0"/>
                      </a:endParaRPr>
                    </a:p>
                  </a:txBody>
                  <a:tcPr marL="2355" marR="2355" marT="23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FR" sz="600" b="0" i="0" u="none" strike="noStrike">
                        <a:solidFill>
                          <a:srgbClr val="000000"/>
                        </a:solidFill>
                        <a:effectLst/>
                        <a:latin typeface="Calibri" panose="020F0502020204030204" pitchFamily="34" charset="0"/>
                      </a:endParaRPr>
                    </a:p>
                  </a:txBody>
                  <a:tcPr marL="2355" marR="2355" marT="23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FR" sz="600" b="0" i="0" u="none" strike="noStrike" dirty="0">
                        <a:solidFill>
                          <a:srgbClr val="000000"/>
                        </a:solidFill>
                        <a:effectLst/>
                        <a:latin typeface="Calibri" panose="020F0502020204030204" pitchFamily="34" charset="0"/>
                      </a:endParaRPr>
                    </a:p>
                    <a:p>
                      <a:pPr algn="l" fontAlgn="b"/>
                      <a:endParaRPr lang="fr-FR" sz="600" b="0" i="0" u="none" strike="noStrike" dirty="0">
                        <a:solidFill>
                          <a:srgbClr val="000000"/>
                        </a:solidFill>
                        <a:effectLst/>
                        <a:latin typeface="Calibri" panose="020F0502020204030204" pitchFamily="34" charset="0"/>
                      </a:endParaRPr>
                    </a:p>
                    <a:p>
                      <a:pPr algn="l" fontAlgn="b"/>
                      <a:endParaRPr lang="fr-FR" sz="600" b="0" i="0" u="none" strike="noStrike" dirty="0">
                        <a:solidFill>
                          <a:srgbClr val="000000"/>
                        </a:solidFill>
                        <a:effectLst/>
                        <a:latin typeface="Calibri" panose="020F0502020204030204" pitchFamily="34" charset="0"/>
                      </a:endParaRPr>
                    </a:p>
                    <a:p>
                      <a:pPr algn="l" fontAlgn="b"/>
                      <a:endParaRPr lang="fr-FR" sz="600" b="0" i="0" u="none" strike="noStrike" dirty="0">
                        <a:solidFill>
                          <a:srgbClr val="000000"/>
                        </a:solidFill>
                        <a:effectLst/>
                        <a:latin typeface="Calibri" panose="020F0502020204030204" pitchFamily="34" charset="0"/>
                      </a:endParaRPr>
                    </a:p>
                  </a:txBody>
                  <a:tcPr marL="2355" marR="2355" marT="23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FR" sz="600" b="0" i="0" u="none" strike="noStrike">
                        <a:solidFill>
                          <a:srgbClr val="000000"/>
                        </a:solidFill>
                        <a:effectLst/>
                        <a:latin typeface="Calibri" panose="020F0502020204030204" pitchFamily="34" charset="0"/>
                      </a:endParaRPr>
                    </a:p>
                  </a:txBody>
                  <a:tcPr marL="2355" marR="2355" marT="235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9473598"/>
                  </a:ext>
                </a:extLst>
              </a:tr>
              <a:tr h="140245">
                <a:tc gridSpan="5">
                  <a:txBody>
                    <a:bodyPr/>
                    <a:lstStyle/>
                    <a:p>
                      <a:pPr algn="ctr" fontAlgn="ctr"/>
                      <a:r>
                        <a:rPr lang="fr-FR" sz="900" b="1" i="0" u="none" strike="noStrike">
                          <a:solidFill>
                            <a:srgbClr val="FFFFFF"/>
                          </a:solidFill>
                          <a:effectLst/>
                          <a:latin typeface="Calibri" panose="020F0502020204030204" pitchFamily="34" charset="0"/>
                        </a:rPr>
                        <a:t>Niveaux de service recommandés</a:t>
                      </a:r>
                    </a:p>
                  </a:txBody>
                  <a:tcPr marL="2355" marR="2355" marT="2355" marB="0" anchor="ctr">
                    <a:lnL>
                      <a:noFill/>
                    </a:lnL>
                    <a:lnR>
                      <a:noFill/>
                    </a:lnR>
                    <a:lnT>
                      <a:noFill/>
                    </a:lnT>
                    <a:lnB w="12700" cap="flat" cmpd="sng" algn="ctr">
                      <a:solidFill>
                        <a:srgbClr val="000000"/>
                      </a:solidFill>
                      <a:prstDash val="solid"/>
                      <a:round/>
                      <a:headEnd type="none" w="med" len="med"/>
                      <a:tailEnd type="none" w="med" len="med"/>
                    </a:lnB>
                    <a:solidFill>
                      <a:srgbClr val="D91F41"/>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215926944"/>
                  </a:ext>
                </a:extLst>
              </a:tr>
              <a:tr h="202579">
                <a:tc>
                  <a:txBody>
                    <a:bodyPr/>
                    <a:lstStyle/>
                    <a:p>
                      <a:pPr algn="ctr" fontAlgn="ctr"/>
                      <a:r>
                        <a:rPr lang="fr-FR" sz="700" b="1" i="0" u="none" strike="noStrike" err="1">
                          <a:solidFill>
                            <a:srgbClr val="FFFFFF"/>
                          </a:solidFill>
                          <a:effectLst/>
                          <a:latin typeface="Calibri" panose="020F0502020204030204" pitchFamily="34" charset="0"/>
                        </a:rPr>
                        <a:t>Ref</a:t>
                      </a:r>
                      <a:endParaRPr lang="fr-FR" sz="700" b="1" i="0" u="none" strike="noStrike">
                        <a:solidFill>
                          <a:srgbClr val="FFFFFF"/>
                        </a:solidFill>
                        <a:effectLst/>
                        <a:latin typeface="Calibri" panose="020F0502020204030204" pitchFamily="34" charset="0"/>
                      </a:endParaRP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Indicateur</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Description</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Commentaire</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dirty="0">
                          <a:solidFill>
                            <a:srgbClr val="FFFFFF"/>
                          </a:solidFill>
                          <a:effectLst/>
                          <a:latin typeface="Calibri" panose="020F0502020204030204" pitchFamily="34" charset="0"/>
                        </a:rPr>
                        <a:t>Exemples d’engagement et de pénalité</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506D"/>
                    </a:solidFill>
                  </a:tcPr>
                </a:tc>
                <a:extLst>
                  <a:ext uri="{0D108BD9-81ED-4DB2-BD59-A6C34878D82A}">
                    <a16:rowId xmlns:a16="http://schemas.microsoft.com/office/drawing/2014/main" val="3933360505"/>
                  </a:ext>
                </a:extLst>
              </a:tr>
              <a:tr h="645795">
                <a:tc>
                  <a:txBody>
                    <a:bodyPr/>
                    <a:lstStyle/>
                    <a:p>
                      <a:pPr algn="ctr" fontAlgn="ctr"/>
                      <a:r>
                        <a:rPr lang="fr-FR" sz="700" b="0" i="0" u="none" strike="noStrike">
                          <a:solidFill>
                            <a:srgbClr val="000000"/>
                          </a:solidFill>
                          <a:effectLst/>
                          <a:latin typeface="Calibri" panose="020F0502020204030204" pitchFamily="34" charset="0"/>
                        </a:rPr>
                        <a:t>Pdt.3</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Délai de livraison d'un devis</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Temps entre la demande et la livraison d'un devis pour l'achat d'un terminal</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Peut être utilisé dans un premier temps sans pénalité associée. Le transformer en niveau de service avec des pénalités si un retard chronique du prestataire est constaté</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Valeur d'engagement : &lt;= 1 semaine</a:t>
                      </a:r>
                      <a:br>
                        <a:rPr lang="fr-FR" sz="700" b="0" i="0" u="none" strike="noStrike">
                          <a:solidFill>
                            <a:srgbClr val="000000"/>
                          </a:solidFill>
                          <a:effectLst/>
                          <a:latin typeface="Calibri" panose="020F0502020204030204" pitchFamily="34" charset="0"/>
                        </a:rPr>
                      </a:b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Pénalité : 20€ par jour ouvré au-delà de la valeur d'engagement</a:t>
                      </a:r>
                    </a:p>
                    <a:p>
                      <a:pPr algn="l" fontAlgn="ctr"/>
                      <a:endParaRPr lang="fr-FR" sz="700" b="0" i="0" u="none" strike="noStrike">
                        <a:solidFill>
                          <a:srgbClr val="000000"/>
                        </a:solidFill>
                        <a:effectLst/>
                        <a:latin typeface="Calibri" panose="020F0502020204030204" pitchFamily="34" charset="0"/>
                      </a:endParaRP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5390676"/>
                  </a:ext>
                </a:extLst>
              </a:tr>
              <a:tr h="860271">
                <a:tc>
                  <a:txBody>
                    <a:bodyPr/>
                    <a:lstStyle/>
                    <a:p>
                      <a:pPr algn="ctr" fontAlgn="ctr"/>
                      <a:r>
                        <a:rPr lang="fr-FR" sz="700" b="0" i="0" u="none" strike="noStrike">
                          <a:solidFill>
                            <a:srgbClr val="000000"/>
                          </a:solidFill>
                          <a:effectLst/>
                          <a:latin typeface="Calibri" panose="020F0502020204030204" pitchFamily="34" charset="0"/>
                        </a:rPr>
                        <a:t>Pdt.4</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Régularité de la maintenance</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Délai entre 2 opérations de maintenance effectuées par le prestataire.</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 </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dirty="0">
                        <a:solidFill>
                          <a:srgbClr val="000000"/>
                        </a:solidFill>
                        <a:effectLst/>
                        <a:latin typeface="Calibri" panose="020F0502020204030204" pitchFamily="34" charset="0"/>
                      </a:endParaRPr>
                    </a:p>
                    <a:p>
                      <a:pPr algn="l" fontAlgn="ctr"/>
                      <a:r>
                        <a:rPr lang="fr-FR" sz="700" b="0" i="0" u="none" strike="noStrike" dirty="0">
                          <a:solidFill>
                            <a:srgbClr val="000000"/>
                          </a:solidFill>
                          <a:effectLst/>
                          <a:latin typeface="Calibri" panose="020F0502020204030204" pitchFamily="34" charset="0"/>
                        </a:rPr>
                        <a:t>Valeur d'engagement : &lt;= 7 mois et 2 opérations dans l'année calendaire</a:t>
                      </a:r>
                    </a:p>
                    <a:p>
                      <a:pPr algn="l" fontAlgn="ctr"/>
                      <a:br>
                        <a:rPr lang="fr-FR" sz="700" b="0" i="0" u="none" strike="noStrike" dirty="0">
                          <a:solidFill>
                            <a:srgbClr val="000000"/>
                          </a:solidFill>
                          <a:effectLst/>
                          <a:latin typeface="Calibri" panose="020F0502020204030204" pitchFamily="34" charset="0"/>
                        </a:rPr>
                      </a:br>
                      <a:r>
                        <a:rPr lang="fr-FR" sz="700" b="0" i="0" u="none" strike="noStrike" dirty="0">
                          <a:solidFill>
                            <a:srgbClr val="000000"/>
                          </a:solidFill>
                          <a:effectLst/>
                          <a:latin typeface="Calibri" panose="020F0502020204030204" pitchFamily="34" charset="0"/>
                        </a:rPr>
                        <a:t>Pénalité : 0,50% de la valeur de la flotte soumise au contrat de maintenance par 15 jours au-delà de la valeur d'engagement</a:t>
                      </a:r>
                    </a:p>
                    <a:p>
                      <a:pPr algn="l" fontAlgn="ctr"/>
                      <a:endParaRPr lang="fr-FR" sz="700" b="0" i="0" u="none" strike="noStrike" dirty="0">
                        <a:solidFill>
                          <a:srgbClr val="000000"/>
                        </a:solidFill>
                        <a:effectLst/>
                        <a:latin typeface="Calibri" panose="020F0502020204030204" pitchFamily="34" charset="0"/>
                      </a:endParaRP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6800061"/>
                  </a:ext>
                </a:extLst>
              </a:tr>
            </a:tbl>
          </a:graphicData>
        </a:graphic>
      </p:graphicFrame>
      <p:graphicFrame>
        <p:nvGraphicFramePr>
          <p:cNvPr id="24" name="Tableau 23">
            <a:extLst>
              <a:ext uri="{FF2B5EF4-FFF2-40B4-BE49-F238E27FC236}">
                <a16:creationId xmlns:a16="http://schemas.microsoft.com/office/drawing/2014/main" id="{B7ECF654-D43A-6698-C8B0-D9DD87E0E95B}"/>
              </a:ext>
            </a:extLst>
          </p:cNvPr>
          <p:cNvGraphicFramePr>
            <a:graphicFrameLocks noGrp="1"/>
          </p:cNvGraphicFramePr>
          <p:nvPr>
            <p:extLst>
              <p:ext uri="{D42A27DB-BD31-4B8C-83A1-F6EECF244321}">
                <p14:modId xmlns:p14="http://schemas.microsoft.com/office/powerpoint/2010/main" val="1044661143"/>
              </p:ext>
            </p:extLst>
          </p:nvPr>
        </p:nvGraphicFramePr>
        <p:xfrm>
          <a:off x="195096" y="6127297"/>
          <a:ext cx="6479998" cy="1000020"/>
        </p:xfrm>
        <a:graphic>
          <a:graphicData uri="http://schemas.openxmlformats.org/drawingml/2006/table">
            <a:tbl>
              <a:tblPr/>
              <a:tblGrid>
                <a:gridCol w="1217820">
                  <a:extLst>
                    <a:ext uri="{9D8B030D-6E8A-4147-A177-3AD203B41FA5}">
                      <a16:colId xmlns:a16="http://schemas.microsoft.com/office/drawing/2014/main" val="2962962062"/>
                    </a:ext>
                  </a:extLst>
                </a:gridCol>
                <a:gridCol w="5262178">
                  <a:extLst>
                    <a:ext uri="{9D8B030D-6E8A-4147-A177-3AD203B41FA5}">
                      <a16:colId xmlns:a16="http://schemas.microsoft.com/office/drawing/2014/main" val="4181729391"/>
                    </a:ext>
                  </a:extLst>
                </a:gridCol>
              </a:tblGrid>
              <a:tr h="97311">
                <a:tc gridSpan="2">
                  <a:txBody>
                    <a:bodyPr/>
                    <a:lstStyle/>
                    <a:p>
                      <a:pPr algn="ctr" fontAlgn="ctr"/>
                      <a:r>
                        <a:rPr lang="fr-FR" sz="900" b="1" i="0" u="none" strike="noStrike">
                          <a:solidFill>
                            <a:srgbClr val="FFFFFF"/>
                          </a:solidFill>
                          <a:effectLst/>
                          <a:latin typeface="Calibri" panose="020F0502020204030204" pitchFamily="34" charset="0"/>
                        </a:rPr>
                        <a:t>Glossaire</a:t>
                      </a:r>
                      <a:endParaRPr lang="fr-FR" sz="800" b="1" i="0" u="none" strike="noStrike">
                        <a:solidFill>
                          <a:srgbClr val="FFFFFF"/>
                        </a:solidFill>
                        <a:effectLst/>
                        <a:latin typeface="Calibri" panose="020F0502020204030204" pitchFamily="34" charset="0"/>
                      </a:endParaRPr>
                    </a:p>
                  </a:txBody>
                  <a:tcPr marL="2355" marR="2355" marT="2355" marB="0" anchor="ctr">
                    <a:lnL>
                      <a:noFill/>
                    </a:lnL>
                    <a:lnR>
                      <a:noFill/>
                    </a:lnR>
                    <a:lnT>
                      <a:noFill/>
                    </a:lnT>
                    <a:lnB>
                      <a:noFill/>
                    </a:lnB>
                    <a:solidFill>
                      <a:srgbClr val="D91F41"/>
                    </a:solidFill>
                  </a:tcPr>
                </a:tc>
                <a:tc hMerge="1">
                  <a:txBody>
                    <a:bodyPr/>
                    <a:lstStyle/>
                    <a:p>
                      <a:endParaRPr lang="fr-FR"/>
                    </a:p>
                  </a:txBody>
                  <a:tcPr/>
                </a:tc>
                <a:extLst>
                  <a:ext uri="{0D108BD9-81ED-4DB2-BD59-A6C34878D82A}">
                    <a16:rowId xmlns:a16="http://schemas.microsoft.com/office/drawing/2014/main" val="2231810342"/>
                  </a:ext>
                </a:extLst>
              </a:tr>
              <a:tr h="129509">
                <a:tc>
                  <a:txBody>
                    <a:bodyPr/>
                    <a:lstStyle/>
                    <a:p>
                      <a:pPr algn="l" fontAlgn="ctr"/>
                      <a:r>
                        <a:rPr lang="fr-FR" sz="700" b="1" i="0" u="none" strike="noStrike">
                          <a:solidFill>
                            <a:srgbClr val="000000"/>
                          </a:solidFill>
                          <a:effectLst/>
                          <a:latin typeface="Calibri" panose="020F0502020204030204" pitchFamily="34" charset="0"/>
                        </a:rPr>
                        <a:t>Terminal / Poste de travail</a:t>
                      </a:r>
                    </a:p>
                  </a:txBody>
                  <a:tcPr marL="2355" marR="2355" marT="2355" marB="0" anchor="ctr">
                    <a:lnL>
                      <a:noFill/>
                    </a:lnL>
                    <a:lnR>
                      <a:noFill/>
                    </a:lnR>
                    <a:lnT>
                      <a:noFill/>
                    </a:lnT>
                    <a:lnB>
                      <a:noFill/>
                    </a:lnB>
                  </a:tcPr>
                </a:tc>
                <a:tc>
                  <a:txBody>
                    <a:bodyPr/>
                    <a:lstStyle/>
                    <a:p>
                      <a:pPr algn="l" fontAlgn="ctr"/>
                      <a:endParaRPr lang="fr-FR" sz="700" b="0" i="0" u="none" strike="noStrike" dirty="0">
                        <a:solidFill>
                          <a:srgbClr val="000000"/>
                        </a:solidFill>
                        <a:effectLst/>
                        <a:latin typeface="Calibri" panose="020F0502020204030204" pitchFamily="34" charset="0"/>
                      </a:endParaRPr>
                    </a:p>
                    <a:p>
                      <a:pPr algn="l" fontAlgn="ctr"/>
                      <a:r>
                        <a:rPr lang="fr-FR" sz="700" b="0" i="0" u="none" strike="noStrike" dirty="0">
                          <a:solidFill>
                            <a:srgbClr val="000000"/>
                          </a:solidFill>
                          <a:effectLst/>
                          <a:latin typeface="Calibri" panose="020F0502020204030204" pitchFamily="34" charset="0"/>
                        </a:rPr>
                        <a:t>Tout matériel informatique hardware, par exemple, écran, tour de contrôle, ordinateur portable, souris, clavier, téléphone portable et serveur physique</a:t>
                      </a:r>
                    </a:p>
                  </a:txBody>
                  <a:tcPr marL="2355" marR="2355" marT="2355" marB="0" anchor="ctr">
                    <a:lnL>
                      <a:noFill/>
                    </a:lnL>
                    <a:lnR>
                      <a:noFill/>
                    </a:lnR>
                    <a:lnT>
                      <a:noFill/>
                    </a:lnT>
                    <a:lnB>
                      <a:noFill/>
                    </a:lnB>
                  </a:tcPr>
                </a:tc>
                <a:extLst>
                  <a:ext uri="{0D108BD9-81ED-4DB2-BD59-A6C34878D82A}">
                    <a16:rowId xmlns:a16="http://schemas.microsoft.com/office/drawing/2014/main" val="2661262906"/>
                  </a:ext>
                </a:extLst>
              </a:tr>
              <a:tr h="141283">
                <a:tc>
                  <a:txBody>
                    <a:bodyPr/>
                    <a:lstStyle/>
                    <a:p>
                      <a:pPr algn="l" fontAlgn="ctr"/>
                      <a:r>
                        <a:rPr lang="fr-FR" sz="700" b="1" i="0" u="none" strike="noStrike">
                          <a:solidFill>
                            <a:srgbClr val="000000"/>
                          </a:solidFill>
                          <a:effectLst/>
                          <a:latin typeface="Calibri" panose="020F0502020204030204" pitchFamily="34" charset="0"/>
                        </a:rPr>
                        <a:t>Disponibilité</a:t>
                      </a:r>
                    </a:p>
                  </a:txBody>
                  <a:tcPr marL="2355" marR="2355" marT="2355" marB="0" anchor="ctr">
                    <a:lnL>
                      <a:noFill/>
                    </a:lnL>
                    <a:lnR>
                      <a:noFill/>
                    </a:lnR>
                    <a:lnT>
                      <a:noFill/>
                    </a:lnT>
                    <a:lnB>
                      <a:noFill/>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Période au cours de laquelle un terminal est utilisable et permet aux métiers d'accéder aux applications nécessaires à son activité</a:t>
                      </a:r>
                    </a:p>
                  </a:txBody>
                  <a:tcPr marL="2355" marR="2355" marT="2355" marB="0" anchor="ctr">
                    <a:lnL>
                      <a:noFill/>
                    </a:lnL>
                    <a:lnR>
                      <a:noFill/>
                    </a:lnR>
                    <a:lnT>
                      <a:noFill/>
                    </a:lnT>
                    <a:lnB>
                      <a:noFill/>
                    </a:lnB>
                  </a:tcPr>
                </a:tc>
                <a:extLst>
                  <a:ext uri="{0D108BD9-81ED-4DB2-BD59-A6C34878D82A}">
                    <a16:rowId xmlns:a16="http://schemas.microsoft.com/office/drawing/2014/main" val="3859777157"/>
                  </a:ext>
                </a:extLst>
              </a:tr>
              <a:tr h="148346">
                <a:tc>
                  <a:txBody>
                    <a:bodyPr/>
                    <a:lstStyle/>
                    <a:p>
                      <a:pPr algn="l" fontAlgn="ctr"/>
                      <a:r>
                        <a:rPr lang="fr-FR" sz="700" b="1" i="0" u="none" strike="noStrike">
                          <a:solidFill>
                            <a:srgbClr val="000000"/>
                          </a:solidFill>
                          <a:effectLst/>
                          <a:latin typeface="Calibri" panose="020F0502020204030204" pitchFamily="34" charset="0"/>
                        </a:rPr>
                        <a:t>Temps ouvré - Jour ouvré</a:t>
                      </a:r>
                    </a:p>
                  </a:txBody>
                  <a:tcPr marL="2355" marR="2355" marT="2355" marB="0" anchor="ctr">
                    <a:lnL>
                      <a:noFill/>
                    </a:lnL>
                    <a:lnR>
                      <a:noFill/>
                    </a:lnR>
                    <a:lnT>
                      <a:noFill/>
                    </a:lnT>
                    <a:lnB>
                      <a:noFill/>
                    </a:lnB>
                  </a:tcPr>
                </a:tc>
                <a:tc>
                  <a:txBody>
                    <a:bodyPr/>
                    <a:lstStyle/>
                    <a:p>
                      <a:pPr algn="l" fontAlgn="ctr"/>
                      <a:endParaRPr lang="fr-FR" sz="700" b="0" i="0" u="none" strike="noStrike" dirty="0">
                        <a:solidFill>
                          <a:srgbClr val="000000"/>
                        </a:solidFill>
                        <a:effectLst/>
                        <a:latin typeface="Calibri" panose="020F0502020204030204" pitchFamily="34" charset="0"/>
                      </a:endParaRPr>
                    </a:p>
                    <a:p>
                      <a:pPr algn="l" fontAlgn="ctr"/>
                      <a:r>
                        <a:rPr lang="fr-FR" sz="700" b="0" i="0" u="none" strike="noStrike" dirty="0">
                          <a:solidFill>
                            <a:srgbClr val="000000"/>
                          </a:solidFill>
                          <a:effectLst/>
                          <a:latin typeface="Calibri" panose="020F0502020204030204" pitchFamily="34" charset="0"/>
                        </a:rPr>
                        <a:t>Correspond au temps effectivement travaillé par les métiers. Celui-ci doit-être explicité dans le contrat et dépend de chaque structure.</a:t>
                      </a:r>
                    </a:p>
                    <a:p>
                      <a:pPr algn="l" fontAlgn="ctr"/>
                      <a:endParaRPr lang="fr-FR" sz="700" b="0" i="0" u="none" strike="noStrike" dirty="0">
                        <a:solidFill>
                          <a:srgbClr val="000000"/>
                        </a:solidFill>
                        <a:effectLst/>
                        <a:latin typeface="Calibri" panose="020F0502020204030204" pitchFamily="34" charset="0"/>
                      </a:endParaRPr>
                    </a:p>
                  </a:txBody>
                  <a:tcPr marL="2355" marR="2355" marT="2355" marB="0" anchor="ctr">
                    <a:lnL>
                      <a:noFill/>
                    </a:lnL>
                    <a:lnR>
                      <a:noFill/>
                    </a:lnR>
                    <a:lnT>
                      <a:noFill/>
                    </a:lnT>
                    <a:lnB>
                      <a:noFill/>
                    </a:lnB>
                  </a:tcPr>
                </a:tc>
                <a:extLst>
                  <a:ext uri="{0D108BD9-81ED-4DB2-BD59-A6C34878D82A}">
                    <a16:rowId xmlns:a16="http://schemas.microsoft.com/office/drawing/2014/main" val="3588026161"/>
                  </a:ext>
                </a:extLst>
              </a:tr>
            </a:tbl>
          </a:graphicData>
        </a:graphic>
      </p:graphicFrame>
      <p:pic>
        <p:nvPicPr>
          <p:cNvPr id="21" name="Graphique 20" descr="Ordinateur">
            <a:extLst>
              <a:ext uri="{FF2B5EF4-FFF2-40B4-BE49-F238E27FC236}">
                <a16:creationId xmlns:a16="http://schemas.microsoft.com/office/drawing/2014/main" id="{57D68765-3E71-7685-D3BA-787294139EB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81716" y="727479"/>
            <a:ext cx="346481" cy="346481"/>
          </a:xfrm>
          <a:prstGeom prst="rect">
            <a:avLst/>
          </a:prstGeom>
        </p:spPr>
      </p:pic>
    </p:spTree>
    <p:extLst>
      <p:ext uri="{BB962C8B-B14F-4D97-AF65-F5344CB8AC3E}">
        <p14:creationId xmlns:p14="http://schemas.microsoft.com/office/powerpoint/2010/main" val="2879208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285">
            <a:extLst>
              <a:ext uri="{FF2B5EF4-FFF2-40B4-BE49-F238E27FC236}">
                <a16:creationId xmlns:a16="http://schemas.microsoft.com/office/drawing/2014/main" id="{DE103AAD-B90B-F253-B987-4D852DDB30F6}"/>
              </a:ext>
            </a:extLst>
          </p:cNvPr>
          <p:cNvCxnSpPr>
            <a:cxnSpLocks/>
          </p:cNvCxnSpPr>
          <p:nvPr/>
        </p:nvCxnSpPr>
        <p:spPr>
          <a:xfrm>
            <a:off x="195096" y="1155848"/>
            <a:ext cx="6480000" cy="0"/>
          </a:xfrm>
          <a:prstGeom prst="line">
            <a:avLst/>
          </a:prstGeom>
          <a:ln w="12700">
            <a:solidFill>
              <a:srgbClr val="D91F4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DB9F29E-EDDB-CD43-57E4-77F258C49224}"/>
              </a:ext>
            </a:extLst>
          </p:cNvPr>
          <p:cNvSpPr/>
          <p:nvPr/>
        </p:nvSpPr>
        <p:spPr>
          <a:xfrm>
            <a:off x="402683" y="859400"/>
            <a:ext cx="4945418" cy="248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79999" rIns="36000" rtlCol="0" anchor="ctr"/>
          <a:lstStyle/>
          <a:p>
            <a:pPr algn="just"/>
            <a:r>
              <a:rPr lang="fr-FR" sz="1300" b="1">
                <a:solidFill>
                  <a:srgbClr val="D91F41"/>
                </a:solidFill>
              </a:rPr>
              <a:t>Niveaux de service : </a:t>
            </a:r>
            <a:r>
              <a:rPr lang="fr-FR" sz="1400" b="1">
                <a:solidFill>
                  <a:srgbClr val="D91F41"/>
                </a:solidFill>
              </a:rPr>
              <a:t>Applications (1/2)</a:t>
            </a:r>
            <a:endParaRPr lang="fr-FR" sz="1300" b="1">
              <a:solidFill>
                <a:srgbClr val="D91F41"/>
              </a:solidFill>
            </a:endParaRPr>
          </a:p>
        </p:txBody>
      </p:sp>
      <p:grpSp>
        <p:nvGrpSpPr>
          <p:cNvPr id="6" name="Groupe 26">
            <a:extLst>
              <a:ext uri="{FF2B5EF4-FFF2-40B4-BE49-F238E27FC236}">
                <a16:creationId xmlns:a16="http://schemas.microsoft.com/office/drawing/2014/main" id="{85470E94-0F91-1CD0-DD9D-20D2B2632468}"/>
              </a:ext>
            </a:extLst>
          </p:cNvPr>
          <p:cNvGrpSpPr>
            <a:grpSpLocks noChangeAspect="1"/>
          </p:cNvGrpSpPr>
          <p:nvPr/>
        </p:nvGrpSpPr>
        <p:grpSpPr>
          <a:xfrm>
            <a:off x="229803" y="854629"/>
            <a:ext cx="252001" cy="243951"/>
            <a:chOff x="1343026" y="4572281"/>
            <a:chExt cx="468000" cy="468000"/>
          </a:xfrm>
          <a:solidFill>
            <a:schemeClr val="bg1"/>
          </a:solidFill>
        </p:grpSpPr>
        <p:sp>
          <p:nvSpPr>
            <p:cNvPr id="7" name="Ellipse 30">
              <a:extLst>
                <a:ext uri="{FF2B5EF4-FFF2-40B4-BE49-F238E27FC236}">
                  <a16:creationId xmlns:a16="http://schemas.microsoft.com/office/drawing/2014/main" id="{B50DC7B3-8AAB-8527-482A-4F422735B6B8}"/>
                </a:ext>
              </a:extLst>
            </p:cNvPr>
            <p:cNvSpPr/>
            <p:nvPr/>
          </p:nvSpPr>
          <p:spPr>
            <a:xfrm>
              <a:off x="1343026" y="4572281"/>
              <a:ext cx="468000" cy="468000"/>
            </a:xfrm>
            <a:prstGeom prst="ellipse">
              <a:avLst/>
            </a:prstGeom>
            <a:grpFill/>
            <a:ln w="15875">
              <a:solidFill>
                <a:srgbClr val="D91F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213">
                <a:defRPr/>
              </a:pPr>
              <a:endParaRPr lang="LID4096" sz="1013">
                <a:solidFill>
                  <a:srgbClr val="FFFFFF"/>
                </a:solidFill>
                <a:latin typeface="Ubuntu" panose="020B0504030602030204" pitchFamily="34" charset="0"/>
              </a:endParaRPr>
            </a:p>
          </p:txBody>
        </p:sp>
        <p:grpSp>
          <p:nvGrpSpPr>
            <p:cNvPr id="8" name="Groupe 33">
              <a:extLst>
                <a:ext uri="{FF2B5EF4-FFF2-40B4-BE49-F238E27FC236}">
                  <a16:creationId xmlns:a16="http://schemas.microsoft.com/office/drawing/2014/main" id="{23A96676-DEB0-7BDD-45BD-F13C1512DD3B}"/>
                </a:ext>
              </a:extLst>
            </p:cNvPr>
            <p:cNvGrpSpPr/>
            <p:nvPr/>
          </p:nvGrpSpPr>
          <p:grpSpPr>
            <a:xfrm rot="13500000">
              <a:off x="1459549" y="4727856"/>
              <a:ext cx="156850" cy="156850"/>
              <a:chOff x="2932268" y="5599425"/>
              <a:chExt cx="156850" cy="156850"/>
            </a:xfrm>
            <a:grpFill/>
          </p:grpSpPr>
          <p:cxnSp>
            <p:nvCxnSpPr>
              <p:cNvPr id="9" name="Connecteur droit 34">
                <a:extLst>
                  <a:ext uri="{FF2B5EF4-FFF2-40B4-BE49-F238E27FC236}">
                    <a16:creationId xmlns:a16="http://schemas.microsoft.com/office/drawing/2014/main" id="{D661D944-ABCB-18C3-F67B-1FB5AEE1F885}"/>
                  </a:ext>
                </a:extLst>
              </p:cNvPr>
              <p:cNvCxnSpPr>
                <a:cxnSpLocks/>
              </p:cNvCxnSpPr>
              <p:nvPr/>
            </p:nvCxnSpPr>
            <p:spPr>
              <a:xfrm>
                <a:off x="2936875" y="5599425"/>
                <a:ext cx="0" cy="156850"/>
              </a:xfrm>
              <a:prstGeom prst="line">
                <a:avLst/>
              </a:prstGeom>
              <a:grpFill/>
              <a:ln w="15875">
                <a:solidFill>
                  <a:srgbClr val="D91F41"/>
                </a:solidFill>
              </a:ln>
            </p:spPr>
            <p:style>
              <a:lnRef idx="1">
                <a:schemeClr val="accent1"/>
              </a:lnRef>
              <a:fillRef idx="0">
                <a:schemeClr val="accent1"/>
              </a:fillRef>
              <a:effectRef idx="0">
                <a:schemeClr val="accent1"/>
              </a:effectRef>
              <a:fontRef idx="minor">
                <a:schemeClr val="tx1"/>
              </a:fontRef>
            </p:style>
          </p:cxnSp>
          <p:cxnSp>
            <p:nvCxnSpPr>
              <p:cNvPr id="10" name="Connecteur droit 35">
                <a:extLst>
                  <a:ext uri="{FF2B5EF4-FFF2-40B4-BE49-F238E27FC236}">
                    <a16:creationId xmlns:a16="http://schemas.microsoft.com/office/drawing/2014/main" id="{2FA31901-BF3E-8623-F460-5321BAC2352D}"/>
                  </a:ext>
                </a:extLst>
              </p:cNvPr>
              <p:cNvCxnSpPr>
                <a:cxnSpLocks/>
              </p:cNvCxnSpPr>
              <p:nvPr/>
            </p:nvCxnSpPr>
            <p:spPr>
              <a:xfrm rot="16200000" flipH="1">
                <a:off x="3010693" y="5673087"/>
                <a:ext cx="0" cy="156850"/>
              </a:xfrm>
              <a:prstGeom prst="line">
                <a:avLst/>
              </a:prstGeom>
              <a:grpFill/>
              <a:ln w="15875">
                <a:solidFill>
                  <a:srgbClr val="D91F41"/>
                </a:solidFill>
              </a:ln>
            </p:spPr>
            <p:style>
              <a:lnRef idx="1">
                <a:schemeClr val="accent1"/>
              </a:lnRef>
              <a:fillRef idx="0">
                <a:schemeClr val="accent1"/>
              </a:fillRef>
              <a:effectRef idx="0">
                <a:schemeClr val="accent1"/>
              </a:effectRef>
              <a:fontRef idx="minor">
                <a:schemeClr val="tx1"/>
              </a:fontRef>
            </p:style>
          </p:cxnSp>
        </p:grpSp>
      </p:grpSp>
      <p:pic>
        <p:nvPicPr>
          <p:cNvPr id="20" name="Graphique 19" descr="Internet">
            <a:extLst>
              <a:ext uri="{FF2B5EF4-FFF2-40B4-BE49-F238E27FC236}">
                <a16:creationId xmlns:a16="http://schemas.microsoft.com/office/drawing/2014/main" id="{505BF811-3570-38A2-D62E-9B479808909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69704" y="776957"/>
            <a:ext cx="373207" cy="373207"/>
          </a:xfrm>
          <a:prstGeom prst="rect">
            <a:avLst/>
          </a:prstGeom>
        </p:spPr>
      </p:pic>
      <p:graphicFrame>
        <p:nvGraphicFramePr>
          <p:cNvPr id="23" name="Tableau 22">
            <a:extLst>
              <a:ext uri="{FF2B5EF4-FFF2-40B4-BE49-F238E27FC236}">
                <a16:creationId xmlns:a16="http://schemas.microsoft.com/office/drawing/2014/main" id="{7D42B3F0-74C9-71E8-5201-C9F4B00A6B7A}"/>
              </a:ext>
            </a:extLst>
          </p:cNvPr>
          <p:cNvGraphicFramePr>
            <a:graphicFrameLocks noGrp="1"/>
          </p:cNvGraphicFramePr>
          <p:nvPr>
            <p:extLst>
              <p:ext uri="{D42A27DB-BD31-4B8C-83A1-F6EECF244321}">
                <p14:modId xmlns:p14="http://schemas.microsoft.com/office/powerpoint/2010/main" val="1465453455"/>
              </p:ext>
            </p:extLst>
          </p:nvPr>
        </p:nvGraphicFramePr>
        <p:xfrm>
          <a:off x="195096" y="1385254"/>
          <a:ext cx="6479999" cy="5096044"/>
        </p:xfrm>
        <a:graphic>
          <a:graphicData uri="http://schemas.openxmlformats.org/drawingml/2006/table">
            <a:tbl>
              <a:tblPr/>
              <a:tblGrid>
                <a:gridCol w="216689">
                  <a:extLst>
                    <a:ext uri="{9D8B030D-6E8A-4147-A177-3AD203B41FA5}">
                      <a16:colId xmlns:a16="http://schemas.microsoft.com/office/drawing/2014/main" val="1988369379"/>
                    </a:ext>
                  </a:extLst>
                </a:gridCol>
                <a:gridCol w="701655">
                  <a:extLst>
                    <a:ext uri="{9D8B030D-6E8A-4147-A177-3AD203B41FA5}">
                      <a16:colId xmlns:a16="http://schemas.microsoft.com/office/drawing/2014/main" val="1219157477"/>
                    </a:ext>
                  </a:extLst>
                </a:gridCol>
                <a:gridCol w="1269172">
                  <a:extLst>
                    <a:ext uri="{9D8B030D-6E8A-4147-A177-3AD203B41FA5}">
                      <a16:colId xmlns:a16="http://schemas.microsoft.com/office/drawing/2014/main" val="2278343825"/>
                    </a:ext>
                  </a:extLst>
                </a:gridCol>
                <a:gridCol w="2430000">
                  <a:extLst>
                    <a:ext uri="{9D8B030D-6E8A-4147-A177-3AD203B41FA5}">
                      <a16:colId xmlns:a16="http://schemas.microsoft.com/office/drawing/2014/main" val="2420765434"/>
                    </a:ext>
                  </a:extLst>
                </a:gridCol>
                <a:gridCol w="1862483">
                  <a:extLst>
                    <a:ext uri="{9D8B030D-6E8A-4147-A177-3AD203B41FA5}">
                      <a16:colId xmlns:a16="http://schemas.microsoft.com/office/drawing/2014/main" val="4229356385"/>
                    </a:ext>
                  </a:extLst>
                </a:gridCol>
              </a:tblGrid>
              <a:tr h="139515">
                <a:tc gridSpan="5">
                  <a:txBody>
                    <a:bodyPr/>
                    <a:lstStyle/>
                    <a:p>
                      <a:pPr algn="ctr" fontAlgn="ctr"/>
                      <a:r>
                        <a:rPr lang="fr-FR" sz="900" b="1" i="0" u="none" strike="noStrike">
                          <a:solidFill>
                            <a:srgbClr val="FFFFFF"/>
                          </a:solidFill>
                          <a:effectLst/>
                          <a:latin typeface="Calibri" panose="020F0502020204030204" pitchFamily="34" charset="0"/>
                        </a:rPr>
                        <a:t>Niveaux de service a minima</a:t>
                      </a:r>
                    </a:p>
                  </a:txBody>
                  <a:tcPr marL="2355" marR="2355" marT="2355" marB="0" anchor="ctr">
                    <a:lnL>
                      <a:noFill/>
                    </a:lnL>
                    <a:lnR>
                      <a:noFill/>
                    </a:lnR>
                    <a:lnT>
                      <a:noFill/>
                    </a:lnT>
                    <a:lnB w="12700" cap="flat" cmpd="sng" algn="ctr">
                      <a:solidFill>
                        <a:srgbClr val="000000"/>
                      </a:solidFill>
                      <a:prstDash val="solid"/>
                      <a:round/>
                      <a:headEnd type="none" w="med" len="med"/>
                      <a:tailEnd type="none" w="med" len="med"/>
                    </a:lnB>
                    <a:solidFill>
                      <a:srgbClr val="D91F41"/>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4291629516"/>
                  </a:ext>
                </a:extLst>
              </a:tr>
              <a:tr h="149722">
                <a:tc>
                  <a:txBody>
                    <a:bodyPr/>
                    <a:lstStyle/>
                    <a:p>
                      <a:pPr algn="ctr" fontAlgn="ctr"/>
                      <a:r>
                        <a:rPr lang="fr-FR" sz="700" b="1" i="0" u="none" strike="noStrike" err="1">
                          <a:solidFill>
                            <a:srgbClr val="FFFFFF"/>
                          </a:solidFill>
                          <a:effectLst/>
                          <a:latin typeface="Calibri" panose="020F0502020204030204" pitchFamily="34" charset="0"/>
                        </a:rPr>
                        <a:t>Ref</a:t>
                      </a:r>
                      <a:endParaRPr lang="fr-FR" sz="700" b="1" i="0" u="none" strike="noStrike">
                        <a:solidFill>
                          <a:srgbClr val="FFFFFF"/>
                        </a:solidFill>
                        <a:effectLst/>
                        <a:latin typeface="Calibri" panose="020F0502020204030204" pitchFamily="34" charset="0"/>
                      </a:endParaRP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Indicateur</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Description</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dirty="0">
                          <a:solidFill>
                            <a:srgbClr val="FFFFFF"/>
                          </a:solidFill>
                          <a:effectLst/>
                          <a:latin typeface="Calibri" panose="020F0502020204030204" pitchFamily="34" charset="0"/>
                        </a:rPr>
                        <a:t>Commentaire</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dirty="0">
                          <a:solidFill>
                            <a:srgbClr val="FFFFFF"/>
                          </a:solidFill>
                          <a:effectLst/>
                          <a:latin typeface="Calibri" panose="020F0502020204030204" pitchFamily="34" charset="0"/>
                        </a:rPr>
                        <a:t>Exemples d’engagement et de pénalité</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extLst>
                  <a:ext uri="{0D108BD9-81ED-4DB2-BD59-A6C34878D82A}">
                    <a16:rowId xmlns:a16="http://schemas.microsoft.com/office/drawing/2014/main" val="3647945233"/>
                  </a:ext>
                </a:extLst>
              </a:tr>
              <a:tr h="1495873">
                <a:tc>
                  <a:txBody>
                    <a:bodyPr/>
                    <a:lstStyle/>
                    <a:p>
                      <a:pPr algn="ctr" fontAlgn="ctr"/>
                      <a:r>
                        <a:rPr lang="fr-FR" sz="700" b="0" i="0" u="none" strike="noStrike">
                          <a:solidFill>
                            <a:srgbClr val="000000"/>
                          </a:solidFill>
                          <a:effectLst/>
                          <a:latin typeface="Calibri" panose="020F0502020204030204" pitchFamily="34" charset="0"/>
                        </a:rPr>
                        <a:t>App.1</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Taux de disponibilité</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Disponibilité de l'applicatif durant le temps ouvré sur le mois précédent. </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dirty="0">
                          <a:solidFill>
                            <a:srgbClr val="000000"/>
                          </a:solidFill>
                          <a:effectLst/>
                          <a:latin typeface="Calibri" panose="020F0502020204030204" pitchFamily="34" charset="0"/>
                        </a:rPr>
                        <a:t>Cet indicateur peut-être divisé entre taux brut (hors maintenances planifiées) et taux net (maintenances planifiées comprises).</a:t>
                      </a:r>
                      <a:br>
                        <a:rPr lang="fr-FR" sz="700" b="0" i="0" u="none" strike="noStrike" dirty="0">
                          <a:solidFill>
                            <a:srgbClr val="000000"/>
                          </a:solidFill>
                          <a:effectLst/>
                          <a:latin typeface="Calibri" panose="020F0502020204030204" pitchFamily="34" charset="0"/>
                        </a:rPr>
                      </a:br>
                      <a:r>
                        <a:rPr lang="fr-FR" sz="700" b="0" i="0" u="none" strike="noStrike" dirty="0">
                          <a:solidFill>
                            <a:srgbClr val="000000"/>
                          </a:solidFill>
                          <a:effectLst/>
                          <a:latin typeface="Calibri" panose="020F0502020204030204" pitchFamily="34" charset="0"/>
                        </a:rPr>
                        <a:t>Valable pour tout type d'applicatif, hébergé ou en mode Saas.</a:t>
                      </a:r>
                      <a:br>
                        <a:rPr lang="fr-FR" sz="700" b="0" i="0" u="none" strike="noStrike" dirty="0">
                          <a:solidFill>
                            <a:srgbClr val="000000"/>
                          </a:solidFill>
                          <a:effectLst/>
                          <a:latin typeface="Calibri" panose="020F0502020204030204" pitchFamily="34" charset="0"/>
                        </a:rPr>
                      </a:br>
                      <a:r>
                        <a:rPr lang="fr-FR" sz="700" b="0" i="0" u="none" strike="noStrike" dirty="0">
                          <a:solidFill>
                            <a:srgbClr val="000000"/>
                          </a:solidFill>
                          <a:effectLst/>
                          <a:latin typeface="Calibri" panose="020F0502020204030204" pitchFamily="34" charset="0"/>
                        </a:rPr>
                        <a:t>Si l'applicatif n'est pas accessible aux métiers à cause du hardware ou de l'infra/réseaux, le temps d'indisponibilité est à prendre en compte dans les volets associés et non ici.</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dirty="0">
                        <a:solidFill>
                          <a:srgbClr val="000000"/>
                        </a:solidFill>
                        <a:effectLst/>
                        <a:latin typeface="Calibri" panose="020F0502020204030204" pitchFamily="34" charset="0"/>
                      </a:endParaRPr>
                    </a:p>
                    <a:p>
                      <a:pPr algn="l" fontAlgn="ctr"/>
                      <a:r>
                        <a:rPr lang="fr-FR" sz="700" b="0" i="0" u="none" strike="noStrike" dirty="0">
                          <a:solidFill>
                            <a:srgbClr val="000000"/>
                          </a:solidFill>
                          <a:effectLst/>
                          <a:latin typeface="Calibri" panose="020F0502020204030204" pitchFamily="34" charset="0"/>
                        </a:rPr>
                        <a:t>Valeur d'engagement : &gt;= 98%</a:t>
                      </a:r>
                      <a:br>
                        <a:rPr lang="fr-FR" sz="700" b="0" i="0" u="none" strike="noStrike" dirty="0">
                          <a:solidFill>
                            <a:srgbClr val="000000"/>
                          </a:solidFill>
                          <a:effectLst/>
                          <a:latin typeface="Calibri" panose="020F0502020204030204" pitchFamily="34" charset="0"/>
                        </a:rPr>
                      </a:br>
                      <a:endParaRPr lang="fr-FR" sz="700" b="0" i="0" u="none" strike="noStrike" dirty="0">
                        <a:solidFill>
                          <a:srgbClr val="000000"/>
                        </a:solidFill>
                        <a:effectLst/>
                        <a:latin typeface="Calibri" panose="020F0502020204030204" pitchFamily="34" charset="0"/>
                      </a:endParaRPr>
                    </a:p>
                    <a:p>
                      <a:pPr marL="0" indent="0" algn="l" fontAlgn="ctr">
                        <a:buFont typeface="Arial" panose="020B0604020202020204" pitchFamily="34" charset="0"/>
                        <a:buNone/>
                      </a:pPr>
                      <a:r>
                        <a:rPr lang="fr-FR" sz="700" b="0" i="0" u="none" strike="noStrike" dirty="0">
                          <a:solidFill>
                            <a:srgbClr val="000000"/>
                          </a:solidFill>
                          <a:effectLst/>
                          <a:latin typeface="Calibri" panose="020F0502020204030204" pitchFamily="34" charset="0"/>
                        </a:rPr>
                        <a:t>Pénalité : Avoir sur prix mensuel du service d’Hébergement :</a:t>
                      </a:r>
                    </a:p>
                    <a:p>
                      <a:pPr marL="171450" indent="-171450" algn="l" fontAlgn="ctr">
                        <a:buFont typeface="Arial" panose="020B0604020202020204" pitchFamily="34" charset="0"/>
                        <a:buChar char="•"/>
                      </a:pPr>
                      <a:r>
                        <a:rPr lang="fr-FR" sz="700" b="0" i="0" u="none" strike="noStrike" dirty="0">
                          <a:solidFill>
                            <a:srgbClr val="000000"/>
                          </a:solidFill>
                          <a:effectLst/>
                          <a:latin typeface="Calibri" panose="020F0502020204030204" pitchFamily="34" charset="0"/>
                        </a:rPr>
                        <a:t>5% pour une disponibilité brute comprise entre 97% et 97,9%</a:t>
                      </a:r>
                    </a:p>
                    <a:p>
                      <a:pPr marL="171450" indent="-171450" algn="l" fontAlgn="ctr">
                        <a:buFont typeface="Arial" panose="020B0604020202020204" pitchFamily="34" charset="0"/>
                        <a:buChar char="•"/>
                      </a:pPr>
                      <a:r>
                        <a:rPr lang="fr-FR" sz="700" b="0" i="0" u="none" strike="noStrike" dirty="0">
                          <a:solidFill>
                            <a:srgbClr val="000000"/>
                          </a:solidFill>
                          <a:effectLst/>
                          <a:latin typeface="Calibri" panose="020F0502020204030204" pitchFamily="34" charset="0"/>
                        </a:rPr>
                        <a:t>10% entre 96% et 96,9%</a:t>
                      </a:r>
                    </a:p>
                    <a:p>
                      <a:pPr marL="171450" indent="-171450" algn="l" fontAlgn="ctr">
                        <a:buFont typeface="Arial" panose="020B0604020202020204" pitchFamily="34" charset="0"/>
                        <a:buChar char="•"/>
                      </a:pPr>
                      <a:r>
                        <a:rPr lang="fr-FR" sz="700" b="0" i="0" u="none" strike="noStrike" dirty="0">
                          <a:solidFill>
                            <a:srgbClr val="000000"/>
                          </a:solidFill>
                          <a:effectLst/>
                          <a:latin typeface="Calibri" panose="020F0502020204030204" pitchFamily="34" charset="0"/>
                        </a:rPr>
                        <a:t>15% entre 95% et 95,9%</a:t>
                      </a:r>
                    </a:p>
                    <a:p>
                      <a:pPr marL="171450" indent="-171450" algn="l" fontAlgn="ctr">
                        <a:buFont typeface="Arial" panose="020B0604020202020204" pitchFamily="34" charset="0"/>
                        <a:buChar char="•"/>
                      </a:pPr>
                      <a:r>
                        <a:rPr lang="fr-FR" sz="700" b="0" i="0" u="none" strike="noStrike" dirty="0">
                          <a:solidFill>
                            <a:srgbClr val="000000"/>
                          </a:solidFill>
                          <a:effectLst/>
                          <a:latin typeface="Calibri" panose="020F0502020204030204" pitchFamily="34" charset="0"/>
                        </a:rPr>
                        <a:t>20% entre 94% et 94,9%</a:t>
                      </a:r>
                    </a:p>
                    <a:p>
                      <a:pPr marL="171450" indent="-171450" algn="l" fontAlgn="ctr">
                        <a:buFont typeface="Arial" panose="020B0604020202020204" pitchFamily="34" charset="0"/>
                        <a:buChar char="•"/>
                      </a:pPr>
                      <a:r>
                        <a:rPr lang="fr-FR" sz="700" b="0" i="0" u="none" strike="noStrike" dirty="0">
                          <a:solidFill>
                            <a:srgbClr val="000000"/>
                          </a:solidFill>
                          <a:effectLst/>
                          <a:latin typeface="Calibri" panose="020F0502020204030204" pitchFamily="34" charset="0"/>
                        </a:rPr>
                        <a:t>50% entre 90% (supérieure à) et 93,9%</a:t>
                      </a:r>
                    </a:p>
                    <a:p>
                      <a:pPr marL="171450" indent="-171450" algn="l" fontAlgn="ctr">
                        <a:buFont typeface="Arial" panose="020B0604020202020204" pitchFamily="34" charset="0"/>
                        <a:buChar char="•"/>
                      </a:pPr>
                      <a:r>
                        <a:rPr lang="fr-FR" sz="700" b="0" i="0" u="none" strike="noStrike" dirty="0">
                          <a:solidFill>
                            <a:srgbClr val="000000"/>
                          </a:solidFill>
                          <a:effectLst/>
                          <a:latin typeface="Calibri" panose="020F0502020204030204" pitchFamily="34" charset="0"/>
                        </a:rPr>
                        <a:t>100% pour une disponibilité brute égale ou inférieure à 90%</a:t>
                      </a:r>
                    </a:p>
                    <a:p>
                      <a:pPr algn="l" fontAlgn="ctr"/>
                      <a:endParaRPr lang="fr-FR" sz="700" b="0" i="0" u="none" strike="noStrike" dirty="0">
                        <a:solidFill>
                          <a:srgbClr val="000000"/>
                        </a:solidFill>
                        <a:effectLst/>
                        <a:latin typeface="Calibri" panose="020F0502020204030204" pitchFamily="34" charset="0"/>
                      </a:endParaRP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8038761"/>
                  </a:ext>
                </a:extLst>
              </a:tr>
              <a:tr h="850227">
                <a:tc>
                  <a:txBody>
                    <a:bodyPr/>
                    <a:lstStyle/>
                    <a:p>
                      <a:pPr algn="ctr" fontAlgn="ctr"/>
                      <a:r>
                        <a:rPr lang="fr-FR" sz="700" b="0" i="0" u="none" strike="noStrike">
                          <a:solidFill>
                            <a:srgbClr val="000000"/>
                          </a:solidFill>
                          <a:effectLst/>
                          <a:latin typeface="Calibri" panose="020F0502020204030204" pitchFamily="34" charset="0"/>
                        </a:rPr>
                        <a:t>App.2</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Correction d'anomalies bloquantes</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Nombre d'anomalies bloquantes non-résolues dans les temps sur le mois précédent</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GTI 15min - GTR 4h</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Valable pour tout type d'applicatif, hébergé ou en mode Saas.</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Valeur d'engagement : &lt;= 1</a:t>
                      </a:r>
                      <a:br>
                        <a:rPr lang="fr-FR" sz="700" b="0" i="0" u="none" strike="noStrike">
                          <a:solidFill>
                            <a:srgbClr val="000000"/>
                          </a:solidFill>
                          <a:effectLst/>
                          <a:latin typeface="Calibri" panose="020F0502020204030204" pitchFamily="34" charset="0"/>
                        </a:rPr>
                      </a:b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Pénalité : 1% de la facture de la prestation associée par anomalie bloquante non-résolue dans les temps au-delà de la valeur d'engagement</a:t>
                      </a:r>
                    </a:p>
                    <a:p>
                      <a:pPr algn="l" fontAlgn="ctr"/>
                      <a:endParaRPr lang="fr-FR" sz="700" b="0" i="0" u="none" strike="noStrike">
                        <a:solidFill>
                          <a:srgbClr val="000000"/>
                        </a:solidFill>
                        <a:effectLst/>
                        <a:latin typeface="Calibri" panose="020F0502020204030204" pitchFamily="34" charset="0"/>
                      </a:endParaRP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1410606"/>
                  </a:ext>
                </a:extLst>
              </a:tr>
              <a:tr h="749114">
                <a:tc>
                  <a:txBody>
                    <a:bodyPr/>
                    <a:lstStyle/>
                    <a:p>
                      <a:pPr algn="ctr" fontAlgn="ctr"/>
                      <a:r>
                        <a:rPr lang="fr-FR" sz="700" b="0" i="0" u="none" strike="noStrike">
                          <a:solidFill>
                            <a:srgbClr val="000000"/>
                          </a:solidFill>
                          <a:effectLst/>
                          <a:latin typeface="Calibri" panose="020F0502020204030204" pitchFamily="34" charset="0"/>
                        </a:rPr>
                        <a:t>App.3</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Taux de réussite de correction d'anomalies majeures</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Nombre d'anomalies majeures résolues dans les temps par rapport au nombre d'anomalies majeures sur le mois précédent</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GTI 30min - GTR 1j</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Valable pour tout type d'applicatif, hébergé ou en mode Saas.</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Valeur d'engagement : &gt;= 98% </a:t>
                      </a:r>
                    </a:p>
                    <a:p>
                      <a:pPr algn="l" fontAlgn="ct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Pénalité : 1% de la facture de la prestation associée par % au-dessous de la valeur d'engagement</a:t>
                      </a:r>
                    </a:p>
                    <a:p>
                      <a:pPr algn="l" fontAlgn="ctr"/>
                      <a:endParaRPr lang="fr-FR" sz="700" b="0" i="0" u="none" strike="noStrike">
                        <a:solidFill>
                          <a:srgbClr val="000000"/>
                        </a:solidFill>
                        <a:effectLst/>
                        <a:latin typeface="Calibri" panose="020F0502020204030204" pitchFamily="34" charset="0"/>
                      </a:endParaRP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8513600"/>
                  </a:ext>
                </a:extLst>
              </a:tr>
              <a:tr h="642434">
                <a:tc>
                  <a:txBody>
                    <a:bodyPr/>
                    <a:lstStyle/>
                    <a:p>
                      <a:pPr algn="ctr" fontAlgn="ctr"/>
                      <a:r>
                        <a:rPr lang="fr-FR" sz="700" b="0" i="0" u="none" strike="noStrike">
                          <a:solidFill>
                            <a:srgbClr val="000000"/>
                          </a:solidFill>
                          <a:effectLst/>
                          <a:latin typeface="Calibri" panose="020F0502020204030204" pitchFamily="34" charset="0"/>
                        </a:rPr>
                        <a:t>App.4</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Délai de livraison d'une évolution</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Temps entre la livraison prévue et la livraison effective d'une évolution</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Respect du délai de livraison d'une évolution, indicateur applicable à la date définitive, un jalon ou n'importe quelle partie d'un planning  </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Valeur d'engagement : délai du contrat respecté</a:t>
                      </a:r>
                      <a:br>
                        <a:rPr lang="fr-FR" sz="700" b="0" i="0" u="none" strike="noStrike">
                          <a:solidFill>
                            <a:srgbClr val="000000"/>
                          </a:solidFill>
                          <a:effectLst/>
                          <a:latin typeface="Calibri" panose="020F0502020204030204" pitchFamily="34" charset="0"/>
                        </a:rPr>
                      </a:b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Pénalité : 1000€ par jour de retard au-delà de la valeur d'engagement</a:t>
                      </a:r>
                    </a:p>
                    <a:p>
                      <a:pPr algn="l" fontAlgn="ctr"/>
                      <a:endParaRPr lang="fr-FR" sz="700" b="0" i="0" u="none" strike="noStrike">
                        <a:solidFill>
                          <a:srgbClr val="000000"/>
                        </a:solidFill>
                        <a:effectLst/>
                        <a:latin typeface="Calibri" panose="020F0502020204030204" pitchFamily="34" charset="0"/>
                      </a:endParaRP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7953686"/>
                  </a:ext>
                </a:extLst>
              </a:tr>
              <a:tr h="1069154">
                <a:tc>
                  <a:txBody>
                    <a:bodyPr/>
                    <a:lstStyle/>
                    <a:p>
                      <a:pPr algn="ctr" fontAlgn="ctr"/>
                      <a:r>
                        <a:rPr lang="fr-FR" sz="700" b="0" i="0" u="none" strike="noStrike">
                          <a:solidFill>
                            <a:srgbClr val="000000"/>
                          </a:solidFill>
                          <a:effectLst/>
                          <a:latin typeface="Calibri" panose="020F0502020204030204" pitchFamily="34" charset="0"/>
                        </a:rPr>
                        <a:t>App.5</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RPO respectés</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RPO respectés lors d'incidents affectant les données.</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RPO=4h</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Pour tout type d'applicatif hébergé ou en mode Saas.</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Le plafond de pénalités correspond à une franchise complète sur les coûts de maintenance et hébergement sur le semestre hors force majeure. Éventuellement, tout le coût de la prestation peut-être retenu et le contrat rompu.</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La valeur d'engagement peut varier grandement en fonction de la criticité de l'application et des données traitées (RPO=30 min en sanitaire par exemple).</a:t>
                      </a:r>
                    </a:p>
                    <a:p>
                      <a:pPr algn="l" fontAlgn="ctr"/>
                      <a:endParaRPr lang="fr-FR" sz="700" b="0" i="0" u="none" strike="noStrike">
                        <a:solidFill>
                          <a:srgbClr val="000000"/>
                        </a:solidFill>
                        <a:effectLst/>
                        <a:latin typeface="Calibri" panose="020F0502020204030204" pitchFamily="34" charset="0"/>
                      </a:endParaRP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dirty="0">
                          <a:solidFill>
                            <a:srgbClr val="000000"/>
                          </a:solidFill>
                          <a:effectLst/>
                          <a:latin typeface="Calibri" panose="020F0502020204030204" pitchFamily="34" charset="0"/>
                        </a:rPr>
                        <a:t>Valeur d'engagement : 24h de données perdues par semestre</a:t>
                      </a:r>
                    </a:p>
                    <a:p>
                      <a:pPr algn="l" fontAlgn="ctr"/>
                      <a:br>
                        <a:rPr lang="fr-FR" sz="700" b="0" i="0" u="none" strike="noStrike" dirty="0">
                          <a:solidFill>
                            <a:srgbClr val="000000"/>
                          </a:solidFill>
                          <a:effectLst/>
                          <a:latin typeface="Calibri" panose="020F0502020204030204" pitchFamily="34" charset="0"/>
                        </a:rPr>
                      </a:br>
                      <a:r>
                        <a:rPr lang="fr-FR" sz="700" b="0" i="0" u="none" strike="noStrike" dirty="0">
                          <a:solidFill>
                            <a:srgbClr val="000000"/>
                          </a:solidFill>
                          <a:effectLst/>
                          <a:latin typeface="Calibri" panose="020F0502020204030204" pitchFamily="34" charset="0"/>
                        </a:rPr>
                        <a:t>Pénalité : Au-delà de la valeur d'engagement, 100% du prix du service d’Hébergement et de Maintenance sur le semestre considéré</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0811062"/>
                  </a:ext>
                </a:extLst>
              </a:tr>
            </a:tbl>
          </a:graphicData>
        </a:graphic>
      </p:graphicFrame>
    </p:spTree>
    <p:extLst>
      <p:ext uri="{BB962C8B-B14F-4D97-AF65-F5344CB8AC3E}">
        <p14:creationId xmlns:p14="http://schemas.microsoft.com/office/powerpoint/2010/main" val="1950598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285">
            <a:extLst>
              <a:ext uri="{FF2B5EF4-FFF2-40B4-BE49-F238E27FC236}">
                <a16:creationId xmlns:a16="http://schemas.microsoft.com/office/drawing/2014/main" id="{DE103AAD-B90B-F253-B987-4D852DDB30F6}"/>
              </a:ext>
            </a:extLst>
          </p:cNvPr>
          <p:cNvCxnSpPr>
            <a:cxnSpLocks/>
          </p:cNvCxnSpPr>
          <p:nvPr/>
        </p:nvCxnSpPr>
        <p:spPr>
          <a:xfrm>
            <a:off x="195096" y="1114909"/>
            <a:ext cx="6480000" cy="0"/>
          </a:xfrm>
          <a:prstGeom prst="line">
            <a:avLst/>
          </a:prstGeom>
          <a:ln w="12700">
            <a:solidFill>
              <a:srgbClr val="D91F4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DB9F29E-EDDB-CD43-57E4-77F258C49224}"/>
              </a:ext>
            </a:extLst>
          </p:cNvPr>
          <p:cNvSpPr/>
          <p:nvPr/>
        </p:nvSpPr>
        <p:spPr>
          <a:xfrm>
            <a:off x="402683" y="818461"/>
            <a:ext cx="4945418" cy="248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79999" rIns="36000" rtlCol="0" anchor="ctr"/>
          <a:lstStyle/>
          <a:p>
            <a:pPr algn="just"/>
            <a:r>
              <a:rPr lang="fr-FR" sz="1300" b="1">
                <a:solidFill>
                  <a:srgbClr val="D91F41"/>
                </a:solidFill>
              </a:rPr>
              <a:t>Niveaux de service : </a:t>
            </a:r>
            <a:r>
              <a:rPr lang="fr-FR" sz="1400" b="1">
                <a:solidFill>
                  <a:srgbClr val="D91F41"/>
                </a:solidFill>
              </a:rPr>
              <a:t>Applications (2/2)</a:t>
            </a:r>
            <a:endParaRPr lang="fr-FR" sz="1300" b="1">
              <a:solidFill>
                <a:srgbClr val="D91F41"/>
              </a:solidFill>
            </a:endParaRPr>
          </a:p>
        </p:txBody>
      </p:sp>
      <p:grpSp>
        <p:nvGrpSpPr>
          <p:cNvPr id="6" name="Groupe 26">
            <a:extLst>
              <a:ext uri="{FF2B5EF4-FFF2-40B4-BE49-F238E27FC236}">
                <a16:creationId xmlns:a16="http://schemas.microsoft.com/office/drawing/2014/main" id="{85470E94-0F91-1CD0-DD9D-20D2B2632468}"/>
              </a:ext>
            </a:extLst>
          </p:cNvPr>
          <p:cNvGrpSpPr>
            <a:grpSpLocks noChangeAspect="1"/>
          </p:cNvGrpSpPr>
          <p:nvPr/>
        </p:nvGrpSpPr>
        <p:grpSpPr>
          <a:xfrm>
            <a:off x="229803" y="813690"/>
            <a:ext cx="252001" cy="243951"/>
            <a:chOff x="1343026" y="4572281"/>
            <a:chExt cx="468000" cy="468000"/>
          </a:xfrm>
          <a:solidFill>
            <a:schemeClr val="bg1"/>
          </a:solidFill>
        </p:grpSpPr>
        <p:sp>
          <p:nvSpPr>
            <p:cNvPr id="7" name="Ellipse 30">
              <a:extLst>
                <a:ext uri="{FF2B5EF4-FFF2-40B4-BE49-F238E27FC236}">
                  <a16:creationId xmlns:a16="http://schemas.microsoft.com/office/drawing/2014/main" id="{B50DC7B3-8AAB-8527-482A-4F422735B6B8}"/>
                </a:ext>
              </a:extLst>
            </p:cNvPr>
            <p:cNvSpPr/>
            <p:nvPr/>
          </p:nvSpPr>
          <p:spPr>
            <a:xfrm>
              <a:off x="1343026" y="4572281"/>
              <a:ext cx="468000" cy="468000"/>
            </a:xfrm>
            <a:prstGeom prst="ellipse">
              <a:avLst/>
            </a:prstGeom>
            <a:grpFill/>
            <a:ln w="15875">
              <a:solidFill>
                <a:srgbClr val="D91F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213">
                <a:defRPr/>
              </a:pPr>
              <a:endParaRPr lang="LID4096" sz="1013">
                <a:solidFill>
                  <a:srgbClr val="FFFFFF"/>
                </a:solidFill>
                <a:latin typeface="Ubuntu" panose="020B0504030602030204" pitchFamily="34" charset="0"/>
              </a:endParaRPr>
            </a:p>
          </p:txBody>
        </p:sp>
        <p:grpSp>
          <p:nvGrpSpPr>
            <p:cNvPr id="8" name="Groupe 33">
              <a:extLst>
                <a:ext uri="{FF2B5EF4-FFF2-40B4-BE49-F238E27FC236}">
                  <a16:creationId xmlns:a16="http://schemas.microsoft.com/office/drawing/2014/main" id="{23A96676-DEB0-7BDD-45BD-F13C1512DD3B}"/>
                </a:ext>
              </a:extLst>
            </p:cNvPr>
            <p:cNvGrpSpPr/>
            <p:nvPr/>
          </p:nvGrpSpPr>
          <p:grpSpPr>
            <a:xfrm rot="13500000">
              <a:off x="1459549" y="4727856"/>
              <a:ext cx="156850" cy="156850"/>
              <a:chOff x="2932268" y="5599425"/>
              <a:chExt cx="156850" cy="156850"/>
            </a:xfrm>
            <a:grpFill/>
          </p:grpSpPr>
          <p:cxnSp>
            <p:nvCxnSpPr>
              <p:cNvPr id="9" name="Connecteur droit 34">
                <a:extLst>
                  <a:ext uri="{FF2B5EF4-FFF2-40B4-BE49-F238E27FC236}">
                    <a16:creationId xmlns:a16="http://schemas.microsoft.com/office/drawing/2014/main" id="{D661D944-ABCB-18C3-F67B-1FB5AEE1F885}"/>
                  </a:ext>
                </a:extLst>
              </p:cNvPr>
              <p:cNvCxnSpPr>
                <a:cxnSpLocks/>
              </p:cNvCxnSpPr>
              <p:nvPr/>
            </p:nvCxnSpPr>
            <p:spPr>
              <a:xfrm>
                <a:off x="2936875" y="5599425"/>
                <a:ext cx="0" cy="156850"/>
              </a:xfrm>
              <a:prstGeom prst="line">
                <a:avLst/>
              </a:prstGeom>
              <a:grpFill/>
              <a:ln w="15875">
                <a:solidFill>
                  <a:srgbClr val="D91F41"/>
                </a:solidFill>
              </a:ln>
            </p:spPr>
            <p:style>
              <a:lnRef idx="1">
                <a:schemeClr val="accent1"/>
              </a:lnRef>
              <a:fillRef idx="0">
                <a:schemeClr val="accent1"/>
              </a:fillRef>
              <a:effectRef idx="0">
                <a:schemeClr val="accent1"/>
              </a:effectRef>
              <a:fontRef idx="minor">
                <a:schemeClr val="tx1"/>
              </a:fontRef>
            </p:style>
          </p:cxnSp>
          <p:cxnSp>
            <p:nvCxnSpPr>
              <p:cNvPr id="10" name="Connecteur droit 35">
                <a:extLst>
                  <a:ext uri="{FF2B5EF4-FFF2-40B4-BE49-F238E27FC236}">
                    <a16:creationId xmlns:a16="http://schemas.microsoft.com/office/drawing/2014/main" id="{2FA31901-BF3E-8623-F460-5321BAC2352D}"/>
                  </a:ext>
                </a:extLst>
              </p:cNvPr>
              <p:cNvCxnSpPr>
                <a:cxnSpLocks/>
              </p:cNvCxnSpPr>
              <p:nvPr/>
            </p:nvCxnSpPr>
            <p:spPr>
              <a:xfrm rot="16200000" flipH="1">
                <a:off x="3010693" y="5673087"/>
                <a:ext cx="0" cy="156850"/>
              </a:xfrm>
              <a:prstGeom prst="line">
                <a:avLst/>
              </a:prstGeom>
              <a:grpFill/>
              <a:ln w="15875">
                <a:solidFill>
                  <a:srgbClr val="D91F41"/>
                </a:solidFill>
              </a:ln>
            </p:spPr>
            <p:style>
              <a:lnRef idx="1">
                <a:schemeClr val="accent1"/>
              </a:lnRef>
              <a:fillRef idx="0">
                <a:schemeClr val="accent1"/>
              </a:fillRef>
              <a:effectRef idx="0">
                <a:schemeClr val="accent1"/>
              </a:effectRef>
              <a:fontRef idx="minor">
                <a:schemeClr val="tx1"/>
              </a:fontRef>
            </p:style>
          </p:cxnSp>
        </p:grpSp>
      </p:grpSp>
      <p:graphicFrame>
        <p:nvGraphicFramePr>
          <p:cNvPr id="3" name="Tableau 2">
            <a:extLst>
              <a:ext uri="{FF2B5EF4-FFF2-40B4-BE49-F238E27FC236}">
                <a16:creationId xmlns:a16="http://schemas.microsoft.com/office/drawing/2014/main" id="{5EF1AA3F-ECA8-6809-0D2A-53800BD8CA9E}"/>
              </a:ext>
            </a:extLst>
          </p:cNvPr>
          <p:cNvGraphicFramePr>
            <a:graphicFrameLocks noGrp="1"/>
          </p:cNvGraphicFramePr>
          <p:nvPr>
            <p:extLst>
              <p:ext uri="{D42A27DB-BD31-4B8C-83A1-F6EECF244321}">
                <p14:modId xmlns:p14="http://schemas.microsoft.com/office/powerpoint/2010/main" val="2560359181"/>
              </p:ext>
            </p:extLst>
          </p:nvPr>
        </p:nvGraphicFramePr>
        <p:xfrm>
          <a:off x="195096" y="1427677"/>
          <a:ext cx="6479999" cy="5517307"/>
        </p:xfrm>
        <a:graphic>
          <a:graphicData uri="http://schemas.openxmlformats.org/drawingml/2006/table">
            <a:tbl>
              <a:tblPr/>
              <a:tblGrid>
                <a:gridCol w="216689">
                  <a:extLst>
                    <a:ext uri="{9D8B030D-6E8A-4147-A177-3AD203B41FA5}">
                      <a16:colId xmlns:a16="http://schemas.microsoft.com/office/drawing/2014/main" val="1403650360"/>
                    </a:ext>
                  </a:extLst>
                </a:gridCol>
                <a:gridCol w="701654">
                  <a:extLst>
                    <a:ext uri="{9D8B030D-6E8A-4147-A177-3AD203B41FA5}">
                      <a16:colId xmlns:a16="http://schemas.microsoft.com/office/drawing/2014/main" val="3444766032"/>
                    </a:ext>
                  </a:extLst>
                </a:gridCol>
                <a:gridCol w="1658636">
                  <a:extLst>
                    <a:ext uri="{9D8B030D-6E8A-4147-A177-3AD203B41FA5}">
                      <a16:colId xmlns:a16="http://schemas.microsoft.com/office/drawing/2014/main" val="400252891"/>
                    </a:ext>
                  </a:extLst>
                </a:gridCol>
                <a:gridCol w="2237231">
                  <a:extLst>
                    <a:ext uri="{9D8B030D-6E8A-4147-A177-3AD203B41FA5}">
                      <a16:colId xmlns:a16="http://schemas.microsoft.com/office/drawing/2014/main" val="4031153920"/>
                    </a:ext>
                  </a:extLst>
                </a:gridCol>
                <a:gridCol w="1665789">
                  <a:extLst>
                    <a:ext uri="{9D8B030D-6E8A-4147-A177-3AD203B41FA5}">
                      <a16:colId xmlns:a16="http://schemas.microsoft.com/office/drawing/2014/main" val="1751484885"/>
                    </a:ext>
                  </a:extLst>
                </a:gridCol>
              </a:tblGrid>
              <a:tr h="139082">
                <a:tc gridSpan="5">
                  <a:txBody>
                    <a:bodyPr/>
                    <a:lstStyle/>
                    <a:p>
                      <a:pPr algn="ctr" fontAlgn="ctr"/>
                      <a:r>
                        <a:rPr lang="fr-FR" sz="900" b="1" i="0" u="none" strike="noStrike">
                          <a:solidFill>
                            <a:srgbClr val="FFFFFF"/>
                          </a:solidFill>
                          <a:effectLst/>
                          <a:latin typeface="Calibri" panose="020F0502020204030204" pitchFamily="34" charset="0"/>
                        </a:rPr>
                        <a:t>Niveaux de service recommandés</a:t>
                      </a:r>
                    </a:p>
                  </a:txBody>
                  <a:tcPr marL="2355" marR="2355" marT="2355" marB="0" anchor="ctr">
                    <a:lnL>
                      <a:noFill/>
                    </a:lnL>
                    <a:lnR>
                      <a:noFill/>
                    </a:lnR>
                    <a:lnT>
                      <a:noFill/>
                    </a:lnT>
                    <a:lnB w="12700" cap="flat" cmpd="sng" algn="ctr">
                      <a:solidFill>
                        <a:srgbClr val="000000"/>
                      </a:solidFill>
                      <a:prstDash val="solid"/>
                      <a:round/>
                      <a:headEnd type="none" w="med" len="med"/>
                      <a:tailEnd type="none" w="med" len="med"/>
                    </a:lnB>
                    <a:solidFill>
                      <a:srgbClr val="D91F41"/>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4242908027"/>
                  </a:ext>
                </a:extLst>
              </a:tr>
              <a:tr h="150069">
                <a:tc>
                  <a:txBody>
                    <a:bodyPr/>
                    <a:lstStyle/>
                    <a:p>
                      <a:pPr algn="ctr" fontAlgn="ctr"/>
                      <a:r>
                        <a:rPr lang="fr-FR" sz="700" b="1" i="0" u="none" strike="noStrike">
                          <a:solidFill>
                            <a:srgbClr val="FFFFFF"/>
                          </a:solidFill>
                          <a:effectLst/>
                          <a:latin typeface="Calibri" panose="020F0502020204030204" pitchFamily="34" charset="0"/>
                        </a:rPr>
                        <a:t>Ref</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Indicateur</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Description</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Commentaire</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dirty="0">
                          <a:solidFill>
                            <a:srgbClr val="FFFFFF"/>
                          </a:solidFill>
                          <a:effectLst/>
                          <a:latin typeface="Calibri" panose="020F0502020204030204" pitchFamily="34" charset="0"/>
                        </a:rPr>
                        <a:t>Exemples d’engagement et de pénalité</a:t>
                      </a:r>
                    </a:p>
                  </a:txBody>
                  <a:tcPr marL="2355" marR="2355" marT="23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extLst>
                  <a:ext uri="{0D108BD9-81ED-4DB2-BD59-A6C34878D82A}">
                    <a16:rowId xmlns:a16="http://schemas.microsoft.com/office/drawing/2014/main" val="3522118434"/>
                  </a:ext>
                </a:extLst>
              </a:tr>
              <a:tr h="745969">
                <a:tc>
                  <a:txBody>
                    <a:bodyPr/>
                    <a:lstStyle/>
                    <a:p>
                      <a:pPr algn="ctr" fontAlgn="ctr"/>
                      <a:r>
                        <a:rPr lang="fr-FR" sz="700" b="0" i="0" u="none" strike="noStrike">
                          <a:solidFill>
                            <a:srgbClr val="000000"/>
                          </a:solidFill>
                          <a:effectLst/>
                          <a:latin typeface="Calibri" panose="020F0502020204030204" pitchFamily="34" charset="0"/>
                        </a:rPr>
                        <a:t>App.6</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Taux de réussite de correction d'anomalies mineures</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Nombre d'anomalies mineures résolues dans les temps par rapport au nombre d'anomalies mineures sur le mois précédent</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GTI 1h - GTR 5j</a:t>
                      </a:r>
                    </a:p>
                    <a:p>
                      <a:pPr algn="l" fontAlgn="ctr"/>
                      <a:endParaRPr lang="fr-FR" sz="700" b="0" i="0" u="none" strike="noStrike">
                        <a:solidFill>
                          <a:srgbClr val="000000"/>
                        </a:solidFill>
                        <a:effectLst/>
                        <a:latin typeface="Calibri" panose="020F0502020204030204" pitchFamily="34" charset="0"/>
                      </a:endParaRP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Valable pour tout type d'applicatif, hébergé ou en mode Saas.</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Valeur d'engagement : &gt;= 95% </a:t>
                      </a:r>
                    </a:p>
                    <a:p>
                      <a:pPr algn="l" fontAlgn="ct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Pénalité : 0,50% de la facture de la prestation associée par % au-dessous de la valeur d'engagement</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3876003"/>
                  </a:ext>
                </a:extLst>
              </a:tr>
              <a:tr h="1170897">
                <a:tc>
                  <a:txBody>
                    <a:bodyPr/>
                    <a:lstStyle/>
                    <a:p>
                      <a:pPr algn="ctr" fontAlgn="ctr"/>
                      <a:r>
                        <a:rPr lang="fr-FR" sz="700" b="0" i="0" u="none" strike="noStrike">
                          <a:solidFill>
                            <a:srgbClr val="000000"/>
                          </a:solidFill>
                          <a:effectLst/>
                          <a:latin typeface="Calibri" panose="020F0502020204030204" pitchFamily="34" charset="0"/>
                        </a:rPr>
                        <a:t>App.7</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RTO respectés</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RTO respectés lors d'incidents affectant les données.</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RTO=8h</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Pour tout type d'applicatif hébergé ou en mode Saas.</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Le plafond de pénalités correspond à une franchise complète sur les coûts de maintenance et hébergement sur le semestre hors force majeure. Éventuellement, tout le coût de la prestation peut-être retenu et le contrat rompu.</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La valeur d'engagement peut varier grandement en fonction de la criticité de l'application et des données traitées.</a:t>
                      </a:r>
                    </a:p>
                    <a:p>
                      <a:pPr algn="l" fontAlgn="ctr"/>
                      <a:endParaRPr lang="fr-FR" sz="700" b="0" i="0" u="none" strike="noStrike">
                        <a:solidFill>
                          <a:srgbClr val="000000"/>
                        </a:solidFill>
                        <a:effectLst/>
                        <a:latin typeface="Calibri" panose="020F0502020204030204" pitchFamily="34" charset="0"/>
                      </a:endParaRP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Valeur d'engagement : 48h d'interruption cumulée par semestre</a:t>
                      </a:r>
                    </a:p>
                    <a:p>
                      <a:pPr algn="l" fontAlgn="ct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Pénalité : Au-delà de la valeur d'engagement, 100% du prix du service d’Hébergement et de Maintenance sur le semestre considéré</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4305020"/>
                  </a:ext>
                </a:extLst>
              </a:tr>
              <a:tr h="640441">
                <a:tc>
                  <a:txBody>
                    <a:bodyPr/>
                    <a:lstStyle/>
                    <a:p>
                      <a:pPr algn="ctr" fontAlgn="ctr"/>
                      <a:r>
                        <a:rPr lang="fr-FR" sz="700" b="0" i="0" u="none" strike="noStrike">
                          <a:solidFill>
                            <a:srgbClr val="000000"/>
                          </a:solidFill>
                          <a:effectLst/>
                          <a:latin typeface="Calibri" panose="020F0502020204030204" pitchFamily="34" charset="0"/>
                        </a:rPr>
                        <a:t>App.8</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Délai de livraison d'un devis</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Délai entre l'expression du besoin et la livraison du devis ou la livraison d'un plan d'action pour répondre à la sollicitation</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Indicateur uniquement utilisé pour des Applicatifs critiques en mode projet ou en phase d'exploitation</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Peut être utilisé dans un premier temps sans pénalité et évoluer si un retard chronique du prestataire est constaté</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Valeur d'engagement : &lt;= 2 semaines</a:t>
                      </a:r>
                    </a:p>
                    <a:p>
                      <a:pPr algn="l" fontAlgn="ct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Pénalité : 100€ par jour ouvré au-delà de la valeur d'engagement</a:t>
                      </a:r>
                    </a:p>
                    <a:p>
                      <a:pPr algn="l" fontAlgn="ctr"/>
                      <a:endParaRPr lang="fr-FR" sz="700" b="0" i="0" u="none" strike="noStrike">
                        <a:solidFill>
                          <a:srgbClr val="000000"/>
                        </a:solidFill>
                        <a:effectLst/>
                        <a:latin typeface="Calibri" panose="020F0502020204030204" pitchFamily="34" charset="0"/>
                      </a:endParaRP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2707320"/>
                  </a:ext>
                </a:extLst>
              </a:tr>
              <a:tr h="959488">
                <a:tc>
                  <a:txBody>
                    <a:bodyPr/>
                    <a:lstStyle/>
                    <a:p>
                      <a:pPr algn="ctr" fontAlgn="ctr"/>
                      <a:r>
                        <a:rPr lang="fr-FR" sz="700" b="0" i="0" u="none" strike="noStrike">
                          <a:solidFill>
                            <a:srgbClr val="000000"/>
                          </a:solidFill>
                          <a:effectLst/>
                          <a:latin typeface="Calibri" panose="020F0502020204030204" pitchFamily="34" charset="0"/>
                        </a:rPr>
                        <a:t>App.9</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Délais de mise à jour respectés</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Nombre de mises à jour empêchant les métiers d'accéder au service réalisé dans les temps par rapport au nombre de mises à jour empêchant les métiers d'accéder au service réalisé. Chaque mise à jour de ce type doit être annoncée au moins 3 jours ouvrés avant d'être réalisée.</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Les délais de mise à jour sont déjà pénalisés au sein de l'indicateur "App.1" dans une certaine mesure. </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Cet indicateur vient pénaliser plus précisément le respect des délais de la part du prestataire.</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Valeur d'engagement : &gt;= 95%, et 100% dans un délai d'1 jour supérieur au délai prévu</a:t>
                      </a:r>
                    </a:p>
                    <a:p>
                      <a:pPr algn="l" fontAlgn="ct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Pénalité : 1% de la facture annuelle de la prestation associée par % au-dessous de la valeur d'engagement</a:t>
                      </a:r>
                    </a:p>
                    <a:p>
                      <a:pPr algn="l" fontAlgn="ctr"/>
                      <a:endParaRPr lang="fr-FR" sz="700" b="0" i="0" u="none" strike="noStrike">
                        <a:solidFill>
                          <a:srgbClr val="000000"/>
                        </a:solidFill>
                        <a:effectLst/>
                        <a:latin typeface="Calibri" panose="020F0502020204030204" pitchFamily="34" charset="0"/>
                      </a:endParaRP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5982589"/>
                  </a:ext>
                </a:extLst>
              </a:tr>
              <a:tr h="853139">
                <a:tc>
                  <a:txBody>
                    <a:bodyPr/>
                    <a:lstStyle/>
                    <a:p>
                      <a:pPr algn="ctr" fontAlgn="ctr"/>
                      <a:r>
                        <a:rPr lang="fr-FR" sz="700" b="0" i="0" u="none" strike="noStrike">
                          <a:solidFill>
                            <a:srgbClr val="000000"/>
                          </a:solidFill>
                          <a:effectLst/>
                          <a:latin typeface="Calibri" panose="020F0502020204030204" pitchFamily="34" charset="0"/>
                        </a:rPr>
                        <a:t>App.10</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Comité stratégique TMA</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Période entre 2 comités de pilotage liés à la maintenance de l'applicatif par le prestataire.</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Un ordre du jour doit être fourni au plus tard 48h avant la tenue comité et un compte-rendu doit être fourni au plus tard 48h après la tenue du comité.</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Nous ne préconisons pas de pénalités associées. Exception peut être faite pour les projets d'implémentation au long cours et/ou d'envergure, ainsi qu'en phase d'exploitation de prestations externalisées ou d'applications critiques.</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Valeur d'engagement : &lt;= 4 mois et 4 par ans</a:t>
                      </a:r>
                    </a:p>
                    <a:p>
                      <a:pPr algn="l" fontAlgn="ct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Pénalité : 1% de la facture de la TMA annuelle associée par 15 jours au-delà de la valeur d'engagement</a:t>
                      </a:r>
                    </a:p>
                    <a:p>
                      <a:pPr algn="l" fontAlgn="ctr"/>
                      <a:endParaRPr lang="fr-FR" sz="700" b="0" i="0" u="none" strike="noStrike">
                        <a:solidFill>
                          <a:srgbClr val="000000"/>
                        </a:solidFill>
                        <a:effectLst/>
                        <a:latin typeface="Calibri" panose="020F0502020204030204" pitchFamily="34" charset="0"/>
                      </a:endParaRP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4716556"/>
                  </a:ext>
                </a:extLst>
              </a:tr>
              <a:tr h="853139">
                <a:tc>
                  <a:txBody>
                    <a:bodyPr/>
                    <a:lstStyle/>
                    <a:p>
                      <a:pPr algn="ctr" fontAlgn="ctr"/>
                      <a:r>
                        <a:rPr lang="fr-FR" sz="700" b="0" i="0" u="none" strike="noStrike">
                          <a:solidFill>
                            <a:srgbClr val="000000"/>
                          </a:solidFill>
                          <a:effectLst/>
                          <a:latin typeface="Calibri" panose="020F0502020204030204" pitchFamily="34" charset="0"/>
                        </a:rPr>
                        <a:t>App.11</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Comité opérationnel TMA</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Période entre 2 comités de projet liés à la maintenance de l'applicatif par le prestataire.</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Un ordre du jour doit être fourni au plus tard 24h avant la tenue comité et un compte-rendu doit être fourni au plus tard 24h après la tenue du comité.</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Nous ne préconisons pas de pénalités associées. Exception peut être faite pour les projets d'implémentation au long cours et/ou d'envergure, ainsi qu'en phase d'exploitation de prestations externalisées ou d'applications critiques</a:t>
                      </a: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dirty="0">
                        <a:solidFill>
                          <a:srgbClr val="000000"/>
                        </a:solidFill>
                        <a:effectLst/>
                        <a:latin typeface="Calibri" panose="020F0502020204030204" pitchFamily="34" charset="0"/>
                      </a:endParaRPr>
                    </a:p>
                    <a:p>
                      <a:pPr algn="l" fontAlgn="ctr"/>
                      <a:r>
                        <a:rPr lang="fr-FR" sz="700" b="0" i="0" u="none" strike="noStrike" dirty="0">
                          <a:solidFill>
                            <a:srgbClr val="000000"/>
                          </a:solidFill>
                          <a:effectLst/>
                          <a:latin typeface="Calibri" panose="020F0502020204030204" pitchFamily="34" charset="0"/>
                        </a:rPr>
                        <a:t>Valeur d'engagement : &lt;= 1 mois et 15 jours et 11 par an</a:t>
                      </a:r>
                    </a:p>
                    <a:p>
                      <a:pPr algn="l" fontAlgn="ctr"/>
                      <a:br>
                        <a:rPr lang="fr-FR" sz="700" b="0" i="0" u="none" strike="noStrike" dirty="0">
                          <a:solidFill>
                            <a:srgbClr val="000000"/>
                          </a:solidFill>
                          <a:effectLst/>
                          <a:latin typeface="Calibri" panose="020F0502020204030204" pitchFamily="34" charset="0"/>
                        </a:rPr>
                      </a:br>
                      <a:r>
                        <a:rPr lang="fr-FR" sz="700" b="0" i="0" u="none" strike="noStrike" dirty="0">
                          <a:solidFill>
                            <a:srgbClr val="000000"/>
                          </a:solidFill>
                          <a:effectLst/>
                          <a:latin typeface="Calibri" panose="020F0502020204030204" pitchFamily="34" charset="0"/>
                        </a:rPr>
                        <a:t>Pénalité : 1% de la facture de la TMA annuelle associée par semaine au-delà de la valeur d'engagement</a:t>
                      </a:r>
                    </a:p>
                    <a:p>
                      <a:pPr algn="l" fontAlgn="ctr"/>
                      <a:endParaRPr lang="fr-FR" sz="700" b="0" i="0" u="none" strike="noStrike" dirty="0">
                        <a:solidFill>
                          <a:srgbClr val="000000"/>
                        </a:solidFill>
                        <a:effectLst/>
                        <a:latin typeface="Calibri" panose="020F0502020204030204" pitchFamily="34" charset="0"/>
                      </a:endParaRPr>
                    </a:p>
                  </a:txBody>
                  <a:tcPr marL="2355" marR="2355" marT="23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1401037"/>
                  </a:ext>
                </a:extLst>
              </a:tr>
            </a:tbl>
          </a:graphicData>
        </a:graphic>
      </p:graphicFrame>
      <p:graphicFrame>
        <p:nvGraphicFramePr>
          <p:cNvPr id="22" name="Tableau 21">
            <a:extLst>
              <a:ext uri="{FF2B5EF4-FFF2-40B4-BE49-F238E27FC236}">
                <a16:creationId xmlns:a16="http://schemas.microsoft.com/office/drawing/2014/main" id="{21C957E3-138C-2E51-015E-D027772C5399}"/>
              </a:ext>
            </a:extLst>
          </p:cNvPr>
          <p:cNvGraphicFramePr>
            <a:graphicFrameLocks noGrp="1"/>
          </p:cNvGraphicFramePr>
          <p:nvPr>
            <p:extLst>
              <p:ext uri="{D42A27DB-BD31-4B8C-83A1-F6EECF244321}">
                <p14:modId xmlns:p14="http://schemas.microsoft.com/office/powerpoint/2010/main" val="3070673616"/>
              </p:ext>
            </p:extLst>
          </p:nvPr>
        </p:nvGraphicFramePr>
        <p:xfrm>
          <a:off x="195096" y="7254613"/>
          <a:ext cx="6479998" cy="1649520"/>
        </p:xfrm>
        <a:graphic>
          <a:graphicData uri="http://schemas.openxmlformats.org/drawingml/2006/table">
            <a:tbl>
              <a:tblPr/>
              <a:tblGrid>
                <a:gridCol w="1065564">
                  <a:extLst>
                    <a:ext uri="{9D8B030D-6E8A-4147-A177-3AD203B41FA5}">
                      <a16:colId xmlns:a16="http://schemas.microsoft.com/office/drawing/2014/main" val="38117026"/>
                    </a:ext>
                  </a:extLst>
                </a:gridCol>
                <a:gridCol w="5414434">
                  <a:extLst>
                    <a:ext uri="{9D8B030D-6E8A-4147-A177-3AD203B41FA5}">
                      <a16:colId xmlns:a16="http://schemas.microsoft.com/office/drawing/2014/main" val="945583884"/>
                    </a:ext>
                  </a:extLst>
                </a:gridCol>
              </a:tblGrid>
              <a:tr h="97311">
                <a:tc gridSpan="2">
                  <a:txBody>
                    <a:bodyPr/>
                    <a:lstStyle/>
                    <a:p>
                      <a:pPr algn="ctr" fontAlgn="ctr"/>
                      <a:r>
                        <a:rPr lang="fr-FR" sz="900" b="1" i="0" u="none" strike="noStrike">
                          <a:solidFill>
                            <a:srgbClr val="FFFFFF"/>
                          </a:solidFill>
                          <a:effectLst/>
                          <a:latin typeface="Calibri" panose="020F0502020204030204" pitchFamily="34" charset="0"/>
                        </a:rPr>
                        <a:t>Glossaire</a:t>
                      </a:r>
                      <a:endParaRPr lang="fr-FR" sz="800" b="1" i="0" u="none" strike="noStrike">
                        <a:solidFill>
                          <a:srgbClr val="FFFFFF"/>
                        </a:solidFill>
                        <a:effectLst/>
                        <a:latin typeface="Calibri" panose="020F0502020204030204" pitchFamily="34" charset="0"/>
                      </a:endParaRPr>
                    </a:p>
                  </a:txBody>
                  <a:tcPr marL="2355" marR="2355" marT="2355" marB="0" anchor="ctr">
                    <a:lnL>
                      <a:noFill/>
                    </a:lnL>
                    <a:lnR>
                      <a:noFill/>
                    </a:lnR>
                    <a:lnT>
                      <a:noFill/>
                    </a:lnT>
                    <a:lnB>
                      <a:noFill/>
                    </a:lnB>
                    <a:solidFill>
                      <a:srgbClr val="D91F41"/>
                    </a:solidFill>
                  </a:tcPr>
                </a:tc>
                <a:tc hMerge="1">
                  <a:txBody>
                    <a:bodyPr/>
                    <a:lstStyle/>
                    <a:p>
                      <a:endParaRPr lang="fr-FR"/>
                    </a:p>
                  </a:txBody>
                  <a:tcPr/>
                </a:tc>
                <a:extLst>
                  <a:ext uri="{0D108BD9-81ED-4DB2-BD59-A6C34878D82A}">
                    <a16:rowId xmlns:a16="http://schemas.microsoft.com/office/drawing/2014/main" val="808968510"/>
                  </a:ext>
                </a:extLst>
              </a:tr>
              <a:tr h="112829">
                <a:tc>
                  <a:txBody>
                    <a:bodyPr/>
                    <a:lstStyle/>
                    <a:p>
                      <a:pPr algn="l" fontAlgn="ctr"/>
                      <a:endParaRPr lang="fr-FR" sz="700" b="1" i="0" u="none" strike="noStrike" dirty="0">
                        <a:solidFill>
                          <a:srgbClr val="000000"/>
                        </a:solidFill>
                        <a:effectLst/>
                        <a:latin typeface="Calibri" panose="020F0502020204030204" pitchFamily="34" charset="0"/>
                      </a:endParaRPr>
                    </a:p>
                    <a:p>
                      <a:pPr algn="l" fontAlgn="ctr"/>
                      <a:r>
                        <a:rPr lang="fr-FR" sz="700" b="1" i="0" u="none" strike="noStrike" dirty="0">
                          <a:solidFill>
                            <a:srgbClr val="000000"/>
                          </a:solidFill>
                          <a:effectLst/>
                          <a:latin typeface="Calibri" panose="020F0502020204030204" pitchFamily="34" charset="0"/>
                        </a:rPr>
                        <a:t>Disponibilité</a:t>
                      </a:r>
                    </a:p>
                  </a:txBody>
                  <a:tcPr marL="2355" marR="2355" marT="2355" marB="0" anchor="ctr">
                    <a:lnL>
                      <a:noFill/>
                    </a:lnL>
                    <a:lnR>
                      <a:noFill/>
                    </a:lnR>
                    <a:lnT>
                      <a:noFill/>
                    </a:lnT>
                    <a:lnB>
                      <a:noFill/>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Période au cours de laquelle une application est utilisable et permet aux métiers d'accéder aux fonctionnalités nécessaires à son activité.</a:t>
                      </a:r>
                    </a:p>
                  </a:txBody>
                  <a:tcPr marL="2355" marR="2355" marT="2355" marB="0" anchor="ctr">
                    <a:lnL>
                      <a:noFill/>
                    </a:lnL>
                    <a:lnR>
                      <a:noFill/>
                    </a:lnR>
                    <a:lnT>
                      <a:noFill/>
                    </a:lnT>
                    <a:lnB>
                      <a:noFill/>
                    </a:lnB>
                  </a:tcPr>
                </a:tc>
                <a:extLst>
                  <a:ext uri="{0D108BD9-81ED-4DB2-BD59-A6C34878D82A}">
                    <a16:rowId xmlns:a16="http://schemas.microsoft.com/office/drawing/2014/main" val="3187980259"/>
                  </a:ext>
                </a:extLst>
              </a:tr>
              <a:tr h="99646">
                <a:tc>
                  <a:txBody>
                    <a:bodyPr/>
                    <a:lstStyle/>
                    <a:p>
                      <a:pPr algn="l" fontAlgn="ctr"/>
                      <a:endParaRPr lang="fr-FR" sz="700" b="1" i="0" u="none" strike="noStrike">
                        <a:solidFill>
                          <a:srgbClr val="000000"/>
                        </a:solidFill>
                        <a:effectLst/>
                        <a:latin typeface="Calibri" panose="020F0502020204030204" pitchFamily="34" charset="0"/>
                      </a:endParaRPr>
                    </a:p>
                    <a:p>
                      <a:pPr algn="l" fontAlgn="ctr"/>
                      <a:r>
                        <a:rPr lang="fr-FR" sz="700" b="1" i="0" u="none" strike="noStrike">
                          <a:solidFill>
                            <a:srgbClr val="000000"/>
                          </a:solidFill>
                          <a:effectLst/>
                          <a:latin typeface="Calibri" panose="020F0502020204030204" pitchFamily="34" charset="0"/>
                        </a:rPr>
                        <a:t>Temps ouvré - Jour ouvré</a:t>
                      </a:r>
                    </a:p>
                  </a:txBody>
                  <a:tcPr marL="2355" marR="2355" marT="2355" marB="0" anchor="ctr">
                    <a:lnL>
                      <a:noFill/>
                    </a:lnL>
                    <a:lnR>
                      <a:noFill/>
                    </a:lnR>
                    <a:lnT>
                      <a:noFill/>
                    </a:lnT>
                    <a:lnB>
                      <a:noFill/>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Correspond au temps effectivement travaillé par les métiers. Celui-ci doit-être explicité dans le contrat et dépend de la structure médicale.</a:t>
                      </a:r>
                    </a:p>
                  </a:txBody>
                  <a:tcPr marL="2355" marR="2355" marT="2355" marB="0" anchor="ctr">
                    <a:lnL>
                      <a:noFill/>
                    </a:lnL>
                    <a:lnR>
                      <a:noFill/>
                    </a:lnR>
                    <a:lnT>
                      <a:noFill/>
                    </a:lnT>
                    <a:lnB>
                      <a:noFill/>
                    </a:lnB>
                  </a:tcPr>
                </a:tc>
                <a:extLst>
                  <a:ext uri="{0D108BD9-81ED-4DB2-BD59-A6C34878D82A}">
                    <a16:rowId xmlns:a16="http://schemas.microsoft.com/office/drawing/2014/main" val="578580806"/>
                  </a:ext>
                </a:extLst>
              </a:tr>
              <a:tr h="105508">
                <a:tc>
                  <a:txBody>
                    <a:bodyPr/>
                    <a:lstStyle/>
                    <a:p>
                      <a:pPr algn="l" fontAlgn="ctr"/>
                      <a:endParaRPr lang="fr-FR" sz="700" b="1" i="0" u="none" strike="noStrike">
                        <a:solidFill>
                          <a:srgbClr val="000000"/>
                        </a:solidFill>
                        <a:effectLst/>
                        <a:latin typeface="Calibri" panose="020F0502020204030204" pitchFamily="34" charset="0"/>
                      </a:endParaRPr>
                    </a:p>
                    <a:p>
                      <a:pPr algn="l" fontAlgn="ctr"/>
                      <a:r>
                        <a:rPr lang="fr-FR" sz="700" b="1" i="0" u="none" strike="noStrike">
                          <a:solidFill>
                            <a:srgbClr val="000000"/>
                          </a:solidFill>
                          <a:effectLst/>
                          <a:latin typeface="Calibri" panose="020F0502020204030204" pitchFamily="34" charset="0"/>
                        </a:rPr>
                        <a:t>Anomalie bloquante</a:t>
                      </a:r>
                    </a:p>
                  </a:txBody>
                  <a:tcPr marL="2355" marR="2355" marT="2355" marB="0" anchor="ctr">
                    <a:lnL>
                      <a:noFill/>
                    </a:lnL>
                    <a:lnR>
                      <a:noFill/>
                    </a:lnR>
                    <a:lnT>
                      <a:noFill/>
                    </a:lnT>
                    <a:lnB>
                      <a:noFill/>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Anomalie qui rend le service totalement indisponible aux métiers.</a:t>
                      </a:r>
                    </a:p>
                  </a:txBody>
                  <a:tcPr marL="2355" marR="2355" marT="2355" marB="0" anchor="ctr">
                    <a:lnL>
                      <a:noFill/>
                    </a:lnL>
                    <a:lnR>
                      <a:noFill/>
                    </a:lnR>
                    <a:lnT>
                      <a:noFill/>
                    </a:lnT>
                    <a:lnB>
                      <a:noFill/>
                    </a:lnB>
                  </a:tcPr>
                </a:tc>
                <a:extLst>
                  <a:ext uri="{0D108BD9-81ED-4DB2-BD59-A6C34878D82A}">
                    <a16:rowId xmlns:a16="http://schemas.microsoft.com/office/drawing/2014/main" val="3464425449"/>
                  </a:ext>
                </a:extLst>
              </a:tr>
              <a:tr h="120162">
                <a:tc>
                  <a:txBody>
                    <a:bodyPr/>
                    <a:lstStyle/>
                    <a:p>
                      <a:pPr algn="l" fontAlgn="ctr"/>
                      <a:endParaRPr lang="fr-FR" sz="700" b="1" i="0" u="none" strike="noStrike">
                        <a:solidFill>
                          <a:srgbClr val="000000"/>
                        </a:solidFill>
                        <a:effectLst/>
                        <a:latin typeface="Calibri" panose="020F0502020204030204" pitchFamily="34" charset="0"/>
                      </a:endParaRPr>
                    </a:p>
                    <a:p>
                      <a:pPr algn="l" fontAlgn="ctr"/>
                      <a:r>
                        <a:rPr lang="fr-FR" sz="700" b="1" i="0" u="none" strike="noStrike">
                          <a:solidFill>
                            <a:srgbClr val="000000"/>
                          </a:solidFill>
                          <a:effectLst/>
                          <a:latin typeface="Calibri" panose="020F0502020204030204" pitchFamily="34" charset="0"/>
                        </a:rPr>
                        <a:t>Anomalie majeure</a:t>
                      </a:r>
                    </a:p>
                  </a:txBody>
                  <a:tcPr marL="2355" marR="2355" marT="2355" marB="0" anchor="ctr">
                    <a:lnL>
                      <a:noFill/>
                    </a:lnL>
                    <a:lnR>
                      <a:noFill/>
                    </a:lnR>
                    <a:lnT>
                      <a:noFill/>
                    </a:lnT>
                    <a:lnB>
                      <a:noFill/>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Anomalie qui ne permet au métier d'accéder qu'à une version dégradée du service qui ralentit leurs activités.</a:t>
                      </a:r>
                    </a:p>
                  </a:txBody>
                  <a:tcPr marL="2355" marR="2355" marT="2355" marB="0" anchor="ctr">
                    <a:lnL>
                      <a:noFill/>
                    </a:lnL>
                    <a:lnR>
                      <a:noFill/>
                    </a:lnR>
                    <a:lnT>
                      <a:noFill/>
                    </a:lnT>
                    <a:lnB>
                      <a:noFill/>
                    </a:lnB>
                  </a:tcPr>
                </a:tc>
                <a:extLst>
                  <a:ext uri="{0D108BD9-81ED-4DB2-BD59-A6C34878D82A}">
                    <a16:rowId xmlns:a16="http://schemas.microsoft.com/office/drawing/2014/main" val="4110101017"/>
                  </a:ext>
                </a:extLst>
              </a:tr>
              <a:tr h="111369">
                <a:tc>
                  <a:txBody>
                    <a:bodyPr/>
                    <a:lstStyle/>
                    <a:p>
                      <a:pPr algn="l" fontAlgn="ctr"/>
                      <a:endParaRPr lang="fr-FR" sz="700" b="1" i="0" u="none" strike="noStrike">
                        <a:solidFill>
                          <a:srgbClr val="000000"/>
                        </a:solidFill>
                        <a:effectLst/>
                        <a:latin typeface="Calibri" panose="020F0502020204030204" pitchFamily="34" charset="0"/>
                      </a:endParaRPr>
                    </a:p>
                    <a:p>
                      <a:pPr algn="l" fontAlgn="ctr"/>
                      <a:r>
                        <a:rPr lang="fr-FR" sz="700" b="1" i="0" u="none" strike="noStrike">
                          <a:solidFill>
                            <a:srgbClr val="000000"/>
                          </a:solidFill>
                          <a:effectLst/>
                          <a:latin typeface="Calibri" panose="020F0502020204030204" pitchFamily="34" charset="0"/>
                        </a:rPr>
                        <a:t>Anomalie mineure</a:t>
                      </a:r>
                    </a:p>
                  </a:txBody>
                  <a:tcPr marL="2355" marR="2355" marT="2355" marB="0" anchor="ctr">
                    <a:lnL>
                      <a:noFill/>
                    </a:lnL>
                    <a:lnR>
                      <a:noFill/>
                    </a:lnR>
                    <a:lnT>
                      <a:noFill/>
                    </a:lnT>
                    <a:lnB>
                      <a:noFill/>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Anomalie qui ne permet pas aux métiers d'accéder au service nominal mais leur permet de continuer leurs activités dans de bonnes conditions.</a:t>
                      </a:r>
                    </a:p>
                  </a:txBody>
                  <a:tcPr marL="2355" marR="2355" marT="2355" marB="0" anchor="ctr">
                    <a:lnL>
                      <a:noFill/>
                    </a:lnL>
                    <a:lnR>
                      <a:noFill/>
                    </a:lnR>
                    <a:lnT>
                      <a:noFill/>
                    </a:lnT>
                    <a:lnB>
                      <a:noFill/>
                    </a:lnB>
                  </a:tcPr>
                </a:tc>
                <a:extLst>
                  <a:ext uri="{0D108BD9-81ED-4DB2-BD59-A6C34878D82A}">
                    <a16:rowId xmlns:a16="http://schemas.microsoft.com/office/drawing/2014/main" val="256397350"/>
                  </a:ext>
                </a:extLst>
              </a:tr>
              <a:tr h="114300">
                <a:tc>
                  <a:txBody>
                    <a:bodyPr/>
                    <a:lstStyle/>
                    <a:p>
                      <a:pPr algn="l" fontAlgn="ctr"/>
                      <a:endParaRPr lang="fr-FR" sz="700" b="1" i="0" u="none" strike="noStrike">
                        <a:solidFill>
                          <a:srgbClr val="000000"/>
                        </a:solidFill>
                        <a:effectLst/>
                        <a:latin typeface="Calibri" panose="020F0502020204030204" pitchFamily="34" charset="0"/>
                      </a:endParaRPr>
                    </a:p>
                    <a:p>
                      <a:pPr algn="l" fontAlgn="ctr"/>
                      <a:r>
                        <a:rPr lang="fr-FR" sz="700" b="1" i="0" u="none" strike="noStrike">
                          <a:solidFill>
                            <a:srgbClr val="000000"/>
                          </a:solidFill>
                          <a:effectLst/>
                          <a:latin typeface="Calibri" panose="020F0502020204030204" pitchFamily="34" charset="0"/>
                        </a:rPr>
                        <a:t>RTO</a:t>
                      </a:r>
                    </a:p>
                  </a:txBody>
                  <a:tcPr marL="2355" marR="2355" marT="2355" marB="0" anchor="ctr">
                    <a:lnL>
                      <a:noFill/>
                    </a:lnL>
                    <a:lnR>
                      <a:noFill/>
                    </a:lnR>
                    <a:lnT>
                      <a:noFill/>
                    </a:lnT>
                    <a:lnB>
                      <a:noFill/>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Délai maximal acceptable pendant lequel une application peut ne pas être fonctionnelle suite à une interruption majeure de service.</a:t>
                      </a:r>
                    </a:p>
                  </a:txBody>
                  <a:tcPr marL="2355" marR="2355" marT="2355" marB="0" anchor="ctr">
                    <a:lnL>
                      <a:noFill/>
                    </a:lnL>
                    <a:lnR>
                      <a:noFill/>
                    </a:lnR>
                    <a:lnT>
                      <a:noFill/>
                    </a:lnT>
                    <a:lnB>
                      <a:noFill/>
                    </a:lnB>
                  </a:tcPr>
                </a:tc>
                <a:extLst>
                  <a:ext uri="{0D108BD9-81ED-4DB2-BD59-A6C34878D82A}">
                    <a16:rowId xmlns:a16="http://schemas.microsoft.com/office/drawing/2014/main" val="629709393"/>
                  </a:ext>
                </a:extLst>
              </a:tr>
              <a:tr h="96306">
                <a:tc>
                  <a:txBody>
                    <a:bodyPr/>
                    <a:lstStyle/>
                    <a:p>
                      <a:pPr algn="l" fontAlgn="ctr"/>
                      <a:endParaRPr lang="fr-FR" sz="700" b="1" i="0" u="none" strike="noStrike">
                        <a:solidFill>
                          <a:srgbClr val="000000"/>
                        </a:solidFill>
                        <a:effectLst/>
                        <a:latin typeface="Calibri" panose="020F0502020204030204" pitchFamily="34" charset="0"/>
                      </a:endParaRPr>
                    </a:p>
                    <a:p>
                      <a:pPr algn="l" fontAlgn="ctr"/>
                      <a:r>
                        <a:rPr lang="fr-FR" sz="700" b="1" i="0" u="none" strike="noStrike">
                          <a:solidFill>
                            <a:srgbClr val="000000"/>
                          </a:solidFill>
                          <a:effectLst/>
                          <a:latin typeface="Calibri" panose="020F0502020204030204" pitchFamily="34" charset="0"/>
                        </a:rPr>
                        <a:t>RPO</a:t>
                      </a:r>
                    </a:p>
                  </a:txBody>
                  <a:tcPr marL="2355" marR="2355" marT="2355" marB="0" anchor="ctr">
                    <a:lnL>
                      <a:noFill/>
                    </a:lnL>
                    <a:lnR>
                      <a:noFill/>
                    </a:lnR>
                    <a:lnT>
                      <a:noFill/>
                    </a:lnT>
                    <a:lnB>
                      <a:noFill/>
                    </a:lnB>
                  </a:tcPr>
                </a:tc>
                <a:tc>
                  <a:txBody>
                    <a:bodyPr/>
                    <a:lstStyle/>
                    <a:p>
                      <a:pPr algn="l" fontAlgn="ctr"/>
                      <a:endParaRPr lang="fr-FR" sz="700" b="0" i="0" u="none" strike="noStrike" dirty="0">
                        <a:solidFill>
                          <a:srgbClr val="000000"/>
                        </a:solidFill>
                        <a:effectLst/>
                        <a:latin typeface="Calibri" panose="020F0502020204030204" pitchFamily="34" charset="0"/>
                      </a:endParaRPr>
                    </a:p>
                    <a:p>
                      <a:pPr algn="l" fontAlgn="ctr"/>
                      <a:r>
                        <a:rPr lang="fr-FR" sz="700" b="0" i="0" u="none" strike="noStrike" dirty="0">
                          <a:solidFill>
                            <a:srgbClr val="000000"/>
                          </a:solidFill>
                          <a:effectLst/>
                          <a:latin typeface="Calibri" panose="020F0502020204030204" pitchFamily="34" charset="0"/>
                        </a:rPr>
                        <a:t>Période d'enregistrement des données qu'il est acceptable de perdre lors d'un incident.</a:t>
                      </a:r>
                    </a:p>
                  </a:txBody>
                  <a:tcPr marL="2355" marR="2355" marT="2355" marB="0" anchor="ctr">
                    <a:lnL>
                      <a:noFill/>
                    </a:lnL>
                    <a:lnR>
                      <a:noFill/>
                    </a:lnR>
                    <a:lnT>
                      <a:noFill/>
                    </a:lnT>
                    <a:lnB>
                      <a:noFill/>
                    </a:lnB>
                  </a:tcPr>
                </a:tc>
                <a:extLst>
                  <a:ext uri="{0D108BD9-81ED-4DB2-BD59-A6C34878D82A}">
                    <a16:rowId xmlns:a16="http://schemas.microsoft.com/office/drawing/2014/main" val="1598905360"/>
                  </a:ext>
                </a:extLst>
              </a:tr>
            </a:tbl>
          </a:graphicData>
        </a:graphic>
      </p:graphicFrame>
      <p:pic>
        <p:nvPicPr>
          <p:cNvPr id="21" name="Graphique 20" descr="Internet">
            <a:extLst>
              <a:ext uri="{FF2B5EF4-FFF2-40B4-BE49-F238E27FC236}">
                <a16:creationId xmlns:a16="http://schemas.microsoft.com/office/drawing/2014/main" id="{5682E109-8F04-D715-56AF-4BB0CFFE292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69704" y="776957"/>
            <a:ext cx="373207" cy="373207"/>
          </a:xfrm>
          <a:prstGeom prst="rect">
            <a:avLst/>
          </a:prstGeom>
        </p:spPr>
      </p:pic>
    </p:spTree>
    <p:extLst>
      <p:ext uri="{BB962C8B-B14F-4D97-AF65-F5344CB8AC3E}">
        <p14:creationId xmlns:p14="http://schemas.microsoft.com/office/powerpoint/2010/main" val="2856422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285">
            <a:extLst>
              <a:ext uri="{FF2B5EF4-FFF2-40B4-BE49-F238E27FC236}">
                <a16:creationId xmlns:a16="http://schemas.microsoft.com/office/drawing/2014/main" id="{DE103AAD-B90B-F253-B987-4D852DDB30F6}"/>
              </a:ext>
            </a:extLst>
          </p:cNvPr>
          <p:cNvCxnSpPr>
            <a:cxnSpLocks/>
          </p:cNvCxnSpPr>
          <p:nvPr/>
        </p:nvCxnSpPr>
        <p:spPr>
          <a:xfrm>
            <a:off x="195096" y="1149023"/>
            <a:ext cx="6480000" cy="0"/>
          </a:xfrm>
          <a:prstGeom prst="line">
            <a:avLst/>
          </a:prstGeom>
          <a:ln w="12700">
            <a:solidFill>
              <a:srgbClr val="D91F4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DB9F29E-EDDB-CD43-57E4-77F258C49224}"/>
              </a:ext>
            </a:extLst>
          </p:cNvPr>
          <p:cNvSpPr/>
          <p:nvPr/>
        </p:nvSpPr>
        <p:spPr>
          <a:xfrm>
            <a:off x="402683" y="852575"/>
            <a:ext cx="4945418" cy="248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79999" rIns="36000" rtlCol="0" anchor="ctr"/>
          <a:lstStyle/>
          <a:p>
            <a:pPr algn="just"/>
            <a:r>
              <a:rPr lang="fr-FR" sz="1300" b="1">
                <a:solidFill>
                  <a:srgbClr val="D91F41"/>
                </a:solidFill>
              </a:rPr>
              <a:t>Niveaux de service : </a:t>
            </a:r>
            <a:r>
              <a:rPr lang="fr-FR" sz="1400" b="1">
                <a:solidFill>
                  <a:srgbClr val="D91F41"/>
                </a:solidFill>
              </a:rPr>
              <a:t>Infra et Réseaux (1/2)</a:t>
            </a:r>
            <a:endParaRPr lang="fr-FR" sz="1300" b="1">
              <a:solidFill>
                <a:srgbClr val="D91F41"/>
              </a:solidFill>
            </a:endParaRPr>
          </a:p>
        </p:txBody>
      </p:sp>
      <p:grpSp>
        <p:nvGrpSpPr>
          <p:cNvPr id="6" name="Groupe 26">
            <a:extLst>
              <a:ext uri="{FF2B5EF4-FFF2-40B4-BE49-F238E27FC236}">
                <a16:creationId xmlns:a16="http://schemas.microsoft.com/office/drawing/2014/main" id="{85470E94-0F91-1CD0-DD9D-20D2B2632468}"/>
              </a:ext>
            </a:extLst>
          </p:cNvPr>
          <p:cNvGrpSpPr>
            <a:grpSpLocks noChangeAspect="1"/>
          </p:cNvGrpSpPr>
          <p:nvPr/>
        </p:nvGrpSpPr>
        <p:grpSpPr>
          <a:xfrm>
            <a:off x="229803" y="847804"/>
            <a:ext cx="252001" cy="243951"/>
            <a:chOff x="1343026" y="4572281"/>
            <a:chExt cx="468000" cy="468000"/>
          </a:xfrm>
          <a:solidFill>
            <a:schemeClr val="bg1"/>
          </a:solidFill>
        </p:grpSpPr>
        <p:sp>
          <p:nvSpPr>
            <p:cNvPr id="7" name="Ellipse 30">
              <a:extLst>
                <a:ext uri="{FF2B5EF4-FFF2-40B4-BE49-F238E27FC236}">
                  <a16:creationId xmlns:a16="http://schemas.microsoft.com/office/drawing/2014/main" id="{B50DC7B3-8AAB-8527-482A-4F422735B6B8}"/>
                </a:ext>
              </a:extLst>
            </p:cNvPr>
            <p:cNvSpPr/>
            <p:nvPr/>
          </p:nvSpPr>
          <p:spPr>
            <a:xfrm>
              <a:off x="1343026" y="4572281"/>
              <a:ext cx="468000" cy="468000"/>
            </a:xfrm>
            <a:prstGeom prst="ellipse">
              <a:avLst/>
            </a:prstGeom>
            <a:grpFill/>
            <a:ln w="15875">
              <a:solidFill>
                <a:srgbClr val="D91F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213">
                <a:defRPr/>
              </a:pPr>
              <a:endParaRPr lang="LID4096" sz="1013">
                <a:solidFill>
                  <a:srgbClr val="FFFFFF"/>
                </a:solidFill>
                <a:latin typeface="Ubuntu" panose="020B0504030602030204" pitchFamily="34" charset="0"/>
              </a:endParaRPr>
            </a:p>
          </p:txBody>
        </p:sp>
        <p:grpSp>
          <p:nvGrpSpPr>
            <p:cNvPr id="8" name="Groupe 33">
              <a:extLst>
                <a:ext uri="{FF2B5EF4-FFF2-40B4-BE49-F238E27FC236}">
                  <a16:creationId xmlns:a16="http://schemas.microsoft.com/office/drawing/2014/main" id="{23A96676-DEB0-7BDD-45BD-F13C1512DD3B}"/>
                </a:ext>
              </a:extLst>
            </p:cNvPr>
            <p:cNvGrpSpPr/>
            <p:nvPr/>
          </p:nvGrpSpPr>
          <p:grpSpPr>
            <a:xfrm rot="13500000">
              <a:off x="1459549" y="4727856"/>
              <a:ext cx="156850" cy="156850"/>
              <a:chOff x="2932268" y="5599425"/>
              <a:chExt cx="156850" cy="156850"/>
            </a:xfrm>
            <a:grpFill/>
          </p:grpSpPr>
          <p:cxnSp>
            <p:nvCxnSpPr>
              <p:cNvPr id="9" name="Connecteur droit 34">
                <a:extLst>
                  <a:ext uri="{FF2B5EF4-FFF2-40B4-BE49-F238E27FC236}">
                    <a16:creationId xmlns:a16="http://schemas.microsoft.com/office/drawing/2014/main" id="{D661D944-ABCB-18C3-F67B-1FB5AEE1F885}"/>
                  </a:ext>
                </a:extLst>
              </p:cNvPr>
              <p:cNvCxnSpPr>
                <a:cxnSpLocks/>
              </p:cNvCxnSpPr>
              <p:nvPr/>
            </p:nvCxnSpPr>
            <p:spPr>
              <a:xfrm>
                <a:off x="2936875" y="5599425"/>
                <a:ext cx="0" cy="156850"/>
              </a:xfrm>
              <a:prstGeom prst="line">
                <a:avLst/>
              </a:prstGeom>
              <a:grpFill/>
              <a:ln w="15875">
                <a:solidFill>
                  <a:srgbClr val="D91F41"/>
                </a:solidFill>
              </a:ln>
            </p:spPr>
            <p:style>
              <a:lnRef idx="1">
                <a:schemeClr val="accent1"/>
              </a:lnRef>
              <a:fillRef idx="0">
                <a:schemeClr val="accent1"/>
              </a:fillRef>
              <a:effectRef idx="0">
                <a:schemeClr val="accent1"/>
              </a:effectRef>
              <a:fontRef idx="minor">
                <a:schemeClr val="tx1"/>
              </a:fontRef>
            </p:style>
          </p:cxnSp>
          <p:cxnSp>
            <p:nvCxnSpPr>
              <p:cNvPr id="10" name="Connecteur droit 35">
                <a:extLst>
                  <a:ext uri="{FF2B5EF4-FFF2-40B4-BE49-F238E27FC236}">
                    <a16:creationId xmlns:a16="http://schemas.microsoft.com/office/drawing/2014/main" id="{2FA31901-BF3E-8623-F460-5321BAC2352D}"/>
                  </a:ext>
                </a:extLst>
              </p:cNvPr>
              <p:cNvCxnSpPr>
                <a:cxnSpLocks/>
              </p:cNvCxnSpPr>
              <p:nvPr/>
            </p:nvCxnSpPr>
            <p:spPr>
              <a:xfrm rot="16200000" flipH="1">
                <a:off x="3010693" y="5673087"/>
                <a:ext cx="0" cy="156850"/>
              </a:xfrm>
              <a:prstGeom prst="line">
                <a:avLst/>
              </a:prstGeom>
              <a:grpFill/>
              <a:ln w="15875">
                <a:solidFill>
                  <a:srgbClr val="D91F41"/>
                </a:solidFill>
              </a:ln>
            </p:spPr>
            <p:style>
              <a:lnRef idx="1">
                <a:schemeClr val="accent1"/>
              </a:lnRef>
              <a:fillRef idx="0">
                <a:schemeClr val="accent1"/>
              </a:fillRef>
              <a:effectRef idx="0">
                <a:schemeClr val="accent1"/>
              </a:effectRef>
              <a:fontRef idx="minor">
                <a:schemeClr val="tx1"/>
              </a:fontRef>
            </p:style>
          </p:cxnSp>
        </p:grpSp>
      </p:grpSp>
      <p:sp>
        <p:nvSpPr>
          <p:cNvPr id="12" name="Rectangle 11">
            <a:extLst>
              <a:ext uri="{FF2B5EF4-FFF2-40B4-BE49-F238E27FC236}">
                <a16:creationId xmlns:a16="http://schemas.microsoft.com/office/drawing/2014/main" id="{E34328EB-7BE1-1E07-082C-15063B2E6274}"/>
              </a:ext>
            </a:extLst>
          </p:cNvPr>
          <p:cNvSpPr/>
          <p:nvPr/>
        </p:nvSpPr>
        <p:spPr>
          <a:xfrm>
            <a:off x="5900205" y="7198691"/>
            <a:ext cx="469900" cy="900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457084">
              <a:defRPr/>
            </a:pPr>
            <a:fld id="{E0169F63-001A-45C3-A074-75238C7F3C98}" type="slidenum">
              <a:rPr lang="fr-FR" sz="900">
                <a:solidFill>
                  <a:schemeClr val="bg1">
                    <a:lumMod val="50000"/>
                  </a:schemeClr>
                </a:solidFill>
              </a:rPr>
              <a:pPr algn="r" defTabSz="457084">
                <a:defRPr/>
              </a:pPr>
              <a:t>7</a:t>
            </a:fld>
            <a:endParaRPr lang="fr-FR" sz="900">
              <a:solidFill>
                <a:schemeClr val="bg1">
                  <a:lumMod val="50000"/>
                </a:schemeClr>
              </a:solidFill>
            </a:endParaRPr>
          </a:p>
        </p:txBody>
      </p:sp>
      <p:pic>
        <p:nvPicPr>
          <p:cNvPr id="24" name="Graphique 23" descr="Connexions">
            <a:extLst>
              <a:ext uri="{FF2B5EF4-FFF2-40B4-BE49-F238E27FC236}">
                <a16:creationId xmlns:a16="http://schemas.microsoft.com/office/drawing/2014/main" id="{C3F89EB5-A0AE-0EFC-498C-B0B5995D2E3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40566" y="713135"/>
            <a:ext cx="412154" cy="412154"/>
          </a:xfrm>
          <a:prstGeom prst="rect">
            <a:avLst/>
          </a:prstGeom>
        </p:spPr>
      </p:pic>
      <p:graphicFrame>
        <p:nvGraphicFramePr>
          <p:cNvPr id="26" name="Tableau 25">
            <a:extLst>
              <a:ext uri="{FF2B5EF4-FFF2-40B4-BE49-F238E27FC236}">
                <a16:creationId xmlns:a16="http://schemas.microsoft.com/office/drawing/2014/main" id="{15379F9A-FD95-18A2-B2ED-EC208F90580D}"/>
              </a:ext>
            </a:extLst>
          </p:cNvPr>
          <p:cNvGraphicFramePr>
            <a:graphicFrameLocks noGrp="1"/>
          </p:cNvGraphicFramePr>
          <p:nvPr>
            <p:extLst>
              <p:ext uri="{D42A27DB-BD31-4B8C-83A1-F6EECF244321}">
                <p14:modId xmlns:p14="http://schemas.microsoft.com/office/powerpoint/2010/main" val="720169167"/>
              </p:ext>
            </p:extLst>
          </p:nvPr>
        </p:nvGraphicFramePr>
        <p:xfrm>
          <a:off x="195096" y="1440788"/>
          <a:ext cx="6457624" cy="7023455"/>
        </p:xfrm>
        <a:graphic>
          <a:graphicData uri="http://schemas.openxmlformats.org/drawingml/2006/table">
            <a:tbl>
              <a:tblPr/>
              <a:tblGrid>
                <a:gridCol w="157051">
                  <a:extLst>
                    <a:ext uri="{9D8B030D-6E8A-4147-A177-3AD203B41FA5}">
                      <a16:colId xmlns:a16="http://schemas.microsoft.com/office/drawing/2014/main" val="2552476282"/>
                    </a:ext>
                  </a:extLst>
                </a:gridCol>
                <a:gridCol w="195317">
                  <a:extLst>
                    <a:ext uri="{9D8B030D-6E8A-4147-A177-3AD203B41FA5}">
                      <a16:colId xmlns:a16="http://schemas.microsoft.com/office/drawing/2014/main" val="1765579313"/>
                    </a:ext>
                  </a:extLst>
                </a:gridCol>
                <a:gridCol w="792493">
                  <a:extLst>
                    <a:ext uri="{9D8B030D-6E8A-4147-A177-3AD203B41FA5}">
                      <a16:colId xmlns:a16="http://schemas.microsoft.com/office/drawing/2014/main" val="201902700"/>
                    </a:ext>
                  </a:extLst>
                </a:gridCol>
                <a:gridCol w="1628087">
                  <a:extLst>
                    <a:ext uri="{9D8B030D-6E8A-4147-A177-3AD203B41FA5}">
                      <a16:colId xmlns:a16="http://schemas.microsoft.com/office/drawing/2014/main" val="1776282390"/>
                    </a:ext>
                  </a:extLst>
                </a:gridCol>
                <a:gridCol w="2095755">
                  <a:extLst>
                    <a:ext uri="{9D8B030D-6E8A-4147-A177-3AD203B41FA5}">
                      <a16:colId xmlns:a16="http://schemas.microsoft.com/office/drawing/2014/main" val="180714608"/>
                    </a:ext>
                  </a:extLst>
                </a:gridCol>
                <a:gridCol w="1588921">
                  <a:extLst>
                    <a:ext uri="{9D8B030D-6E8A-4147-A177-3AD203B41FA5}">
                      <a16:colId xmlns:a16="http://schemas.microsoft.com/office/drawing/2014/main" val="1638599183"/>
                    </a:ext>
                  </a:extLst>
                </a:gridCol>
              </a:tblGrid>
              <a:tr h="86704">
                <a:tc>
                  <a:txBody>
                    <a:bodyPr/>
                    <a:lstStyle/>
                    <a:p>
                      <a:pPr algn="l" fontAlgn="b"/>
                      <a:endParaRPr lang="fr-FR" sz="800" b="0" i="0" u="none" strike="noStrike">
                        <a:solidFill>
                          <a:srgbClr val="000000"/>
                        </a:solidFill>
                        <a:effectLst/>
                        <a:latin typeface="Calibri" panose="020F0502020204030204" pitchFamily="34" charset="0"/>
                      </a:endParaRPr>
                    </a:p>
                  </a:txBody>
                  <a:tcPr marL="2298" marR="2298" marT="2298" marB="0" anchor="b">
                    <a:lnL>
                      <a:noFill/>
                    </a:lnL>
                    <a:lnR>
                      <a:noFill/>
                    </a:lnR>
                    <a:lnT>
                      <a:noFill/>
                    </a:lnT>
                    <a:lnB>
                      <a:noFill/>
                    </a:lnB>
                  </a:tcPr>
                </a:tc>
                <a:tc rowSpan="2" gridSpan="5">
                  <a:txBody>
                    <a:bodyPr/>
                    <a:lstStyle/>
                    <a:p>
                      <a:pPr algn="ctr" fontAlgn="ctr"/>
                      <a:r>
                        <a:rPr lang="fr-FR" sz="900" b="1" i="0" u="none" strike="noStrike">
                          <a:solidFill>
                            <a:srgbClr val="FFFFFF"/>
                          </a:solidFill>
                          <a:effectLst/>
                          <a:latin typeface="Calibri" panose="020F0502020204030204" pitchFamily="34" charset="0"/>
                        </a:rPr>
                        <a:t>Niveaux de service a minima</a:t>
                      </a:r>
                    </a:p>
                  </a:txBody>
                  <a:tcPr marL="2298" marR="2298" marT="2298" marB="0" anchor="ctr">
                    <a:lnL>
                      <a:noFill/>
                    </a:lnL>
                    <a:lnR>
                      <a:noFill/>
                    </a:lnR>
                    <a:lnT>
                      <a:noFill/>
                    </a:lnT>
                    <a:lnB w="12700" cap="flat" cmpd="sng" algn="ctr">
                      <a:solidFill>
                        <a:srgbClr val="000000"/>
                      </a:solidFill>
                      <a:prstDash val="solid"/>
                      <a:round/>
                      <a:headEnd type="none" w="med" len="med"/>
                      <a:tailEnd type="none" w="med" len="med"/>
                    </a:lnB>
                    <a:solidFill>
                      <a:srgbClr val="D91F41"/>
                    </a:solidFill>
                  </a:tcPr>
                </a:tc>
                <a:tc rowSpan="2" hMerge="1">
                  <a:txBody>
                    <a:bodyPr/>
                    <a:lstStyle/>
                    <a:p>
                      <a:endParaRPr lang="fr-FR"/>
                    </a:p>
                  </a:txBody>
                  <a:tcPr/>
                </a:tc>
                <a:tc rowSpan="2" hMerge="1">
                  <a:txBody>
                    <a:bodyPr/>
                    <a:lstStyle/>
                    <a:p>
                      <a:endParaRPr lang="fr-FR"/>
                    </a:p>
                  </a:txBody>
                  <a:tcPr/>
                </a:tc>
                <a:tc rowSpan="2" hMerge="1">
                  <a:txBody>
                    <a:bodyPr/>
                    <a:lstStyle/>
                    <a:p>
                      <a:endParaRPr lang="fr-FR"/>
                    </a:p>
                  </a:txBody>
                  <a:tcPr/>
                </a:tc>
                <a:tc rowSpan="2" hMerge="1">
                  <a:txBody>
                    <a:bodyPr/>
                    <a:lstStyle/>
                    <a:p>
                      <a:endParaRPr lang="fr-FR"/>
                    </a:p>
                  </a:txBody>
                  <a:tcPr/>
                </a:tc>
                <a:extLst>
                  <a:ext uri="{0D108BD9-81ED-4DB2-BD59-A6C34878D82A}">
                    <a16:rowId xmlns:a16="http://schemas.microsoft.com/office/drawing/2014/main" val="964089613"/>
                  </a:ext>
                </a:extLst>
              </a:tr>
              <a:tr h="0">
                <a:tc>
                  <a:txBody>
                    <a:bodyPr/>
                    <a:lstStyle/>
                    <a:p>
                      <a:pPr algn="l" fontAlgn="b"/>
                      <a:endParaRPr lang="fr-FR" sz="800" b="0" i="0" u="none" strike="noStrike">
                        <a:solidFill>
                          <a:srgbClr val="000000"/>
                        </a:solidFill>
                        <a:effectLst/>
                        <a:latin typeface="Calibri" panose="020F0502020204030204" pitchFamily="34" charset="0"/>
                      </a:endParaRPr>
                    </a:p>
                  </a:txBody>
                  <a:tcPr marL="2298" marR="2298" marT="2298" marB="0" anchor="b">
                    <a:lnL>
                      <a:noFill/>
                    </a:lnL>
                    <a:lnR>
                      <a:noFill/>
                    </a:lnR>
                    <a:lnT>
                      <a:noFill/>
                    </a:lnT>
                    <a:lnB>
                      <a:noFill/>
                    </a:lnB>
                  </a:tcPr>
                </a:tc>
                <a:tc gridSpan="5" vMerge="1">
                  <a:txBody>
                    <a:bodyPr/>
                    <a:lstStyle/>
                    <a:p>
                      <a:endParaRPr lang="fr-FR"/>
                    </a:p>
                  </a:txBody>
                  <a:tcPr/>
                </a:tc>
                <a:tc hMerge="1" vMerge="1">
                  <a:txBody>
                    <a:bodyPr/>
                    <a:lstStyle/>
                    <a:p>
                      <a:endParaRPr lang="fr-FR"/>
                    </a:p>
                  </a:txBody>
                  <a:tcPr/>
                </a:tc>
                <a:tc hMerge="1" vMerge="1">
                  <a:txBody>
                    <a:bodyPr/>
                    <a:lstStyle/>
                    <a:p>
                      <a:endParaRPr lang="fr-FR"/>
                    </a:p>
                  </a:txBody>
                  <a:tcPr/>
                </a:tc>
                <a:tc hMerge="1" vMerge="1">
                  <a:txBody>
                    <a:bodyPr/>
                    <a:lstStyle/>
                    <a:p>
                      <a:endParaRPr lang="fr-FR"/>
                    </a:p>
                  </a:txBody>
                  <a:tcPr/>
                </a:tc>
                <a:tc hMerge="1" vMerge="1">
                  <a:txBody>
                    <a:bodyPr/>
                    <a:lstStyle/>
                    <a:p>
                      <a:endParaRPr lang="fr-FR"/>
                    </a:p>
                  </a:txBody>
                  <a:tcPr/>
                </a:tc>
                <a:extLst>
                  <a:ext uri="{0D108BD9-81ED-4DB2-BD59-A6C34878D82A}">
                    <a16:rowId xmlns:a16="http://schemas.microsoft.com/office/drawing/2014/main" val="4226532627"/>
                  </a:ext>
                </a:extLst>
              </a:tr>
              <a:tr h="147071">
                <a:tc>
                  <a:txBody>
                    <a:bodyPr/>
                    <a:lstStyle/>
                    <a:p>
                      <a:pPr algn="l" fontAlgn="b"/>
                      <a:r>
                        <a:rPr lang="fr-FR" sz="700" b="0" i="0" u="none" strike="noStrike">
                          <a:solidFill>
                            <a:srgbClr val="000000"/>
                          </a:solidFill>
                          <a:effectLst/>
                          <a:latin typeface="Calibri" panose="020F0502020204030204" pitchFamily="34" charset="0"/>
                        </a:rPr>
                        <a:t> </a:t>
                      </a:r>
                    </a:p>
                  </a:txBody>
                  <a:tcPr marL="2298" marR="2298" marT="2298"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700" b="1" i="0" u="none" strike="noStrike" err="1">
                          <a:solidFill>
                            <a:srgbClr val="FFFFFF"/>
                          </a:solidFill>
                          <a:effectLst/>
                          <a:latin typeface="Calibri" panose="020F0502020204030204" pitchFamily="34" charset="0"/>
                        </a:rPr>
                        <a:t>Ref</a:t>
                      </a:r>
                      <a:endParaRPr lang="fr-FR" sz="700" b="1" i="0" u="none" strike="noStrike">
                        <a:solidFill>
                          <a:srgbClr val="FFFFFF"/>
                        </a:solidFill>
                        <a:effectLst/>
                        <a:latin typeface="Calibri" panose="020F0502020204030204" pitchFamily="34" charset="0"/>
                      </a:endParaRPr>
                    </a:p>
                  </a:txBody>
                  <a:tcPr marL="2298" marR="2298" marT="229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Indicateur</a:t>
                      </a:r>
                    </a:p>
                  </a:txBody>
                  <a:tcPr marL="2298" marR="2298" marT="229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Description</a:t>
                      </a:r>
                    </a:p>
                  </a:txBody>
                  <a:tcPr marL="2298" marR="2298" marT="229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Commentaire</a:t>
                      </a:r>
                    </a:p>
                  </a:txBody>
                  <a:tcPr marL="2298" marR="2298" marT="229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dirty="0">
                          <a:solidFill>
                            <a:srgbClr val="FFFFFF"/>
                          </a:solidFill>
                          <a:effectLst/>
                          <a:latin typeface="Calibri" panose="020F0502020204030204" pitchFamily="34" charset="0"/>
                        </a:rPr>
                        <a:t>Exemples d’engagement et de pénalité</a:t>
                      </a:r>
                    </a:p>
                  </a:txBody>
                  <a:tcPr marL="2298" marR="2298" marT="229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extLst>
                  <a:ext uri="{0D108BD9-81ED-4DB2-BD59-A6C34878D82A}">
                    <a16:rowId xmlns:a16="http://schemas.microsoft.com/office/drawing/2014/main" val="3158378503"/>
                  </a:ext>
                </a:extLst>
              </a:tr>
              <a:tr h="798416">
                <a:tc rowSpan="4">
                  <a:txBody>
                    <a:bodyPr/>
                    <a:lstStyle/>
                    <a:p>
                      <a:pPr algn="ctr" fontAlgn="ctr"/>
                      <a:r>
                        <a:rPr lang="fr-FR" sz="700" b="0" i="0" u="none" strike="noStrike">
                          <a:solidFill>
                            <a:srgbClr val="000000"/>
                          </a:solidFill>
                          <a:effectLst/>
                          <a:latin typeface="Calibri" panose="020F0502020204030204" pitchFamily="34" charset="0"/>
                        </a:rPr>
                        <a:t>Réseaux</a:t>
                      </a:r>
                    </a:p>
                  </a:txBody>
                  <a:tcPr marL="2298" marR="2298" marT="2298" marB="0" vert="wordArtVert"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700" b="0" i="0" u="none" strike="noStrike">
                          <a:solidFill>
                            <a:srgbClr val="000000"/>
                          </a:solidFill>
                          <a:effectLst/>
                          <a:latin typeface="Calibri" panose="020F0502020204030204" pitchFamily="34" charset="0"/>
                        </a:rPr>
                        <a:t>Inf.1</a:t>
                      </a:r>
                    </a:p>
                  </a:txBody>
                  <a:tcPr marL="2298" marR="2298" marT="22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Disponibilité du service </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Temps de disponibilité du service par mois aux utilisateurs par rapport au temps ouvré</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Différents services déclinables (accès au LAN/WAN, accès à internet, accès à l'intranet, accès à l'extranet, accès au serveur, accès au réseau mobile)</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Valeur d'engagement : &gt;= 98%</a:t>
                      </a:r>
                    </a:p>
                    <a:p>
                      <a:pPr marL="0" indent="0" algn="l" fontAlgn="ctr">
                        <a:buFont typeface="Arial" panose="020B0604020202020204" pitchFamily="34" charset="0"/>
                        <a:buNone/>
                      </a:pPr>
                      <a:endParaRPr lang="fr-FR" sz="700" b="0" i="0" u="none" strike="noStrike">
                        <a:solidFill>
                          <a:srgbClr val="000000"/>
                        </a:solidFill>
                        <a:effectLst/>
                        <a:latin typeface="Calibri" panose="020F0502020204030204" pitchFamily="34" charset="0"/>
                      </a:endParaRPr>
                    </a:p>
                    <a:p>
                      <a:pPr marL="0" indent="0" algn="l" fontAlgn="ctr">
                        <a:buFont typeface="Arial" panose="020B0604020202020204" pitchFamily="34" charset="0"/>
                        <a:buNone/>
                      </a:pPr>
                      <a:r>
                        <a:rPr lang="fr-FR" sz="700" b="0" i="0" u="none" strike="noStrike">
                          <a:solidFill>
                            <a:srgbClr val="000000"/>
                          </a:solidFill>
                          <a:effectLst/>
                          <a:latin typeface="Calibri" panose="020F0502020204030204" pitchFamily="34" charset="0"/>
                        </a:rPr>
                        <a:t>Pénalité : Avoir sur prix mensuel du service d’Hébergement :</a:t>
                      </a:r>
                    </a:p>
                    <a:p>
                      <a:pPr marL="171450" indent="-171450" algn="l" fontAlgn="ctr">
                        <a:buFont typeface="Arial" panose="020B0604020202020204" pitchFamily="34" charset="0"/>
                        <a:buChar char="•"/>
                      </a:pPr>
                      <a:r>
                        <a:rPr lang="fr-FR" sz="700" b="0" i="0" u="none" strike="noStrike">
                          <a:solidFill>
                            <a:srgbClr val="000000"/>
                          </a:solidFill>
                          <a:effectLst/>
                          <a:latin typeface="Calibri" panose="020F0502020204030204" pitchFamily="34" charset="0"/>
                        </a:rPr>
                        <a:t>5% pour une disponibilité brute comprise entre 97% et 97,9%</a:t>
                      </a:r>
                    </a:p>
                    <a:p>
                      <a:pPr marL="171450" indent="-171450" algn="l" fontAlgn="ctr">
                        <a:buFont typeface="Arial" panose="020B0604020202020204" pitchFamily="34" charset="0"/>
                        <a:buChar char="•"/>
                      </a:pPr>
                      <a:r>
                        <a:rPr lang="fr-FR" sz="700" b="0" i="0" u="none" strike="noStrike">
                          <a:solidFill>
                            <a:srgbClr val="000000"/>
                          </a:solidFill>
                          <a:effectLst/>
                          <a:latin typeface="Calibri" panose="020F0502020204030204" pitchFamily="34" charset="0"/>
                        </a:rPr>
                        <a:t>10% entre 96% et 96,9%</a:t>
                      </a:r>
                    </a:p>
                    <a:p>
                      <a:pPr marL="171450" indent="-171450" algn="l" fontAlgn="ctr">
                        <a:buFont typeface="Arial" panose="020B0604020202020204" pitchFamily="34" charset="0"/>
                        <a:buChar char="•"/>
                      </a:pPr>
                      <a:r>
                        <a:rPr lang="fr-FR" sz="700" b="0" i="0" u="none" strike="noStrike">
                          <a:solidFill>
                            <a:srgbClr val="000000"/>
                          </a:solidFill>
                          <a:effectLst/>
                          <a:latin typeface="Calibri" panose="020F0502020204030204" pitchFamily="34" charset="0"/>
                        </a:rPr>
                        <a:t>15% entre 95% et 95,9%</a:t>
                      </a:r>
                    </a:p>
                    <a:p>
                      <a:pPr marL="171450" indent="-171450" algn="l" fontAlgn="ctr">
                        <a:buFont typeface="Arial" panose="020B0604020202020204" pitchFamily="34" charset="0"/>
                        <a:buChar char="•"/>
                      </a:pPr>
                      <a:r>
                        <a:rPr lang="fr-FR" sz="700" b="0" i="0" u="none" strike="noStrike">
                          <a:solidFill>
                            <a:srgbClr val="000000"/>
                          </a:solidFill>
                          <a:effectLst/>
                          <a:latin typeface="Calibri" panose="020F0502020204030204" pitchFamily="34" charset="0"/>
                        </a:rPr>
                        <a:t>20% entre 94% et 94,9%</a:t>
                      </a:r>
                    </a:p>
                    <a:p>
                      <a:pPr marL="171450" indent="-171450" algn="l" fontAlgn="ctr">
                        <a:buFont typeface="Arial" panose="020B0604020202020204" pitchFamily="34" charset="0"/>
                        <a:buChar char="•"/>
                      </a:pPr>
                      <a:r>
                        <a:rPr lang="fr-FR" sz="700" b="0" i="0" u="none" strike="noStrike">
                          <a:solidFill>
                            <a:srgbClr val="000000"/>
                          </a:solidFill>
                          <a:effectLst/>
                          <a:latin typeface="Calibri" panose="020F0502020204030204" pitchFamily="34" charset="0"/>
                        </a:rPr>
                        <a:t>50% entre 90% (supérieure à) et 93,9%</a:t>
                      </a:r>
                    </a:p>
                    <a:p>
                      <a:pPr marL="171450" indent="-171450" algn="l" fontAlgn="ctr">
                        <a:buFont typeface="Arial" panose="020B0604020202020204" pitchFamily="34" charset="0"/>
                        <a:buChar char="•"/>
                      </a:pPr>
                      <a:r>
                        <a:rPr lang="fr-FR" sz="700" b="0" i="0" u="none" strike="noStrike">
                          <a:solidFill>
                            <a:srgbClr val="000000"/>
                          </a:solidFill>
                          <a:effectLst/>
                          <a:latin typeface="Calibri" panose="020F0502020204030204" pitchFamily="34" charset="0"/>
                        </a:rPr>
                        <a:t>100% pour une disponibilité brute égale ou inférieure à 90%</a:t>
                      </a:r>
                    </a:p>
                    <a:p>
                      <a:pPr algn="l" fontAlgn="ctr"/>
                      <a:endParaRPr lang="fr-FR" sz="700" b="0" i="0" u="none" strike="noStrike">
                        <a:solidFill>
                          <a:srgbClr val="000000"/>
                        </a:solidFill>
                        <a:effectLst/>
                        <a:latin typeface="Calibri" panose="020F0502020204030204" pitchFamily="34" charset="0"/>
                      </a:endParaRP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4482096"/>
                  </a:ext>
                </a:extLst>
              </a:tr>
              <a:tr h="297719">
                <a:tc vMerge="1">
                  <a:txBody>
                    <a:bodyPr/>
                    <a:lstStyle/>
                    <a:p>
                      <a:endParaRPr lang="fr-FR"/>
                    </a:p>
                  </a:txBody>
                  <a:tcPr/>
                </a:tc>
                <a:tc>
                  <a:txBody>
                    <a:bodyPr/>
                    <a:lstStyle/>
                    <a:p>
                      <a:pPr algn="ctr" fontAlgn="ctr"/>
                      <a:r>
                        <a:rPr lang="fr-FR" sz="700" b="0" i="0" u="none" strike="noStrike">
                          <a:solidFill>
                            <a:srgbClr val="000000"/>
                          </a:solidFill>
                          <a:effectLst/>
                          <a:latin typeface="Calibri" panose="020F0502020204030204" pitchFamily="34" charset="0"/>
                        </a:rPr>
                        <a:t>Inf.2</a:t>
                      </a:r>
                    </a:p>
                  </a:txBody>
                  <a:tcPr marL="2298" marR="2298" marT="22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Correction d'anomalies bloquantes</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Nombre d'anomalies bloquantes non-résolues dans les temps sur le mois précédent</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GTI 15min - GTR 4h</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 </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Valeur d'engagement : &lt;= 1</a:t>
                      </a:r>
                    </a:p>
                    <a:p>
                      <a:pPr algn="l" fontAlgn="ct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Pénalité : 1% de la facture de la prestation associée par anomalie bloquante non-résolue dans les temps au-delà de la valeur d'engagement</a:t>
                      </a:r>
                    </a:p>
                    <a:p>
                      <a:pPr algn="l" fontAlgn="ctr"/>
                      <a:endParaRPr lang="fr-FR" sz="700" b="0" i="0" u="none" strike="noStrike">
                        <a:solidFill>
                          <a:srgbClr val="000000"/>
                        </a:solidFill>
                        <a:effectLst/>
                        <a:latin typeface="Calibri" panose="020F0502020204030204" pitchFamily="34" charset="0"/>
                      </a:endParaRP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2762484"/>
                  </a:ext>
                </a:extLst>
              </a:tr>
              <a:tr h="334903">
                <a:tc vMerge="1">
                  <a:txBody>
                    <a:bodyPr/>
                    <a:lstStyle/>
                    <a:p>
                      <a:endParaRPr lang="fr-FR"/>
                    </a:p>
                  </a:txBody>
                  <a:tcPr/>
                </a:tc>
                <a:tc>
                  <a:txBody>
                    <a:bodyPr/>
                    <a:lstStyle/>
                    <a:p>
                      <a:pPr algn="ctr" fontAlgn="ctr"/>
                      <a:r>
                        <a:rPr lang="fr-FR" sz="700" b="0" i="0" u="none" strike="noStrike">
                          <a:solidFill>
                            <a:srgbClr val="000000"/>
                          </a:solidFill>
                          <a:effectLst/>
                          <a:latin typeface="Calibri" panose="020F0502020204030204" pitchFamily="34" charset="0"/>
                        </a:rPr>
                        <a:t>Inf.3</a:t>
                      </a:r>
                    </a:p>
                  </a:txBody>
                  <a:tcPr marL="2298" marR="2298" marT="22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Taux de réussite de correction d'anomalies majeures</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Nombre d'anomalies majeures résolues dans les temps par rapport au nombre d'anomalies majeures sur le mois précédent</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GTI 30min - GTR 1j</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 </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Valeur d'engagement : &gt;= 98% </a:t>
                      </a:r>
                    </a:p>
                    <a:p>
                      <a:pPr algn="l" fontAlgn="ct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Pénalité : 1% de la facture de la prestation associée par % au-dessous de la valeur d'engagement</a:t>
                      </a:r>
                    </a:p>
                    <a:p>
                      <a:pPr algn="l" fontAlgn="ctr"/>
                      <a:endParaRPr lang="fr-FR" sz="700" b="0" i="0" u="none" strike="noStrike">
                        <a:solidFill>
                          <a:srgbClr val="000000"/>
                        </a:solidFill>
                        <a:effectLst/>
                        <a:latin typeface="Calibri" panose="020F0502020204030204" pitchFamily="34" charset="0"/>
                      </a:endParaRP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2012589"/>
                  </a:ext>
                </a:extLst>
              </a:tr>
              <a:tr h="314825">
                <a:tc vMerge="1">
                  <a:txBody>
                    <a:bodyPr/>
                    <a:lstStyle/>
                    <a:p>
                      <a:endParaRPr lang="fr-FR"/>
                    </a:p>
                  </a:txBody>
                  <a:tcPr/>
                </a:tc>
                <a:tc>
                  <a:txBody>
                    <a:bodyPr/>
                    <a:lstStyle/>
                    <a:p>
                      <a:pPr algn="ctr" fontAlgn="ctr"/>
                      <a:r>
                        <a:rPr lang="fr-FR" sz="700" b="0" i="0" u="none" strike="noStrike">
                          <a:solidFill>
                            <a:srgbClr val="000000"/>
                          </a:solidFill>
                          <a:effectLst/>
                          <a:latin typeface="Calibri" panose="020F0502020204030204" pitchFamily="34" charset="0"/>
                        </a:rPr>
                        <a:t>Inf.4</a:t>
                      </a:r>
                    </a:p>
                  </a:txBody>
                  <a:tcPr marL="2298" marR="2298" marT="22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Taux de réussite de correction d'anomalies mineures</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Nombre d'anomalies mineures résolues dans les temps par rapport au nombre d'anomalies mineures sur le mois précédent</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GTI 1h - GTR 5j</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 </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Valeur d'engagement : &gt;= 95% </a:t>
                      </a:r>
                    </a:p>
                    <a:p>
                      <a:pPr algn="l" fontAlgn="ct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Pénalité : 0,50% de la facture de la prestation associée par % au-dessous de la valeur d'engagement</a:t>
                      </a:r>
                    </a:p>
                    <a:p>
                      <a:pPr algn="l" fontAlgn="ctr"/>
                      <a:endParaRPr lang="fr-FR" sz="700" b="0" i="0" u="none" strike="noStrike">
                        <a:solidFill>
                          <a:srgbClr val="000000"/>
                        </a:solidFill>
                        <a:effectLst/>
                        <a:latin typeface="Calibri" panose="020F0502020204030204" pitchFamily="34" charset="0"/>
                      </a:endParaRP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0123223"/>
                  </a:ext>
                </a:extLst>
              </a:tr>
              <a:tr h="666800">
                <a:tc rowSpan="2">
                  <a:txBody>
                    <a:bodyPr/>
                    <a:lstStyle/>
                    <a:p>
                      <a:pPr algn="ctr" fontAlgn="ctr"/>
                      <a:r>
                        <a:rPr lang="fr-FR" sz="700" b="0" i="0" u="none" strike="noStrike">
                          <a:solidFill>
                            <a:srgbClr val="000000"/>
                          </a:solidFill>
                          <a:effectLst/>
                          <a:latin typeface="Calibri" panose="020F0502020204030204" pitchFamily="34" charset="0"/>
                        </a:rPr>
                        <a:t>Serveurs</a:t>
                      </a:r>
                    </a:p>
                  </a:txBody>
                  <a:tcPr marL="2298" marR="2298" marT="2298" marB="0" vert="wordArtVert"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700" b="0" i="0" u="none" strike="noStrike">
                          <a:solidFill>
                            <a:srgbClr val="000000"/>
                          </a:solidFill>
                          <a:effectLst/>
                          <a:latin typeface="Calibri" panose="020F0502020204030204" pitchFamily="34" charset="0"/>
                        </a:rPr>
                        <a:t>Inf.5</a:t>
                      </a:r>
                    </a:p>
                  </a:txBody>
                  <a:tcPr marL="2298" marR="2298" marT="22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Taux de RPO respectés</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RPO respectés lors d'incidents affectant les données.</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RPO=4h</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Pour tout type d'applicatif hébergé ou en mode Saas.</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Le plafond de pénalités correspond à une franchise complète sur les coûts de maintenance et hébergement sur le semestre hors force majeure. Éventuellement, tout le coût de la prestation peut-être retenu et le contrat rompu.</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La valeur d'engagement peut varier grandement en fonction de la criticité de l'application et des données traitées (RPO=30 min en sanitaire par exemple).</a:t>
                      </a:r>
                    </a:p>
                    <a:p>
                      <a:pPr algn="l" fontAlgn="ctr"/>
                      <a:endParaRPr lang="fr-FR" sz="700" b="0" i="0" u="none" strike="noStrike">
                        <a:solidFill>
                          <a:srgbClr val="000000"/>
                        </a:solidFill>
                        <a:effectLst/>
                        <a:latin typeface="Calibri" panose="020F0502020204030204" pitchFamily="34" charset="0"/>
                      </a:endParaRP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Valeur d'engagement : 24h de données perdues par semestre</a:t>
                      </a:r>
                    </a:p>
                    <a:p>
                      <a:pPr algn="l" fontAlgn="ct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Pénalité : Au-delà de la valeur d'engagement, 100% du prix du service d’Hébergement et de Maintenance sur le semestre considéré</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2104772"/>
                  </a:ext>
                </a:extLst>
              </a:tr>
              <a:tr h="853667">
                <a:tc vMerge="1">
                  <a:txBody>
                    <a:bodyPr/>
                    <a:lstStyle/>
                    <a:p>
                      <a:endParaRPr lang="fr-FR"/>
                    </a:p>
                  </a:txBody>
                  <a:tcPr/>
                </a:tc>
                <a:tc>
                  <a:txBody>
                    <a:bodyPr/>
                    <a:lstStyle/>
                    <a:p>
                      <a:pPr algn="ctr" fontAlgn="ctr"/>
                      <a:r>
                        <a:rPr lang="fr-FR" sz="700" b="0" i="0" u="none" strike="noStrike">
                          <a:solidFill>
                            <a:srgbClr val="000000"/>
                          </a:solidFill>
                          <a:effectLst/>
                          <a:latin typeface="Calibri" panose="020F0502020204030204" pitchFamily="34" charset="0"/>
                        </a:rPr>
                        <a:t>Inf.6</a:t>
                      </a:r>
                    </a:p>
                  </a:txBody>
                  <a:tcPr marL="2298" marR="2298" marT="22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Temps de réponse</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Délai d’attente perçu par l’utilisateur pour le  chargement d’une page. Ce délai d’attente perçu va impacter l’expérience utilisateur. Les temps de chargement définis sont les suivants :</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T « Normal » de 0,1 à 2s : Délai perçu comme « normal » </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T « Attente » de 2s à 10s : L’utilisateur est conscient qu’il attend mais il garde le contrôle sur le traitement de sa demande.</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T « Limite» Supérieur à 10s : L’attention de l’utilisateur est rompue. Il reprendra difficilement le cours de son action voir abandonnera l’action.</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Le temps de réponse est mesuré préférablement par l'éditeur qui fera réaliser régulièrement des scénarii prédéfinis à un robot.</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Alternativement la mesure peut être manuelle et se fait, dans ce cas, a minima lors des changements de version et des mises à jour techniques/d'infrastructure pour les scenarii utilisateurs.</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dirty="0">
                        <a:solidFill>
                          <a:srgbClr val="000000"/>
                        </a:solidFill>
                        <a:effectLst/>
                        <a:latin typeface="Calibri" panose="020F0502020204030204" pitchFamily="34" charset="0"/>
                      </a:endParaRPr>
                    </a:p>
                    <a:p>
                      <a:pPr algn="l" fontAlgn="ctr"/>
                      <a:r>
                        <a:rPr lang="fr-FR" sz="700" b="0" i="0" u="none" strike="noStrike" dirty="0">
                          <a:solidFill>
                            <a:srgbClr val="000000"/>
                          </a:solidFill>
                          <a:effectLst/>
                          <a:latin typeface="Calibri" panose="020F0502020204030204" pitchFamily="34" charset="0"/>
                        </a:rPr>
                        <a:t>Valeur d'engagement : &gt;= 99,9% de temps de réponse « Normal » ou « Attente »</a:t>
                      </a:r>
                    </a:p>
                    <a:p>
                      <a:pPr algn="l" fontAlgn="ctr"/>
                      <a:br>
                        <a:rPr lang="fr-FR" sz="700" b="0" i="0" u="none" strike="noStrike" dirty="0">
                          <a:solidFill>
                            <a:srgbClr val="000000"/>
                          </a:solidFill>
                          <a:effectLst/>
                          <a:latin typeface="Calibri" panose="020F0502020204030204" pitchFamily="34" charset="0"/>
                        </a:rPr>
                      </a:br>
                      <a:r>
                        <a:rPr lang="fr-FR" sz="700" b="0" i="0" u="none" strike="noStrike" dirty="0">
                          <a:solidFill>
                            <a:srgbClr val="000000"/>
                          </a:solidFill>
                          <a:effectLst/>
                          <a:latin typeface="Calibri" panose="020F0502020204030204" pitchFamily="34" charset="0"/>
                        </a:rPr>
                        <a:t>Pénalité : Avoir sur la licence mensuelle :</a:t>
                      </a:r>
                    </a:p>
                    <a:p>
                      <a:pPr marL="171450" indent="-171450" algn="l" fontAlgn="ctr">
                        <a:buFont typeface="Arial" panose="020B0604020202020204" pitchFamily="34" charset="0"/>
                        <a:buChar char="•"/>
                      </a:pPr>
                      <a:r>
                        <a:rPr lang="fr-FR" sz="700" b="0" i="0" u="none" strike="noStrike" dirty="0">
                          <a:solidFill>
                            <a:srgbClr val="000000"/>
                          </a:solidFill>
                          <a:effectLst/>
                          <a:latin typeface="Calibri" panose="020F0502020204030204" pitchFamily="34" charset="0"/>
                        </a:rPr>
                        <a:t>5% pour un taux de mesure de la performance compris entre 99% et 99,9%</a:t>
                      </a:r>
                    </a:p>
                    <a:p>
                      <a:pPr marL="171450" indent="-171450" algn="l" fontAlgn="ctr">
                        <a:buFont typeface="Arial" panose="020B0604020202020204" pitchFamily="34" charset="0"/>
                        <a:buChar char="•"/>
                      </a:pPr>
                      <a:r>
                        <a:rPr lang="fr-FR" sz="700" b="0" i="0" u="none" strike="noStrike" dirty="0">
                          <a:solidFill>
                            <a:srgbClr val="000000"/>
                          </a:solidFill>
                          <a:effectLst/>
                          <a:latin typeface="Calibri" panose="020F0502020204030204" pitchFamily="34" charset="0"/>
                        </a:rPr>
                        <a:t>10% entre 98% et 98,9%</a:t>
                      </a:r>
                    </a:p>
                    <a:p>
                      <a:pPr marL="171450" indent="-171450" algn="l" fontAlgn="ctr">
                        <a:buFont typeface="Arial" panose="020B0604020202020204" pitchFamily="34" charset="0"/>
                        <a:buChar char="•"/>
                      </a:pPr>
                      <a:r>
                        <a:rPr lang="fr-FR" sz="700" b="0" i="0" u="none" strike="noStrike" dirty="0">
                          <a:solidFill>
                            <a:srgbClr val="000000"/>
                          </a:solidFill>
                          <a:effectLst/>
                          <a:latin typeface="Calibri" panose="020F0502020204030204" pitchFamily="34" charset="0"/>
                        </a:rPr>
                        <a:t>15% entre 97% et 97,9%</a:t>
                      </a:r>
                    </a:p>
                    <a:p>
                      <a:pPr marL="171450" indent="-171450" algn="l" fontAlgn="ctr">
                        <a:buFont typeface="Arial" panose="020B0604020202020204" pitchFamily="34" charset="0"/>
                        <a:buChar char="•"/>
                      </a:pPr>
                      <a:r>
                        <a:rPr lang="fr-FR" sz="700" b="0" i="0" u="none" strike="noStrike" dirty="0">
                          <a:solidFill>
                            <a:srgbClr val="000000"/>
                          </a:solidFill>
                          <a:effectLst/>
                          <a:latin typeface="Calibri" panose="020F0502020204030204" pitchFamily="34" charset="0"/>
                        </a:rPr>
                        <a:t>20% entre 96% et 96,9%</a:t>
                      </a:r>
                    </a:p>
                    <a:p>
                      <a:pPr marL="171450" indent="-171450" algn="l" fontAlgn="ctr">
                        <a:buFont typeface="Arial" panose="020B0604020202020204" pitchFamily="34" charset="0"/>
                        <a:buChar char="•"/>
                      </a:pPr>
                      <a:r>
                        <a:rPr lang="fr-FR" sz="700" b="0" i="0" u="none" strike="noStrike" dirty="0">
                          <a:solidFill>
                            <a:srgbClr val="000000"/>
                          </a:solidFill>
                          <a:effectLst/>
                          <a:latin typeface="Calibri" panose="020F0502020204030204" pitchFamily="34" charset="0"/>
                        </a:rPr>
                        <a:t>50% entre 92% et 95,9%</a:t>
                      </a:r>
                    </a:p>
                    <a:p>
                      <a:pPr marL="171450" indent="-171450" algn="l" fontAlgn="ctr">
                        <a:buFont typeface="Arial" panose="020B0604020202020204" pitchFamily="34" charset="0"/>
                        <a:buChar char="•"/>
                      </a:pPr>
                      <a:r>
                        <a:rPr lang="fr-FR" sz="700" b="0" i="0" u="none" strike="noStrike" dirty="0">
                          <a:solidFill>
                            <a:srgbClr val="000000"/>
                          </a:solidFill>
                          <a:effectLst/>
                          <a:latin typeface="Calibri" panose="020F0502020204030204" pitchFamily="34" charset="0"/>
                        </a:rPr>
                        <a:t>100% pour un taux de mesure de la performance égal ou inférieur à 92%</a:t>
                      </a:r>
                    </a:p>
                    <a:p>
                      <a:pPr marL="171450" indent="-171450" algn="l" fontAlgn="ctr">
                        <a:buFont typeface="Arial" panose="020B0604020202020204" pitchFamily="34" charset="0"/>
                        <a:buChar char="•"/>
                      </a:pPr>
                      <a:endParaRPr lang="fr-FR" sz="700" b="0" i="0" u="none" strike="noStrike" dirty="0">
                        <a:solidFill>
                          <a:srgbClr val="000000"/>
                        </a:solidFill>
                        <a:effectLst/>
                        <a:latin typeface="Calibri" panose="020F0502020204030204" pitchFamily="34" charset="0"/>
                      </a:endParaRP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117453"/>
                  </a:ext>
                </a:extLst>
              </a:tr>
            </a:tbl>
          </a:graphicData>
        </a:graphic>
      </p:graphicFrame>
    </p:spTree>
    <p:extLst>
      <p:ext uri="{BB962C8B-B14F-4D97-AF65-F5344CB8AC3E}">
        <p14:creationId xmlns:p14="http://schemas.microsoft.com/office/powerpoint/2010/main" val="4260602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285">
            <a:extLst>
              <a:ext uri="{FF2B5EF4-FFF2-40B4-BE49-F238E27FC236}">
                <a16:creationId xmlns:a16="http://schemas.microsoft.com/office/drawing/2014/main" id="{DE103AAD-B90B-F253-B987-4D852DDB30F6}"/>
              </a:ext>
            </a:extLst>
          </p:cNvPr>
          <p:cNvCxnSpPr>
            <a:cxnSpLocks/>
          </p:cNvCxnSpPr>
          <p:nvPr/>
        </p:nvCxnSpPr>
        <p:spPr>
          <a:xfrm>
            <a:off x="195096" y="1108092"/>
            <a:ext cx="6480000" cy="0"/>
          </a:xfrm>
          <a:prstGeom prst="line">
            <a:avLst/>
          </a:prstGeom>
          <a:ln w="12700">
            <a:solidFill>
              <a:srgbClr val="D91F4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DB9F29E-EDDB-CD43-57E4-77F258C49224}"/>
              </a:ext>
            </a:extLst>
          </p:cNvPr>
          <p:cNvSpPr/>
          <p:nvPr/>
        </p:nvSpPr>
        <p:spPr>
          <a:xfrm>
            <a:off x="402683" y="811644"/>
            <a:ext cx="4945418" cy="248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79999" rIns="36000" rtlCol="0" anchor="ctr"/>
          <a:lstStyle/>
          <a:p>
            <a:pPr algn="just"/>
            <a:r>
              <a:rPr lang="fr-FR" sz="1300" b="1">
                <a:solidFill>
                  <a:srgbClr val="D91F41"/>
                </a:solidFill>
              </a:rPr>
              <a:t>Niveaux de service : </a:t>
            </a:r>
            <a:r>
              <a:rPr lang="fr-FR" sz="1400" b="1">
                <a:solidFill>
                  <a:srgbClr val="D91F41"/>
                </a:solidFill>
              </a:rPr>
              <a:t>Infra et Réseaux (2/2)</a:t>
            </a:r>
            <a:endParaRPr lang="fr-FR" sz="1300" b="1">
              <a:solidFill>
                <a:srgbClr val="D91F41"/>
              </a:solidFill>
            </a:endParaRPr>
          </a:p>
        </p:txBody>
      </p:sp>
      <p:grpSp>
        <p:nvGrpSpPr>
          <p:cNvPr id="6" name="Groupe 26">
            <a:extLst>
              <a:ext uri="{FF2B5EF4-FFF2-40B4-BE49-F238E27FC236}">
                <a16:creationId xmlns:a16="http://schemas.microsoft.com/office/drawing/2014/main" id="{85470E94-0F91-1CD0-DD9D-20D2B2632468}"/>
              </a:ext>
            </a:extLst>
          </p:cNvPr>
          <p:cNvGrpSpPr>
            <a:grpSpLocks noChangeAspect="1"/>
          </p:cNvGrpSpPr>
          <p:nvPr/>
        </p:nvGrpSpPr>
        <p:grpSpPr>
          <a:xfrm>
            <a:off x="229803" y="806873"/>
            <a:ext cx="252001" cy="243951"/>
            <a:chOff x="1343026" y="4572281"/>
            <a:chExt cx="468000" cy="468000"/>
          </a:xfrm>
          <a:solidFill>
            <a:schemeClr val="bg1"/>
          </a:solidFill>
        </p:grpSpPr>
        <p:sp>
          <p:nvSpPr>
            <p:cNvPr id="7" name="Ellipse 30">
              <a:extLst>
                <a:ext uri="{FF2B5EF4-FFF2-40B4-BE49-F238E27FC236}">
                  <a16:creationId xmlns:a16="http://schemas.microsoft.com/office/drawing/2014/main" id="{B50DC7B3-8AAB-8527-482A-4F422735B6B8}"/>
                </a:ext>
              </a:extLst>
            </p:cNvPr>
            <p:cNvSpPr/>
            <p:nvPr/>
          </p:nvSpPr>
          <p:spPr>
            <a:xfrm>
              <a:off x="1343026" y="4572281"/>
              <a:ext cx="468000" cy="468000"/>
            </a:xfrm>
            <a:prstGeom prst="ellipse">
              <a:avLst/>
            </a:prstGeom>
            <a:grpFill/>
            <a:ln w="15875">
              <a:solidFill>
                <a:srgbClr val="D91F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213">
                <a:defRPr/>
              </a:pPr>
              <a:endParaRPr lang="LID4096" sz="1013">
                <a:solidFill>
                  <a:srgbClr val="FFFFFF"/>
                </a:solidFill>
                <a:latin typeface="Ubuntu" panose="020B0504030602030204" pitchFamily="34" charset="0"/>
              </a:endParaRPr>
            </a:p>
          </p:txBody>
        </p:sp>
        <p:grpSp>
          <p:nvGrpSpPr>
            <p:cNvPr id="8" name="Groupe 33">
              <a:extLst>
                <a:ext uri="{FF2B5EF4-FFF2-40B4-BE49-F238E27FC236}">
                  <a16:creationId xmlns:a16="http://schemas.microsoft.com/office/drawing/2014/main" id="{23A96676-DEB0-7BDD-45BD-F13C1512DD3B}"/>
                </a:ext>
              </a:extLst>
            </p:cNvPr>
            <p:cNvGrpSpPr/>
            <p:nvPr/>
          </p:nvGrpSpPr>
          <p:grpSpPr>
            <a:xfrm rot="13500000">
              <a:off x="1459549" y="4727856"/>
              <a:ext cx="156850" cy="156850"/>
              <a:chOff x="2932268" y="5599425"/>
              <a:chExt cx="156850" cy="156850"/>
            </a:xfrm>
            <a:grpFill/>
          </p:grpSpPr>
          <p:cxnSp>
            <p:nvCxnSpPr>
              <p:cNvPr id="9" name="Connecteur droit 34">
                <a:extLst>
                  <a:ext uri="{FF2B5EF4-FFF2-40B4-BE49-F238E27FC236}">
                    <a16:creationId xmlns:a16="http://schemas.microsoft.com/office/drawing/2014/main" id="{D661D944-ABCB-18C3-F67B-1FB5AEE1F885}"/>
                  </a:ext>
                </a:extLst>
              </p:cNvPr>
              <p:cNvCxnSpPr>
                <a:cxnSpLocks/>
              </p:cNvCxnSpPr>
              <p:nvPr/>
            </p:nvCxnSpPr>
            <p:spPr>
              <a:xfrm>
                <a:off x="2936875" y="5599425"/>
                <a:ext cx="0" cy="156850"/>
              </a:xfrm>
              <a:prstGeom prst="line">
                <a:avLst/>
              </a:prstGeom>
              <a:grpFill/>
              <a:ln w="15875">
                <a:solidFill>
                  <a:srgbClr val="D91F41"/>
                </a:solidFill>
              </a:ln>
            </p:spPr>
            <p:style>
              <a:lnRef idx="1">
                <a:schemeClr val="accent1"/>
              </a:lnRef>
              <a:fillRef idx="0">
                <a:schemeClr val="accent1"/>
              </a:fillRef>
              <a:effectRef idx="0">
                <a:schemeClr val="accent1"/>
              </a:effectRef>
              <a:fontRef idx="minor">
                <a:schemeClr val="tx1"/>
              </a:fontRef>
            </p:style>
          </p:cxnSp>
          <p:cxnSp>
            <p:nvCxnSpPr>
              <p:cNvPr id="10" name="Connecteur droit 35">
                <a:extLst>
                  <a:ext uri="{FF2B5EF4-FFF2-40B4-BE49-F238E27FC236}">
                    <a16:creationId xmlns:a16="http://schemas.microsoft.com/office/drawing/2014/main" id="{2FA31901-BF3E-8623-F460-5321BAC2352D}"/>
                  </a:ext>
                </a:extLst>
              </p:cNvPr>
              <p:cNvCxnSpPr>
                <a:cxnSpLocks/>
              </p:cNvCxnSpPr>
              <p:nvPr/>
            </p:nvCxnSpPr>
            <p:spPr>
              <a:xfrm rot="16200000" flipH="1">
                <a:off x="3010693" y="5673087"/>
                <a:ext cx="0" cy="156850"/>
              </a:xfrm>
              <a:prstGeom prst="line">
                <a:avLst/>
              </a:prstGeom>
              <a:grpFill/>
              <a:ln w="15875">
                <a:solidFill>
                  <a:srgbClr val="D91F41"/>
                </a:solidFill>
              </a:ln>
            </p:spPr>
            <p:style>
              <a:lnRef idx="1">
                <a:schemeClr val="accent1"/>
              </a:lnRef>
              <a:fillRef idx="0">
                <a:schemeClr val="accent1"/>
              </a:fillRef>
              <a:effectRef idx="0">
                <a:schemeClr val="accent1"/>
              </a:effectRef>
              <a:fontRef idx="minor">
                <a:schemeClr val="tx1"/>
              </a:fontRef>
            </p:style>
          </p:cxnSp>
        </p:grpSp>
      </p:grpSp>
      <p:graphicFrame>
        <p:nvGraphicFramePr>
          <p:cNvPr id="3" name="Tableau 2">
            <a:extLst>
              <a:ext uri="{FF2B5EF4-FFF2-40B4-BE49-F238E27FC236}">
                <a16:creationId xmlns:a16="http://schemas.microsoft.com/office/drawing/2014/main" id="{A9E0B664-F043-834B-E8F0-B364FB9413DE}"/>
              </a:ext>
            </a:extLst>
          </p:cNvPr>
          <p:cNvGraphicFramePr>
            <a:graphicFrameLocks noGrp="1"/>
          </p:cNvGraphicFramePr>
          <p:nvPr>
            <p:extLst>
              <p:ext uri="{D42A27DB-BD31-4B8C-83A1-F6EECF244321}">
                <p14:modId xmlns:p14="http://schemas.microsoft.com/office/powerpoint/2010/main" val="2983961045"/>
              </p:ext>
            </p:extLst>
          </p:nvPr>
        </p:nvGraphicFramePr>
        <p:xfrm>
          <a:off x="195096" y="1330452"/>
          <a:ext cx="6457624" cy="4567517"/>
        </p:xfrm>
        <a:graphic>
          <a:graphicData uri="http://schemas.openxmlformats.org/drawingml/2006/table">
            <a:tbl>
              <a:tblPr/>
              <a:tblGrid>
                <a:gridCol w="157051">
                  <a:extLst>
                    <a:ext uri="{9D8B030D-6E8A-4147-A177-3AD203B41FA5}">
                      <a16:colId xmlns:a16="http://schemas.microsoft.com/office/drawing/2014/main" val="3538864769"/>
                    </a:ext>
                  </a:extLst>
                </a:gridCol>
                <a:gridCol w="278504">
                  <a:extLst>
                    <a:ext uri="{9D8B030D-6E8A-4147-A177-3AD203B41FA5}">
                      <a16:colId xmlns:a16="http://schemas.microsoft.com/office/drawing/2014/main" val="3027806529"/>
                    </a:ext>
                  </a:extLst>
                </a:gridCol>
                <a:gridCol w="820699">
                  <a:extLst>
                    <a:ext uri="{9D8B030D-6E8A-4147-A177-3AD203B41FA5}">
                      <a16:colId xmlns:a16="http://schemas.microsoft.com/office/drawing/2014/main" val="613334562"/>
                    </a:ext>
                  </a:extLst>
                </a:gridCol>
                <a:gridCol w="1625805">
                  <a:extLst>
                    <a:ext uri="{9D8B030D-6E8A-4147-A177-3AD203B41FA5}">
                      <a16:colId xmlns:a16="http://schemas.microsoft.com/office/drawing/2014/main" val="3990763156"/>
                    </a:ext>
                  </a:extLst>
                </a:gridCol>
                <a:gridCol w="1995777">
                  <a:extLst>
                    <a:ext uri="{9D8B030D-6E8A-4147-A177-3AD203B41FA5}">
                      <a16:colId xmlns:a16="http://schemas.microsoft.com/office/drawing/2014/main" val="3771643916"/>
                    </a:ext>
                  </a:extLst>
                </a:gridCol>
                <a:gridCol w="1579788">
                  <a:extLst>
                    <a:ext uri="{9D8B030D-6E8A-4147-A177-3AD203B41FA5}">
                      <a16:colId xmlns:a16="http://schemas.microsoft.com/office/drawing/2014/main" val="2302049365"/>
                    </a:ext>
                  </a:extLst>
                </a:gridCol>
              </a:tblGrid>
              <a:tr h="91920">
                <a:tc>
                  <a:txBody>
                    <a:bodyPr/>
                    <a:lstStyle/>
                    <a:p>
                      <a:pPr algn="l" fontAlgn="b"/>
                      <a:endParaRPr lang="fr-FR" sz="800" b="0" i="0" u="none" strike="noStrike">
                        <a:solidFill>
                          <a:srgbClr val="000000"/>
                        </a:solidFill>
                        <a:effectLst/>
                        <a:latin typeface="Calibri" panose="020F0502020204030204" pitchFamily="34" charset="0"/>
                      </a:endParaRPr>
                    </a:p>
                  </a:txBody>
                  <a:tcPr marL="2298" marR="2298" marT="2298" marB="0" anchor="b">
                    <a:lnL>
                      <a:noFill/>
                    </a:lnL>
                    <a:lnR>
                      <a:noFill/>
                    </a:lnR>
                    <a:lnT>
                      <a:noFill/>
                    </a:lnT>
                    <a:lnB>
                      <a:noFill/>
                    </a:lnB>
                  </a:tcPr>
                </a:tc>
                <a:tc rowSpan="2" gridSpan="5">
                  <a:txBody>
                    <a:bodyPr/>
                    <a:lstStyle/>
                    <a:p>
                      <a:pPr algn="ctr" fontAlgn="ctr"/>
                      <a:r>
                        <a:rPr lang="fr-FR" sz="900" b="1" i="0" u="none" strike="noStrike">
                          <a:solidFill>
                            <a:srgbClr val="FFFFFF"/>
                          </a:solidFill>
                          <a:effectLst/>
                          <a:latin typeface="Calibri" panose="020F0502020204030204" pitchFamily="34" charset="0"/>
                        </a:rPr>
                        <a:t>Niveaux de service recommandés</a:t>
                      </a:r>
                    </a:p>
                  </a:txBody>
                  <a:tcPr marL="2298" marR="2298" marT="2298" marB="0" anchor="ctr">
                    <a:lnL>
                      <a:noFill/>
                    </a:lnL>
                    <a:lnR>
                      <a:noFill/>
                    </a:lnR>
                    <a:lnT>
                      <a:noFill/>
                    </a:lnT>
                    <a:lnB w="12700" cap="flat" cmpd="sng" algn="ctr">
                      <a:solidFill>
                        <a:srgbClr val="000000"/>
                      </a:solidFill>
                      <a:prstDash val="solid"/>
                      <a:round/>
                      <a:headEnd type="none" w="med" len="med"/>
                      <a:tailEnd type="none" w="med" len="med"/>
                    </a:lnB>
                    <a:solidFill>
                      <a:srgbClr val="D91F41"/>
                    </a:solidFill>
                  </a:tcPr>
                </a:tc>
                <a:tc rowSpan="2" hMerge="1">
                  <a:txBody>
                    <a:bodyPr/>
                    <a:lstStyle/>
                    <a:p>
                      <a:endParaRPr lang="fr-FR"/>
                    </a:p>
                  </a:txBody>
                  <a:tcPr/>
                </a:tc>
                <a:tc rowSpan="2" hMerge="1">
                  <a:txBody>
                    <a:bodyPr/>
                    <a:lstStyle/>
                    <a:p>
                      <a:endParaRPr lang="fr-FR"/>
                    </a:p>
                  </a:txBody>
                  <a:tcPr/>
                </a:tc>
                <a:tc rowSpan="2" hMerge="1">
                  <a:txBody>
                    <a:bodyPr/>
                    <a:lstStyle/>
                    <a:p>
                      <a:endParaRPr lang="fr-FR"/>
                    </a:p>
                  </a:txBody>
                  <a:tcPr/>
                </a:tc>
                <a:tc rowSpan="2" hMerge="1">
                  <a:txBody>
                    <a:bodyPr/>
                    <a:lstStyle/>
                    <a:p>
                      <a:endParaRPr lang="fr-FR"/>
                    </a:p>
                  </a:txBody>
                  <a:tcPr/>
                </a:tc>
                <a:extLst>
                  <a:ext uri="{0D108BD9-81ED-4DB2-BD59-A6C34878D82A}">
                    <a16:rowId xmlns:a16="http://schemas.microsoft.com/office/drawing/2014/main" val="885952611"/>
                  </a:ext>
                </a:extLst>
              </a:tr>
              <a:tr h="86704">
                <a:tc>
                  <a:txBody>
                    <a:bodyPr/>
                    <a:lstStyle/>
                    <a:p>
                      <a:pPr algn="l" fontAlgn="b"/>
                      <a:endParaRPr lang="fr-FR" sz="800" b="0" i="0" u="none" strike="noStrike">
                        <a:solidFill>
                          <a:srgbClr val="000000"/>
                        </a:solidFill>
                        <a:effectLst/>
                        <a:latin typeface="Calibri" panose="020F0502020204030204" pitchFamily="34" charset="0"/>
                      </a:endParaRPr>
                    </a:p>
                  </a:txBody>
                  <a:tcPr marL="2298" marR="2298" marT="2298" marB="0" anchor="b">
                    <a:lnL>
                      <a:noFill/>
                    </a:lnL>
                    <a:lnR>
                      <a:noFill/>
                    </a:lnR>
                    <a:lnT>
                      <a:noFill/>
                    </a:lnT>
                    <a:lnB>
                      <a:noFill/>
                    </a:lnB>
                  </a:tcPr>
                </a:tc>
                <a:tc gridSpan="5" vMerge="1">
                  <a:txBody>
                    <a:bodyPr/>
                    <a:lstStyle/>
                    <a:p>
                      <a:endParaRPr lang="fr-FR"/>
                    </a:p>
                  </a:txBody>
                  <a:tcPr/>
                </a:tc>
                <a:tc hMerge="1" vMerge="1">
                  <a:txBody>
                    <a:bodyPr/>
                    <a:lstStyle/>
                    <a:p>
                      <a:endParaRPr lang="fr-FR"/>
                    </a:p>
                  </a:txBody>
                  <a:tcPr/>
                </a:tc>
                <a:tc hMerge="1" vMerge="1">
                  <a:txBody>
                    <a:bodyPr/>
                    <a:lstStyle/>
                    <a:p>
                      <a:endParaRPr lang="fr-FR"/>
                    </a:p>
                  </a:txBody>
                  <a:tcPr/>
                </a:tc>
                <a:tc hMerge="1" vMerge="1">
                  <a:txBody>
                    <a:bodyPr/>
                    <a:lstStyle/>
                    <a:p>
                      <a:endParaRPr lang="fr-FR"/>
                    </a:p>
                  </a:txBody>
                  <a:tcPr/>
                </a:tc>
                <a:tc hMerge="1" vMerge="1">
                  <a:txBody>
                    <a:bodyPr/>
                    <a:lstStyle/>
                    <a:p>
                      <a:endParaRPr lang="fr-FR"/>
                    </a:p>
                  </a:txBody>
                  <a:tcPr/>
                </a:tc>
                <a:extLst>
                  <a:ext uri="{0D108BD9-81ED-4DB2-BD59-A6C34878D82A}">
                    <a16:rowId xmlns:a16="http://schemas.microsoft.com/office/drawing/2014/main" val="3527207892"/>
                  </a:ext>
                </a:extLst>
              </a:tr>
              <a:tr h="147071">
                <a:tc>
                  <a:txBody>
                    <a:bodyPr/>
                    <a:lstStyle/>
                    <a:p>
                      <a:pPr algn="l" fontAlgn="b"/>
                      <a:r>
                        <a:rPr lang="fr-FR" sz="700" b="0" i="0" u="none" strike="noStrike">
                          <a:solidFill>
                            <a:srgbClr val="000000"/>
                          </a:solidFill>
                          <a:effectLst/>
                          <a:latin typeface="Calibri" panose="020F0502020204030204" pitchFamily="34" charset="0"/>
                        </a:rPr>
                        <a:t> </a:t>
                      </a:r>
                    </a:p>
                  </a:txBody>
                  <a:tcPr marL="2298" marR="2298" marT="2298"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700" b="1" i="0" u="none" strike="noStrike" err="1">
                          <a:solidFill>
                            <a:srgbClr val="FFFFFF"/>
                          </a:solidFill>
                          <a:effectLst/>
                          <a:latin typeface="Calibri" panose="020F0502020204030204" pitchFamily="34" charset="0"/>
                        </a:rPr>
                        <a:t>Ref</a:t>
                      </a:r>
                      <a:endParaRPr lang="fr-FR" sz="700" b="1" i="0" u="none" strike="noStrike">
                        <a:solidFill>
                          <a:srgbClr val="FFFFFF"/>
                        </a:solidFill>
                        <a:effectLst/>
                        <a:latin typeface="Calibri" panose="020F0502020204030204" pitchFamily="34" charset="0"/>
                      </a:endParaRPr>
                    </a:p>
                  </a:txBody>
                  <a:tcPr marL="2298" marR="2298" marT="229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Indicateur</a:t>
                      </a:r>
                    </a:p>
                  </a:txBody>
                  <a:tcPr marL="2298" marR="2298" marT="229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Description</a:t>
                      </a:r>
                    </a:p>
                  </a:txBody>
                  <a:tcPr marL="2298" marR="2298" marT="229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a:solidFill>
                            <a:srgbClr val="FFFFFF"/>
                          </a:solidFill>
                          <a:effectLst/>
                          <a:latin typeface="Calibri" panose="020F0502020204030204" pitchFamily="34" charset="0"/>
                        </a:rPr>
                        <a:t>Commentaire</a:t>
                      </a:r>
                    </a:p>
                  </a:txBody>
                  <a:tcPr marL="2298" marR="2298" marT="229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tc>
                  <a:txBody>
                    <a:bodyPr/>
                    <a:lstStyle/>
                    <a:p>
                      <a:pPr algn="ctr" fontAlgn="ctr"/>
                      <a:r>
                        <a:rPr lang="fr-FR" sz="700" b="1" i="0" u="none" strike="noStrike" dirty="0">
                          <a:solidFill>
                            <a:srgbClr val="FFFFFF"/>
                          </a:solidFill>
                          <a:effectLst/>
                          <a:latin typeface="Calibri" panose="020F0502020204030204" pitchFamily="34" charset="0"/>
                        </a:rPr>
                        <a:t>Exemples d’engagement et de pénalité</a:t>
                      </a:r>
                    </a:p>
                  </a:txBody>
                  <a:tcPr marL="2298" marR="2298" marT="229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06D"/>
                    </a:solidFill>
                  </a:tcPr>
                </a:tc>
                <a:extLst>
                  <a:ext uri="{0D108BD9-81ED-4DB2-BD59-A6C34878D82A}">
                    <a16:rowId xmlns:a16="http://schemas.microsoft.com/office/drawing/2014/main" val="1808468117"/>
                  </a:ext>
                </a:extLst>
              </a:tr>
              <a:tr h="565261">
                <a:tc rowSpan="3">
                  <a:txBody>
                    <a:bodyPr/>
                    <a:lstStyle/>
                    <a:p>
                      <a:pPr algn="ctr" fontAlgn="ctr"/>
                      <a:r>
                        <a:rPr lang="fr-FR" sz="700" b="0" i="0" u="none" strike="noStrike">
                          <a:solidFill>
                            <a:srgbClr val="000000"/>
                          </a:solidFill>
                          <a:effectLst/>
                          <a:latin typeface="Calibri" panose="020F0502020204030204" pitchFamily="34" charset="0"/>
                        </a:rPr>
                        <a:t>Réseaux</a:t>
                      </a:r>
                    </a:p>
                  </a:txBody>
                  <a:tcPr marL="2298" marR="2298" marT="2298" marB="0" vert="wordArtVert"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700" b="0" i="0" u="none" strike="noStrike">
                          <a:solidFill>
                            <a:srgbClr val="000000"/>
                          </a:solidFill>
                          <a:effectLst/>
                          <a:latin typeface="Calibri" panose="020F0502020204030204" pitchFamily="34" charset="0"/>
                        </a:rPr>
                        <a:t>Inf.7</a:t>
                      </a:r>
                    </a:p>
                  </a:txBody>
                  <a:tcPr marL="2298" marR="2298" marT="22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Taux d'incidents prévenus dans les temps</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Nombre d'incidents prévenus 4h avant leur effet sur l'activité des métiers par rapport aux nombres d'incidents.</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L'incident se définit par un événement qui vient affecter le bon fonctionnement du service chez le client. L'éditeur doit informer le client à l'avance ou dès qu'il prend connaissance d'un incident en cours.</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Nous proposons ici une valeur d'engagement relative mais une valeur absolue est également possible.</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Valeur d'engagement : &gt;= 95%</a:t>
                      </a:r>
                      <a:br>
                        <a:rPr lang="fr-FR" sz="700" b="0" i="0" u="none" strike="noStrike">
                          <a:solidFill>
                            <a:srgbClr val="000000"/>
                          </a:solidFill>
                          <a:effectLst/>
                          <a:latin typeface="Calibri" panose="020F0502020204030204" pitchFamily="34" charset="0"/>
                        </a:rPr>
                      </a:b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Pénalité : 0,50% de la facture mensuelle de la prestation associée par % en-dessous de la valeur d'engagement</a:t>
                      </a:r>
                    </a:p>
                    <a:p>
                      <a:pPr algn="l" fontAlgn="ctr"/>
                      <a:endParaRPr lang="fr-FR" sz="700" b="0" i="0" u="none" strike="noStrike">
                        <a:solidFill>
                          <a:srgbClr val="000000"/>
                        </a:solidFill>
                        <a:effectLst/>
                        <a:latin typeface="Calibri" panose="020F0502020204030204" pitchFamily="34" charset="0"/>
                      </a:endParaRP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3387338"/>
                  </a:ext>
                </a:extLst>
              </a:tr>
              <a:tr h="303989">
                <a:tc vMerge="1">
                  <a:txBody>
                    <a:bodyPr/>
                    <a:lstStyle/>
                    <a:p>
                      <a:endParaRPr lang="fr-FR"/>
                    </a:p>
                  </a:txBody>
                  <a:tcPr/>
                </a:tc>
                <a:tc>
                  <a:txBody>
                    <a:bodyPr/>
                    <a:lstStyle/>
                    <a:p>
                      <a:pPr algn="ctr" fontAlgn="ctr"/>
                      <a:r>
                        <a:rPr lang="fr-FR" sz="700" b="0" i="0" u="none" strike="noStrike">
                          <a:solidFill>
                            <a:srgbClr val="000000"/>
                          </a:solidFill>
                          <a:effectLst/>
                          <a:latin typeface="Calibri" panose="020F0502020204030204" pitchFamily="34" charset="0"/>
                        </a:rPr>
                        <a:t>Inf.8</a:t>
                      </a:r>
                    </a:p>
                  </a:txBody>
                  <a:tcPr marL="2298" marR="2298" marT="22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Délai de livraison d'un devis</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Temps entre l'expression du besoin et la livraison du devis </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 </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Valeur d'engagement : &lt;= 2 semaines</a:t>
                      </a:r>
                    </a:p>
                    <a:p>
                      <a:pPr algn="l" fontAlgn="ct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Pénalité : 100€ par jour ouvré au-delà de la valeur d'engagement</a:t>
                      </a:r>
                    </a:p>
                    <a:p>
                      <a:pPr algn="l" fontAlgn="ctr"/>
                      <a:endParaRPr lang="fr-FR" sz="700" b="0" i="0" u="none" strike="noStrike">
                        <a:solidFill>
                          <a:srgbClr val="000000"/>
                        </a:solidFill>
                        <a:effectLst/>
                        <a:latin typeface="Calibri" panose="020F0502020204030204" pitchFamily="34" charset="0"/>
                      </a:endParaRP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8516858"/>
                  </a:ext>
                </a:extLst>
              </a:tr>
              <a:tr h="404686">
                <a:tc vMerge="1">
                  <a:txBody>
                    <a:bodyPr/>
                    <a:lstStyle/>
                    <a:p>
                      <a:endParaRPr lang="fr-FR"/>
                    </a:p>
                  </a:txBody>
                  <a:tcPr/>
                </a:tc>
                <a:tc>
                  <a:txBody>
                    <a:bodyPr/>
                    <a:lstStyle/>
                    <a:p>
                      <a:pPr algn="ctr" fontAlgn="ctr"/>
                      <a:r>
                        <a:rPr lang="fr-FR" sz="700" b="0" i="0" u="none" strike="noStrike">
                          <a:solidFill>
                            <a:srgbClr val="000000"/>
                          </a:solidFill>
                          <a:effectLst/>
                          <a:latin typeface="Calibri" panose="020F0502020204030204" pitchFamily="34" charset="0"/>
                        </a:rPr>
                        <a:t>Inf.9</a:t>
                      </a:r>
                    </a:p>
                  </a:txBody>
                  <a:tcPr marL="2298" marR="2298" marT="22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Taux de réussite de réalisation des changements dans les délais</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Nombre de livraisons de service réalisées dans les délais par rapport au nombre total de demandes du mois. Valable pour les demandes au catalogue ou sur devis.</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Nous proposons ici une valeur d'engagement relative mais une valeur absolue est également possible.</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Valeur d'engagement : &gt;= 95% </a:t>
                      </a:r>
                    </a:p>
                    <a:p>
                      <a:pPr algn="l" fontAlgn="ct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Pénalité : 0,50% de la facture de la prestation associée par % au-dessous de la valeur d'engagement</a:t>
                      </a:r>
                    </a:p>
                    <a:p>
                      <a:pPr algn="l" fontAlgn="ctr"/>
                      <a:endParaRPr lang="fr-FR" sz="700" b="0" i="0" u="none" strike="noStrike">
                        <a:solidFill>
                          <a:srgbClr val="000000"/>
                        </a:solidFill>
                        <a:effectLst/>
                        <a:latin typeface="Calibri" panose="020F0502020204030204" pitchFamily="34" charset="0"/>
                      </a:endParaRP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4428146"/>
                  </a:ext>
                </a:extLst>
              </a:tr>
              <a:tr h="617531">
                <a:tc rowSpan="2">
                  <a:txBody>
                    <a:bodyPr/>
                    <a:lstStyle/>
                    <a:p>
                      <a:pPr algn="ctr" fontAlgn="ctr"/>
                      <a:r>
                        <a:rPr lang="fr-FR" sz="700" b="0" i="0" u="none" strike="noStrike">
                          <a:solidFill>
                            <a:srgbClr val="000000"/>
                          </a:solidFill>
                          <a:effectLst/>
                          <a:latin typeface="Calibri" panose="020F0502020204030204" pitchFamily="34" charset="0"/>
                        </a:rPr>
                        <a:t>Serveurs</a:t>
                      </a:r>
                    </a:p>
                  </a:txBody>
                  <a:tcPr marL="2298" marR="2298" marT="2298" marB="0" vert="wordArtVert"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700" b="0" i="0" u="none" strike="noStrike">
                          <a:solidFill>
                            <a:srgbClr val="000000"/>
                          </a:solidFill>
                          <a:effectLst/>
                          <a:latin typeface="Calibri" panose="020F0502020204030204" pitchFamily="34" charset="0"/>
                        </a:rPr>
                        <a:t>Inf.10</a:t>
                      </a:r>
                    </a:p>
                  </a:txBody>
                  <a:tcPr marL="2298" marR="2298" marT="22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Taux de RTO respectés</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RTO respectés lors d'incidents affectant les données.</a:t>
                      </a:r>
                      <a:br>
                        <a:rPr lang="fr-FR" sz="700" b="0" i="0" u="none" strike="noStrike">
                          <a:solidFill>
                            <a:srgbClr val="000000"/>
                          </a:solidFill>
                          <a:effectLst/>
                          <a:latin typeface="Calibri" panose="020F0502020204030204" pitchFamily="34" charset="0"/>
                        </a:rPr>
                      </a:br>
                      <a:r>
                        <a:rPr lang="fr-FR" sz="700" b="0" i="0" u="none" strike="noStrike">
                          <a:solidFill>
                            <a:srgbClr val="000000"/>
                          </a:solidFill>
                          <a:effectLst/>
                          <a:latin typeface="Calibri" panose="020F0502020204030204" pitchFamily="34" charset="0"/>
                        </a:rPr>
                        <a:t>RTO=8h</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dirty="0">
                        <a:solidFill>
                          <a:srgbClr val="000000"/>
                        </a:solidFill>
                        <a:effectLst/>
                        <a:latin typeface="Calibri" panose="020F0502020204030204" pitchFamily="34" charset="0"/>
                      </a:endParaRPr>
                    </a:p>
                    <a:p>
                      <a:pPr algn="l" fontAlgn="ctr"/>
                      <a:r>
                        <a:rPr lang="fr-FR" sz="700" b="0" i="0" u="none" strike="noStrike" dirty="0">
                          <a:solidFill>
                            <a:srgbClr val="000000"/>
                          </a:solidFill>
                          <a:effectLst/>
                          <a:latin typeface="Calibri" panose="020F0502020204030204" pitchFamily="34" charset="0"/>
                        </a:rPr>
                        <a:t>Pour tout type d'applicatif hébergé ou en mode Saas.</a:t>
                      </a:r>
                      <a:br>
                        <a:rPr lang="fr-FR" sz="700" b="0" i="0" u="none" strike="noStrike" dirty="0">
                          <a:solidFill>
                            <a:srgbClr val="000000"/>
                          </a:solidFill>
                          <a:effectLst/>
                          <a:latin typeface="Calibri" panose="020F0502020204030204" pitchFamily="34" charset="0"/>
                        </a:rPr>
                      </a:br>
                      <a:r>
                        <a:rPr lang="fr-FR" sz="700" b="0" i="0" u="none" strike="noStrike" dirty="0">
                          <a:solidFill>
                            <a:srgbClr val="000000"/>
                          </a:solidFill>
                          <a:effectLst/>
                          <a:latin typeface="Calibri" panose="020F0502020204030204" pitchFamily="34" charset="0"/>
                        </a:rPr>
                        <a:t>Le plafond de pénalités correspond à une franchise complète sur les coûts de maintenance et hébergement sur le semestre hors force majeure. Éventuellement, tout le coût de la prestation peut-être retenu et le contrat rompu.</a:t>
                      </a:r>
                      <a:br>
                        <a:rPr lang="fr-FR" sz="700" b="0" i="0" u="none" strike="noStrike" dirty="0">
                          <a:solidFill>
                            <a:srgbClr val="000000"/>
                          </a:solidFill>
                          <a:effectLst/>
                          <a:latin typeface="Calibri" panose="020F0502020204030204" pitchFamily="34" charset="0"/>
                        </a:rPr>
                      </a:br>
                      <a:r>
                        <a:rPr lang="fr-FR" sz="700" b="0" i="0" u="none" strike="noStrike" dirty="0">
                          <a:solidFill>
                            <a:srgbClr val="000000"/>
                          </a:solidFill>
                          <a:effectLst/>
                          <a:latin typeface="Calibri" panose="020F0502020204030204" pitchFamily="34" charset="0"/>
                        </a:rPr>
                        <a:t>La valeur d'engagement peut varier grandement en fonction de la criticité de l'application et des données traitées.</a:t>
                      </a:r>
                    </a:p>
                    <a:p>
                      <a:pPr algn="l" fontAlgn="ctr"/>
                      <a:endParaRPr lang="fr-FR" sz="700" b="0" i="0" u="none" strike="noStrike" dirty="0">
                        <a:solidFill>
                          <a:srgbClr val="000000"/>
                        </a:solidFill>
                        <a:effectLst/>
                        <a:latin typeface="Calibri" panose="020F0502020204030204" pitchFamily="34" charset="0"/>
                      </a:endParaRP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Valeur d'engagement : 48h d'interruption cumulée par semestre</a:t>
                      </a:r>
                      <a:br>
                        <a:rPr lang="fr-FR" sz="700" b="0" i="0" u="none" strike="noStrike">
                          <a:solidFill>
                            <a:srgbClr val="000000"/>
                          </a:solidFill>
                          <a:effectLst/>
                          <a:latin typeface="Calibri" panose="020F0502020204030204" pitchFamily="34" charset="0"/>
                        </a:rPr>
                      </a:b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Pénalité : Au-delà de la valeur d'engagement, 100% du prix du service d’Hébergement et de Maintenance sur le semestre considéré</a:t>
                      </a:r>
                    </a:p>
                    <a:p>
                      <a:pPr algn="l" fontAlgn="ctr"/>
                      <a:endParaRPr lang="fr-FR" sz="700" b="0" i="0" u="none" strike="noStrike">
                        <a:solidFill>
                          <a:srgbClr val="000000"/>
                        </a:solidFill>
                        <a:effectLst/>
                        <a:latin typeface="Calibri" panose="020F0502020204030204" pitchFamily="34" charset="0"/>
                      </a:endParaRP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6390819"/>
                  </a:ext>
                </a:extLst>
              </a:tr>
              <a:tr h="391724">
                <a:tc vMerge="1">
                  <a:txBody>
                    <a:bodyPr/>
                    <a:lstStyle/>
                    <a:p>
                      <a:endParaRPr lang="fr-FR"/>
                    </a:p>
                  </a:txBody>
                  <a:tcPr/>
                </a:tc>
                <a:tc>
                  <a:txBody>
                    <a:bodyPr/>
                    <a:lstStyle/>
                    <a:p>
                      <a:pPr algn="ctr" fontAlgn="ctr"/>
                      <a:r>
                        <a:rPr lang="fr-FR" sz="700" b="0" i="0" u="none" strike="noStrike">
                          <a:solidFill>
                            <a:srgbClr val="000000"/>
                          </a:solidFill>
                          <a:effectLst/>
                          <a:latin typeface="Calibri" panose="020F0502020204030204" pitchFamily="34" charset="0"/>
                        </a:rPr>
                        <a:t>Inf.11</a:t>
                      </a:r>
                    </a:p>
                  </a:txBody>
                  <a:tcPr marL="2298" marR="2298" marT="229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Disponibilité serveur</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F1F3"/>
                    </a:solidFill>
                  </a:tcPr>
                </a:tc>
                <a:tc>
                  <a:txBody>
                    <a:bodyPr/>
                    <a:lstStyle/>
                    <a:p>
                      <a:pPr algn="l" fontAlgn="ctr"/>
                      <a:r>
                        <a:rPr lang="fr-FR" sz="700" b="0" i="0" u="none" strike="noStrike">
                          <a:solidFill>
                            <a:srgbClr val="000000"/>
                          </a:solidFill>
                          <a:effectLst/>
                          <a:latin typeface="Calibri" panose="020F0502020204030204" pitchFamily="34" charset="0"/>
                        </a:rPr>
                        <a:t>Disponibilité serveur durant le temps ouvré sur le mois précédent.</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700" b="0" i="0" u="none" strike="noStrike">
                          <a:solidFill>
                            <a:srgbClr val="000000"/>
                          </a:solidFill>
                          <a:effectLst/>
                          <a:latin typeface="Calibri" panose="020F0502020204030204" pitchFamily="34" charset="0"/>
                        </a:rPr>
                        <a:t>Cet indicateur peut-être divisé entre taux brut (hors maintenances planifiées) et taux net (maintenances planifiées comprises).</a:t>
                      </a: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dirty="0">
                        <a:solidFill>
                          <a:srgbClr val="000000"/>
                        </a:solidFill>
                        <a:effectLst/>
                        <a:latin typeface="Calibri" panose="020F0502020204030204" pitchFamily="34" charset="0"/>
                      </a:endParaRPr>
                    </a:p>
                    <a:p>
                      <a:pPr algn="l" fontAlgn="ctr"/>
                      <a:r>
                        <a:rPr lang="fr-FR" sz="700" b="0" i="0" u="none" strike="noStrike" dirty="0">
                          <a:solidFill>
                            <a:srgbClr val="000000"/>
                          </a:solidFill>
                          <a:effectLst/>
                          <a:latin typeface="Calibri" panose="020F0502020204030204" pitchFamily="34" charset="0"/>
                        </a:rPr>
                        <a:t>Valeur d'engagement : &gt;= 95% du temps ouvré</a:t>
                      </a:r>
                    </a:p>
                    <a:p>
                      <a:pPr algn="l" fontAlgn="ctr"/>
                      <a:br>
                        <a:rPr lang="fr-FR" sz="700" b="0" i="0" u="none" strike="noStrike" dirty="0">
                          <a:solidFill>
                            <a:srgbClr val="000000"/>
                          </a:solidFill>
                          <a:effectLst/>
                          <a:latin typeface="Calibri" panose="020F0502020204030204" pitchFamily="34" charset="0"/>
                        </a:rPr>
                      </a:br>
                      <a:r>
                        <a:rPr lang="fr-FR" sz="700" b="0" i="0" u="none" strike="noStrike" dirty="0">
                          <a:solidFill>
                            <a:srgbClr val="000000"/>
                          </a:solidFill>
                          <a:effectLst/>
                          <a:latin typeface="Calibri" panose="020F0502020204030204" pitchFamily="34" charset="0"/>
                        </a:rPr>
                        <a:t>Pénalité : 0,50% de la facture de la prestation associée par 0,50% au-dessous de la valeur d'engagement</a:t>
                      </a:r>
                    </a:p>
                    <a:p>
                      <a:pPr algn="l" fontAlgn="ctr"/>
                      <a:endParaRPr lang="fr-FR" sz="700" b="0" i="0" u="none" strike="noStrike" dirty="0">
                        <a:solidFill>
                          <a:srgbClr val="000000"/>
                        </a:solidFill>
                        <a:effectLst/>
                        <a:latin typeface="Calibri" panose="020F0502020204030204" pitchFamily="34" charset="0"/>
                      </a:endParaRPr>
                    </a:p>
                  </a:txBody>
                  <a:tcPr marL="2298" marR="2298" marT="2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8172203"/>
                  </a:ext>
                </a:extLst>
              </a:tr>
            </a:tbl>
          </a:graphicData>
        </a:graphic>
      </p:graphicFrame>
      <p:graphicFrame>
        <p:nvGraphicFramePr>
          <p:cNvPr id="21" name="Tableau 20">
            <a:extLst>
              <a:ext uri="{FF2B5EF4-FFF2-40B4-BE49-F238E27FC236}">
                <a16:creationId xmlns:a16="http://schemas.microsoft.com/office/drawing/2014/main" id="{62164B44-98A4-73A2-4836-BEB991000C31}"/>
              </a:ext>
            </a:extLst>
          </p:cNvPr>
          <p:cNvGraphicFramePr>
            <a:graphicFrameLocks noGrp="1"/>
          </p:cNvGraphicFramePr>
          <p:nvPr>
            <p:extLst>
              <p:ext uri="{D42A27DB-BD31-4B8C-83A1-F6EECF244321}">
                <p14:modId xmlns:p14="http://schemas.microsoft.com/office/powerpoint/2010/main" val="3277410596"/>
              </p:ext>
            </p:extLst>
          </p:nvPr>
        </p:nvGraphicFramePr>
        <p:xfrm>
          <a:off x="195096" y="6486903"/>
          <a:ext cx="6457624" cy="2080380"/>
        </p:xfrm>
        <a:graphic>
          <a:graphicData uri="http://schemas.openxmlformats.org/drawingml/2006/table">
            <a:tbl>
              <a:tblPr/>
              <a:tblGrid>
                <a:gridCol w="981051">
                  <a:extLst>
                    <a:ext uri="{9D8B030D-6E8A-4147-A177-3AD203B41FA5}">
                      <a16:colId xmlns:a16="http://schemas.microsoft.com/office/drawing/2014/main" val="2035163668"/>
                    </a:ext>
                  </a:extLst>
                </a:gridCol>
                <a:gridCol w="5476573">
                  <a:extLst>
                    <a:ext uri="{9D8B030D-6E8A-4147-A177-3AD203B41FA5}">
                      <a16:colId xmlns:a16="http://schemas.microsoft.com/office/drawing/2014/main" val="1733152256"/>
                    </a:ext>
                  </a:extLst>
                </a:gridCol>
              </a:tblGrid>
              <a:tr h="97255">
                <a:tc gridSpan="2">
                  <a:txBody>
                    <a:bodyPr/>
                    <a:lstStyle/>
                    <a:p>
                      <a:pPr algn="ctr" fontAlgn="ctr"/>
                      <a:r>
                        <a:rPr lang="fr-FR" sz="900" b="1" i="0" u="none" strike="noStrike">
                          <a:solidFill>
                            <a:srgbClr val="FFFFFF"/>
                          </a:solidFill>
                          <a:effectLst/>
                          <a:latin typeface="Calibri" panose="020F0502020204030204" pitchFamily="34" charset="0"/>
                        </a:rPr>
                        <a:t>Glossaire</a:t>
                      </a:r>
                    </a:p>
                  </a:txBody>
                  <a:tcPr marL="2298" marR="2298" marT="2298" marB="0" anchor="ctr">
                    <a:lnL>
                      <a:noFill/>
                    </a:lnL>
                    <a:lnR>
                      <a:noFill/>
                    </a:lnR>
                    <a:lnT>
                      <a:noFill/>
                    </a:lnT>
                    <a:lnB>
                      <a:noFill/>
                    </a:lnB>
                    <a:solidFill>
                      <a:srgbClr val="D91F41"/>
                    </a:solidFill>
                  </a:tcPr>
                </a:tc>
                <a:tc hMerge="1">
                  <a:txBody>
                    <a:bodyPr/>
                    <a:lstStyle/>
                    <a:p>
                      <a:endParaRPr lang="fr-FR"/>
                    </a:p>
                  </a:txBody>
                  <a:tcPr/>
                </a:tc>
                <a:extLst>
                  <a:ext uri="{0D108BD9-81ED-4DB2-BD59-A6C34878D82A}">
                    <a16:rowId xmlns:a16="http://schemas.microsoft.com/office/drawing/2014/main" val="428246957"/>
                  </a:ext>
                </a:extLst>
              </a:tr>
              <a:tr h="106633">
                <a:tc>
                  <a:txBody>
                    <a:bodyPr/>
                    <a:lstStyle/>
                    <a:p>
                      <a:pPr algn="l" fontAlgn="ctr"/>
                      <a:endParaRPr lang="fr-FR" sz="700" b="1" i="0" u="none" strike="noStrike">
                        <a:solidFill>
                          <a:srgbClr val="000000"/>
                        </a:solidFill>
                        <a:effectLst/>
                        <a:latin typeface="Calibri" panose="020F0502020204030204" pitchFamily="34" charset="0"/>
                      </a:endParaRPr>
                    </a:p>
                    <a:p>
                      <a:pPr algn="l" fontAlgn="ctr"/>
                      <a:r>
                        <a:rPr lang="fr-FR" sz="700" b="1" i="0" u="none" strike="noStrike">
                          <a:solidFill>
                            <a:srgbClr val="000000"/>
                          </a:solidFill>
                          <a:effectLst/>
                          <a:latin typeface="Calibri" panose="020F0502020204030204" pitchFamily="34" charset="0"/>
                        </a:rPr>
                        <a:t>GTI</a:t>
                      </a:r>
                    </a:p>
                  </a:txBody>
                  <a:tcPr marL="2298" marR="2298" marT="2298" marB="0" anchor="ctr">
                    <a:lnL>
                      <a:noFill/>
                    </a:lnL>
                    <a:lnR>
                      <a:noFill/>
                    </a:lnR>
                    <a:lnT>
                      <a:noFill/>
                    </a:lnT>
                    <a:lnB>
                      <a:noFill/>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Délai dans lequel un service accidentellement interrompu doit avoir occasionné un début d’intervention de la société prestataire.</a:t>
                      </a:r>
                    </a:p>
                  </a:txBody>
                  <a:tcPr marL="2298" marR="2298" marT="2298" marB="0" anchor="ctr">
                    <a:lnL>
                      <a:noFill/>
                    </a:lnL>
                    <a:lnR>
                      <a:noFill/>
                    </a:lnR>
                    <a:lnT>
                      <a:noFill/>
                    </a:lnT>
                    <a:lnB>
                      <a:noFill/>
                    </a:lnB>
                  </a:tcPr>
                </a:tc>
                <a:extLst>
                  <a:ext uri="{0D108BD9-81ED-4DB2-BD59-A6C34878D82A}">
                    <a16:rowId xmlns:a16="http://schemas.microsoft.com/office/drawing/2014/main" val="2036648725"/>
                  </a:ext>
                </a:extLst>
              </a:tr>
              <a:tr h="111369">
                <a:tc>
                  <a:txBody>
                    <a:bodyPr/>
                    <a:lstStyle/>
                    <a:p>
                      <a:pPr algn="l" fontAlgn="ctr"/>
                      <a:endParaRPr lang="fr-FR" sz="700" b="1" i="0" u="none" strike="noStrike">
                        <a:solidFill>
                          <a:srgbClr val="000000"/>
                        </a:solidFill>
                        <a:effectLst/>
                        <a:latin typeface="Calibri" panose="020F0502020204030204" pitchFamily="34" charset="0"/>
                      </a:endParaRPr>
                    </a:p>
                    <a:p>
                      <a:pPr algn="l" fontAlgn="ctr"/>
                      <a:r>
                        <a:rPr lang="fr-FR" sz="700" b="1" i="0" u="none" strike="noStrike">
                          <a:solidFill>
                            <a:srgbClr val="000000"/>
                          </a:solidFill>
                          <a:effectLst/>
                          <a:latin typeface="Calibri" panose="020F0502020204030204" pitchFamily="34" charset="0"/>
                        </a:rPr>
                        <a:t>GTR</a:t>
                      </a:r>
                    </a:p>
                  </a:txBody>
                  <a:tcPr marL="2298" marR="2298" marT="2298" marB="0" anchor="ctr">
                    <a:lnL>
                      <a:noFill/>
                    </a:lnL>
                    <a:lnR>
                      <a:noFill/>
                    </a:lnR>
                    <a:lnT>
                      <a:noFill/>
                    </a:lnT>
                    <a:lnB>
                      <a:noFill/>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Délai dans lequel un service accidentellement interrompu doit être rétabli par le prestataire, éventuellement par une solution de contournement.</a:t>
                      </a:r>
                    </a:p>
                  </a:txBody>
                  <a:tcPr marL="2298" marR="2298" marT="2298" marB="0" anchor="ctr">
                    <a:lnL>
                      <a:noFill/>
                    </a:lnL>
                    <a:lnR>
                      <a:noFill/>
                    </a:lnR>
                    <a:lnT>
                      <a:noFill/>
                    </a:lnT>
                    <a:lnB>
                      <a:noFill/>
                    </a:lnB>
                  </a:tcPr>
                </a:tc>
                <a:extLst>
                  <a:ext uri="{0D108BD9-81ED-4DB2-BD59-A6C34878D82A}">
                    <a16:rowId xmlns:a16="http://schemas.microsoft.com/office/drawing/2014/main" val="2964464477"/>
                  </a:ext>
                </a:extLst>
              </a:tr>
              <a:tr h="114300">
                <a:tc>
                  <a:txBody>
                    <a:bodyPr/>
                    <a:lstStyle/>
                    <a:p>
                      <a:pPr algn="l" fontAlgn="ctr"/>
                      <a:endParaRPr lang="fr-FR" sz="700" b="1" i="0" u="none" strike="noStrike">
                        <a:solidFill>
                          <a:srgbClr val="000000"/>
                        </a:solidFill>
                        <a:effectLst/>
                        <a:latin typeface="Calibri" panose="020F0502020204030204" pitchFamily="34" charset="0"/>
                      </a:endParaRPr>
                    </a:p>
                    <a:p>
                      <a:pPr algn="l" fontAlgn="ctr"/>
                      <a:r>
                        <a:rPr lang="fr-FR" sz="700" b="1" i="0" u="none" strike="noStrike">
                          <a:solidFill>
                            <a:srgbClr val="000000"/>
                          </a:solidFill>
                          <a:effectLst/>
                          <a:latin typeface="Calibri" panose="020F0502020204030204" pitchFamily="34" charset="0"/>
                        </a:rPr>
                        <a:t>RTO</a:t>
                      </a:r>
                    </a:p>
                  </a:txBody>
                  <a:tcPr marL="2298" marR="2298" marT="2298" marB="0" anchor="ctr">
                    <a:lnL>
                      <a:noFill/>
                    </a:lnL>
                    <a:lnR>
                      <a:noFill/>
                    </a:lnR>
                    <a:lnT>
                      <a:noFill/>
                    </a:lnT>
                    <a:lnB>
                      <a:noFill/>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Délai maximal acceptable pendant lequel un serveur peut ne pas être fonctionnelle suite à une interruption majeure de service.</a:t>
                      </a:r>
                    </a:p>
                  </a:txBody>
                  <a:tcPr marL="2298" marR="2298" marT="2298" marB="0" anchor="ctr">
                    <a:lnL>
                      <a:noFill/>
                    </a:lnL>
                    <a:lnR>
                      <a:noFill/>
                    </a:lnR>
                    <a:lnT>
                      <a:noFill/>
                    </a:lnT>
                    <a:lnB>
                      <a:noFill/>
                    </a:lnB>
                  </a:tcPr>
                </a:tc>
                <a:extLst>
                  <a:ext uri="{0D108BD9-81ED-4DB2-BD59-A6C34878D82A}">
                    <a16:rowId xmlns:a16="http://schemas.microsoft.com/office/drawing/2014/main" val="2062848502"/>
                  </a:ext>
                </a:extLst>
              </a:tr>
              <a:tr h="84993">
                <a:tc>
                  <a:txBody>
                    <a:bodyPr/>
                    <a:lstStyle/>
                    <a:p>
                      <a:pPr algn="l" fontAlgn="ctr"/>
                      <a:endParaRPr lang="fr-FR" sz="700" b="1" i="0" u="none" strike="noStrike">
                        <a:solidFill>
                          <a:srgbClr val="000000"/>
                        </a:solidFill>
                        <a:effectLst/>
                        <a:latin typeface="Calibri" panose="020F0502020204030204" pitchFamily="34" charset="0"/>
                      </a:endParaRPr>
                    </a:p>
                    <a:p>
                      <a:pPr algn="l" fontAlgn="ctr"/>
                      <a:r>
                        <a:rPr lang="fr-FR" sz="700" b="1" i="0" u="none" strike="noStrike">
                          <a:solidFill>
                            <a:srgbClr val="000000"/>
                          </a:solidFill>
                          <a:effectLst/>
                          <a:latin typeface="Calibri" panose="020F0502020204030204" pitchFamily="34" charset="0"/>
                        </a:rPr>
                        <a:t>RPO</a:t>
                      </a:r>
                    </a:p>
                  </a:txBody>
                  <a:tcPr marL="2298" marR="2298" marT="2298" marB="0" anchor="ctr">
                    <a:lnL>
                      <a:noFill/>
                    </a:lnL>
                    <a:lnR>
                      <a:noFill/>
                    </a:lnR>
                    <a:lnT>
                      <a:noFill/>
                    </a:lnT>
                    <a:lnB>
                      <a:noFill/>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Période d'enregistrement des données qu'il est acceptable de perdre lors d'un incident.</a:t>
                      </a:r>
                    </a:p>
                  </a:txBody>
                  <a:tcPr marL="2298" marR="2298" marT="2298" marB="0" anchor="ctr">
                    <a:lnL>
                      <a:noFill/>
                    </a:lnL>
                    <a:lnR>
                      <a:noFill/>
                    </a:lnR>
                    <a:lnT>
                      <a:noFill/>
                    </a:lnT>
                    <a:lnB>
                      <a:noFill/>
                    </a:lnB>
                  </a:tcPr>
                </a:tc>
                <a:extLst>
                  <a:ext uri="{0D108BD9-81ED-4DB2-BD59-A6C34878D82A}">
                    <a16:rowId xmlns:a16="http://schemas.microsoft.com/office/drawing/2014/main" val="4176891881"/>
                  </a:ext>
                </a:extLst>
              </a:tr>
              <a:tr h="111369">
                <a:tc>
                  <a:txBody>
                    <a:bodyPr/>
                    <a:lstStyle/>
                    <a:p>
                      <a:pPr algn="l" fontAlgn="ctr"/>
                      <a:endParaRPr lang="fr-FR" sz="700" b="1" i="0" u="none" strike="noStrike">
                        <a:solidFill>
                          <a:srgbClr val="000000"/>
                        </a:solidFill>
                        <a:effectLst/>
                        <a:latin typeface="Calibri" panose="020F0502020204030204" pitchFamily="34" charset="0"/>
                      </a:endParaRPr>
                    </a:p>
                    <a:p>
                      <a:pPr algn="l" fontAlgn="ctr"/>
                      <a:r>
                        <a:rPr lang="fr-FR" sz="700" b="1" i="0" u="none" strike="noStrike">
                          <a:solidFill>
                            <a:srgbClr val="000000"/>
                          </a:solidFill>
                          <a:effectLst/>
                          <a:latin typeface="Calibri" panose="020F0502020204030204" pitchFamily="34" charset="0"/>
                        </a:rPr>
                        <a:t>Disponibilité</a:t>
                      </a:r>
                    </a:p>
                  </a:txBody>
                  <a:tcPr marL="2298" marR="2298" marT="2298" marB="0" anchor="ctr">
                    <a:lnL>
                      <a:noFill/>
                    </a:lnL>
                    <a:lnR>
                      <a:noFill/>
                    </a:lnR>
                    <a:lnT>
                      <a:noFill/>
                    </a:lnT>
                    <a:lnB>
                      <a:noFill/>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Période au cours de laquelle une application est utilisable et permet aux métiers d'accéder aux fonctionnalités nécessaires à son activité.</a:t>
                      </a:r>
                    </a:p>
                  </a:txBody>
                  <a:tcPr marL="2298" marR="2298" marT="2298" marB="0" anchor="ctr">
                    <a:lnL>
                      <a:noFill/>
                    </a:lnL>
                    <a:lnR>
                      <a:noFill/>
                    </a:lnR>
                    <a:lnT>
                      <a:noFill/>
                    </a:lnT>
                    <a:lnB>
                      <a:noFill/>
                    </a:lnB>
                  </a:tcPr>
                </a:tc>
                <a:extLst>
                  <a:ext uri="{0D108BD9-81ED-4DB2-BD59-A6C34878D82A}">
                    <a16:rowId xmlns:a16="http://schemas.microsoft.com/office/drawing/2014/main" val="895839501"/>
                  </a:ext>
                </a:extLst>
              </a:tr>
              <a:tr h="84993">
                <a:tc>
                  <a:txBody>
                    <a:bodyPr/>
                    <a:lstStyle/>
                    <a:p>
                      <a:pPr algn="l" fontAlgn="ctr"/>
                      <a:endParaRPr lang="fr-FR" sz="700" b="1" i="0" u="none" strike="noStrike">
                        <a:solidFill>
                          <a:srgbClr val="000000"/>
                        </a:solidFill>
                        <a:effectLst/>
                        <a:latin typeface="Calibri" panose="020F0502020204030204" pitchFamily="34" charset="0"/>
                      </a:endParaRPr>
                    </a:p>
                    <a:p>
                      <a:pPr algn="l" fontAlgn="ctr"/>
                      <a:r>
                        <a:rPr lang="fr-FR" sz="700" b="1" i="0" u="none" strike="noStrike">
                          <a:solidFill>
                            <a:srgbClr val="000000"/>
                          </a:solidFill>
                          <a:effectLst/>
                          <a:latin typeface="Calibri" panose="020F0502020204030204" pitchFamily="34" charset="0"/>
                        </a:rPr>
                        <a:t>Temps ouvré - Jour ouvré</a:t>
                      </a:r>
                    </a:p>
                  </a:txBody>
                  <a:tcPr marL="2298" marR="2298" marT="2298" marB="0" anchor="ctr">
                    <a:lnL>
                      <a:noFill/>
                    </a:lnL>
                    <a:lnR>
                      <a:noFill/>
                    </a:lnR>
                    <a:lnT>
                      <a:noFill/>
                    </a:lnT>
                    <a:lnB>
                      <a:noFill/>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Correspond au temps effectivement travaillé par les métiers. Celui-ci doit-être explicité dans le contrat et dépend de la structure médicale.</a:t>
                      </a:r>
                    </a:p>
                  </a:txBody>
                  <a:tcPr marL="2298" marR="2298" marT="2298" marB="0" anchor="ctr">
                    <a:lnL>
                      <a:noFill/>
                    </a:lnL>
                    <a:lnR>
                      <a:noFill/>
                    </a:lnR>
                    <a:lnT>
                      <a:noFill/>
                    </a:lnT>
                    <a:lnB>
                      <a:noFill/>
                    </a:lnB>
                  </a:tcPr>
                </a:tc>
                <a:extLst>
                  <a:ext uri="{0D108BD9-81ED-4DB2-BD59-A6C34878D82A}">
                    <a16:rowId xmlns:a16="http://schemas.microsoft.com/office/drawing/2014/main" val="408329534"/>
                  </a:ext>
                </a:extLst>
              </a:tr>
              <a:tr h="110877">
                <a:tc>
                  <a:txBody>
                    <a:bodyPr/>
                    <a:lstStyle/>
                    <a:p>
                      <a:pPr algn="l" fontAlgn="ctr"/>
                      <a:endParaRPr lang="fr-FR" sz="700" b="1" i="0" u="none" strike="noStrike">
                        <a:solidFill>
                          <a:srgbClr val="000000"/>
                        </a:solidFill>
                        <a:effectLst/>
                        <a:latin typeface="Calibri" panose="020F0502020204030204" pitchFamily="34" charset="0"/>
                      </a:endParaRPr>
                    </a:p>
                    <a:p>
                      <a:pPr algn="l" fontAlgn="ctr"/>
                      <a:r>
                        <a:rPr lang="fr-FR" sz="700" b="1" i="0" u="none" strike="noStrike">
                          <a:solidFill>
                            <a:srgbClr val="000000"/>
                          </a:solidFill>
                          <a:effectLst/>
                          <a:latin typeface="Calibri" panose="020F0502020204030204" pitchFamily="34" charset="0"/>
                        </a:rPr>
                        <a:t>Anomalie bloquante</a:t>
                      </a:r>
                    </a:p>
                  </a:txBody>
                  <a:tcPr marL="2298" marR="2298" marT="2298" marB="0" anchor="ctr">
                    <a:lnL>
                      <a:noFill/>
                    </a:lnL>
                    <a:lnR>
                      <a:noFill/>
                    </a:lnR>
                    <a:lnT>
                      <a:noFill/>
                    </a:lnT>
                    <a:lnB>
                      <a:noFill/>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Anomalie qui rend le service totalement indisponible aux métiers.</a:t>
                      </a:r>
                    </a:p>
                  </a:txBody>
                  <a:tcPr marL="2298" marR="2298" marT="2298" marB="0" anchor="ctr">
                    <a:lnL>
                      <a:noFill/>
                    </a:lnL>
                    <a:lnR>
                      <a:noFill/>
                    </a:lnR>
                    <a:lnT>
                      <a:noFill/>
                    </a:lnT>
                    <a:lnB>
                      <a:noFill/>
                    </a:lnB>
                  </a:tcPr>
                </a:tc>
                <a:extLst>
                  <a:ext uri="{0D108BD9-81ED-4DB2-BD59-A6C34878D82A}">
                    <a16:rowId xmlns:a16="http://schemas.microsoft.com/office/drawing/2014/main" val="3252933954"/>
                  </a:ext>
                </a:extLst>
              </a:tr>
              <a:tr h="93785">
                <a:tc>
                  <a:txBody>
                    <a:bodyPr/>
                    <a:lstStyle/>
                    <a:p>
                      <a:pPr algn="l" fontAlgn="ctr"/>
                      <a:endParaRPr lang="fr-FR" sz="700" b="1" i="0" u="none" strike="noStrike">
                        <a:solidFill>
                          <a:srgbClr val="000000"/>
                        </a:solidFill>
                        <a:effectLst/>
                        <a:latin typeface="Calibri" panose="020F0502020204030204" pitchFamily="34" charset="0"/>
                      </a:endParaRPr>
                    </a:p>
                    <a:p>
                      <a:pPr algn="l" fontAlgn="ctr"/>
                      <a:r>
                        <a:rPr lang="fr-FR" sz="700" b="1" i="0" u="none" strike="noStrike">
                          <a:solidFill>
                            <a:srgbClr val="000000"/>
                          </a:solidFill>
                          <a:effectLst/>
                          <a:latin typeface="Calibri" panose="020F0502020204030204" pitchFamily="34" charset="0"/>
                        </a:rPr>
                        <a:t>Anomalie majeure</a:t>
                      </a:r>
                    </a:p>
                  </a:txBody>
                  <a:tcPr marL="2298" marR="2298" marT="2298" marB="0" anchor="ctr">
                    <a:lnL>
                      <a:noFill/>
                    </a:lnL>
                    <a:lnR>
                      <a:noFill/>
                    </a:lnR>
                    <a:lnT>
                      <a:noFill/>
                    </a:lnT>
                    <a:lnB>
                      <a:noFill/>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Anomalie qui ne permet au métier d'accéder qu'à une version dégradée du service qui ralentit leurs activités.</a:t>
                      </a:r>
                    </a:p>
                  </a:txBody>
                  <a:tcPr marL="2298" marR="2298" marT="2298" marB="0" anchor="ctr">
                    <a:lnL>
                      <a:noFill/>
                    </a:lnL>
                    <a:lnR>
                      <a:noFill/>
                    </a:lnR>
                    <a:lnT>
                      <a:noFill/>
                    </a:lnT>
                    <a:lnB>
                      <a:noFill/>
                    </a:lnB>
                  </a:tcPr>
                </a:tc>
                <a:extLst>
                  <a:ext uri="{0D108BD9-81ED-4DB2-BD59-A6C34878D82A}">
                    <a16:rowId xmlns:a16="http://schemas.microsoft.com/office/drawing/2014/main" val="1006152732"/>
                  </a:ext>
                </a:extLst>
              </a:tr>
              <a:tr h="124091">
                <a:tc>
                  <a:txBody>
                    <a:bodyPr/>
                    <a:lstStyle/>
                    <a:p>
                      <a:pPr algn="l" fontAlgn="ctr"/>
                      <a:endParaRPr lang="fr-FR" sz="700" b="1" i="0" u="none" strike="noStrike">
                        <a:solidFill>
                          <a:srgbClr val="000000"/>
                        </a:solidFill>
                        <a:effectLst/>
                        <a:latin typeface="Calibri" panose="020F0502020204030204" pitchFamily="34" charset="0"/>
                      </a:endParaRPr>
                    </a:p>
                    <a:p>
                      <a:pPr algn="l" fontAlgn="ctr"/>
                      <a:r>
                        <a:rPr lang="fr-FR" sz="700" b="1" i="0" u="none" strike="noStrike">
                          <a:solidFill>
                            <a:srgbClr val="000000"/>
                          </a:solidFill>
                          <a:effectLst/>
                          <a:latin typeface="Calibri" panose="020F0502020204030204" pitchFamily="34" charset="0"/>
                        </a:rPr>
                        <a:t>Anomalie mineure</a:t>
                      </a:r>
                    </a:p>
                  </a:txBody>
                  <a:tcPr marL="2298" marR="2298" marT="2298" marB="0" anchor="ctr">
                    <a:lnL>
                      <a:noFill/>
                    </a:lnL>
                    <a:lnR>
                      <a:noFill/>
                    </a:lnR>
                    <a:lnT>
                      <a:noFill/>
                    </a:lnT>
                    <a:lnB>
                      <a:noFill/>
                    </a:lnB>
                  </a:tcPr>
                </a:tc>
                <a:tc>
                  <a:txBody>
                    <a:bodyPr/>
                    <a:lstStyle/>
                    <a:p>
                      <a:pPr algn="l" fontAlgn="ctr"/>
                      <a:endParaRPr lang="fr-FR" sz="700" b="0" i="0" u="none" strike="noStrike">
                        <a:solidFill>
                          <a:srgbClr val="000000"/>
                        </a:solidFill>
                        <a:effectLst/>
                        <a:latin typeface="Calibri" panose="020F0502020204030204" pitchFamily="34" charset="0"/>
                      </a:endParaRPr>
                    </a:p>
                    <a:p>
                      <a:pPr algn="l" fontAlgn="ctr"/>
                      <a:r>
                        <a:rPr lang="fr-FR" sz="700" b="0" i="0" u="none" strike="noStrike">
                          <a:solidFill>
                            <a:srgbClr val="000000"/>
                          </a:solidFill>
                          <a:effectLst/>
                          <a:latin typeface="Calibri" panose="020F0502020204030204" pitchFamily="34" charset="0"/>
                        </a:rPr>
                        <a:t>Anomalie qui ne permet pas aux métiers d'accéder au service nominal mais leur permet de continuer leurs activités dans de bonnes conditions.</a:t>
                      </a:r>
                    </a:p>
                  </a:txBody>
                  <a:tcPr marL="2298" marR="2298" marT="2298" marB="0" anchor="ctr">
                    <a:lnL>
                      <a:noFill/>
                    </a:lnL>
                    <a:lnR>
                      <a:noFill/>
                    </a:lnR>
                    <a:lnT>
                      <a:noFill/>
                    </a:lnT>
                    <a:lnB>
                      <a:noFill/>
                    </a:lnB>
                  </a:tcPr>
                </a:tc>
                <a:extLst>
                  <a:ext uri="{0D108BD9-81ED-4DB2-BD59-A6C34878D82A}">
                    <a16:rowId xmlns:a16="http://schemas.microsoft.com/office/drawing/2014/main" val="3531505227"/>
                  </a:ext>
                </a:extLst>
              </a:tr>
            </a:tbl>
          </a:graphicData>
        </a:graphic>
      </p:graphicFrame>
      <p:pic>
        <p:nvPicPr>
          <p:cNvPr id="22" name="Graphique 21" descr="Connexions">
            <a:extLst>
              <a:ext uri="{FF2B5EF4-FFF2-40B4-BE49-F238E27FC236}">
                <a16:creationId xmlns:a16="http://schemas.microsoft.com/office/drawing/2014/main" id="{15806020-7138-CDEE-D508-A55A8B04A12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40566" y="713135"/>
            <a:ext cx="412154" cy="412154"/>
          </a:xfrm>
          <a:prstGeom prst="rect">
            <a:avLst/>
          </a:prstGeom>
        </p:spPr>
      </p:pic>
    </p:spTree>
    <p:extLst>
      <p:ext uri="{BB962C8B-B14F-4D97-AF65-F5344CB8AC3E}">
        <p14:creationId xmlns:p14="http://schemas.microsoft.com/office/powerpoint/2010/main" val="652738187"/>
      </p:ext>
    </p:extLst>
  </p:cSld>
  <p:clrMapOvr>
    <a:masterClrMapping/>
  </p:clrMapOvr>
</p:sld>
</file>

<file path=ppt/theme/theme1.xml><?xml version="1.0" encoding="utf-8"?>
<a:theme xmlns:a="http://schemas.openxmlformats.org/drawingml/2006/main" name="ANAP 2021">
  <a:themeElements>
    <a:clrScheme name="ANAP">
      <a:dk1>
        <a:srgbClr val="000000"/>
      </a:dk1>
      <a:lt1>
        <a:srgbClr val="FFFFFF"/>
      </a:lt1>
      <a:dk2>
        <a:srgbClr val="000000"/>
      </a:dk2>
      <a:lt2>
        <a:srgbClr val="F8F8F8"/>
      </a:lt2>
      <a:accent1>
        <a:srgbClr val="092462"/>
      </a:accent1>
      <a:accent2>
        <a:srgbClr val="D91F41"/>
      </a:accent2>
      <a:accent3>
        <a:srgbClr val="FE6611"/>
      </a:accent3>
      <a:accent4>
        <a:srgbClr val="E4E6EF"/>
      </a:accent4>
      <a:accent5>
        <a:srgbClr val="F0F1F7"/>
      </a:accent5>
      <a:accent6>
        <a:srgbClr val="FCFCFF"/>
      </a:accent6>
      <a:hlink>
        <a:srgbClr val="5F5F5F"/>
      </a:hlink>
      <a:folHlink>
        <a:srgbClr val="919191"/>
      </a:folHlink>
    </a:clrScheme>
    <a:fontScheme name="ANAP">
      <a:majorFont>
        <a:latin typeface="Ubuntu"/>
        <a:ea typeface=""/>
        <a:cs typeface=""/>
      </a:majorFont>
      <a:minorFont>
        <a:latin typeface="Ubuntu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èle 16-9 avec grille.potx" id="{719A73D8-A057-B643-9032-833E84A09C21}" vid="{2831D8A6-99A4-4444-847F-C80AFA3E8943}"/>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39B8A83F61210409507184A192A40E5" ma:contentTypeVersion="15" ma:contentTypeDescription="Create a new document." ma:contentTypeScope="" ma:versionID="f1dffa12f9417c778b76652f431e1efb">
  <xsd:schema xmlns:xsd="http://www.w3.org/2001/XMLSchema" xmlns:xs="http://www.w3.org/2001/XMLSchema" xmlns:p="http://schemas.microsoft.com/office/2006/metadata/properties" xmlns:ns2="6b68d814-c90d-4550-b50f-68c8c7009f7a" xmlns:ns3="ddf79568-5661-4015-b649-30dc7dfe1abf" targetNamespace="http://schemas.microsoft.com/office/2006/metadata/properties" ma:root="true" ma:fieldsID="0e4b04a2adc31ca7428f8c7fe181aea8" ns2:_="" ns3:_="">
    <xsd:import namespace="6b68d814-c90d-4550-b50f-68c8c7009f7a"/>
    <xsd:import namespace="ddf79568-5661-4015-b649-30dc7dfe1ab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68d814-c90d-4550-b50f-68c8c7009f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76c88c5-b86b-4b6c-a0ad-427794cf8c7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df79568-5661-4015-b649-30dc7dfe1ab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4beff4ff-37f6-4485-996b-f9cf9e76aa70}" ma:internalName="TaxCatchAll" ma:showField="CatchAllData" ma:web="ddf79568-5661-4015-b649-30dc7dfe1a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df79568-5661-4015-b649-30dc7dfe1abf" xsi:nil="true"/>
    <lcf76f155ced4ddcb4097134ff3c332f xmlns="6b68d814-c90d-4550-b50f-68c8c7009f7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201847-164D-471B-95FE-C00C5D34B88F}">
  <ds:schemaRefs>
    <ds:schemaRef ds:uri="6b68d814-c90d-4550-b50f-68c8c7009f7a"/>
    <ds:schemaRef ds:uri="ddf79568-5661-4015-b649-30dc7dfe1ab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D6A8F3D-7702-4DDD-93FC-E2F8F4467DAC}">
  <ds:schemaRefs>
    <ds:schemaRef ds:uri="656d63e8-68a4-43fe-ad79-52d4764c84e1"/>
    <ds:schemaRef ds:uri="6b68d814-c90d-4550-b50f-68c8c7009f7a"/>
    <ds:schemaRef ds:uri="cacdb289-2a9d-468e-9ad8-57963079bc1a"/>
    <ds:schemaRef ds:uri="ddf79568-5661-4015-b649-30dc7dfe1ab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3D50F70-F5FA-4AEB-9F6D-18786E4FDD4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TotalTime>
  <Words>4710</Words>
  <Application>Microsoft Office PowerPoint</Application>
  <PresentationFormat>Format A4 (210 x 297 mm)</PresentationFormat>
  <Paragraphs>443</Paragraphs>
  <Slides>8</Slides>
  <Notes>2</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8</vt:i4>
      </vt:variant>
    </vt:vector>
  </HeadingPairs>
  <TitlesOfParts>
    <vt:vector size="14" baseType="lpstr">
      <vt:lpstr>Arial</vt:lpstr>
      <vt:lpstr>Calibri</vt:lpstr>
      <vt:lpstr>Ubuntu</vt:lpstr>
      <vt:lpstr>Ubuntu Light</vt:lpstr>
      <vt:lpstr>Ubuntu Medium</vt:lpstr>
      <vt:lpstr>ANAP 2021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Theo MAILLARD</dc:creator>
  <cp:lastModifiedBy>Benoit Huet</cp:lastModifiedBy>
  <cp:revision>2</cp:revision>
  <cp:lastPrinted>2021-10-24T14:20:30Z</cp:lastPrinted>
  <dcterms:created xsi:type="dcterms:W3CDTF">2021-09-02T15:42:21Z</dcterms:created>
  <dcterms:modified xsi:type="dcterms:W3CDTF">2022-07-26T13:13:38Z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e8fab06-504b-4325-93a9-50ca85e66f06_Enabled">
    <vt:lpwstr>true</vt:lpwstr>
  </property>
  <property fmtid="{D5CDD505-2E9C-101B-9397-08002B2CF9AE}" pid="3" name="MSIP_Label_ae8fab06-504b-4325-93a9-50ca85e66f06_SetDate">
    <vt:lpwstr>2021-09-02T15:42:21Z</vt:lpwstr>
  </property>
  <property fmtid="{D5CDD505-2E9C-101B-9397-08002B2CF9AE}" pid="4" name="MSIP_Label_ae8fab06-504b-4325-93a9-50ca85e66f06_Method">
    <vt:lpwstr>Standard</vt:lpwstr>
  </property>
  <property fmtid="{D5CDD505-2E9C-101B-9397-08002B2CF9AE}" pid="5" name="MSIP_Label_ae8fab06-504b-4325-93a9-50ca85e66f06_Name">
    <vt:lpwstr>C-Confidentiel</vt:lpwstr>
  </property>
  <property fmtid="{D5CDD505-2E9C-101B-9397-08002B2CF9AE}" pid="6" name="MSIP_Label_ae8fab06-504b-4325-93a9-50ca85e66f06_SiteId">
    <vt:lpwstr>41d9a388-7aef-420d-976c-d046beab641f</vt:lpwstr>
  </property>
  <property fmtid="{D5CDD505-2E9C-101B-9397-08002B2CF9AE}" pid="7" name="MSIP_Label_ae8fab06-504b-4325-93a9-50ca85e66f06_ActionId">
    <vt:lpwstr>3142887d-e9ce-40ce-a80a-39778e5067a7</vt:lpwstr>
  </property>
  <property fmtid="{D5CDD505-2E9C-101B-9397-08002B2CF9AE}" pid="8" name="MSIP_Label_ae8fab06-504b-4325-93a9-50ca85e66f06_ContentBits">
    <vt:lpwstr>0</vt:lpwstr>
  </property>
  <property fmtid="{D5CDD505-2E9C-101B-9397-08002B2CF9AE}" pid="9" name="ContentTypeId">
    <vt:lpwstr>0x010100239B8A83F61210409507184A192A40E5</vt:lpwstr>
  </property>
  <property fmtid="{D5CDD505-2E9C-101B-9397-08002B2CF9AE}" pid="10" name="MediaServiceImageTags">
    <vt:lpwstr/>
  </property>
</Properties>
</file>