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x="9144000" cy="6858000" type="screen4x3"/>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1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title>
      <c:tx>
        <c:rich>
          <a:bodyPr rot="0"/>
          <a:lstStyle/>
          <a:p>
            <a:pPr>
              <a:defRPr sz="1300" b="0" strike="noStrike" spc="-1">
                <a:solidFill>
                  <a:srgbClr val="000000"/>
                </a:solidFill>
                <a:uFill>
                  <a:solidFill>
                    <a:srgbClr val="FFFFFF"/>
                  </a:solidFill>
                </a:uFill>
                <a:latin typeface="Arial"/>
                <a:ea typeface="DejaVu Sans"/>
              </a:defRPr>
            </a:pPr>
            <a:r>
              <a:rPr lang="fr-FR" sz="1300" b="0" strike="noStrike" spc="-1">
                <a:solidFill>
                  <a:srgbClr val="000000"/>
                </a:solidFill>
                <a:uFill>
                  <a:solidFill>
                    <a:srgbClr val="FFFFFF"/>
                  </a:solidFill>
                </a:uFill>
                <a:latin typeface="Arial"/>
                <a:ea typeface="DejaVu Sans"/>
              </a:rPr>
              <a:t>Répartition par sexe</a:t>
            </a:r>
          </a:p>
        </c:rich>
      </c:tx>
      <c:overlay val="0"/>
    </c:title>
    <c:autoTitleDeleted val="0"/>
    <c:view3D>
      <c:rotX val="30"/>
      <c:rotY val="0"/>
      <c:rAngAx val="0"/>
      <c:perspective val="10"/>
    </c:view3D>
    <c:floor>
      <c:thickness val="0"/>
      <c:spPr>
        <a:solidFill>
          <a:srgbClr val="D9D9D9"/>
        </a:solidFill>
        <a:ln>
          <a:noFill/>
        </a:ln>
      </c:spPr>
    </c:floor>
    <c:sideWall>
      <c:thickness val="0"/>
    </c:sideWall>
    <c:backWall>
      <c:thickness val="0"/>
      <c:spPr>
        <a:solidFill>
          <a:srgbClr val="D9D9D9"/>
        </a:solidFill>
        <a:ln>
          <a:noFill/>
        </a:ln>
      </c:spPr>
    </c:backWall>
    <c:plotArea>
      <c:layout/>
      <c:pie3DChart>
        <c:varyColors val="1"/>
        <c:ser>
          <c:idx val="0"/>
          <c:order val="0"/>
          <c:tx>
            <c:strRef>
              <c:f>label 0</c:f>
              <c:strCache>
                <c:ptCount val="1"/>
                <c:pt idx="0">
                  <c:v>Colonne B</c:v>
                </c:pt>
              </c:strCache>
            </c:strRef>
          </c:tx>
          <c:spPr>
            <a:solidFill>
              <a:srgbClr val="004586"/>
            </a:solidFill>
            <a:ln>
              <a:noFill/>
            </a:ln>
          </c:spPr>
          <c:dPt>
            <c:idx val="0"/>
            <c:bubble3D val="0"/>
            <c:spPr>
              <a:solidFill>
                <a:srgbClr val="4F81BD"/>
              </a:solidFill>
              <a:ln>
                <a:noFill/>
              </a:ln>
            </c:spPr>
            <c:extLst>
              <c:ext xmlns:c16="http://schemas.microsoft.com/office/drawing/2014/chart" uri="{C3380CC4-5D6E-409C-BE32-E72D297353CC}">
                <c16:uniqueId val="{00000001-FB50-42E7-8D3D-7ABD247E43DF}"/>
              </c:ext>
            </c:extLst>
          </c:dPt>
          <c:dPt>
            <c:idx val="1"/>
            <c:bubble3D val="0"/>
            <c:spPr>
              <a:solidFill>
                <a:srgbClr val="FF420E"/>
              </a:solidFill>
              <a:ln>
                <a:noFill/>
              </a:ln>
            </c:spPr>
            <c:extLst>
              <c:ext xmlns:c16="http://schemas.microsoft.com/office/drawing/2014/chart" uri="{C3380CC4-5D6E-409C-BE32-E72D297353CC}">
                <c16:uniqueId val="{00000003-FB50-42E7-8D3D-7ABD247E43DF}"/>
              </c:ext>
            </c:extLst>
          </c:dPt>
          <c:dLbls>
            <c:spPr>
              <a:noFill/>
              <a:ln>
                <a:noFill/>
              </a:ln>
              <a:effectLst/>
            </c:spPr>
            <c:dLblPos val="bestFit"/>
            <c:showLegendKey val="0"/>
            <c:showVal val="0"/>
            <c:showCatName val="0"/>
            <c:showSerName val="0"/>
            <c:showPercent val="1"/>
            <c:showBubbleSize val="1"/>
            <c:showLeaderLines val="0"/>
            <c:extLst>
              <c:ext xmlns:c15="http://schemas.microsoft.com/office/drawing/2012/chart" uri="{CE6537A1-D6FC-4f65-9D91-7224C49458BB}"/>
            </c:extLst>
          </c:dLbls>
          <c:cat>
            <c:strRef>
              <c:f>categories</c:f>
              <c:strCache>
                <c:ptCount val="2"/>
                <c:pt idx="0">
                  <c:v>Homme </c:v>
                </c:pt>
                <c:pt idx="1">
                  <c:v>Femme</c:v>
                </c:pt>
              </c:strCache>
            </c:strRef>
          </c:cat>
          <c:val>
            <c:numRef>
              <c:f>0</c:f>
              <c:numCache>
                <c:formatCode>General</c:formatCode>
                <c:ptCount val="2"/>
                <c:pt idx="0">
                  <c:v>139</c:v>
                </c:pt>
                <c:pt idx="1">
                  <c:v>124</c:v>
                </c:pt>
              </c:numCache>
            </c:numRef>
          </c:val>
          <c:extLst>
            <c:ext xmlns:c16="http://schemas.microsoft.com/office/drawing/2014/chart" uri="{C3380CC4-5D6E-409C-BE32-E72D297353CC}">
              <c16:uniqueId val="{00000004-FB50-42E7-8D3D-7ABD247E43DF}"/>
            </c:ext>
          </c:extLst>
        </c:ser>
        <c:dLbls>
          <c:showLegendKey val="0"/>
          <c:showVal val="0"/>
          <c:showCatName val="0"/>
          <c:showSerName val="0"/>
          <c:showPercent val="0"/>
          <c:showBubbleSize val="0"/>
          <c:showLeaderLines val="0"/>
        </c:dLbls>
      </c:pie3DChart>
      <c:spPr>
        <a:solidFill>
          <a:srgbClr val="D9D9D9"/>
        </a:solidFill>
        <a:ln>
          <a:noFill/>
        </a:ln>
      </c:spPr>
    </c:plotArea>
    <c:legend>
      <c:legendPos val="r"/>
      <c:overlay val="0"/>
      <c:spPr>
        <a:noFill/>
        <a:ln>
          <a:noFill/>
        </a:ln>
      </c:spPr>
    </c:legend>
    <c:plotVisOnly val="1"/>
    <c:dispBlanksAs val="zero"/>
    <c:showDLblsOverMax val="1"/>
  </c:chart>
  <c:spPr>
    <a:solidFill>
      <a:srgbClr val="FFFFFF"/>
    </a:solidFill>
    <a:ln>
      <a:noFill/>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title>
      <c:tx>
        <c:rich>
          <a:bodyPr rot="0"/>
          <a:lstStyle/>
          <a:p>
            <a:pPr>
              <a:defRPr sz="1300" b="0" strike="noStrike" spc="-1">
                <a:solidFill>
                  <a:srgbClr val="000000"/>
                </a:solidFill>
                <a:uFill>
                  <a:solidFill>
                    <a:srgbClr val="FFFFFF"/>
                  </a:solidFill>
                </a:uFill>
                <a:latin typeface="Arial"/>
                <a:ea typeface="DejaVu Sans"/>
              </a:defRPr>
            </a:pPr>
            <a:r>
              <a:rPr lang="fr-FR" sz="1300" b="0" strike="noStrike" spc="-1">
                <a:solidFill>
                  <a:srgbClr val="000000"/>
                </a:solidFill>
                <a:uFill>
                  <a:solidFill>
                    <a:srgbClr val="FFFFFF"/>
                  </a:solidFill>
                </a:uFill>
                <a:latin typeface="Arial"/>
                <a:ea typeface="DejaVu Sans"/>
              </a:rPr>
              <a:t>Situation Familiale</a:t>
            </a:r>
          </a:p>
        </c:rich>
      </c:tx>
      <c:overlay val="0"/>
    </c:title>
    <c:autoTitleDeleted val="0"/>
    <c:plotArea>
      <c:layout/>
      <c:doughnutChart>
        <c:varyColors val="1"/>
        <c:ser>
          <c:idx val="0"/>
          <c:order val="0"/>
          <c:tx>
            <c:strRef>
              <c:f>label 0</c:f>
              <c:strCache>
                <c:ptCount val="1"/>
                <c:pt idx="0">
                  <c:v>Colonne B</c:v>
                </c:pt>
              </c:strCache>
            </c:strRef>
          </c:tx>
          <c:spPr>
            <a:solidFill>
              <a:srgbClr val="004586"/>
            </a:solidFill>
            <a:ln>
              <a:noFill/>
            </a:ln>
          </c:spPr>
          <c:dPt>
            <c:idx val="0"/>
            <c:bubble3D val="0"/>
            <c:spPr>
              <a:solidFill>
                <a:srgbClr val="4F81BD"/>
              </a:solidFill>
              <a:ln>
                <a:noFill/>
              </a:ln>
            </c:spPr>
            <c:extLst>
              <c:ext xmlns:c16="http://schemas.microsoft.com/office/drawing/2014/chart" uri="{C3380CC4-5D6E-409C-BE32-E72D297353CC}">
                <c16:uniqueId val="{00000001-40D0-4DE2-B4D4-1C817CFB2230}"/>
              </c:ext>
            </c:extLst>
          </c:dPt>
          <c:dPt>
            <c:idx val="1"/>
            <c:bubble3D val="0"/>
            <c:spPr>
              <a:solidFill>
                <a:srgbClr val="FF420E"/>
              </a:solidFill>
              <a:ln>
                <a:noFill/>
              </a:ln>
            </c:spPr>
            <c:extLst>
              <c:ext xmlns:c16="http://schemas.microsoft.com/office/drawing/2014/chart" uri="{C3380CC4-5D6E-409C-BE32-E72D297353CC}">
                <c16:uniqueId val="{00000003-40D0-4DE2-B4D4-1C817CFB2230}"/>
              </c:ext>
            </c:extLst>
          </c:dPt>
          <c:dPt>
            <c:idx val="2"/>
            <c:bubble3D val="0"/>
            <c:spPr>
              <a:solidFill>
                <a:srgbClr val="FFD320"/>
              </a:solidFill>
              <a:ln>
                <a:noFill/>
              </a:ln>
            </c:spPr>
            <c:extLst>
              <c:ext xmlns:c16="http://schemas.microsoft.com/office/drawing/2014/chart" uri="{C3380CC4-5D6E-409C-BE32-E72D297353CC}">
                <c16:uniqueId val="{00000005-40D0-4DE2-B4D4-1C817CFB2230}"/>
              </c:ext>
            </c:extLst>
          </c:dPt>
          <c:dPt>
            <c:idx val="3"/>
            <c:bubble3D val="0"/>
            <c:spPr>
              <a:solidFill>
                <a:srgbClr val="579D1C"/>
              </a:solidFill>
              <a:ln>
                <a:noFill/>
              </a:ln>
            </c:spPr>
            <c:extLst>
              <c:ext xmlns:c16="http://schemas.microsoft.com/office/drawing/2014/chart" uri="{C3380CC4-5D6E-409C-BE32-E72D297353CC}">
                <c16:uniqueId val="{00000007-40D0-4DE2-B4D4-1C817CFB2230}"/>
              </c:ext>
            </c:extLst>
          </c:dPt>
          <c:dLbls>
            <c:spPr>
              <a:noFill/>
              <a:ln>
                <a:noFill/>
              </a:ln>
              <a:effectLst/>
            </c:spPr>
            <c:showLegendKey val="0"/>
            <c:showVal val="1"/>
            <c:showCatName val="0"/>
            <c:showSerName val="0"/>
            <c:showPercent val="0"/>
            <c:showBubbleSize val="1"/>
            <c:showLeaderLines val="0"/>
            <c:extLst>
              <c:ext xmlns:c15="http://schemas.microsoft.com/office/drawing/2012/chart" uri="{CE6537A1-D6FC-4f65-9D91-7224C49458BB}"/>
            </c:extLst>
          </c:dLbls>
          <c:cat>
            <c:strRef>
              <c:f>categories</c:f>
              <c:strCache>
                <c:ptCount val="4"/>
                <c:pt idx="0">
                  <c:v>Vit en couple</c:v>
                </c:pt>
                <c:pt idx="1">
                  <c:v>Célibataire</c:v>
                </c:pt>
                <c:pt idx="2">
                  <c:v>Enfants à charge</c:v>
                </c:pt>
                <c:pt idx="3">
                  <c:v>Mineurs isolés</c:v>
                </c:pt>
              </c:strCache>
            </c:strRef>
          </c:cat>
          <c:val>
            <c:numRef>
              <c:f>0</c:f>
              <c:numCache>
                <c:formatCode>General</c:formatCode>
                <c:ptCount val="4"/>
                <c:pt idx="0">
                  <c:v>54</c:v>
                </c:pt>
                <c:pt idx="1">
                  <c:v>196</c:v>
                </c:pt>
                <c:pt idx="2">
                  <c:v>76</c:v>
                </c:pt>
                <c:pt idx="3">
                  <c:v>13</c:v>
                </c:pt>
              </c:numCache>
            </c:numRef>
          </c:val>
          <c:extLst>
            <c:ext xmlns:c16="http://schemas.microsoft.com/office/drawing/2014/chart" uri="{C3380CC4-5D6E-409C-BE32-E72D297353CC}">
              <c16:uniqueId val="{00000008-40D0-4DE2-B4D4-1C817CFB2230}"/>
            </c:ext>
          </c:extLst>
        </c:ser>
        <c:dLbls>
          <c:showLegendKey val="0"/>
          <c:showVal val="0"/>
          <c:showCatName val="0"/>
          <c:showSerName val="0"/>
          <c:showPercent val="0"/>
          <c:showBubbleSize val="0"/>
          <c:showLeaderLines val="0"/>
        </c:dLbls>
        <c:firstSliceAng val="0"/>
        <c:holeSize val="50"/>
      </c:doughnutChart>
      <c:spPr>
        <a:noFill/>
        <a:ln>
          <a:noFill/>
        </a:ln>
      </c:spPr>
    </c:plotArea>
    <c:legend>
      <c:legendPos val="r"/>
      <c:overlay val="0"/>
      <c:spPr>
        <a:noFill/>
        <a:ln>
          <a:noFill/>
        </a:ln>
      </c:spPr>
    </c:legend>
    <c:plotVisOnly val="1"/>
    <c:dispBlanksAs val="zero"/>
    <c:showDLblsOverMax val="1"/>
  </c:chart>
  <c:spPr>
    <a:solidFill>
      <a:srgbClr val="FFFFFF"/>
    </a:solidFill>
    <a:ln>
      <a:noFill/>
    </a:ln>
  </c:sp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title>
      <c:tx>
        <c:rich>
          <a:bodyPr rot="0"/>
          <a:lstStyle/>
          <a:p>
            <a:pPr>
              <a:defRPr sz="1300" b="0" strike="noStrike" spc="-1">
                <a:solidFill>
                  <a:srgbClr val="000000"/>
                </a:solidFill>
                <a:uFill>
                  <a:solidFill>
                    <a:srgbClr val="FFFFFF"/>
                  </a:solidFill>
                </a:uFill>
                <a:latin typeface="Arial"/>
                <a:ea typeface="DejaVu Sans"/>
              </a:defRPr>
            </a:pPr>
            <a:r>
              <a:rPr lang="fr-FR" sz="1300" b="0" strike="noStrike" spc="-1">
                <a:solidFill>
                  <a:srgbClr val="000000"/>
                </a:solidFill>
                <a:uFill>
                  <a:solidFill>
                    <a:srgbClr val="FFFFFF"/>
                  </a:solidFill>
                </a:uFill>
                <a:latin typeface="Arial"/>
                <a:ea typeface="DejaVu Sans"/>
              </a:rPr>
              <a:t>Répartition par tranches d'âges</a:t>
            </a:r>
          </a:p>
        </c:rich>
      </c:tx>
      <c:overlay val="0"/>
    </c:title>
    <c:autoTitleDeleted val="0"/>
    <c:view3D>
      <c:rotX val="11"/>
      <c:rotY val="25"/>
      <c:rAngAx val="1"/>
    </c:view3D>
    <c:floor>
      <c:thickness val="0"/>
      <c:spPr>
        <a:solidFill>
          <a:srgbClr val="CCCCCC"/>
        </a:solidFill>
        <a:ln w="9360">
          <a:noFill/>
        </a:ln>
      </c:spPr>
    </c:floor>
    <c:sideWall>
      <c:thickness val="0"/>
    </c:sideWall>
    <c:backWall>
      <c:thickness val="0"/>
      <c:spPr>
        <a:noFill/>
        <a:ln w="9360">
          <a:solidFill>
            <a:srgbClr val="B3B3B3"/>
          </a:solidFill>
          <a:round/>
        </a:ln>
      </c:spPr>
    </c:backWall>
    <c:plotArea>
      <c:layout/>
      <c:bar3DChart>
        <c:barDir val="col"/>
        <c:grouping val="clustered"/>
        <c:varyColors val="0"/>
        <c:ser>
          <c:idx val="0"/>
          <c:order val="0"/>
          <c:tx>
            <c:strRef>
              <c:f>label 0</c:f>
              <c:strCache>
                <c:ptCount val="1"/>
                <c:pt idx="0">
                  <c:v>Colonne B</c:v>
                </c:pt>
              </c:strCache>
            </c:strRef>
          </c:tx>
          <c:spPr>
            <a:solidFill>
              <a:srgbClr val="004586"/>
            </a:solidFill>
            <a:ln>
              <a:noFill/>
            </a:ln>
          </c:spPr>
          <c:invertIfNegative val="0"/>
          <c:dLbls>
            <c:spPr>
              <a:noFill/>
              <a:ln>
                <a:noFill/>
              </a:ln>
              <a:effectLst/>
            </c:spPr>
            <c:showLegendKey val="0"/>
            <c:showVal val="1"/>
            <c:showCatName val="0"/>
            <c:showSerName val="0"/>
            <c:showPercent val="0"/>
            <c:showBubbleSize val="1"/>
            <c:showLeaderLines val="0"/>
            <c:extLst>
              <c:ext xmlns:c15="http://schemas.microsoft.com/office/drawing/2012/chart" uri="{CE6537A1-D6FC-4f65-9D91-7224C49458BB}">
                <c15:showLeaderLines val="0"/>
              </c:ext>
            </c:extLst>
          </c:dLbls>
          <c:cat>
            <c:strRef>
              <c:f>categories</c:f>
              <c:strCache>
                <c:ptCount val="5"/>
                <c:pt idx="0">
                  <c:v>0 / 6</c:v>
                </c:pt>
                <c:pt idx="1">
                  <c:v> 7 / 17</c:v>
                </c:pt>
                <c:pt idx="2">
                  <c:v>18/25</c:v>
                </c:pt>
                <c:pt idx="3">
                  <c:v>26/64</c:v>
                </c:pt>
                <c:pt idx="4">
                  <c:v>65 et +</c:v>
                </c:pt>
              </c:strCache>
            </c:strRef>
          </c:cat>
          <c:val>
            <c:numRef>
              <c:f>0</c:f>
              <c:numCache>
                <c:formatCode>General</c:formatCode>
                <c:ptCount val="5"/>
                <c:pt idx="0">
                  <c:v>3</c:v>
                </c:pt>
                <c:pt idx="1">
                  <c:v>10</c:v>
                </c:pt>
                <c:pt idx="2">
                  <c:v>35</c:v>
                </c:pt>
                <c:pt idx="3">
                  <c:v>183</c:v>
                </c:pt>
                <c:pt idx="4">
                  <c:v>32</c:v>
                </c:pt>
              </c:numCache>
            </c:numRef>
          </c:val>
          <c:extLst>
            <c:ext xmlns:c16="http://schemas.microsoft.com/office/drawing/2014/chart" uri="{C3380CC4-5D6E-409C-BE32-E72D297353CC}">
              <c16:uniqueId val="{00000000-F694-42C9-BCD2-1BB7EA10DA89}"/>
            </c:ext>
          </c:extLst>
        </c:ser>
        <c:dLbls>
          <c:showLegendKey val="0"/>
          <c:showVal val="0"/>
          <c:showCatName val="0"/>
          <c:showSerName val="0"/>
          <c:showPercent val="0"/>
          <c:showBubbleSize val="0"/>
        </c:dLbls>
        <c:gapWidth val="100"/>
        <c:shape val="box"/>
        <c:axId val="90474564"/>
        <c:axId val="96418469"/>
        <c:axId val="0"/>
      </c:bar3DChart>
      <c:catAx>
        <c:axId val="90474564"/>
        <c:scaling>
          <c:orientation val="minMax"/>
        </c:scaling>
        <c:delete val="0"/>
        <c:axPos val="b"/>
        <c:numFmt formatCode="General" sourceLinked="1"/>
        <c:majorTickMark val="out"/>
        <c:minorTickMark val="none"/>
        <c:tickLblPos val="nextTo"/>
        <c:spPr>
          <a:ln w="9360">
            <a:solidFill>
              <a:srgbClr val="B3B3B3"/>
            </a:solidFill>
            <a:round/>
          </a:ln>
        </c:spPr>
        <c:txPr>
          <a:bodyPr/>
          <a:lstStyle/>
          <a:p>
            <a:pPr>
              <a:defRPr sz="1000" b="0" strike="noStrike" spc="-1">
                <a:solidFill>
                  <a:srgbClr val="000000"/>
                </a:solidFill>
                <a:uFill>
                  <a:solidFill>
                    <a:srgbClr val="FFFFFF"/>
                  </a:solidFill>
                </a:uFill>
                <a:latin typeface="Arial"/>
                <a:ea typeface="DejaVu Sans"/>
              </a:defRPr>
            </a:pPr>
            <a:endParaRPr lang="fr-FR"/>
          </a:p>
        </c:txPr>
        <c:crossAx val="96418469"/>
        <c:crosses val="autoZero"/>
        <c:auto val="1"/>
        <c:lblAlgn val="ctr"/>
        <c:lblOffset val="100"/>
        <c:noMultiLvlLbl val="1"/>
      </c:catAx>
      <c:valAx>
        <c:axId val="96418469"/>
        <c:scaling>
          <c:orientation val="minMax"/>
        </c:scaling>
        <c:delete val="0"/>
        <c:axPos val="l"/>
        <c:majorGridlines>
          <c:spPr>
            <a:ln w="9360">
              <a:solidFill>
                <a:srgbClr val="B3B3B3"/>
              </a:solidFill>
              <a:round/>
            </a:ln>
          </c:spPr>
        </c:majorGridlines>
        <c:numFmt formatCode="General" sourceLinked="0"/>
        <c:majorTickMark val="out"/>
        <c:minorTickMark val="none"/>
        <c:tickLblPos val="nextTo"/>
        <c:spPr>
          <a:ln w="9360">
            <a:solidFill>
              <a:srgbClr val="B3B3B3"/>
            </a:solidFill>
            <a:round/>
          </a:ln>
        </c:spPr>
        <c:txPr>
          <a:bodyPr/>
          <a:lstStyle/>
          <a:p>
            <a:pPr>
              <a:defRPr sz="1000" b="0" strike="noStrike" spc="-1">
                <a:solidFill>
                  <a:srgbClr val="000000"/>
                </a:solidFill>
                <a:uFill>
                  <a:solidFill>
                    <a:srgbClr val="FFFFFF"/>
                  </a:solidFill>
                </a:uFill>
                <a:latin typeface="Arial"/>
                <a:ea typeface="DejaVu Sans"/>
              </a:defRPr>
            </a:pPr>
            <a:endParaRPr lang="fr-FR"/>
          </a:p>
        </c:txPr>
        <c:crossAx val="90474564"/>
        <c:crosses val="autoZero"/>
        <c:crossBetween val="midCat"/>
      </c:valAx>
      <c:spPr>
        <a:noFill/>
        <a:ln w="9360">
          <a:solidFill>
            <a:srgbClr val="B3B3B3"/>
          </a:solidFill>
          <a:round/>
        </a:ln>
      </c:spPr>
    </c:plotArea>
    <c:plotVisOnly val="1"/>
    <c:dispBlanksAs val="gap"/>
    <c:showDLblsOverMax val="1"/>
  </c:chart>
  <c:spPr>
    <a:solidFill>
      <a:srgbClr val="FFFFFF"/>
    </a:solidFill>
    <a:ln>
      <a:noFill/>
    </a:ln>
  </c:spPr>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title>
      <c:tx>
        <c:rich>
          <a:bodyPr rot="0"/>
          <a:lstStyle/>
          <a:p>
            <a:pPr>
              <a:defRPr sz="1400" b="0" strike="noStrike" spc="-1">
                <a:solidFill>
                  <a:srgbClr val="333333"/>
                </a:solidFill>
                <a:uFill>
                  <a:solidFill>
                    <a:srgbClr val="FFFFFF"/>
                  </a:solidFill>
                </a:uFill>
                <a:latin typeface="Calibri"/>
                <a:ea typeface="DejaVu Sans"/>
              </a:defRPr>
            </a:pPr>
            <a:r>
              <a:rPr lang="en-US" sz="1400" b="0" strike="noStrike" spc="-1">
                <a:solidFill>
                  <a:srgbClr val="333333"/>
                </a:solidFill>
                <a:uFill>
                  <a:solidFill>
                    <a:srgbClr val="FFFFFF"/>
                  </a:solidFill>
                </a:uFill>
                <a:latin typeface="Calibri"/>
                <a:ea typeface="DejaVu Sans"/>
              </a:rPr>
              <a:t>Ressources
sub-title
sub-title
sub-title
sub-title
sub-title</a:t>
            </a:r>
          </a:p>
        </c:rich>
      </c:tx>
      <c:layout>
        <c:manualLayout>
          <c:xMode val="edge"/>
          <c:yMode val="edge"/>
          <c:x val="0.42126053370786498"/>
          <c:y val="0.22225685785536201"/>
        </c:manualLayout>
      </c:layout>
      <c:overlay val="0"/>
    </c:title>
    <c:autoTitleDeleted val="0"/>
    <c:plotArea>
      <c:layout>
        <c:manualLayout>
          <c:layoutTarget val="inner"/>
          <c:xMode val="edge"/>
          <c:yMode val="edge"/>
          <c:x val="0.67161165730337102"/>
          <c:y val="0.29473192019950101"/>
          <c:w val="0.29626053370786498"/>
          <c:h val="0.62422069825436399"/>
        </c:manualLayout>
      </c:layout>
      <c:barChart>
        <c:barDir val="bar"/>
        <c:grouping val="clustered"/>
        <c:varyColors val="0"/>
        <c:ser>
          <c:idx val="0"/>
          <c:order val="0"/>
          <c:tx>
            <c:strRef>
              <c:f>label 0</c:f>
              <c:strCache>
                <c:ptCount val="1"/>
                <c:pt idx="0">
                  <c:v>Colonne B</c:v>
                </c:pt>
              </c:strCache>
            </c:strRef>
          </c:tx>
          <c:spPr>
            <a:solidFill>
              <a:srgbClr val="5B9BD5"/>
            </a:solidFill>
            <a:ln>
              <a:noFill/>
            </a:ln>
          </c:spPr>
          <c:invertIfNegative val="0"/>
          <c:dLbls>
            <c:spPr>
              <a:noFill/>
              <a:ln>
                <a:noFill/>
              </a:ln>
              <a:effectLst/>
            </c:spPr>
            <c:dLblPos val="outEnd"/>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cat>
            <c:strRef>
              <c:f>categories</c:f>
              <c:strCache>
                <c:ptCount val="5"/>
                <c:pt idx="0">
                  <c:v>Bénéficiaires des minima sociaux: RSA, ASS, AAH, ADA, Invalidité, minimum vieillesse, garantie jeune</c:v>
                </c:pt>
                <c:pt idx="1">
                  <c:v>Salaire</c:v>
                </c:pt>
                <c:pt idx="2">
                  <c:v>Autres</c:v>
                </c:pt>
                <c:pt idx="3">
                  <c:v>Sans ressource</c:v>
                </c:pt>
                <c:pt idx="4">
                  <c:v>Retraite</c:v>
                </c:pt>
              </c:strCache>
            </c:strRef>
          </c:cat>
          <c:val>
            <c:numRef>
              <c:f>0</c:f>
              <c:numCache>
                <c:formatCode>General</c:formatCode>
                <c:ptCount val="5"/>
                <c:pt idx="0">
                  <c:v>57</c:v>
                </c:pt>
                <c:pt idx="1">
                  <c:v>9</c:v>
                </c:pt>
                <c:pt idx="2">
                  <c:v>8</c:v>
                </c:pt>
                <c:pt idx="3">
                  <c:v>24</c:v>
                </c:pt>
                <c:pt idx="4">
                  <c:v>22</c:v>
                </c:pt>
              </c:numCache>
            </c:numRef>
          </c:val>
          <c:extLst>
            <c:ext xmlns:c16="http://schemas.microsoft.com/office/drawing/2014/chart" uri="{C3380CC4-5D6E-409C-BE32-E72D297353CC}">
              <c16:uniqueId val="{00000000-8566-4C1B-98A7-4B63EA4EE73B}"/>
            </c:ext>
          </c:extLst>
        </c:ser>
        <c:dLbls>
          <c:showLegendKey val="0"/>
          <c:showVal val="0"/>
          <c:showCatName val="0"/>
          <c:showSerName val="0"/>
          <c:showPercent val="0"/>
          <c:showBubbleSize val="0"/>
        </c:dLbls>
        <c:gapWidth val="182"/>
        <c:axId val="6352215"/>
        <c:axId val="87244611"/>
      </c:barChart>
      <c:catAx>
        <c:axId val="6352215"/>
        <c:scaling>
          <c:orientation val="minMax"/>
        </c:scaling>
        <c:delete val="0"/>
        <c:axPos val="l"/>
        <c:numFmt formatCode="General" sourceLinked="1"/>
        <c:majorTickMark val="none"/>
        <c:minorTickMark val="none"/>
        <c:tickLblPos val="nextTo"/>
        <c:spPr>
          <a:ln w="9360">
            <a:solidFill>
              <a:srgbClr val="C0C0C0"/>
            </a:solidFill>
            <a:round/>
          </a:ln>
        </c:spPr>
        <c:txPr>
          <a:bodyPr/>
          <a:lstStyle/>
          <a:p>
            <a:pPr>
              <a:defRPr sz="900" b="0" strike="noStrike" spc="-1">
                <a:solidFill>
                  <a:srgbClr val="333333"/>
                </a:solidFill>
                <a:uFill>
                  <a:solidFill>
                    <a:srgbClr val="FFFFFF"/>
                  </a:solidFill>
                </a:uFill>
                <a:latin typeface="Calibri"/>
                <a:ea typeface="DejaVu Sans"/>
              </a:defRPr>
            </a:pPr>
            <a:endParaRPr lang="fr-FR"/>
          </a:p>
        </c:txPr>
        <c:crossAx val="87244611"/>
        <c:crosses val="autoZero"/>
        <c:auto val="1"/>
        <c:lblAlgn val="ctr"/>
        <c:lblOffset val="100"/>
        <c:noMultiLvlLbl val="1"/>
      </c:catAx>
      <c:valAx>
        <c:axId val="87244611"/>
        <c:scaling>
          <c:orientation val="minMax"/>
        </c:scaling>
        <c:delete val="0"/>
        <c:axPos val="l"/>
        <c:majorGridlines>
          <c:spPr>
            <a:ln w="9360">
              <a:solidFill>
                <a:srgbClr val="C0C0C0"/>
              </a:solidFill>
              <a:round/>
            </a:ln>
          </c:spPr>
        </c:majorGridlines>
        <c:numFmt formatCode="General" sourceLinked="0"/>
        <c:majorTickMark val="none"/>
        <c:minorTickMark val="none"/>
        <c:tickLblPos val="nextTo"/>
        <c:spPr>
          <a:ln w="9360">
            <a:noFill/>
          </a:ln>
        </c:spPr>
        <c:txPr>
          <a:bodyPr/>
          <a:lstStyle/>
          <a:p>
            <a:pPr>
              <a:defRPr sz="900" b="0" strike="noStrike" spc="-1">
                <a:solidFill>
                  <a:srgbClr val="333333"/>
                </a:solidFill>
                <a:uFill>
                  <a:solidFill>
                    <a:srgbClr val="FFFFFF"/>
                  </a:solidFill>
                </a:uFill>
                <a:latin typeface="Calibri"/>
                <a:ea typeface="DejaVu Sans"/>
              </a:defRPr>
            </a:pPr>
            <a:endParaRPr lang="fr-FR"/>
          </a:p>
        </c:txPr>
        <c:crossAx val="6352215"/>
        <c:crossesAt val="1"/>
        <c:crossBetween val="midCat"/>
      </c:valAx>
      <c:spPr>
        <a:noFill/>
        <a:ln w="12600">
          <a:noFill/>
        </a:ln>
      </c:spPr>
    </c:plotArea>
    <c:plotVisOnly val="1"/>
    <c:dispBlanksAs val="gap"/>
    <c:showDLblsOverMax val="1"/>
  </c:chart>
  <c:spPr>
    <a:solidFill>
      <a:srgbClr val="FFFFFF"/>
    </a:solidFill>
    <a:ln>
      <a:solidFill>
        <a:srgbClr val="C0C0C0"/>
      </a:solidFill>
    </a:ln>
  </c:spPr>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25" name="PlaceHolder 2"/>
          <p:cNvSpPr>
            <a:spLocks noGrp="1"/>
          </p:cNvSpPr>
          <p:nvPr>
            <p:ph type="body"/>
          </p:nvPr>
        </p:nvSpPr>
        <p:spPr>
          <a:xfrm>
            <a:off x="457200" y="160452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6" name="PlaceHolder 3"/>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28"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9"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30"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31" name="PlaceHolder 5"/>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33"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34" name="PlaceHolder 3"/>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pic>
        <p:nvPicPr>
          <p:cNvPr id="35" name="Image 34"/>
          <p:cNvPicPr/>
          <p:nvPr/>
        </p:nvPicPr>
        <p:blipFill>
          <a:blip r:embed="rId2"/>
          <a:stretch/>
        </p:blipFill>
        <p:spPr>
          <a:xfrm>
            <a:off x="2079000" y="1604520"/>
            <a:ext cx="4984920" cy="3977280"/>
          </a:xfrm>
          <a:prstGeom prst="rect">
            <a:avLst/>
          </a:prstGeom>
          <a:ln>
            <a:noFill/>
          </a:ln>
        </p:spPr>
      </p:pic>
      <p:pic>
        <p:nvPicPr>
          <p:cNvPr id="36" name="Image 35"/>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41"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43"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45"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46" name="PlaceHolder 3"/>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50"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51" name="PlaceHolder 3"/>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52" name="PlaceHolder 4"/>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4"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54"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55"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56"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58"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59"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60" name="PlaceHolder 4"/>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62" name="PlaceHolder 2"/>
          <p:cNvSpPr>
            <a:spLocks noGrp="1"/>
          </p:cNvSpPr>
          <p:nvPr>
            <p:ph type="body"/>
          </p:nvPr>
        </p:nvSpPr>
        <p:spPr>
          <a:xfrm>
            <a:off x="457200" y="160452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63" name="PlaceHolder 3"/>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65"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66"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67"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68" name="PlaceHolder 5"/>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70"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71" name="PlaceHolder 3"/>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pic>
        <p:nvPicPr>
          <p:cNvPr id="72" name="Image 71"/>
          <p:cNvPicPr/>
          <p:nvPr/>
        </p:nvPicPr>
        <p:blipFill>
          <a:blip r:embed="rId2"/>
          <a:stretch/>
        </p:blipFill>
        <p:spPr>
          <a:xfrm>
            <a:off x="2079000" y="1604520"/>
            <a:ext cx="4984920" cy="3977280"/>
          </a:xfrm>
          <a:prstGeom prst="rect">
            <a:avLst/>
          </a:prstGeom>
          <a:ln>
            <a:noFill/>
          </a:ln>
        </p:spPr>
      </p:pic>
      <p:pic>
        <p:nvPicPr>
          <p:cNvPr id="73" name="Image 72"/>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78"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80"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82"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83" name="PlaceHolder 3"/>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6"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5"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87"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88" name="PlaceHolder 3"/>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89" name="PlaceHolder 4"/>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91"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92"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93"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95"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96"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97" name="PlaceHolder 4"/>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99" name="PlaceHolder 2"/>
          <p:cNvSpPr>
            <a:spLocks noGrp="1"/>
          </p:cNvSpPr>
          <p:nvPr>
            <p:ph type="body"/>
          </p:nvPr>
        </p:nvSpPr>
        <p:spPr>
          <a:xfrm>
            <a:off x="457200" y="160452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00" name="PlaceHolder 3"/>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02"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03"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04"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05" name="PlaceHolder 5"/>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07"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08" name="PlaceHolder 3"/>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pic>
        <p:nvPicPr>
          <p:cNvPr id="109" name="Image 108"/>
          <p:cNvPicPr/>
          <p:nvPr/>
        </p:nvPicPr>
        <p:blipFill>
          <a:blip r:embed="rId2"/>
          <a:stretch/>
        </p:blipFill>
        <p:spPr>
          <a:xfrm>
            <a:off x="2079000" y="1604520"/>
            <a:ext cx="4984920" cy="3977280"/>
          </a:xfrm>
          <a:prstGeom prst="rect">
            <a:avLst/>
          </a:prstGeom>
          <a:ln>
            <a:noFill/>
          </a:ln>
        </p:spPr>
      </p:pic>
      <p:pic>
        <p:nvPicPr>
          <p:cNvPr id="110" name="Image 109"/>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15"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17"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8"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9" name="PlaceHolder 3"/>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19"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20" name="PlaceHolder 3"/>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2"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24"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25" name="PlaceHolder 3"/>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26" name="PlaceHolder 4"/>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28"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29"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30"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32"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33"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34" name="PlaceHolder 4"/>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36" name="PlaceHolder 2"/>
          <p:cNvSpPr>
            <a:spLocks noGrp="1"/>
          </p:cNvSpPr>
          <p:nvPr>
            <p:ph type="body"/>
          </p:nvPr>
        </p:nvSpPr>
        <p:spPr>
          <a:xfrm>
            <a:off x="457200" y="160452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37" name="PlaceHolder 3"/>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39"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40"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41"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42" name="PlaceHolder 5"/>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44"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45" name="PlaceHolder 3"/>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pic>
        <p:nvPicPr>
          <p:cNvPr id="146" name="Image 145"/>
          <p:cNvPicPr/>
          <p:nvPr/>
        </p:nvPicPr>
        <p:blipFill>
          <a:blip r:embed="rId2"/>
          <a:stretch/>
        </p:blipFill>
        <p:spPr>
          <a:xfrm>
            <a:off x="2079000" y="1604520"/>
            <a:ext cx="4984920" cy="3977280"/>
          </a:xfrm>
          <a:prstGeom prst="rect">
            <a:avLst/>
          </a:prstGeom>
          <a:ln>
            <a:noFill/>
          </a:ln>
        </p:spPr>
      </p:pic>
      <p:pic>
        <p:nvPicPr>
          <p:cNvPr id="147" name="Image 146"/>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1"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52"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54"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56"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57" name="PlaceHolder 3"/>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9"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61"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62" name="PlaceHolder 3"/>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63" name="PlaceHolder 4"/>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65"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66"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67"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69"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70"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71" name="PlaceHolder 4"/>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73" name="PlaceHolder 2"/>
          <p:cNvSpPr>
            <a:spLocks noGrp="1"/>
          </p:cNvSpPr>
          <p:nvPr>
            <p:ph type="body"/>
          </p:nvPr>
        </p:nvSpPr>
        <p:spPr>
          <a:xfrm>
            <a:off x="457200" y="160452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74" name="PlaceHolder 3"/>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76"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77"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78"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79" name="PlaceHolder 5"/>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81"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82" name="PlaceHolder 3"/>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pic>
        <p:nvPicPr>
          <p:cNvPr id="183" name="Image 182"/>
          <p:cNvPicPr/>
          <p:nvPr/>
        </p:nvPicPr>
        <p:blipFill>
          <a:blip r:embed="rId2"/>
          <a:stretch/>
        </p:blipFill>
        <p:spPr>
          <a:xfrm>
            <a:off x="2079000" y="1604520"/>
            <a:ext cx="4984920" cy="3977280"/>
          </a:xfrm>
          <a:prstGeom prst="rect">
            <a:avLst/>
          </a:prstGeom>
          <a:ln>
            <a:noFill/>
          </a:ln>
        </p:spPr>
      </p:pic>
      <p:pic>
        <p:nvPicPr>
          <p:cNvPr id="184" name="Image 183"/>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8"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89"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91"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93"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94" name="PlaceHolder 3"/>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5"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6"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98"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99" name="PlaceHolder 3"/>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00" name="PlaceHolder 4"/>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202"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03"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04"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206"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07"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08" name="PlaceHolder 4"/>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3"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4" name="PlaceHolder 3"/>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5" name="PlaceHolder 4"/>
          <p:cNvSpPr>
            <a:spLocks noGrp="1"/>
          </p:cNvSpPr>
          <p:nvPr>
            <p:ph type="body"/>
          </p:nvPr>
        </p:nvSpPr>
        <p:spPr>
          <a:xfrm>
            <a:off x="467424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210" name="PlaceHolder 2"/>
          <p:cNvSpPr>
            <a:spLocks noGrp="1"/>
          </p:cNvSpPr>
          <p:nvPr>
            <p:ph type="body"/>
          </p:nvPr>
        </p:nvSpPr>
        <p:spPr>
          <a:xfrm>
            <a:off x="457200" y="160452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11" name="PlaceHolder 3"/>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2"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213"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14"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15"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16" name="PlaceHolder 5"/>
          <p:cNvSpPr>
            <a:spLocks noGrp="1"/>
          </p:cNvSpPr>
          <p:nvPr>
            <p:ph type="body"/>
          </p:nvPr>
        </p:nvSpPr>
        <p:spPr>
          <a:xfrm>
            <a:off x="45720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7"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218" name="PlaceHolder 2"/>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19" name="PlaceHolder 3"/>
          <p:cNvSpPr>
            <a:spLocks noGrp="1"/>
          </p:cNvSpPr>
          <p:nvPr>
            <p:ph type="body"/>
          </p:nvPr>
        </p:nvSpPr>
        <p:spPr>
          <a:xfrm>
            <a:off x="457200" y="1604520"/>
            <a:ext cx="822924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pic>
        <p:nvPicPr>
          <p:cNvPr id="220" name="Image 219"/>
          <p:cNvPicPr/>
          <p:nvPr/>
        </p:nvPicPr>
        <p:blipFill>
          <a:blip r:embed="rId2"/>
          <a:stretch/>
        </p:blipFill>
        <p:spPr>
          <a:xfrm>
            <a:off x="2079000" y="1604520"/>
            <a:ext cx="4984920" cy="3977280"/>
          </a:xfrm>
          <a:prstGeom prst="rect">
            <a:avLst/>
          </a:prstGeom>
          <a:ln>
            <a:noFill/>
          </a:ln>
        </p:spPr>
      </p:pic>
      <p:pic>
        <p:nvPicPr>
          <p:cNvPr id="221" name="Image 220"/>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7" name="PlaceHolder 2"/>
          <p:cNvSpPr>
            <a:spLocks noGrp="1"/>
          </p:cNvSpPr>
          <p:nvPr>
            <p:ph type="body"/>
          </p:nvPr>
        </p:nvSpPr>
        <p:spPr>
          <a:xfrm>
            <a:off x="457200" y="1604520"/>
            <a:ext cx="4015800" cy="397728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8"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19" name="PlaceHolder 4"/>
          <p:cNvSpPr>
            <a:spLocks noGrp="1"/>
          </p:cNvSpPr>
          <p:nvPr>
            <p:ph type="body"/>
          </p:nvPr>
        </p:nvSpPr>
        <p:spPr>
          <a:xfrm>
            <a:off x="4674240" y="368208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3600"/>
            <a:ext cx="8229240" cy="114480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21" name="PlaceHolder 2"/>
          <p:cNvSpPr>
            <a:spLocks noGrp="1"/>
          </p:cNvSpPr>
          <p:nvPr>
            <p:ph type="body"/>
          </p:nvPr>
        </p:nvSpPr>
        <p:spPr>
          <a:xfrm>
            <a:off x="45720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2" name="PlaceHolder 3"/>
          <p:cNvSpPr>
            <a:spLocks noGrp="1"/>
          </p:cNvSpPr>
          <p:nvPr>
            <p:ph type="body"/>
          </p:nvPr>
        </p:nvSpPr>
        <p:spPr>
          <a:xfrm>
            <a:off x="4674240" y="1604520"/>
            <a:ext cx="401580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
        <p:nvSpPr>
          <p:cNvPr id="23" name="PlaceHolder 4"/>
          <p:cNvSpPr>
            <a:spLocks noGrp="1"/>
          </p:cNvSpPr>
          <p:nvPr>
            <p:ph type="body"/>
          </p:nvPr>
        </p:nvSpPr>
        <p:spPr>
          <a:xfrm>
            <a:off x="457200" y="3682080"/>
            <a:ext cx="8229240" cy="1896840"/>
          </a:xfrm>
          <a:prstGeom prst="rect">
            <a:avLst/>
          </a:prstGeom>
        </p:spPr>
        <p:txBody>
          <a:bodyPr lIns="0" tIns="0" rIns="0" bIns="0"/>
          <a:lstStyle/>
          <a:p>
            <a:endParaRPr lang="fr-FR" sz="28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Image 2"/>
          <p:cNvPicPr/>
          <p:nvPr/>
        </p:nvPicPr>
        <p:blipFill>
          <a:blip r:embed="rId14"/>
          <a:stretch/>
        </p:blipFill>
        <p:spPr>
          <a:xfrm>
            <a:off x="0" y="0"/>
            <a:ext cx="9137160" cy="6851520"/>
          </a:xfrm>
          <a:prstGeom prst="rect">
            <a:avLst/>
          </a:prstGeom>
          <a:ln>
            <a:noFill/>
          </a:ln>
        </p:spPr>
      </p:pic>
      <p:sp>
        <p:nvSpPr>
          <p:cNvPr id="4" name="PlaceHolder 1"/>
          <p:cNvSpPr>
            <a:spLocks noGrp="1"/>
          </p:cNvSpPr>
          <p:nvPr>
            <p:ph type="title"/>
          </p:nvPr>
        </p:nvSpPr>
        <p:spPr>
          <a:xfrm>
            <a:off x="457200" y="273600"/>
            <a:ext cx="8229240" cy="1144800"/>
          </a:xfrm>
          <a:prstGeom prst="rect">
            <a:avLst/>
          </a:prstGeom>
        </p:spPr>
        <p:txBody>
          <a:bodyPr lIns="0" tIns="0" rIns="0" bIns="0" anchor="ctr"/>
          <a:lstStyle/>
          <a:p>
            <a:r>
              <a:rPr lang="fr-FR" sz="1800" b="0" strike="noStrike" spc="-1">
                <a:solidFill>
                  <a:srgbClr val="000000"/>
                </a:solidFill>
                <a:uFill>
                  <a:solidFill>
                    <a:srgbClr val="FFFFFF"/>
                  </a:solidFill>
                </a:uFill>
                <a:latin typeface="Arial"/>
              </a:rPr>
              <a:t>Cliquez pour éditer le format du texte-titre</a:t>
            </a:r>
          </a:p>
        </p:txBody>
      </p:sp>
      <p:sp>
        <p:nvSpPr>
          <p:cNvPr id="2"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fr-FR" sz="2800" b="0" strike="noStrike" spc="-1">
                <a:solidFill>
                  <a:srgbClr val="000000"/>
                </a:solidFill>
                <a:uFill>
                  <a:solidFill>
                    <a:srgbClr val="FFFFFF"/>
                  </a:solidFill>
                </a:uFill>
                <a:latin typeface="Arial"/>
              </a:rPr>
              <a:t>Cliquez pour éditer le format du plan de texte</a:t>
            </a:r>
          </a:p>
          <a:p>
            <a:pPr marL="864000" lvl="1" indent="-324000">
              <a:buClr>
                <a:srgbClr val="000000"/>
              </a:buClr>
              <a:buSzPct val="75000"/>
              <a:buFont typeface="Symbol" charset="2"/>
              <a:buChar char=""/>
            </a:pPr>
            <a:r>
              <a:rPr lang="fr-FR" sz="2000" b="0" strike="noStrike" spc="-1">
                <a:solidFill>
                  <a:srgbClr val="000000"/>
                </a:solidFill>
                <a:uFill>
                  <a:solidFill>
                    <a:srgbClr val="FFFFFF"/>
                  </a:solidFill>
                </a:uFill>
                <a:latin typeface="Arial"/>
              </a:rPr>
              <a:t>Second niveau de plan</a:t>
            </a:r>
          </a:p>
          <a:p>
            <a:pPr marL="1296000" lvl="2" indent="-288000">
              <a:buClr>
                <a:srgbClr val="000000"/>
              </a:buClr>
              <a:buSzPct val="45000"/>
              <a:buFont typeface="Wingdings" charset="2"/>
              <a:buChar char=""/>
            </a:pPr>
            <a:r>
              <a:rPr lang="fr-FR" sz="1800" b="0" strike="noStrike" spc="-1">
                <a:solidFill>
                  <a:srgbClr val="000000"/>
                </a:solidFill>
                <a:uFill>
                  <a:solidFill>
                    <a:srgbClr val="FFFFFF"/>
                  </a:solidFill>
                </a:uFill>
                <a:latin typeface="Arial"/>
              </a:rPr>
              <a:t>Troisième niveau de plan</a:t>
            </a:r>
          </a:p>
          <a:p>
            <a:pPr marL="1728000" lvl="3" indent="-216000">
              <a:buClr>
                <a:srgbClr val="000000"/>
              </a:buClr>
              <a:buSzPct val="75000"/>
              <a:buFont typeface="Symbol" charset="2"/>
              <a:buChar char=""/>
            </a:pPr>
            <a:r>
              <a:rPr lang="fr-FR" sz="1800" b="0" strike="noStrike" spc="-1">
                <a:solidFill>
                  <a:srgbClr val="000000"/>
                </a:solidFill>
                <a:uFill>
                  <a:solidFill>
                    <a:srgbClr val="FFFFFF"/>
                  </a:solidFill>
                </a:uFill>
                <a:latin typeface="Arial"/>
              </a:rPr>
              <a:t>Quatrième niveau de plan</a:t>
            </a:r>
          </a:p>
          <a:p>
            <a:pPr marL="2160000" lvl="4"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Cinquième niveau de plan</a:t>
            </a:r>
          </a:p>
          <a:p>
            <a:pPr marL="2592000" lvl="5"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Sixième niveau de plan</a:t>
            </a:r>
          </a:p>
          <a:p>
            <a:pPr marL="3024000" lvl="6"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7" name="Image 36"/>
          <p:cNvPicPr/>
          <p:nvPr/>
        </p:nvPicPr>
        <p:blipFill>
          <a:blip r:embed="rId14"/>
          <a:stretch/>
        </p:blipFill>
        <p:spPr>
          <a:xfrm>
            <a:off x="0" y="0"/>
            <a:ext cx="9137160" cy="6851520"/>
          </a:xfrm>
          <a:prstGeom prst="rect">
            <a:avLst/>
          </a:prstGeom>
          <a:ln>
            <a:noFill/>
          </a:ln>
        </p:spPr>
      </p:pic>
      <p:sp>
        <p:nvSpPr>
          <p:cNvPr id="38" name="PlaceHolder 1"/>
          <p:cNvSpPr>
            <a:spLocks noGrp="1"/>
          </p:cNvSpPr>
          <p:nvPr>
            <p:ph type="title"/>
          </p:nvPr>
        </p:nvSpPr>
        <p:spPr>
          <a:xfrm>
            <a:off x="457200" y="273600"/>
            <a:ext cx="8229240" cy="1144800"/>
          </a:xfrm>
          <a:prstGeom prst="rect">
            <a:avLst/>
          </a:prstGeom>
        </p:spPr>
        <p:txBody>
          <a:bodyPr lIns="0" tIns="0" rIns="0" bIns="0" anchor="ctr"/>
          <a:lstStyle/>
          <a:p>
            <a:r>
              <a:rPr lang="fr-FR" sz="1800" b="0" strike="noStrike" spc="-1">
                <a:solidFill>
                  <a:srgbClr val="000000"/>
                </a:solidFill>
                <a:uFill>
                  <a:solidFill>
                    <a:srgbClr val="FFFFFF"/>
                  </a:solidFill>
                </a:uFill>
                <a:latin typeface="Arial"/>
              </a:rPr>
              <a:t>Cliquez pour éditer le format du texte-titre</a:t>
            </a:r>
          </a:p>
        </p:txBody>
      </p:sp>
      <p:sp>
        <p:nvSpPr>
          <p:cNvPr id="39"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fr-FR" sz="2800" b="0" strike="noStrike" spc="-1">
                <a:solidFill>
                  <a:srgbClr val="000000"/>
                </a:solidFill>
                <a:uFill>
                  <a:solidFill>
                    <a:srgbClr val="FFFFFF"/>
                  </a:solidFill>
                </a:uFill>
                <a:latin typeface="Arial"/>
              </a:rPr>
              <a:t>Cliquez pour éditer le format du plan de texte</a:t>
            </a:r>
          </a:p>
          <a:p>
            <a:pPr marL="864000" lvl="1" indent="-324000">
              <a:buClr>
                <a:srgbClr val="000000"/>
              </a:buClr>
              <a:buSzPct val="75000"/>
              <a:buFont typeface="Symbol" charset="2"/>
              <a:buChar char=""/>
            </a:pPr>
            <a:r>
              <a:rPr lang="fr-FR" sz="2000" b="0" strike="noStrike" spc="-1">
                <a:solidFill>
                  <a:srgbClr val="000000"/>
                </a:solidFill>
                <a:uFill>
                  <a:solidFill>
                    <a:srgbClr val="FFFFFF"/>
                  </a:solidFill>
                </a:uFill>
                <a:latin typeface="Arial"/>
              </a:rPr>
              <a:t>Second niveau de plan</a:t>
            </a:r>
          </a:p>
          <a:p>
            <a:pPr marL="1296000" lvl="2" indent="-288000">
              <a:buClr>
                <a:srgbClr val="000000"/>
              </a:buClr>
              <a:buSzPct val="45000"/>
              <a:buFont typeface="Wingdings" charset="2"/>
              <a:buChar char=""/>
            </a:pPr>
            <a:r>
              <a:rPr lang="fr-FR" sz="1800" b="0" strike="noStrike" spc="-1">
                <a:solidFill>
                  <a:srgbClr val="000000"/>
                </a:solidFill>
                <a:uFill>
                  <a:solidFill>
                    <a:srgbClr val="FFFFFF"/>
                  </a:solidFill>
                </a:uFill>
                <a:latin typeface="Arial"/>
              </a:rPr>
              <a:t>Troisième niveau de plan</a:t>
            </a:r>
          </a:p>
          <a:p>
            <a:pPr marL="1728000" lvl="3" indent="-216000">
              <a:buClr>
                <a:srgbClr val="000000"/>
              </a:buClr>
              <a:buSzPct val="75000"/>
              <a:buFont typeface="Symbol" charset="2"/>
              <a:buChar char=""/>
            </a:pPr>
            <a:r>
              <a:rPr lang="fr-FR" sz="1800" b="0" strike="noStrike" spc="-1">
                <a:solidFill>
                  <a:srgbClr val="000000"/>
                </a:solidFill>
                <a:uFill>
                  <a:solidFill>
                    <a:srgbClr val="FFFFFF"/>
                  </a:solidFill>
                </a:uFill>
                <a:latin typeface="Arial"/>
              </a:rPr>
              <a:t>Quatrième niveau de plan</a:t>
            </a:r>
          </a:p>
          <a:p>
            <a:pPr marL="2160000" lvl="4"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Cinquième niveau de plan</a:t>
            </a:r>
          </a:p>
          <a:p>
            <a:pPr marL="2592000" lvl="5"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Sixième niveau de plan</a:t>
            </a:r>
          </a:p>
          <a:p>
            <a:pPr marL="3024000" lvl="6"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4" name="Image 36"/>
          <p:cNvPicPr/>
          <p:nvPr/>
        </p:nvPicPr>
        <p:blipFill>
          <a:blip r:embed="rId14"/>
          <a:stretch/>
        </p:blipFill>
        <p:spPr>
          <a:xfrm>
            <a:off x="0" y="0"/>
            <a:ext cx="9137160" cy="6851520"/>
          </a:xfrm>
          <a:prstGeom prst="rect">
            <a:avLst/>
          </a:prstGeom>
          <a:ln>
            <a:noFill/>
          </a:ln>
        </p:spPr>
      </p:pic>
      <p:sp>
        <p:nvSpPr>
          <p:cNvPr id="75" name="PlaceHolder 1"/>
          <p:cNvSpPr>
            <a:spLocks noGrp="1"/>
          </p:cNvSpPr>
          <p:nvPr>
            <p:ph type="title"/>
          </p:nvPr>
        </p:nvSpPr>
        <p:spPr>
          <a:xfrm>
            <a:off x="457200" y="273600"/>
            <a:ext cx="8229240" cy="1144800"/>
          </a:xfrm>
          <a:prstGeom prst="rect">
            <a:avLst/>
          </a:prstGeom>
        </p:spPr>
        <p:txBody>
          <a:bodyPr lIns="0" tIns="0" rIns="0" bIns="0" anchor="ctr"/>
          <a:lstStyle/>
          <a:p>
            <a:r>
              <a:rPr lang="fr-FR" sz="1800" b="0" strike="noStrike" spc="-1">
                <a:solidFill>
                  <a:srgbClr val="000000"/>
                </a:solidFill>
                <a:uFill>
                  <a:solidFill>
                    <a:srgbClr val="FFFFFF"/>
                  </a:solidFill>
                </a:uFill>
                <a:latin typeface="Arial"/>
              </a:rPr>
              <a:t>Cliquez pour éditer le format du texte-titre</a:t>
            </a:r>
          </a:p>
        </p:txBody>
      </p:sp>
      <p:sp>
        <p:nvSpPr>
          <p:cNvPr id="76"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fr-FR" sz="2800" b="0" strike="noStrike" spc="-1">
                <a:solidFill>
                  <a:srgbClr val="000000"/>
                </a:solidFill>
                <a:uFill>
                  <a:solidFill>
                    <a:srgbClr val="FFFFFF"/>
                  </a:solidFill>
                </a:uFill>
                <a:latin typeface="Arial"/>
              </a:rPr>
              <a:t>Cliquez pour éditer le format du plan de texte</a:t>
            </a:r>
          </a:p>
          <a:p>
            <a:pPr marL="864000" lvl="1" indent="-324000">
              <a:buClr>
                <a:srgbClr val="000000"/>
              </a:buClr>
              <a:buSzPct val="75000"/>
              <a:buFont typeface="Symbol" charset="2"/>
              <a:buChar char=""/>
            </a:pPr>
            <a:r>
              <a:rPr lang="fr-FR" sz="2000" b="0" strike="noStrike" spc="-1">
                <a:solidFill>
                  <a:srgbClr val="000000"/>
                </a:solidFill>
                <a:uFill>
                  <a:solidFill>
                    <a:srgbClr val="FFFFFF"/>
                  </a:solidFill>
                </a:uFill>
                <a:latin typeface="Arial"/>
              </a:rPr>
              <a:t>Second niveau de plan</a:t>
            </a:r>
          </a:p>
          <a:p>
            <a:pPr marL="1296000" lvl="2" indent="-288000">
              <a:buClr>
                <a:srgbClr val="000000"/>
              </a:buClr>
              <a:buSzPct val="45000"/>
              <a:buFont typeface="Wingdings" charset="2"/>
              <a:buChar char=""/>
            </a:pPr>
            <a:r>
              <a:rPr lang="fr-FR" sz="1800" b="0" strike="noStrike" spc="-1">
                <a:solidFill>
                  <a:srgbClr val="000000"/>
                </a:solidFill>
                <a:uFill>
                  <a:solidFill>
                    <a:srgbClr val="FFFFFF"/>
                  </a:solidFill>
                </a:uFill>
                <a:latin typeface="Arial"/>
              </a:rPr>
              <a:t>Troisième niveau de plan</a:t>
            </a:r>
          </a:p>
          <a:p>
            <a:pPr marL="1728000" lvl="3" indent="-216000">
              <a:buClr>
                <a:srgbClr val="000000"/>
              </a:buClr>
              <a:buSzPct val="75000"/>
              <a:buFont typeface="Symbol" charset="2"/>
              <a:buChar char=""/>
            </a:pPr>
            <a:r>
              <a:rPr lang="fr-FR" sz="1800" b="0" strike="noStrike" spc="-1">
                <a:solidFill>
                  <a:srgbClr val="000000"/>
                </a:solidFill>
                <a:uFill>
                  <a:solidFill>
                    <a:srgbClr val="FFFFFF"/>
                  </a:solidFill>
                </a:uFill>
                <a:latin typeface="Arial"/>
              </a:rPr>
              <a:t>Quatrième niveau de plan</a:t>
            </a:r>
          </a:p>
          <a:p>
            <a:pPr marL="2160000" lvl="4"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Cinquième niveau de plan</a:t>
            </a:r>
          </a:p>
          <a:p>
            <a:pPr marL="2592000" lvl="5"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Sixième niveau de plan</a:t>
            </a:r>
          </a:p>
          <a:p>
            <a:pPr marL="3024000" lvl="6"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1" name="Image 2"/>
          <p:cNvPicPr/>
          <p:nvPr/>
        </p:nvPicPr>
        <p:blipFill>
          <a:blip r:embed="rId14"/>
          <a:stretch/>
        </p:blipFill>
        <p:spPr>
          <a:xfrm>
            <a:off x="0" y="0"/>
            <a:ext cx="9137160" cy="6851520"/>
          </a:xfrm>
          <a:prstGeom prst="rect">
            <a:avLst/>
          </a:prstGeom>
          <a:ln>
            <a:noFill/>
          </a:ln>
        </p:spPr>
      </p:pic>
      <p:sp>
        <p:nvSpPr>
          <p:cNvPr id="112" name="PlaceHolder 1"/>
          <p:cNvSpPr>
            <a:spLocks noGrp="1"/>
          </p:cNvSpPr>
          <p:nvPr>
            <p:ph type="title"/>
          </p:nvPr>
        </p:nvSpPr>
        <p:spPr>
          <a:xfrm>
            <a:off x="457200" y="273600"/>
            <a:ext cx="8228880" cy="1144440"/>
          </a:xfrm>
          <a:prstGeom prst="rect">
            <a:avLst/>
          </a:prstGeom>
        </p:spPr>
        <p:txBody>
          <a:bodyPr lIns="0" tIns="0" rIns="0" bIns="0" anchor="ctr"/>
          <a:lstStyle/>
          <a:p>
            <a:endParaRPr lang="fr-FR" sz="1800" b="0" strike="noStrike" spc="-1">
              <a:solidFill>
                <a:srgbClr val="000000"/>
              </a:solidFill>
              <a:uFill>
                <a:solidFill>
                  <a:srgbClr val="FFFFFF"/>
                </a:solidFill>
              </a:uFill>
              <a:latin typeface="Arial"/>
            </a:endParaRPr>
          </a:p>
        </p:txBody>
      </p:sp>
      <p:sp>
        <p:nvSpPr>
          <p:cNvPr id="113" name="PlaceHolder 2"/>
          <p:cNvSpPr>
            <a:spLocks noGrp="1"/>
          </p:cNvSpPr>
          <p:nvPr>
            <p:ph type="body"/>
          </p:nvPr>
        </p:nvSpPr>
        <p:spPr>
          <a:xfrm>
            <a:off x="457200" y="1604520"/>
            <a:ext cx="8228880" cy="3976920"/>
          </a:xfrm>
          <a:prstGeom prst="rect">
            <a:avLst/>
          </a:prstGeom>
        </p:spPr>
        <p:txBody>
          <a:bodyPr lIns="0" tIns="0" rIns="0" bIns="0"/>
          <a:lstStyle/>
          <a:p>
            <a:pPr marL="432000" indent="-324000">
              <a:buClr>
                <a:srgbClr val="000000"/>
              </a:buClr>
              <a:buSzPct val="45000"/>
              <a:buFont typeface="Wingdings" charset="2"/>
              <a:buChar char=""/>
            </a:pPr>
            <a:r>
              <a:rPr lang="fr-FR" sz="2800" b="0" strike="noStrike" spc="-1">
                <a:solidFill>
                  <a:srgbClr val="000000"/>
                </a:solidFill>
                <a:uFill>
                  <a:solidFill>
                    <a:srgbClr val="FFFFFF"/>
                  </a:solidFill>
                </a:uFill>
                <a:latin typeface="Arial"/>
              </a:rPr>
              <a:t>Cliquez pour éditer le format du plan de texte</a:t>
            </a:r>
          </a:p>
          <a:p>
            <a:pPr marL="864000" lvl="1" indent="-324000">
              <a:buClr>
                <a:srgbClr val="000000"/>
              </a:buClr>
              <a:buSzPct val="75000"/>
              <a:buFont typeface="Symbol" charset="2"/>
              <a:buChar char=""/>
            </a:pPr>
            <a:r>
              <a:rPr lang="fr-FR" sz="2800" b="0" strike="noStrike" spc="-1">
                <a:solidFill>
                  <a:srgbClr val="000000"/>
                </a:solidFill>
                <a:uFill>
                  <a:solidFill>
                    <a:srgbClr val="FFFFFF"/>
                  </a:solidFill>
                </a:uFill>
                <a:latin typeface="Arial"/>
              </a:rPr>
              <a:t>Second niveau de plan</a:t>
            </a:r>
          </a:p>
          <a:p>
            <a:pPr marL="1296000" lvl="2" indent="-288000">
              <a:buClr>
                <a:srgbClr val="000000"/>
              </a:buClr>
              <a:buSzPct val="45000"/>
              <a:buFont typeface="Wingdings" charset="2"/>
              <a:buChar char=""/>
            </a:pPr>
            <a:r>
              <a:rPr lang="fr-FR" sz="2800" b="0" strike="noStrike" spc="-1">
                <a:solidFill>
                  <a:srgbClr val="000000"/>
                </a:solidFill>
                <a:uFill>
                  <a:solidFill>
                    <a:srgbClr val="FFFFFF"/>
                  </a:solidFill>
                </a:uFill>
                <a:latin typeface="Arial"/>
              </a:rPr>
              <a:t>Troisième niveau de plan</a:t>
            </a:r>
          </a:p>
          <a:p>
            <a:pPr marL="1728000" lvl="3" indent="-216000">
              <a:buClr>
                <a:srgbClr val="000000"/>
              </a:buClr>
              <a:buSzPct val="75000"/>
              <a:buFont typeface="Symbol" charset="2"/>
              <a:buChar char=""/>
            </a:pPr>
            <a:r>
              <a:rPr lang="fr-FR" sz="2800" b="0" strike="noStrike" spc="-1">
                <a:solidFill>
                  <a:srgbClr val="000000"/>
                </a:solidFill>
                <a:uFill>
                  <a:solidFill>
                    <a:srgbClr val="FFFFFF"/>
                  </a:solidFill>
                </a:uFill>
                <a:latin typeface="Arial"/>
              </a:rPr>
              <a:t>Quatrième niveau de plan</a:t>
            </a:r>
          </a:p>
          <a:p>
            <a:pPr marL="2160000" lvl="4" indent="-216000">
              <a:buClr>
                <a:srgbClr val="000000"/>
              </a:buClr>
              <a:buSzPct val="45000"/>
              <a:buFont typeface="Wingdings" charset="2"/>
              <a:buChar char=""/>
            </a:pPr>
            <a:r>
              <a:rPr lang="fr-FR" sz="2800" b="0" strike="noStrike" spc="-1">
                <a:solidFill>
                  <a:srgbClr val="000000"/>
                </a:solidFill>
                <a:uFill>
                  <a:solidFill>
                    <a:srgbClr val="FFFFFF"/>
                  </a:solidFill>
                </a:uFill>
                <a:latin typeface="Arial"/>
              </a:rPr>
              <a:t>Cinquième niveau de plan</a:t>
            </a:r>
          </a:p>
          <a:p>
            <a:pPr marL="2592000" lvl="5" indent="-216000">
              <a:buClr>
                <a:srgbClr val="000000"/>
              </a:buClr>
              <a:buSzPct val="45000"/>
              <a:buFont typeface="Wingdings" charset="2"/>
              <a:buChar char=""/>
            </a:pPr>
            <a:r>
              <a:rPr lang="fr-FR" sz="2800" b="0" strike="noStrike" spc="-1">
                <a:solidFill>
                  <a:srgbClr val="000000"/>
                </a:solidFill>
                <a:uFill>
                  <a:solidFill>
                    <a:srgbClr val="FFFFFF"/>
                  </a:solidFill>
                </a:uFill>
                <a:latin typeface="Arial"/>
              </a:rPr>
              <a:t>Sixième niveau de plan</a:t>
            </a:r>
          </a:p>
          <a:p>
            <a:pPr marL="3024000" lvl="6" indent="-216000">
              <a:buClr>
                <a:srgbClr val="000000"/>
              </a:buClr>
              <a:buSzPct val="45000"/>
              <a:buFont typeface="Wingdings" charset="2"/>
              <a:buChar char=""/>
            </a:pPr>
            <a:r>
              <a:rPr lang="fr-FR" sz="2800" b="0" strike="noStrike" spc="-1">
                <a:solidFill>
                  <a:srgbClr val="000000"/>
                </a:solidFill>
                <a:uFill>
                  <a:solidFill>
                    <a:srgbClr val="FFFFFF"/>
                  </a:solidFill>
                </a:u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8" name="Image 2"/>
          <p:cNvPicPr/>
          <p:nvPr/>
        </p:nvPicPr>
        <p:blipFill>
          <a:blip r:embed="rId14"/>
          <a:stretch/>
        </p:blipFill>
        <p:spPr>
          <a:xfrm>
            <a:off x="0" y="0"/>
            <a:ext cx="9137160" cy="6851520"/>
          </a:xfrm>
          <a:prstGeom prst="rect">
            <a:avLst/>
          </a:prstGeom>
          <a:ln>
            <a:noFill/>
          </a:ln>
        </p:spPr>
      </p:pic>
      <p:sp>
        <p:nvSpPr>
          <p:cNvPr id="149" name="PlaceHolder 1"/>
          <p:cNvSpPr>
            <a:spLocks noGrp="1"/>
          </p:cNvSpPr>
          <p:nvPr>
            <p:ph type="title"/>
          </p:nvPr>
        </p:nvSpPr>
        <p:spPr>
          <a:xfrm>
            <a:off x="457200" y="273600"/>
            <a:ext cx="8229240" cy="1144800"/>
          </a:xfrm>
          <a:prstGeom prst="rect">
            <a:avLst/>
          </a:prstGeom>
        </p:spPr>
        <p:txBody>
          <a:bodyPr lIns="0" tIns="0" rIns="0" bIns="0" anchor="ctr"/>
          <a:lstStyle/>
          <a:p>
            <a:r>
              <a:rPr lang="fr-FR" sz="1800" b="0" strike="noStrike" spc="-1">
                <a:solidFill>
                  <a:srgbClr val="000000"/>
                </a:solidFill>
                <a:uFill>
                  <a:solidFill>
                    <a:srgbClr val="FFFFFF"/>
                  </a:solidFill>
                </a:uFill>
                <a:latin typeface="Arial"/>
              </a:rPr>
              <a:t>Cliquez pour éditer le format du texte-titre</a:t>
            </a:r>
          </a:p>
        </p:txBody>
      </p:sp>
      <p:sp>
        <p:nvSpPr>
          <p:cNvPr id="150"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fr-FR" sz="2800" b="0" strike="noStrike" spc="-1">
                <a:solidFill>
                  <a:srgbClr val="000000"/>
                </a:solidFill>
                <a:uFill>
                  <a:solidFill>
                    <a:srgbClr val="FFFFFF"/>
                  </a:solidFill>
                </a:uFill>
                <a:latin typeface="Arial"/>
              </a:rPr>
              <a:t>Cliquez pour éditer le format du plan de texte</a:t>
            </a:r>
          </a:p>
          <a:p>
            <a:pPr marL="864000" lvl="1" indent="-324000">
              <a:buClr>
                <a:srgbClr val="000000"/>
              </a:buClr>
              <a:buSzPct val="75000"/>
              <a:buFont typeface="Symbol" charset="2"/>
              <a:buChar char=""/>
            </a:pPr>
            <a:r>
              <a:rPr lang="fr-FR" sz="2000" b="0" strike="noStrike" spc="-1">
                <a:solidFill>
                  <a:srgbClr val="000000"/>
                </a:solidFill>
                <a:uFill>
                  <a:solidFill>
                    <a:srgbClr val="FFFFFF"/>
                  </a:solidFill>
                </a:uFill>
                <a:latin typeface="Arial"/>
              </a:rPr>
              <a:t>Second niveau de plan</a:t>
            </a:r>
          </a:p>
          <a:p>
            <a:pPr marL="1296000" lvl="2" indent="-288000">
              <a:buClr>
                <a:srgbClr val="000000"/>
              </a:buClr>
              <a:buSzPct val="45000"/>
              <a:buFont typeface="Wingdings" charset="2"/>
              <a:buChar char=""/>
            </a:pPr>
            <a:r>
              <a:rPr lang="fr-FR" sz="1800" b="0" strike="noStrike" spc="-1">
                <a:solidFill>
                  <a:srgbClr val="000000"/>
                </a:solidFill>
                <a:uFill>
                  <a:solidFill>
                    <a:srgbClr val="FFFFFF"/>
                  </a:solidFill>
                </a:uFill>
                <a:latin typeface="Arial"/>
              </a:rPr>
              <a:t>Troisième niveau de plan</a:t>
            </a:r>
          </a:p>
          <a:p>
            <a:pPr marL="1728000" lvl="3" indent="-216000">
              <a:buClr>
                <a:srgbClr val="000000"/>
              </a:buClr>
              <a:buSzPct val="75000"/>
              <a:buFont typeface="Symbol" charset="2"/>
              <a:buChar char=""/>
            </a:pPr>
            <a:r>
              <a:rPr lang="fr-FR" sz="1800" b="0" strike="noStrike" spc="-1">
                <a:solidFill>
                  <a:srgbClr val="000000"/>
                </a:solidFill>
                <a:uFill>
                  <a:solidFill>
                    <a:srgbClr val="FFFFFF"/>
                  </a:solidFill>
                </a:uFill>
                <a:latin typeface="Arial"/>
              </a:rPr>
              <a:t>Quatrième niveau de plan</a:t>
            </a:r>
          </a:p>
          <a:p>
            <a:pPr marL="2160000" lvl="4"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Cinquième niveau de plan</a:t>
            </a:r>
          </a:p>
          <a:p>
            <a:pPr marL="2592000" lvl="5"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Sixième niveau de plan</a:t>
            </a:r>
          </a:p>
          <a:p>
            <a:pPr marL="3024000" lvl="6"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5" name="Image 36"/>
          <p:cNvPicPr/>
          <p:nvPr/>
        </p:nvPicPr>
        <p:blipFill>
          <a:blip r:embed="rId14"/>
          <a:stretch/>
        </p:blipFill>
        <p:spPr>
          <a:xfrm>
            <a:off x="0" y="0"/>
            <a:ext cx="9137160" cy="6851520"/>
          </a:xfrm>
          <a:prstGeom prst="rect">
            <a:avLst/>
          </a:prstGeom>
          <a:ln>
            <a:noFill/>
          </a:ln>
        </p:spPr>
      </p:pic>
      <p:sp>
        <p:nvSpPr>
          <p:cNvPr id="186" name="PlaceHolder 1"/>
          <p:cNvSpPr>
            <a:spLocks noGrp="1"/>
          </p:cNvSpPr>
          <p:nvPr>
            <p:ph type="title"/>
          </p:nvPr>
        </p:nvSpPr>
        <p:spPr>
          <a:xfrm>
            <a:off x="457200" y="273600"/>
            <a:ext cx="8229240" cy="1144800"/>
          </a:xfrm>
          <a:prstGeom prst="rect">
            <a:avLst/>
          </a:prstGeom>
        </p:spPr>
        <p:txBody>
          <a:bodyPr lIns="0" tIns="0" rIns="0" bIns="0" anchor="ctr"/>
          <a:lstStyle/>
          <a:p>
            <a:r>
              <a:rPr lang="fr-FR" sz="1800" b="0" strike="noStrike" spc="-1">
                <a:solidFill>
                  <a:srgbClr val="000000"/>
                </a:solidFill>
                <a:uFill>
                  <a:solidFill>
                    <a:srgbClr val="FFFFFF"/>
                  </a:solidFill>
                </a:uFill>
                <a:latin typeface="Arial"/>
              </a:rPr>
              <a:t>Cliquez pour éditer le format du texte-titre</a:t>
            </a:r>
          </a:p>
        </p:txBody>
      </p:sp>
      <p:sp>
        <p:nvSpPr>
          <p:cNvPr id="187"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fr-FR" sz="2800" b="0" strike="noStrike" spc="-1">
                <a:solidFill>
                  <a:srgbClr val="000000"/>
                </a:solidFill>
                <a:uFill>
                  <a:solidFill>
                    <a:srgbClr val="FFFFFF"/>
                  </a:solidFill>
                </a:uFill>
                <a:latin typeface="Arial"/>
              </a:rPr>
              <a:t>Cliquez pour éditer le format du plan de texte</a:t>
            </a:r>
          </a:p>
          <a:p>
            <a:pPr marL="864000" lvl="1" indent="-324000">
              <a:buClr>
                <a:srgbClr val="000000"/>
              </a:buClr>
              <a:buSzPct val="75000"/>
              <a:buFont typeface="Symbol" charset="2"/>
              <a:buChar char=""/>
            </a:pPr>
            <a:r>
              <a:rPr lang="fr-FR" sz="2000" b="0" strike="noStrike" spc="-1">
                <a:solidFill>
                  <a:srgbClr val="000000"/>
                </a:solidFill>
                <a:uFill>
                  <a:solidFill>
                    <a:srgbClr val="FFFFFF"/>
                  </a:solidFill>
                </a:uFill>
                <a:latin typeface="Arial"/>
              </a:rPr>
              <a:t>Second niveau de plan</a:t>
            </a:r>
          </a:p>
          <a:p>
            <a:pPr marL="1296000" lvl="2" indent="-288000">
              <a:buClr>
                <a:srgbClr val="000000"/>
              </a:buClr>
              <a:buSzPct val="45000"/>
              <a:buFont typeface="Wingdings" charset="2"/>
              <a:buChar char=""/>
            </a:pPr>
            <a:r>
              <a:rPr lang="fr-FR" sz="1800" b="0" strike="noStrike" spc="-1">
                <a:solidFill>
                  <a:srgbClr val="000000"/>
                </a:solidFill>
                <a:uFill>
                  <a:solidFill>
                    <a:srgbClr val="FFFFFF"/>
                  </a:solidFill>
                </a:uFill>
                <a:latin typeface="Arial"/>
              </a:rPr>
              <a:t>Troisième niveau de plan</a:t>
            </a:r>
          </a:p>
          <a:p>
            <a:pPr marL="1728000" lvl="3" indent="-216000">
              <a:buClr>
                <a:srgbClr val="000000"/>
              </a:buClr>
              <a:buSzPct val="75000"/>
              <a:buFont typeface="Symbol" charset="2"/>
              <a:buChar char=""/>
            </a:pPr>
            <a:r>
              <a:rPr lang="fr-FR" sz="1800" b="0" strike="noStrike" spc="-1">
                <a:solidFill>
                  <a:srgbClr val="000000"/>
                </a:solidFill>
                <a:uFill>
                  <a:solidFill>
                    <a:srgbClr val="FFFFFF"/>
                  </a:solidFill>
                </a:uFill>
                <a:latin typeface="Arial"/>
              </a:rPr>
              <a:t>Quatrième niveau de plan</a:t>
            </a:r>
          </a:p>
          <a:p>
            <a:pPr marL="2160000" lvl="4"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Cinquième niveau de plan</a:t>
            </a:r>
          </a:p>
          <a:p>
            <a:pPr marL="2592000" lvl="5"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Sixième niveau de plan</a:t>
            </a:r>
          </a:p>
          <a:p>
            <a:pPr marL="3024000" lvl="6" indent="-216000">
              <a:buClr>
                <a:srgbClr val="000000"/>
              </a:buClr>
              <a:buSzPct val="45000"/>
              <a:buFont typeface="Wingdings" charset="2"/>
              <a:buChar char=""/>
            </a:pPr>
            <a:r>
              <a:rPr lang="fr-FR" sz="2000" b="0" strike="noStrike" spc="-1">
                <a:solidFill>
                  <a:srgbClr val="000000"/>
                </a:solidFill>
                <a:uFill>
                  <a:solidFill>
                    <a:srgbClr val="FFFFFF"/>
                  </a:solidFill>
                </a:u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mailto:pass@ch-pont-audemer.fr"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3.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CustomShape 1"/>
          <p:cNvSpPr/>
          <p:nvPr/>
        </p:nvSpPr>
        <p:spPr>
          <a:xfrm>
            <a:off x="1763640" y="476640"/>
            <a:ext cx="7159680" cy="2758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3100" b="0" strike="noStrike" cap="all" spc="-1">
                <a:solidFill>
                  <a:srgbClr val="39302A"/>
                </a:solidFill>
                <a:uFill>
                  <a:solidFill>
                    <a:srgbClr val="FFFFFF"/>
                  </a:solidFill>
                </a:uFill>
                <a:latin typeface="Arial"/>
                <a:ea typeface="DejaVu Sans"/>
              </a:rPr>
              <a:t>COMITE DE PILOTAGE  P.A.S.S.</a:t>
            </a:r>
            <a:endParaRPr lang="fr-FR" sz="1800" b="0" strike="noStrike" spc="-1">
              <a:solidFill>
                <a:srgbClr val="000000"/>
              </a:solidFill>
              <a:uFill>
                <a:solidFill>
                  <a:srgbClr val="FFFFFF"/>
                </a:solidFill>
              </a:uFill>
              <a:latin typeface="Arial"/>
            </a:endParaRPr>
          </a:p>
          <a:p>
            <a:pPr>
              <a:lnSpc>
                <a:spcPct val="100000"/>
              </a:lnSpc>
            </a:pPr>
            <a:r>
              <a:rPr lang="fr-FR" sz="3100" b="0" strike="noStrike" cap="all" spc="-1">
                <a:solidFill>
                  <a:srgbClr val="39302A"/>
                </a:solidFill>
                <a:uFill>
                  <a:solidFill>
                    <a:srgbClr val="FFFFFF"/>
                  </a:solidFill>
                </a:uFill>
                <a:latin typeface="Arial"/>
                <a:ea typeface="DejaVu Sans"/>
              </a:rPr>
              <a:t>(permanence d’accès aux soins de santé) de Pont-Audemer 2024</a:t>
            </a:r>
            <a:endParaRPr lang="fr-FR" sz="1800" b="0" strike="noStrike" spc="-1">
              <a:solidFill>
                <a:srgbClr val="000000"/>
              </a:solidFill>
              <a:uFill>
                <a:solidFill>
                  <a:srgbClr val="FFFFFF"/>
                </a:solidFill>
              </a:uFill>
              <a:latin typeface="Arial"/>
            </a:endParaRPr>
          </a:p>
        </p:txBody>
      </p:sp>
      <p:pic>
        <p:nvPicPr>
          <p:cNvPr id="223" name="Image 5"/>
          <p:cNvPicPr/>
          <p:nvPr/>
        </p:nvPicPr>
        <p:blipFill>
          <a:blip r:embed="rId2"/>
          <a:stretch/>
        </p:blipFill>
        <p:spPr>
          <a:xfrm>
            <a:off x="179640" y="260640"/>
            <a:ext cx="1405080" cy="1398600"/>
          </a:xfrm>
          <a:prstGeom prst="rect">
            <a:avLst/>
          </a:prstGeom>
          <a:ln>
            <a:noFill/>
          </a:ln>
        </p:spPr>
      </p:pic>
      <p:sp>
        <p:nvSpPr>
          <p:cNvPr id="224"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25" name="CustomShape 3"/>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74246C7-2D8D-4F02-9248-4FFDAE18CF61}" type="slidenum">
              <a:rPr lang="fr-FR" sz="1000" b="0" strike="noStrike" spc="-1">
                <a:solidFill>
                  <a:srgbClr val="FFFFFF"/>
                </a:solidFill>
                <a:uFill>
                  <a:solidFill>
                    <a:srgbClr val="FFFFFF"/>
                  </a:solidFill>
                </a:uFill>
                <a:latin typeface="Times New Roman"/>
                <a:ea typeface="DejaVu Sans"/>
              </a:rPr>
              <a:t>1</a:t>
            </a:fld>
            <a:endParaRPr lang="fr-FR" sz="1800" b="0" strike="noStrike" spc="-1">
              <a:solidFill>
                <a:srgbClr val="000000"/>
              </a:solidFill>
              <a:uFill>
                <a:solidFill>
                  <a:srgbClr val="FFFFFF"/>
                </a:solidFill>
              </a:uFill>
              <a:latin typeface="Arial"/>
            </a:endParaRPr>
          </a:p>
        </p:txBody>
      </p:sp>
      <p:sp>
        <p:nvSpPr>
          <p:cNvPr id="226" name="CustomShape 4"/>
          <p:cNvSpPr/>
          <p:nvPr/>
        </p:nvSpPr>
        <p:spPr>
          <a:xfrm>
            <a:off x="496080" y="3625200"/>
            <a:ext cx="12793680" cy="2936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FFFFFF"/>
                </a:solidFill>
                <a:uFill>
                  <a:solidFill>
                    <a:srgbClr val="FFFFFF"/>
                  </a:solidFill>
                </a:uFill>
                <a:latin typeface="Times New Roman"/>
                <a:ea typeface="DejaVu Sans"/>
              </a:rPr>
              <a:t> AUGER Aurélien puis LEREBOURG Marie Laure– faisant fonction cadre de santé </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FFFFFF"/>
                </a:solidFill>
                <a:uFill>
                  <a:solidFill>
                    <a:srgbClr val="FFFFFF"/>
                  </a:solidFill>
                </a:uFill>
                <a:latin typeface="Times New Roman"/>
                <a:ea typeface="DejaVu Sans"/>
              </a:rPr>
              <a:t> MABILAIS François -médecin PASS</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FFFFFF"/>
                </a:solidFill>
                <a:uFill>
                  <a:solidFill>
                    <a:srgbClr val="FFFFFF"/>
                  </a:solidFill>
                </a:uFill>
                <a:latin typeface="Times New Roman"/>
                <a:ea typeface="DejaVu Sans"/>
              </a:rPr>
              <a:t> PINARDON Anne– Infirmière  PASS</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FFFFFF"/>
                </a:solidFill>
                <a:uFill>
                  <a:solidFill>
                    <a:srgbClr val="FFFFFF"/>
                  </a:solidFill>
                </a:uFill>
                <a:latin typeface="Times New Roman"/>
                <a:ea typeface="DejaVu Sans"/>
              </a:rPr>
              <a:t> MOULIN Géraldine– assistante sociale PASS </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FFFFFF"/>
                </a:solidFill>
                <a:uFill>
                  <a:solidFill>
                    <a:srgbClr val="FFFFFF"/>
                  </a:solidFill>
                </a:uFill>
                <a:latin typeface="Times New Roman"/>
                <a:ea typeface="DejaVu Sans"/>
              </a:rPr>
              <a:t> STALIN Laetitia– Cs RSA</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FFFFFF"/>
                </a:solidFill>
                <a:uFill>
                  <a:solidFill>
                    <a:srgbClr val="FFFFFF"/>
                  </a:solidFill>
                </a:uFill>
                <a:latin typeface="Times New Roman"/>
                <a:ea typeface="DejaVu Sans"/>
              </a:rPr>
              <a:t> PAULCécile- neuropsychologue</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FFFFFF"/>
                </a:solidFill>
                <a:uFill>
                  <a:solidFill>
                    <a:srgbClr val="FFFFFF"/>
                  </a:solidFill>
                </a:uFill>
                <a:latin typeface="Times New Roman"/>
                <a:ea typeface="DejaVu Sans"/>
              </a:rPr>
              <a:t> LENGIGNON Cécile- socio-esthéticienne</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FFFFFF"/>
                </a:solidFill>
                <a:uFill>
                  <a:solidFill>
                    <a:srgbClr val="FFFFFF"/>
                  </a:solidFill>
                </a:uFill>
                <a:latin typeface="Times New Roman"/>
                <a:ea typeface="DejaVu Sans"/>
              </a:rPr>
              <a:t> HAMELET Alexandra  -Secrétaire</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FFFFFF"/>
                </a:solidFill>
                <a:uFill>
                  <a:solidFill>
                    <a:srgbClr val="FFFFFF"/>
                  </a:solidFill>
                </a:uFill>
                <a:latin typeface="Times New Roman"/>
                <a:ea typeface="DejaVu Sans"/>
              </a:rPr>
              <a:t> LEROYER Sandrine-Diététicienne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CustomShape 1"/>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68" name="CustomShape 2"/>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42B91E0-8AF3-4AA6-A3AF-AD7D66EB332D}" type="slidenum">
              <a:rPr lang="fr-FR" sz="1000" b="0" strike="noStrike" spc="-1">
                <a:solidFill>
                  <a:srgbClr val="FFFFFF"/>
                </a:solidFill>
                <a:uFill>
                  <a:solidFill>
                    <a:srgbClr val="FFFFFF"/>
                  </a:solidFill>
                </a:uFill>
                <a:latin typeface="Times New Roman"/>
                <a:ea typeface="DejaVu Sans"/>
              </a:rPr>
              <a:t>10</a:t>
            </a:fld>
            <a:endParaRPr lang="fr-FR" sz="1800" b="0" strike="noStrike" spc="-1">
              <a:solidFill>
                <a:srgbClr val="000000"/>
              </a:solidFill>
              <a:uFill>
                <a:solidFill>
                  <a:srgbClr val="FFFFFF"/>
                </a:solidFill>
              </a:uFill>
              <a:latin typeface="Arial"/>
            </a:endParaRPr>
          </a:p>
        </p:txBody>
      </p:sp>
      <p:sp>
        <p:nvSpPr>
          <p:cNvPr id="269" name="CustomShape 3"/>
          <p:cNvSpPr/>
          <p:nvPr/>
        </p:nvSpPr>
        <p:spPr>
          <a:xfrm>
            <a:off x="360000" y="504000"/>
            <a:ext cx="8558640" cy="513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200" b="0" strike="noStrike" spc="-1">
                <a:solidFill>
                  <a:srgbClr val="000000"/>
                </a:solidFill>
                <a:uFill>
                  <a:solidFill>
                    <a:srgbClr val="FFFFFF"/>
                  </a:solidFill>
                </a:uFill>
                <a:latin typeface="Arial"/>
                <a:ea typeface="DejaVu Sans"/>
              </a:rPr>
              <a:t>Dans le </a:t>
            </a:r>
            <a:r>
              <a:rPr lang="fr-FR" sz="2200" b="1" strike="noStrike" spc="-1">
                <a:solidFill>
                  <a:srgbClr val="000000"/>
                </a:solidFill>
                <a:uFill>
                  <a:solidFill>
                    <a:srgbClr val="FFFFFF"/>
                  </a:solidFill>
                </a:uFill>
                <a:latin typeface="Arial"/>
                <a:ea typeface="DejaVu Sans"/>
              </a:rPr>
              <a:t>cadre du mois sans tabac</a:t>
            </a:r>
            <a:r>
              <a:rPr lang="fr-FR" sz="2200" b="0" strike="noStrike" spc="-1">
                <a:solidFill>
                  <a:srgbClr val="000000"/>
                </a:solidFill>
                <a:uFill>
                  <a:solidFill>
                    <a:srgbClr val="FFFFFF"/>
                  </a:solidFill>
                </a:uFill>
                <a:latin typeface="Arial"/>
                <a:ea typeface="DejaVu Sans"/>
              </a:rPr>
              <a:t> en novembre 2023 il y a eu un projet en partenariat  avec le CSAPA de Pont-Audemer, porté par le Dr Flavigny médecin addictologue.</a:t>
            </a: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L’infirmière a bénéficié d’une formation «  Devenir prescripteur de traitements de substitution nicotinique »le 18/10 et 21/11/2023.</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Sur les 178 personnes rencontrées par l’IDE jusqu’en novembre  il y avait 43 fumeurs. Sur ce mois  il y a eu 58 entretiens IDE PASS dont certains vus 2 fois au cours de ce mois. </a:t>
            </a: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Pour les patients rencontrés il y a eu un RPIB ( Repérage Précoce Intervention Brève) systématique et pour les 13 fumeurs vus,en terme de réduction des risques, à minima ils ont été encouragés à ne plus fumer à l’intérieur.2 personnes sont dans une démarche d’arrêt du tabac.3 personnes ont bénéficié d’un accompagnement.</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p:txBody>
      </p:sp>
      <p:sp>
        <p:nvSpPr>
          <p:cNvPr id="270" name="CustomShape 4"/>
          <p:cNvSpPr/>
          <p:nvPr/>
        </p:nvSpPr>
        <p:spPr>
          <a:xfrm>
            <a:off x="2088000" y="576000"/>
            <a:ext cx="5250960" cy="490680"/>
          </a:xfrm>
          <a:prstGeom prst="rect">
            <a:avLst/>
          </a:prstGeom>
          <a:noFill/>
          <a:ln>
            <a:noFill/>
          </a:ln>
        </p:spPr>
        <p:style>
          <a:lnRef idx="0">
            <a:scrgbClr r="0" g="0" b="0"/>
          </a:lnRef>
          <a:fillRef idx="0">
            <a:scrgbClr r="0" g="0" b="0"/>
          </a:fillRef>
          <a:effectRef idx="0">
            <a:scrgbClr r="0" g="0" b="0"/>
          </a:effectRef>
          <a:fontRef idx="minor"/>
        </p:style>
      </p:sp>
      <p:sp>
        <p:nvSpPr>
          <p:cNvPr id="271" name="CustomShape 5"/>
          <p:cNvSpPr/>
          <p:nvPr/>
        </p:nvSpPr>
        <p:spPr>
          <a:xfrm>
            <a:off x="2088000" y="4392000"/>
            <a:ext cx="5530680" cy="57060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CustomShape 1"/>
          <p:cNvSpPr/>
          <p:nvPr/>
        </p:nvSpPr>
        <p:spPr>
          <a:xfrm>
            <a:off x="579960" y="137880"/>
            <a:ext cx="8222040" cy="1135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2800" b="1" strike="noStrike" spc="-1">
                <a:solidFill>
                  <a:srgbClr val="F4A973"/>
                </a:solidFill>
                <a:uFill>
                  <a:solidFill>
                    <a:srgbClr val="FFFFFF"/>
                  </a:solidFill>
                </a:uFill>
                <a:latin typeface="Arial"/>
                <a:ea typeface="DejaVu Sans"/>
              </a:rPr>
              <a:t>Les méthodes d’intervention</a:t>
            </a:r>
            <a:endParaRPr lang="fr-FR" sz="1800" b="0" strike="noStrike" spc="-1">
              <a:solidFill>
                <a:srgbClr val="000000"/>
              </a:solidFill>
              <a:uFill>
                <a:solidFill>
                  <a:srgbClr val="FFFFFF"/>
                </a:solidFill>
              </a:uFill>
              <a:latin typeface="Arial"/>
            </a:endParaRPr>
          </a:p>
        </p:txBody>
      </p:sp>
      <p:sp>
        <p:nvSpPr>
          <p:cNvPr id="273"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74" name="CustomShape 3"/>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656BBE0-0CEF-494C-A1B5-93628CB9C12E}" type="slidenum">
              <a:rPr lang="fr-FR" sz="1000" b="0" strike="noStrike" spc="-1">
                <a:solidFill>
                  <a:srgbClr val="000000"/>
                </a:solidFill>
                <a:uFill>
                  <a:solidFill>
                    <a:srgbClr val="FFFFFF"/>
                  </a:solidFill>
                </a:uFill>
                <a:latin typeface="Times New Roman"/>
                <a:ea typeface="DejaVu Sans"/>
              </a:rPr>
              <a:t>11</a:t>
            </a:fld>
            <a:endParaRPr lang="fr-FR" sz="1800" b="0" strike="noStrike" spc="-1">
              <a:solidFill>
                <a:srgbClr val="000000"/>
              </a:solidFill>
              <a:uFill>
                <a:solidFill>
                  <a:srgbClr val="FFFFFF"/>
                </a:solidFill>
              </a:uFill>
              <a:latin typeface="Arial"/>
            </a:endParaRPr>
          </a:p>
        </p:txBody>
      </p:sp>
      <p:sp>
        <p:nvSpPr>
          <p:cNvPr id="275" name="CustomShape 4"/>
          <p:cNvSpPr/>
          <p:nvPr/>
        </p:nvSpPr>
        <p:spPr>
          <a:xfrm>
            <a:off x="245880" y="4149000"/>
            <a:ext cx="8705520" cy="2273400"/>
          </a:xfrm>
          <a:prstGeom prst="rect">
            <a:avLst/>
          </a:prstGeom>
          <a:noFill/>
          <a:ln>
            <a:noFill/>
          </a:ln>
        </p:spPr>
        <p:style>
          <a:lnRef idx="0">
            <a:scrgbClr r="0" g="0" b="0"/>
          </a:lnRef>
          <a:fillRef idx="0">
            <a:scrgbClr r="0" g="0" b="0"/>
          </a:fillRef>
          <a:effectRef idx="0">
            <a:scrgbClr r="0" g="0" b="0"/>
          </a:effectRef>
          <a:fontRef idx="minor"/>
        </p:style>
      </p:sp>
      <p:sp>
        <p:nvSpPr>
          <p:cNvPr id="276" name="CustomShape 5"/>
          <p:cNvSpPr/>
          <p:nvPr/>
        </p:nvSpPr>
        <p:spPr>
          <a:xfrm>
            <a:off x="291960" y="936000"/>
            <a:ext cx="8419320" cy="1630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000" b="1" u="sng" strike="noStrike" spc="-1">
                <a:solidFill>
                  <a:srgbClr val="000000"/>
                </a:solidFill>
                <a:uFill>
                  <a:solidFill>
                    <a:srgbClr val="FFFFFF"/>
                  </a:solidFill>
                </a:uFill>
                <a:latin typeface="Arial"/>
                <a:ea typeface="DejaVu Sans"/>
              </a:rPr>
              <a:t>L’écoute</a:t>
            </a: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 L'écoute prend toujours une grande part de l'activité infirmière. </a:t>
            </a:r>
            <a:endParaRPr lang="fr-FR" sz="1800" b="0" strike="noStrike" spc="-1">
              <a:solidFill>
                <a:srgbClr val="000000"/>
              </a:solidFill>
              <a:uFill>
                <a:solidFill>
                  <a:srgbClr val="FFFFFF"/>
                </a:solidFill>
              </a:uFill>
              <a:latin typeface="Arial"/>
            </a:endParaRPr>
          </a:p>
          <a:p>
            <a:pPr algn="just">
              <a:lnSpc>
                <a:spcPct val="100000"/>
              </a:lnSpc>
            </a:pPr>
            <a:r>
              <a:rPr lang="fr-FR" sz="2000" b="0" strike="noStrike" spc="-1">
                <a:solidFill>
                  <a:srgbClr val="000000"/>
                </a:solidFill>
                <a:uFill>
                  <a:solidFill>
                    <a:srgbClr val="FFFFFF"/>
                  </a:solidFill>
                </a:uFill>
                <a:latin typeface="Arial"/>
                <a:ea typeface="DejaVu Sans"/>
              </a:rPr>
              <a:t>Ce temps dédié lors des  rendez-vous médicaux permet d'établir une relation de confiance. Certaines problématiques qui n'étaient pas initialement abordées s'en trouvent parfois révélées et rendent possible l'évolution de l'accompagnement. </a:t>
            </a:r>
            <a:endParaRPr lang="fr-FR" sz="1800" b="0" strike="noStrike" spc="-1">
              <a:solidFill>
                <a:srgbClr val="000000"/>
              </a:solidFill>
              <a:uFill>
                <a:solidFill>
                  <a:srgbClr val="FFFFFF"/>
                </a:solidFill>
              </a:uFill>
              <a:latin typeface="Arial"/>
            </a:endParaRPr>
          </a:p>
        </p:txBody>
      </p:sp>
      <p:sp>
        <p:nvSpPr>
          <p:cNvPr id="277" name="CustomShape 6"/>
          <p:cNvSpPr/>
          <p:nvPr/>
        </p:nvSpPr>
        <p:spPr>
          <a:xfrm>
            <a:off x="288000" y="2911320"/>
            <a:ext cx="6983280" cy="28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000" b="1" u="sng" strike="noStrike" spc="-1">
                <a:solidFill>
                  <a:srgbClr val="000000"/>
                </a:solidFill>
                <a:uFill>
                  <a:solidFill>
                    <a:srgbClr val="FFFFFF"/>
                  </a:solidFill>
                </a:uFill>
                <a:latin typeface="Arial"/>
                <a:ea typeface="DejaVu Sans"/>
              </a:rPr>
              <a:t>L’éducation à la santé / prévention</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278" name="CustomShape 7"/>
          <p:cNvSpPr/>
          <p:nvPr/>
        </p:nvSpPr>
        <p:spPr>
          <a:xfrm>
            <a:off x="294840" y="4752000"/>
            <a:ext cx="8340480" cy="12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fr-FR" sz="2000" b="1" u="sng" strike="noStrike" spc="-1">
                <a:solidFill>
                  <a:srgbClr val="000000"/>
                </a:solidFill>
                <a:uFill>
                  <a:solidFill>
                    <a:srgbClr val="FFFFFF"/>
                  </a:solidFill>
                </a:uFill>
                <a:latin typeface="Arial"/>
                <a:ea typeface="DejaVu Sans"/>
              </a:rPr>
              <a:t>La prise de rendez-vous et l'accompagnement physique</a:t>
            </a:r>
            <a:r>
              <a:rPr lang="fr-FR" sz="20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gn="just">
              <a:lnSpc>
                <a:spcPct val="100000"/>
              </a:lnSpc>
            </a:pPr>
            <a:r>
              <a:rPr lang="fr-FR" sz="2000" b="0" strike="noStrike" spc="-1">
                <a:solidFill>
                  <a:srgbClr val="000000"/>
                </a:solidFill>
                <a:uFill>
                  <a:solidFill>
                    <a:srgbClr val="FFFFFF"/>
                  </a:solidFill>
                </a:uFill>
                <a:latin typeface="Arial"/>
                <a:ea typeface="DejaVu Sans"/>
              </a:rPr>
              <a:t>Pour certaines situations, l'infirmière aide à la prise des rendez-vous  et accompagne les personnes aux consultations. Ce qui peut s'expliquer par la précarité des personnes, la difficulté à s'orienter dans le système de santé et aussi par l'appréhension du milieu médical</a:t>
            </a:r>
            <a:r>
              <a:rPr lang="fr-FR" sz="1800" b="0" strike="noStrike" spc="-1">
                <a:solidFill>
                  <a:srgbClr val="000000"/>
                </a:solidFill>
                <a:uFill>
                  <a:solidFill>
                    <a:srgbClr val="FFFFFF"/>
                  </a:solidFill>
                </a:uFill>
                <a:latin typeface="Arial"/>
                <a:ea typeface="DejaVu Sans"/>
              </a:rPr>
              <a:t>.</a:t>
            </a:r>
            <a:endParaRPr lang="fr-FR" sz="1800" b="0" strike="noStrike" spc="-1">
              <a:solidFill>
                <a:srgbClr val="000000"/>
              </a:solidFill>
              <a:uFill>
                <a:solidFill>
                  <a:srgbClr val="FFFFFF"/>
                </a:solidFill>
              </a:uFill>
              <a:latin typeface="Arial"/>
            </a:endParaRPr>
          </a:p>
        </p:txBody>
      </p:sp>
      <p:sp>
        <p:nvSpPr>
          <p:cNvPr id="279" name="CustomShape 8"/>
          <p:cNvSpPr/>
          <p:nvPr/>
        </p:nvSpPr>
        <p:spPr>
          <a:xfrm>
            <a:off x="288000" y="3420000"/>
            <a:ext cx="8563320" cy="1111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fr-FR" sz="2000" b="0" strike="noStrike" spc="-1">
                <a:solidFill>
                  <a:srgbClr val="000000"/>
                </a:solidFill>
                <a:uFill>
                  <a:solidFill>
                    <a:srgbClr val="FFFFFF"/>
                  </a:solidFill>
                </a:uFill>
                <a:latin typeface="Arial"/>
                <a:ea typeface="DejaVu Sans"/>
              </a:rPr>
              <a:t>Surtout par rapport aux maladies chroniques et l’éducation à la prise de traitement.</a:t>
            </a:r>
            <a:endParaRPr lang="fr-FR" sz="1800" b="0" strike="noStrike" spc="-1">
              <a:solidFill>
                <a:srgbClr val="000000"/>
              </a:solidFill>
              <a:uFill>
                <a:solidFill>
                  <a:srgbClr val="FFFFFF"/>
                </a:solidFill>
              </a:uFill>
              <a:latin typeface="Arial"/>
            </a:endParaRPr>
          </a:p>
        </p:txBody>
      </p:sp>
      <p:sp>
        <p:nvSpPr>
          <p:cNvPr id="280" name="CustomShape 9"/>
          <p:cNvSpPr/>
          <p:nvPr/>
        </p:nvSpPr>
        <p:spPr>
          <a:xfrm>
            <a:off x="288000" y="4149000"/>
            <a:ext cx="5879880" cy="382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000" b="1" u="sng" strike="noStrike" spc="-1">
                <a:solidFill>
                  <a:srgbClr val="000000"/>
                </a:solidFill>
                <a:uFill>
                  <a:solidFill>
                    <a:srgbClr val="FFFFFF"/>
                  </a:solidFill>
                </a:uFill>
                <a:latin typeface="Arial"/>
                <a:ea typeface="DejaVu Sans"/>
              </a:rPr>
              <a:t>Liaison partenaires</a:t>
            </a: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CustomShape 1"/>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82" name="CustomShape 2"/>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F4D99DD0-CEA6-48CB-ACE3-34E37A0236D7}" type="slidenum">
              <a:rPr lang="fr-FR" sz="1000" b="0" strike="noStrike" spc="-1">
                <a:solidFill>
                  <a:srgbClr val="000000"/>
                </a:solidFill>
                <a:uFill>
                  <a:solidFill>
                    <a:srgbClr val="FFFFFF"/>
                  </a:solidFill>
                </a:uFill>
                <a:latin typeface="Times New Roman"/>
                <a:ea typeface="DejaVu Sans"/>
              </a:rPr>
              <a:t>12</a:t>
            </a:fld>
            <a:endParaRPr lang="fr-FR" sz="1800" b="0" strike="noStrike" spc="-1">
              <a:solidFill>
                <a:srgbClr val="000000"/>
              </a:solidFill>
              <a:uFill>
                <a:solidFill>
                  <a:srgbClr val="FFFFFF"/>
                </a:solidFill>
              </a:uFill>
              <a:latin typeface="Arial"/>
            </a:endParaRPr>
          </a:p>
        </p:txBody>
      </p:sp>
      <p:sp>
        <p:nvSpPr>
          <p:cNvPr id="283" name="CustomShape 3"/>
          <p:cNvSpPr/>
          <p:nvPr/>
        </p:nvSpPr>
        <p:spPr>
          <a:xfrm>
            <a:off x="360000" y="1008000"/>
            <a:ext cx="8453160" cy="496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000" b="1" u="sng" strike="noStrike" spc="-1">
                <a:solidFill>
                  <a:srgbClr val="000000"/>
                </a:solidFill>
                <a:uFill>
                  <a:solidFill>
                    <a:srgbClr val="FFFFFF"/>
                  </a:solidFill>
                </a:uFill>
                <a:latin typeface="Arial"/>
                <a:ea typeface="DejaVu Sans"/>
              </a:rPr>
              <a:t>Au cours des bilans de santé: 182 prises de constantes </a:t>
            </a:r>
            <a:endParaRPr lang="fr-FR" sz="1800" b="0" strike="noStrike" spc="-1">
              <a:solidFill>
                <a:srgbClr val="000000"/>
              </a:solidFill>
              <a:uFill>
                <a:solidFill>
                  <a:srgbClr val="FFFFFF"/>
                </a:solidFill>
              </a:uFill>
              <a:latin typeface="Arial"/>
            </a:endParaRPr>
          </a:p>
          <a:p>
            <a:pPr algn="just">
              <a:lnSpc>
                <a:spcPct val="100000"/>
              </a:lnSpc>
            </a:pPr>
            <a:r>
              <a:rPr lang="fr-FR" sz="2000" b="0" strike="noStrike" spc="-1">
                <a:solidFill>
                  <a:srgbClr val="000000"/>
                </a:solidFill>
                <a:uFill>
                  <a:solidFill>
                    <a:srgbClr val="FFFFFF"/>
                  </a:solidFill>
                </a:uFill>
                <a:latin typeface="Arial"/>
                <a:ea typeface="DejaVu Sans"/>
              </a:rPr>
              <a:t>La prise de constantes chez les patients a permis de mettre en évidence, pour certains, un dysfonctionnement aboutissant à la mise en place d'un traitement médicamenteux. Cet état a généré une surveillance et une adaptation du traitement avec le médecin. ( HTA)</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000" b="1" u="sng" strike="noStrike" spc="-1">
                <a:solidFill>
                  <a:srgbClr val="000000"/>
                </a:solidFill>
                <a:uFill>
                  <a:solidFill>
                    <a:srgbClr val="FFFFFF"/>
                  </a:solidFill>
                </a:uFill>
                <a:latin typeface="Arial"/>
                <a:ea typeface="DejaVu Sans"/>
              </a:rPr>
              <a:t> 56 délivrances de traitement</a:t>
            </a: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Pour les personnes qui n’ont pas de droits ou droits incomplets, en grande précarité.</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000" b="1" u="sng" strike="noStrike" spc="-1">
                <a:solidFill>
                  <a:srgbClr val="000000"/>
                </a:solidFill>
                <a:uFill>
                  <a:solidFill>
                    <a:srgbClr val="FFFFFF"/>
                  </a:solidFill>
                </a:uFill>
                <a:latin typeface="Arial"/>
                <a:ea typeface="DejaVu Sans"/>
              </a:rPr>
              <a:t>30 bilans biologiques</a:t>
            </a:r>
            <a:endParaRPr lang="fr-FR" sz="1800" b="0" strike="noStrike" spc="-1">
              <a:solidFill>
                <a:srgbClr val="000000"/>
              </a:solidFill>
              <a:uFill>
                <a:solidFill>
                  <a:srgbClr val="FFFFFF"/>
                </a:solidFill>
              </a:uFill>
              <a:latin typeface="Arial"/>
            </a:endParaRPr>
          </a:p>
          <a:p>
            <a:pPr algn="just">
              <a:lnSpc>
                <a:spcPct val="100000"/>
              </a:lnSpc>
            </a:pPr>
            <a:r>
              <a:rPr lang="fr-FR" sz="2000" b="0" strike="noStrike" spc="-1">
                <a:solidFill>
                  <a:srgbClr val="000000"/>
                </a:solidFill>
                <a:uFill>
                  <a:solidFill>
                    <a:srgbClr val="FFFFFF"/>
                  </a:solidFill>
                </a:uFill>
                <a:latin typeface="Arial"/>
                <a:ea typeface="DejaVu Sans"/>
              </a:rPr>
              <a:t>Pour les personnes qui n’ont pas de droits ou des droits incomplets et dont le bilan ne peut pas attendre.C’est le médecin qui estime la priorité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284" name="CustomShape 4"/>
          <p:cNvSpPr/>
          <p:nvPr/>
        </p:nvSpPr>
        <p:spPr>
          <a:xfrm>
            <a:off x="2038320" y="216000"/>
            <a:ext cx="3644280" cy="895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a:solidFill>
                  <a:srgbClr val="F4A973"/>
                </a:solidFill>
                <a:uFill>
                  <a:solidFill>
                    <a:srgbClr val="FFFFFF"/>
                  </a:solidFill>
                </a:uFill>
                <a:latin typeface="Arial"/>
                <a:ea typeface="DejaVu Sans"/>
              </a:rPr>
              <a:t>Les actes infirmiers</a:t>
            </a:r>
            <a:endParaRPr lang="fr-FR" sz="1800" b="0" strike="noStrike" spc="-1">
              <a:solidFill>
                <a:srgbClr val="000000"/>
              </a:solidFill>
              <a:uFill>
                <a:solidFill>
                  <a:srgbClr val="FFFFFF"/>
                </a:solidFill>
              </a:uFill>
              <a:latin typeface="Arial"/>
            </a:endParaRPr>
          </a:p>
        </p:txBody>
      </p:sp>
      <p:sp>
        <p:nvSpPr>
          <p:cNvPr id="285" name="CustomShape 5"/>
          <p:cNvSpPr/>
          <p:nvPr/>
        </p:nvSpPr>
        <p:spPr>
          <a:xfrm>
            <a:off x="72000" y="3816000"/>
            <a:ext cx="8562960" cy="217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1800" b="0" strike="noStrike" spc="-1">
                <a:solidFill>
                  <a:srgbClr val="000000"/>
                </a:solidFill>
                <a:uFill>
                  <a:solidFill>
                    <a:srgbClr val="FFFFFF"/>
                  </a:solidFill>
                </a:uFill>
                <a:latin typeface="Arial"/>
                <a:ea typeface="DejaVu Sans"/>
              </a:rPr>
              <a:t>.</a:t>
            </a:r>
            <a:endParaRPr lang="fr-FR" sz="1800" b="0" strike="noStrike" spc="-1">
              <a:solidFill>
                <a:srgbClr val="000000"/>
              </a:solidFill>
              <a:uFill>
                <a:solidFill>
                  <a:srgbClr val="FFFFFF"/>
                </a:solidFill>
              </a:uFill>
              <a:latin typeface="Arial"/>
            </a:endParaRPr>
          </a:p>
        </p:txBody>
      </p:sp>
      <p:sp>
        <p:nvSpPr>
          <p:cNvPr id="286" name="CustomShape 6"/>
          <p:cNvSpPr/>
          <p:nvPr/>
        </p:nvSpPr>
        <p:spPr>
          <a:xfrm>
            <a:off x="137520" y="5390280"/>
            <a:ext cx="8933400" cy="944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fr-FR" sz="2000" b="0" strike="noStrike" spc="-1">
                <a:solidFill>
                  <a:srgbClr val="000000"/>
                </a:solidFill>
                <a:uFill>
                  <a:solidFill>
                    <a:srgbClr val="FFFFFF"/>
                  </a:solidFill>
                </a:uFill>
                <a:latin typeface="Arial"/>
                <a:ea typeface="DejaVu Sans"/>
              </a:rPr>
              <a:t>Une majorité d’orientations  par l’IDE  est effectuée vers les professionnels de la PASS ,une moindre part vers les consultations externes, le CPP, le CSAPA.</a:t>
            </a: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CustomShape 1"/>
          <p:cNvSpPr/>
          <p:nvPr/>
        </p:nvSpPr>
        <p:spPr>
          <a:xfrm>
            <a:off x="1368000" y="407160"/>
            <a:ext cx="6663960" cy="66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4100" b="1" strike="noStrike" spc="-1">
                <a:solidFill>
                  <a:srgbClr val="39302A"/>
                </a:solidFill>
                <a:uFill>
                  <a:solidFill>
                    <a:srgbClr val="FFFFFF"/>
                  </a:solidFill>
                </a:uFill>
                <a:latin typeface="Arial"/>
                <a:ea typeface="DejaVu Sans"/>
              </a:rPr>
              <a:t>MISSIONS DU MEDECIN</a:t>
            </a:r>
            <a:endParaRPr lang="fr-FR" sz="1800" b="0" strike="noStrike" spc="-1">
              <a:solidFill>
                <a:srgbClr val="000000"/>
              </a:solidFill>
              <a:uFill>
                <a:solidFill>
                  <a:srgbClr val="FFFFFF"/>
                </a:solidFill>
              </a:uFill>
              <a:latin typeface="Arial"/>
            </a:endParaRPr>
          </a:p>
        </p:txBody>
      </p:sp>
      <p:sp>
        <p:nvSpPr>
          <p:cNvPr id="288" name="CustomShape 2"/>
          <p:cNvSpPr/>
          <p:nvPr/>
        </p:nvSpPr>
        <p:spPr>
          <a:xfrm>
            <a:off x="216000" y="1152000"/>
            <a:ext cx="8421480" cy="539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fr-FR" sz="18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p:txBody>
      </p:sp>
      <p:sp>
        <p:nvSpPr>
          <p:cNvPr id="289" name="CustomShape 3"/>
          <p:cNvSpPr/>
          <p:nvPr/>
        </p:nvSpPr>
        <p:spPr>
          <a:xfrm>
            <a:off x="216000" y="1008000"/>
            <a:ext cx="8205480" cy="581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18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gn="just">
              <a:lnSpc>
                <a:spcPct val="100000"/>
              </a:lnSpc>
            </a:pPr>
            <a:r>
              <a:rPr lang="fr-FR" sz="2000" b="1" strike="noStrike" spc="-1">
                <a:solidFill>
                  <a:srgbClr val="000000"/>
                </a:solidFill>
                <a:uFill>
                  <a:solidFill>
                    <a:srgbClr val="FFFFFF"/>
                  </a:solidFill>
                </a:uFill>
                <a:latin typeface="Arial"/>
                <a:ea typeface="DejaVu Sans"/>
              </a:rPr>
              <a:t>Consultations et entretiens médicaux (évaluation de la situation de la personne )qui concourent à la prévention,au dépistage au diagnostic et au traitement afin de maintenir ou restaurer la santé et les compétences de la santé de la personne.</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2000" b="1" strike="noStrike" spc="-1">
                <a:solidFill>
                  <a:srgbClr val="000000"/>
                </a:solidFill>
                <a:uFill>
                  <a:solidFill>
                    <a:srgbClr val="FFFFFF"/>
                  </a:solidFill>
                </a:uFill>
                <a:latin typeface="Arial"/>
                <a:ea typeface="DejaVu Sans"/>
              </a:rPr>
              <a:t>Elaboration d’un parcours de soins adapté pour le patient en concertation avec l’ASE en assurant la coordination médicale(en interne de l’établissement ou en relais vers l’extérieur..</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2000" b="1" strike="noStrike" spc="-1">
                <a:solidFill>
                  <a:srgbClr val="000000"/>
                </a:solidFill>
                <a:uFill>
                  <a:solidFill>
                    <a:srgbClr val="FFFFFF"/>
                  </a:solidFill>
                </a:uFill>
                <a:latin typeface="Arial"/>
                <a:ea typeface="DejaVu Sans"/>
              </a:rPr>
              <a:t>Coordination et accompagnement de l’équipe dans les projets intra et extra hospitalier.</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2000" b="1" strike="noStrike" spc="-1">
                <a:solidFill>
                  <a:srgbClr val="000000"/>
                </a:solidFill>
                <a:uFill>
                  <a:solidFill>
                    <a:srgbClr val="FFFFFF"/>
                  </a:solidFill>
                </a:uFill>
                <a:latin typeface="Arial"/>
                <a:ea typeface="DejaVu Sans"/>
              </a:rPr>
              <a:t>Réunions d’équipe pluri-professionnelles</a:t>
            </a:r>
            <a:r>
              <a:rPr lang="fr-FR" sz="1800" b="1" strike="noStrike" spc="-1">
                <a:solidFill>
                  <a:srgbClr val="000000"/>
                </a:solidFill>
                <a:uFill>
                  <a:solidFill>
                    <a:srgbClr val="FFFFFF"/>
                  </a:solidFill>
                </a:uFill>
                <a:latin typeface="Arial"/>
                <a:ea typeface="DejaVu Sans"/>
              </a:rPr>
              <a:t>(ASE, IDE, PSYCHOLOGUE, SOCIO-ESTHETICIENNE,secrétaire,diététicienne)</a:t>
            </a:r>
            <a:r>
              <a:rPr lang="fr-FR" sz="2000" b="1" strike="noStrike" spc="-1">
                <a:solidFill>
                  <a:srgbClr val="000000"/>
                </a:solidFill>
                <a:uFill>
                  <a:solidFill>
                    <a:srgbClr val="FFFFFF"/>
                  </a:solidFill>
                </a:uFill>
                <a:latin typeface="Arial"/>
                <a:ea typeface="DejaVu Sans"/>
              </a:rPr>
              <a:t> pour évoquer et avancer sur  les situations médico sociales les plus complexes.</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p:txBody>
      </p:sp>
      <p:sp>
        <p:nvSpPr>
          <p:cNvPr id="290" name="CustomShape 4"/>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91" name="CustomShape 5"/>
          <p:cNvSpPr/>
          <p:nvPr/>
        </p:nvSpPr>
        <p:spPr>
          <a:xfrm>
            <a:off x="8647200" y="6602400"/>
            <a:ext cx="358200" cy="357480"/>
          </a:xfrm>
          <a:prstGeom prst="rect">
            <a:avLst/>
          </a:prstGeom>
          <a:noFill/>
          <a:ln>
            <a:noFill/>
          </a:ln>
        </p:spPr>
        <p:style>
          <a:lnRef idx="0">
            <a:scrgbClr r="0" g="0" b="0"/>
          </a:lnRef>
          <a:fillRef idx="0">
            <a:scrgbClr r="0" g="0" b="0"/>
          </a:fillRef>
          <a:effectRef idx="0">
            <a:scrgbClr r="0" g="0" b="0"/>
          </a:effectRef>
          <a:fontRef idx="minor"/>
        </p:style>
      </p:sp>
      <p:sp>
        <p:nvSpPr>
          <p:cNvPr id="292" name="CustomShape 6"/>
          <p:cNvSpPr/>
          <p:nvPr/>
        </p:nvSpPr>
        <p:spPr>
          <a:xfrm>
            <a:off x="8424000" y="6442200"/>
            <a:ext cx="707760" cy="23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fld id="{0CEF61A0-A2B2-44FD-A25F-2C31071B37B7}" type="slidenum">
              <a:rPr lang="fr-FR" sz="1000" b="0" strike="noStrike" spc="-1">
                <a:solidFill>
                  <a:srgbClr val="000000"/>
                </a:solidFill>
                <a:uFill>
                  <a:solidFill>
                    <a:srgbClr val="FFFFFF"/>
                  </a:solidFill>
                </a:uFill>
                <a:latin typeface="Times New Roman"/>
                <a:ea typeface="DejaVu Sans"/>
              </a:rPr>
              <a:t>13</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CustomShape 1"/>
          <p:cNvSpPr/>
          <p:nvPr/>
        </p:nvSpPr>
        <p:spPr>
          <a:xfrm>
            <a:off x="216000" y="72000"/>
            <a:ext cx="8781480" cy="662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4100" b="1" strike="noStrike" spc="-1">
                <a:solidFill>
                  <a:srgbClr val="39302A"/>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p:txBody>
      </p:sp>
      <p:sp>
        <p:nvSpPr>
          <p:cNvPr id="294" name="CustomShape 2"/>
          <p:cNvSpPr/>
          <p:nvPr/>
        </p:nvSpPr>
        <p:spPr>
          <a:xfrm>
            <a:off x="216000" y="72000"/>
            <a:ext cx="8781480" cy="684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400" b="1" strike="noStrike" spc="-1">
                <a:solidFill>
                  <a:srgbClr val="39302A"/>
                </a:solidFill>
                <a:uFill>
                  <a:solidFill>
                    <a:srgbClr val="FFFFFF"/>
                  </a:solidFill>
                </a:uFill>
                <a:latin typeface="Arial"/>
                <a:ea typeface="DejaVu Sans"/>
              </a:rPr>
              <a:t>FILE ACTIVE( nombre de personnes reçues) :  295</a:t>
            </a: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CONSULTATIONS : 830  + 150 consultations non honorées d’où 980 plages proposées.</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PATHOLOGIES PRINCIPALES :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PSYCHIATRIQUES : 35 % </a:t>
            </a: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RHUMATOLOGIQUE : 20 %</a:t>
            </a: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CARDIOLOGIQUE : 16 %</a:t>
            </a: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TROUBLES PSYCHO SOMATIQUES : 15%</a:t>
            </a: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DIABETO ENDOCRINO : 11 %</a:t>
            </a: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GASTRO ENTERO HEPATO : 10 %</a:t>
            </a: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DERMATOLOGIE : 10 %</a:t>
            </a: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PNEUMOLOGIE : 10 %</a:t>
            </a: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39302A"/>
                </a:solidFill>
                <a:uFill>
                  <a:solidFill>
                    <a:srgbClr val="FFFFFF"/>
                  </a:solidFill>
                </a:uFill>
                <a:latin typeface="Arial"/>
                <a:ea typeface="DejaVu Sans"/>
              </a:rPr>
              <a:t>AUTRES: inférieures à 10 %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400" b="1" strike="noStrike" spc="-1">
                <a:solidFill>
                  <a:srgbClr val="000000"/>
                </a:solidFill>
                <a:uFill>
                  <a:solidFill>
                    <a:srgbClr val="FFFFFF"/>
                  </a:solidFill>
                </a:uFill>
                <a:latin typeface="Arial"/>
                <a:ea typeface="DejaVu Sans"/>
              </a:rPr>
              <a:t>Addictions alcool tabac cannabis et autres produits:15 %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295" name="CustomShape 3"/>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96" name="CustomShape 4"/>
          <p:cNvSpPr/>
          <p:nvPr/>
        </p:nvSpPr>
        <p:spPr>
          <a:xfrm>
            <a:off x="8647200" y="6602400"/>
            <a:ext cx="358200" cy="357480"/>
          </a:xfrm>
          <a:prstGeom prst="rect">
            <a:avLst/>
          </a:prstGeom>
          <a:noFill/>
          <a:ln>
            <a:noFill/>
          </a:ln>
        </p:spPr>
        <p:style>
          <a:lnRef idx="0">
            <a:scrgbClr r="0" g="0" b="0"/>
          </a:lnRef>
          <a:fillRef idx="0">
            <a:scrgbClr r="0" g="0" b="0"/>
          </a:fillRef>
          <a:effectRef idx="0">
            <a:scrgbClr r="0" g="0" b="0"/>
          </a:effectRef>
          <a:fontRef idx="minor"/>
        </p:style>
      </p:sp>
      <p:sp>
        <p:nvSpPr>
          <p:cNvPr id="297" name="CustomShape 5"/>
          <p:cNvSpPr/>
          <p:nvPr/>
        </p:nvSpPr>
        <p:spPr>
          <a:xfrm>
            <a:off x="8413200" y="6225480"/>
            <a:ext cx="707760" cy="23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fld id="{08810B42-D91A-4914-B3E0-E72784987B34}" type="slidenum">
              <a:rPr lang="fr-FR" sz="1000" b="0" strike="noStrike" spc="-1">
                <a:solidFill>
                  <a:srgbClr val="000000"/>
                </a:solidFill>
                <a:uFill>
                  <a:solidFill>
                    <a:srgbClr val="FFFFFF"/>
                  </a:solidFill>
                </a:uFill>
                <a:latin typeface="Times New Roman"/>
                <a:ea typeface="DejaVu Sans"/>
              </a:rPr>
              <a:t>14</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CustomShape 1"/>
          <p:cNvSpPr/>
          <p:nvPr/>
        </p:nvSpPr>
        <p:spPr>
          <a:xfrm>
            <a:off x="377280" y="144000"/>
            <a:ext cx="8456760" cy="6405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400" b="1" strike="noStrike" spc="-1">
                <a:solidFill>
                  <a:srgbClr val="39302A"/>
                </a:solidFill>
                <a:uFill>
                  <a:solidFill>
                    <a:srgbClr val="FFFFFF"/>
                  </a:solidFill>
                </a:uFill>
                <a:latin typeface="Arial"/>
                <a:ea typeface="DejaVu Sans"/>
              </a:rPr>
              <a:t>ACTIONS ET ORIENTATIONS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1" strike="noStrike" spc="-1">
                <a:solidFill>
                  <a:srgbClr val="39302A"/>
                </a:solidFill>
                <a:uFill>
                  <a:solidFill>
                    <a:srgbClr val="FFFFFF"/>
                  </a:solidFill>
                </a:uFill>
                <a:latin typeface="Arial"/>
                <a:ea typeface="DejaVu Sans"/>
              </a:rPr>
              <a:t>Traitement: 80 %</a:t>
            </a:r>
            <a:endParaRPr lang="fr-FR" sz="1800" b="0" strike="noStrike" spc="-1">
              <a:solidFill>
                <a:srgbClr val="000000"/>
              </a:solidFill>
              <a:uFill>
                <a:solidFill>
                  <a:srgbClr val="FFFFFF"/>
                </a:solidFill>
              </a:uFill>
              <a:latin typeface="Arial"/>
            </a:endParaRPr>
          </a:p>
          <a:p>
            <a:pPr>
              <a:lnSpc>
                <a:spcPct val="100000"/>
              </a:lnSpc>
            </a:pPr>
            <a:r>
              <a:rPr lang="fr-FR" sz="2200" b="1" strike="noStrike" spc="-1">
                <a:solidFill>
                  <a:srgbClr val="39302A"/>
                </a:solidFill>
                <a:uFill>
                  <a:solidFill>
                    <a:srgbClr val="FFFFFF"/>
                  </a:solidFill>
                </a:uFill>
                <a:latin typeface="Arial"/>
                <a:ea typeface="DejaVu Sans"/>
              </a:rPr>
              <a:t>Biologie : 20 %</a:t>
            </a:r>
            <a:endParaRPr lang="fr-FR" sz="1800" b="0" strike="noStrike" spc="-1">
              <a:solidFill>
                <a:srgbClr val="000000"/>
              </a:solidFill>
              <a:uFill>
                <a:solidFill>
                  <a:srgbClr val="FFFFFF"/>
                </a:solidFill>
              </a:uFill>
              <a:latin typeface="Arial"/>
            </a:endParaRPr>
          </a:p>
          <a:p>
            <a:pPr>
              <a:lnSpc>
                <a:spcPct val="100000"/>
              </a:lnSpc>
            </a:pPr>
            <a:r>
              <a:rPr lang="fr-FR" sz="2200" b="1" strike="noStrike" spc="-1">
                <a:solidFill>
                  <a:srgbClr val="39302A"/>
                </a:solidFill>
                <a:uFill>
                  <a:solidFill>
                    <a:srgbClr val="FFFFFF"/>
                  </a:solidFill>
                </a:uFill>
                <a:latin typeface="Arial"/>
                <a:ea typeface="DejaVu Sans"/>
              </a:rPr>
              <a:t>Imagerie : 15 %</a:t>
            </a:r>
            <a:endParaRPr lang="fr-FR" sz="1800" b="0" strike="noStrike" spc="-1">
              <a:solidFill>
                <a:srgbClr val="000000"/>
              </a:solidFill>
              <a:uFill>
                <a:solidFill>
                  <a:srgbClr val="FFFFFF"/>
                </a:solidFill>
              </a:uFill>
              <a:latin typeface="Arial"/>
            </a:endParaRPr>
          </a:p>
          <a:p>
            <a:pPr>
              <a:lnSpc>
                <a:spcPct val="100000"/>
              </a:lnSpc>
            </a:pPr>
            <a:r>
              <a:rPr lang="fr-FR" sz="2200" b="1" strike="noStrike" spc="-1">
                <a:solidFill>
                  <a:srgbClr val="39302A"/>
                </a:solidFill>
                <a:uFill>
                  <a:solidFill>
                    <a:srgbClr val="FFFFFF"/>
                  </a:solidFill>
                </a:uFill>
                <a:latin typeface="Arial"/>
                <a:ea typeface="DejaVu Sans"/>
              </a:rPr>
              <a:t>Vaccination : 5 %</a:t>
            </a:r>
            <a:endParaRPr lang="fr-FR" sz="1800" b="0" strike="noStrike" spc="-1">
              <a:solidFill>
                <a:srgbClr val="000000"/>
              </a:solidFill>
              <a:uFill>
                <a:solidFill>
                  <a:srgbClr val="FFFFFF"/>
                </a:solidFill>
              </a:uFill>
              <a:latin typeface="Arial"/>
            </a:endParaRPr>
          </a:p>
          <a:p>
            <a:pPr>
              <a:lnSpc>
                <a:spcPct val="100000"/>
              </a:lnSpc>
            </a:pPr>
            <a:r>
              <a:rPr lang="fr-FR" sz="2200" b="1" strike="noStrike" spc="-1">
                <a:solidFill>
                  <a:srgbClr val="39302A"/>
                </a:solidFill>
                <a:uFill>
                  <a:solidFill>
                    <a:srgbClr val="FFFFFF"/>
                  </a:solidFill>
                </a:uFill>
                <a:latin typeface="Arial"/>
                <a:ea typeface="DejaVu Sans"/>
              </a:rPr>
              <a:t>Hospitalisation : 1 %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1" strike="noStrike" spc="-1">
                <a:solidFill>
                  <a:srgbClr val="39302A"/>
                </a:solidFill>
                <a:uFill>
                  <a:solidFill>
                    <a:srgbClr val="FFFFFF"/>
                  </a:solidFill>
                </a:uFill>
                <a:latin typeface="Arial"/>
                <a:ea typeface="DejaVu Sans"/>
              </a:rPr>
              <a:t>Les différentes orientations des patients de la PASS se font essentiellement vers les professionnels et structure du CH de la Risle,</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1" strike="noStrike" spc="-1">
                <a:solidFill>
                  <a:srgbClr val="39302A"/>
                </a:solidFill>
                <a:uFill>
                  <a:solidFill>
                    <a:srgbClr val="FFFFFF"/>
                  </a:solidFill>
                </a:uFill>
                <a:latin typeface="Arial"/>
                <a:ea typeface="DejaVu Sans"/>
              </a:rPr>
              <a:t>plus accessoirement vers d’autres structures mais  cela nécessite obligatoirement l’attente de l’ouverture de droits.</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1" strike="noStrike" spc="-1">
                <a:solidFill>
                  <a:srgbClr val="39302A"/>
                </a:solidFill>
                <a:uFill>
                  <a:solidFill>
                    <a:srgbClr val="FFFFFF"/>
                  </a:solidFill>
                </a:uFill>
                <a:latin typeface="Arial"/>
                <a:ea typeface="DejaVu Sans"/>
              </a:rPr>
              <a:t>Le frein principal pour certaines orientations parfois pourtant indispensables, reste le transport.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299"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00" name="CustomShape 3"/>
          <p:cNvSpPr/>
          <p:nvPr/>
        </p:nvSpPr>
        <p:spPr>
          <a:xfrm>
            <a:off x="8647200" y="6602400"/>
            <a:ext cx="358200" cy="357480"/>
          </a:xfrm>
          <a:prstGeom prst="rect">
            <a:avLst/>
          </a:prstGeom>
          <a:noFill/>
          <a:ln>
            <a:noFill/>
          </a:ln>
        </p:spPr>
        <p:style>
          <a:lnRef idx="0">
            <a:scrgbClr r="0" g="0" b="0"/>
          </a:lnRef>
          <a:fillRef idx="0">
            <a:scrgbClr r="0" g="0" b="0"/>
          </a:fillRef>
          <a:effectRef idx="0">
            <a:scrgbClr r="0" g="0" b="0"/>
          </a:effectRef>
          <a:fontRef idx="minor"/>
        </p:style>
      </p:sp>
      <p:sp>
        <p:nvSpPr>
          <p:cNvPr id="301" name="CustomShape 4"/>
          <p:cNvSpPr/>
          <p:nvPr/>
        </p:nvSpPr>
        <p:spPr>
          <a:xfrm>
            <a:off x="8402400" y="6236640"/>
            <a:ext cx="707760" cy="23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fld id="{CA3AF287-D5D5-4E3A-9143-E9C0EAEF6116}" type="slidenum">
              <a:rPr lang="fr-FR" sz="1000" b="0" strike="noStrike" spc="-1">
                <a:solidFill>
                  <a:srgbClr val="000000"/>
                </a:solidFill>
                <a:uFill>
                  <a:solidFill>
                    <a:srgbClr val="FFFFFF"/>
                  </a:solidFill>
                </a:uFill>
                <a:latin typeface="Times New Roman"/>
                <a:ea typeface="DejaVu Sans"/>
              </a:rPr>
              <a:t>15</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CustomShape 1"/>
          <p:cNvSpPr/>
          <p:nvPr/>
        </p:nvSpPr>
        <p:spPr>
          <a:xfrm>
            <a:off x="457200" y="540000"/>
            <a:ext cx="8222400" cy="536040"/>
          </a:xfrm>
          <a:prstGeom prst="rect">
            <a:avLst/>
          </a:prstGeom>
          <a:noFill/>
          <a:ln>
            <a:noFill/>
          </a:ln>
        </p:spPr>
        <p:style>
          <a:lnRef idx="0">
            <a:scrgbClr r="0" g="0" b="0"/>
          </a:lnRef>
          <a:fillRef idx="0">
            <a:scrgbClr r="0" g="0" b="0"/>
          </a:fillRef>
          <a:effectRef idx="0">
            <a:scrgbClr r="0" g="0" b="0"/>
          </a:effectRef>
          <a:fontRef idx="minor"/>
        </p:style>
      </p:sp>
      <p:sp>
        <p:nvSpPr>
          <p:cNvPr id="303" name="CustomShape 2"/>
          <p:cNvSpPr/>
          <p:nvPr/>
        </p:nvSpPr>
        <p:spPr>
          <a:xfrm>
            <a:off x="457200" y="1604520"/>
            <a:ext cx="8222400" cy="3970440"/>
          </a:xfrm>
          <a:prstGeom prst="rect">
            <a:avLst/>
          </a:prstGeom>
          <a:noFill/>
          <a:ln>
            <a:noFill/>
          </a:ln>
        </p:spPr>
        <p:style>
          <a:lnRef idx="0">
            <a:scrgbClr r="0" g="0" b="0"/>
          </a:lnRef>
          <a:fillRef idx="0">
            <a:scrgbClr r="0" g="0" b="0"/>
          </a:fillRef>
          <a:effectRef idx="0">
            <a:scrgbClr r="0" g="0" b="0"/>
          </a:effectRef>
          <a:fontRef idx="minor"/>
        </p:style>
      </p:sp>
      <p:sp>
        <p:nvSpPr>
          <p:cNvPr id="304" name="CustomShape 3"/>
          <p:cNvSpPr/>
          <p:nvPr/>
        </p:nvSpPr>
        <p:spPr>
          <a:xfrm>
            <a:off x="457200" y="1604520"/>
            <a:ext cx="8222400" cy="3970440"/>
          </a:xfrm>
          <a:prstGeom prst="rect">
            <a:avLst/>
          </a:prstGeom>
          <a:noFill/>
          <a:ln>
            <a:noFill/>
          </a:ln>
        </p:spPr>
        <p:style>
          <a:lnRef idx="0">
            <a:scrgbClr r="0" g="0" b="0"/>
          </a:lnRef>
          <a:fillRef idx="0">
            <a:scrgbClr r="0" g="0" b="0"/>
          </a:fillRef>
          <a:effectRef idx="0">
            <a:scrgbClr r="0" g="0" b="0"/>
          </a:effectRef>
          <a:fontRef idx="minor"/>
        </p:style>
      </p:sp>
      <p:sp>
        <p:nvSpPr>
          <p:cNvPr id="305" name="CustomShape 4"/>
          <p:cNvSpPr/>
          <p:nvPr/>
        </p:nvSpPr>
        <p:spPr>
          <a:xfrm>
            <a:off x="360000" y="196920"/>
            <a:ext cx="8456040" cy="519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a:solidFill>
                  <a:srgbClr val="F4A973"/>
                </a:solidFill>
                <a:uFill>
                  <a:solidFill>
                    <a:srgbClr val="FFFFFF"/>
                  </a:solidFill>
                </a:uFill>
                <a:latin typeface="Arial"/>
                <a:ea typeface="DejaVu Sans"/>
              </a:rPr>
              <a:t>Les missions de l’assistante de service social</a:t>
            </a:r>
            <a:endParaRPr lang="fr-FR" sz="1800" b="0" strike="noStrike" spc="-1">
              <a:solidFill>
                <a:srgbClr val="000000"/>
              </a:solidFill>
              <a:uFill>
                <a:solidFill>
                  <a:srgbClr val="FFFFFF"/>
                </a:solidFill>
              </a:uFill>
              <a:latin typeface="Arial"/>
            </a:endParaRPr>
          </a:p>
        </p:txBody>
      </p:sp>
      <p:sp>
        <p:nvSpPr>
          <p:cNvPr id="306" name="CustomShape 5"/>
          <p:cNvSpPr/>
          <p:nvPr/>
        </p:nvSpPr>
        <p:spPr>
          <a:xfrm>
            <a:off x="720" y="1800000"/>
            <a:ext cx="8996040" cy="514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Rôle de premier accueil et d’évaluation sociale des besoins de la personne. </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vérification/ouverture des droits.</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Orientation vers le droit commun ou vers le plateau technique et les consultations spécialisées de l’hôpital en lien avec les autres acteurs de la PASS.</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Coordination sociale en interne de l’hôpital et en externe avec les partenaires sanitaires et sociaux.</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Participation aux staffs de la PASS.</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participation/organisation de synthèses.</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Participation à l’organisation du service.</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Mise à jour des protocoles et veille sociale. </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Participation à la rédaction du rapport d’activité et à l’organisation du copil annuel de la PASS.</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Développement et entretien du réseau partenarial.</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307" name="CustomShape 6"/>
          <p:cNvSpPr/>
          <p:nvPr/>
        </p:nvSpPr>
        <p:spPr>
          <a:xfrm>
            <a:off x="8647200" y="6602400"/>
            <a:ext cx="358200" cy="357480"/>
          </a:xfrm>
          <a:prstGeom prst="rect">
            <a:avLst/>
          </a:prstGeom>
          <a:noFill/>
          <a:ln>
            <a:noFill/>
          </a:ln>
        </p:spPr>
        <p:style>
          <a:lnRef idx="0">
            <a:scrgbClr r="0" g="0" b="0"/>
          </a:lnRef>
          <a:fillRef idx="0">
            <a:scrgbClr r="0" g="0" b="0"/>
          </a:fillRef>
          <a:effectRef idx="0">
            <a:scrgbClr r="0" g="0" b="0"/>
          </a:effectRef>
          <a:fontRef idx="minor"/>
        </p:style>
      </p:sp>
      <p:sp>
        <p:nvSpPr>
          <p:cNvPr id="308" name="CustomShape 7"/>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09" name="CustomShape 8"/>
          <p:cNvSpPr/>
          <p:nvPr/>
        </p:nvSpPr>
        <p:spPr>
          <a:xfrm>
            <a:off x="8402400" y="6063120"/>
            <a:ext cx="707760" cy="23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fld id="{744797CD-403B-480B-96F6-6B24CECE3CA0}" type="slidenum">
              <a:rPr lang="fr-FR" sz="1000" b="0" strike="noStrike" spc="-1">
                <a:solidFill>
                  <a:srgbClr val="000000"/>
                </a:solidFill>
                <a:uFill>
                  <a:solidFill>
                    <a:srgbClr val="FFFFFF"/>
                  </a:solidFill>
                </a:uFill>
                <a:latin typeface="Times New Roman"/>
                <a:ea typeface="DejaVu Sans"/>
              </a:rPr>
              <a:t>16</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CustomShape 1"/>
          <p:cNvSpPr/>
          <p:nvPr/>
        </p:nvSpPr>
        <p:spPr>
          <a:xfrm>
            <a:off x="165240" y="106920"/>
            <a:ext cx="8830800" cy="7891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fr-FR" sz="2800" b="1" strike="noStrike" spc="-1">
                <a:solidFill>
                  <a:srgbClr val="F4A973"/>
                </a:solidFill>
                <a:uFill>
                  <a:solidFill>
                    <a:srgbClr val="FFFFFF"/>
                  </a:solidFill>
                </a:uFill>
                <a:latin typeface="Arial"/>
                <a:ea typeface="DejaVu Sans"/>
              </a:rPr>
              <a:t>L’activité de l’assistante de service social en quelques chiffres </a:t>
            </a:r>
            <a:endParaRPr lang="fr-FR" sz="1800" b="0" strike="noStrike" spc="-1">
              <a:solidFill>
                <a:srgbClr val="000000"/>
              </a:solidFill>
              <a:uFill>
                <a:solidFill>
                  <a:srgbClr val="FFFFFF"/>
                </a:solidFill>
              </a:uFill>
              <a:latin typeface="Arial"/>
            </a:endParaRPr>
          </a:p>
        </p:txBody>
      </p:sp>
      <p:sp>
        <p:nvSpPr>
          <p:cNvPr id="311" name="CustomShape 2"/>
          <p:cNvSpPr/>
          <p:nvPr/>
        </p:nvSpPr>
        <p:spPr>
          <a:xfrm>
            <a:off x="54360" y="1440000"/>
            <a:ext cx="9084240" cy="51156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216 patients.</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393 entretiens sociaux.</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342 Démarches administratives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42 staffs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30 permanences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28 visites à domicile</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49 accompagnements extérieurs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136 liaisons partenariales</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26 réunions partenaires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1800" b="0" strike="noStrike" spc="-1">
                <a:solidFill>
                  <a:srgbClr val="000000"/>
                </a:solidFill>
                <a:uFill>
                  <a:solidFill>
                    <a:srgbClr val="FFFFFF"/>
                  </a:solidFill>
                </a:uFill>
                <a:latin typeface="Arial"/>
                <a:ea typeface="DejaVu Sans"/>
              </a:rPr>
              <a:t>17 commissions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312" name="CustomShape 3"/>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13" name="CustomShape 4"/>
          <p:cNvSpPr/>
          <p:nvPr/>
        </p:nvSpPr>
        <p:spPr>
          <a:xfrm>
            <a:off x="8647200" y="6602400"/>
            <a:ext cx="358200" cy="357480"/>
          </a:xfrm>
          <a:prstGeom prst="rect">
            <a:avLst/>
          </a:prstGeom>
          <a:noFill/>
          <a:ln>
            <a:noFill/>
          </a:ln>
        </p:spPr>
        <p:style>
          <a:lnRef idx="0">
            <a:scrgbClr r="0" g="0" b="0"/>
          </a:lnRef>
          <a:fillRef idx="0">
            <a:scrgbClr r="0" g="0" b="0"/>
          </a:fillRef>
          <a:effectRef idx="0">
            <a:scrgbClr r="0" g="0" b="0"/>
          </a:effectRef>
          <a:fontRef idx="minor"/>
        </p:style>
      </p:sp>
      <p:sp>
        <p:nvSpPr>
          <p:cNvPr id="314" name="CustomShape 5"/>
          <p:cNvSpPr/>
          <p:nvPr/>
        </p:nvSpPr>
        <p:spPr>
          <a:xfrm>
            <a:off x="8434800" y="6301440"/>
            <a:ext cx="707760" cy="23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fld id="{F76D9E9A-8F63-4574-AB96-97355D4E56B2}" type="slidenum">
              <a:rPr lang="fr-FR" sz="1000" b="0" strike="noStrike" spc="-1">
                <a:solidFill>
                  <a:srgbClr val="000000"/>
                </a:solidFill>
                <a:uFill>
                  <a:solidFill>
                    <a:srgbClr val="FFFFFF"/>
                  </a:solidFill>
                </a:uFill>
                <a:latin typeface="Times New Roman"/>
                <a:ea typeface="DejaVu Sans"/>
              </a:rPr>
              <a:t>17</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CustomShape 1"/>
          <p:cNvSpPr/>
          <p:nvPr/>
        </p:nvSpPr>
        <p:spPr>
          <a:xfrm>
            <a:off x="540000" y="275760"/>
            <a:ext cx="7716240" cy="87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a:solidFill>
                  <a:srgbClr val="F4A973"/>
                </a:solidFill>
                <a:uFill>
                  <a:solidFill>
                    <a:srgbClr val="FFFFFF"/>
                  </a:solidFill>
                </a:uFill>
                <a:latin typeface="Arial"/>
                <a:ea typeface="DejaVu Sans"/>
              </a:rPr>
              <a:t> L’accompagnement social </a:t>
            </a:r>
            <a:endParaRPr lang="fr-FR" sz="1800" b="0" strike="noStrike" spc="-1">
              <a:solidFill>
                <a:srgbClr val="000000"/>
              </a:solidFill>
              <a:uFill>
                <a:solidFill>
                  <a:srgbClr val="FFFFFF"/>
                </a:solidFill>
              </a:uFill>
              <a:latin typeface="Arial"/>
            </a:endParaRPr>
          </a:p>
        </p:txBody>
      </p:sp>
      <p:sp>
        <p:nvSpPr>
          <p:cNvPr id="316" name="CustomShape 2"/>
          <p:cNvSpPr/>
          <p:nvPr/>
        </p:nvSpPr>
        <p:spPr>
          <a:xfrm>
            <a:off x="238680" y="1398240"/>
            <a:ext cx="8544960" cy="3670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317" name="CustomShape 3"/>
          <p:cNvSpPr/>
          <p:nvPr/>
        </p:nvSpPr>
        <p:spPr>
          <a:xfrm>
            <a:off x="216000" y="1433160"/>
            <a:ext cx="8228520" cy="4181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000" b="0" strike="noStrike" spc="-1">
                <a:solidFill>
                  <a:srgbClr val="000000"/>
                </a:solidFill>
                <a:uFill>
                  <a:solidFill>
                    <a:srgbClr val="FFFFFF"/>
                  </a:solidFill>
                </a:uFill>
                <a:latin typeface="Arial"/>
                <a:ea typeface="DejaVu Sans"/>
              </a:rPr>
              <a:t> L’assistante de service social reçoit les personnes sur RDV uniquement dans les locaux du service, elle  réalise pour chaque nouvelle personne accueillie, une évaluation sociale. En fonction des difficultés, elle met en place un plan d’aide en accord avec la personne.</a:t>
            </a: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L’accompagnement dans les démarches prend différentes formes : constitution de dossiers, liaisons partenariales, information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Pour les personnes particulièrement isolées ou qui rencontrent des freins psychologiques, un accompagnement physique vers les structures partenaires est proposé.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Pour les personnes qui rencontrent des problèmes de mobilité , des visites à domicile peuvent être mises en place pour maintenir le lien et éviter la rupture de la prise en charge .</a:t>
            </a:r>
            <a:endParaRPr lang="fr-FR" sz="1800" b="0" strike="noStrike" spc="-1">
              <a:solidFill>
                <a:srgbClr val="000000"/>
              </a:solidFill>
              <a:uFill>
                <a:solidFill>
                  <a:srgbClr val="FFFFFF"/>
                </a:solidFill>
              </a:uFill>
              <a:latin typeface="Arial"/>
            </a:endParaRPr>
          </a:p>
        </p:txBody>
      </p:sp>
      <p:sp>
        <p:nvSpPr>
          <p:cNvPr id="318" name="CustomShape 4"/>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19" name="CustomShape 5"/>
          <p:cNvSpPr/>
          <p:nvPr/>
        </p:nvSpPr>
        <p:spPr>
          <a:xfrm>
            <a:off x="8647200" y="6602400"/>
            <a:ext cx="358200" cy="357480"/>
          </a:xfrm>
          <a:prstGeom prst="rect">
            <a:avLst/>
          </a:prstGeom>
          <a:noFill/>
          <a:ln>
            <a:noFill/>
          </a:ln>
        </p:spPr>
        <p:style>
          <a:lnRef idx="0">
            <a:scrgbClr r="0" g="0" b="0"/>
          </a:lnRef>
          <a:fillRef idx="0">
            <a:scrgbClr r="0" g="0" b="0"/>
          </a:fillRef>
          <a:effectRef idx="0">
            <a:scrgbClr r="0" g="0" b="0"/>
          </a:effectRef>
          <a:fontRef idx="minor"/>
        </p:style>
      </p:sp>
      <p:sp>
        <p:nvSpPr>
          <p:cNvPr id="320" name="CustomShape 6"/>
          <p:cNvSpPr/>
          <p:nvPr/>
        </p:nvSpPr>
        <p:spPr>
          <a:xfrm>
            <a:off x="8391600" y="6193080"/>
            <a:ext cx="707760" cy="23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fld id="{16492D2B-91FF-468D-97E3-669CEDDEE1D0}" type="slidenum">
              <a:rPr lang="fr-FR" sz="1000" b="0" strike="noStrike" spc="-1">
                <a:solidFill>
                  <a:srgbClr val="000000"/>
                </a:solidFill>
                <a:uFill>
                  <a:solidFill>
                    <a:srgbClr val="FFFFFF"/>
                  </a:solidFill>
                </a:uFill>
                <a:latin typeface="Times New Roman"/>
                <a:ea typeface="DejaVu Sans"/>
              </a:rPr>
              <a:t>18</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CustomShape 1"/>
          <p:cNvSpPr/>
          <p:nvPr/>
        </p:nvSpPr>
        <p:spPr>
          <a:xfrm>
            <a:off x="457200" y="1194480"/>
            <a:ext cx="8227440" cy="53222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458640" indent="-456840">
              <a:lnSpc>
                <a:spcPct val="100000"/>
              </a:lnSpc>
              <a:buClr>
                <a:srgbClr val="000000"/>
              </a:buClr>
              <a:buFont typeface="Arial"/>
              <a:buChar char="•"/>
            </a:pPr>
            <a:r>
              <a:rPr lang="fr-FR" sz="2800" b="0" u="sng" strike="noStrike" spc="-1">
                <a:solidFill>
                  <a:srgbClr val="000000"/>
                </a:solidFill>
                <a:uFill>
                  <a:solidFill>
                    <a:srgbClr val="FFFFFF"/>
                  </a:solidFill>
                </a:uFill>
                <a:latin typeface="Arial"/>
                <a:ea typeface="DejaVu Sans"/>
              </a:rPr>
              <a:t>Gestion et Organisation des activités</a:t>
            </a:r>
            <a:endParaRPr lang="fr-FR" sz="1800" b="0" strike="noStrike" spc="-1">
              <a:solidFill>
                <a:srgbClr val="000000"/>
              </a:solidFill>
              <a:uFill>
                <a:solidFill>
                  <a:srgbClr val="FFFFFF"/>
                </a:solidFill>
              </a:uFill>
              <a:latin typeface="Arial"/>
            </a:endParaRPr>
          </a:p>
          <a:p>
            <a:pPr marL="228600" indent="-22680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   </a:t>
            </a:r>
            <a:r>
              <a:rPr lang="fr-FR" sz="2800" b="0" u="sng" strike="noStrike" spc="-1">
                <a:solidFill>
                  <a:srgbClr val="000000"/>
                </a:solidFill>
                <a:uFill>
                  <a:solidFill>
                    <a:srgbClr val="FFFFFF"/>
                  </a:solidFill>
                </a:uFill>
                <a:latin typeface="Arial"/>
                <a:ea typeface="DejaVu Sans"/>
              </a:rPr>
              <a:t>Préparation et gestion des consultations médicales </a:t>
            </a:r>
            <a:endParaRPr lang="fr-FR" sz="1800" b="0" strike="noStrike" spc="-1">
              <a:solidFill>
                <a:srgbClr val="000000"/>
              </a:solidFill>
              <a:uFill>
                <a:solidFill>
                  <a:srgbClr val="FFFFFF"/>
                </a:solidFill>
              </a:uFill>
              <a:latin typeface="Arial"/>
            </a:endParaRPr>
          </a:p>
          <a:p>
            <a:pPr marL="228600" indent="-22680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   </a:t>
            </a:r>
            <a:r>
              <a:rPr lang="fr-FR" sz="2800" b="0" u="sng" strike="noStrike" spc="-1">
                <a:solidFill>
                  <a:srgbClr val="000000"/>
                </a:solidFill>
                <a:uFill>
                  <a:solidFill>
                    <a:srgbClr val="FFFFFF"/>
                  </a:solidFill>
                </a:uFill>
                <a:latin typeface="Arial"/>
                <a:ea typeface="DejaVu Sans"/>
              </a:rPr>
              <a:t>Gestion des staffs</a:t>
            </a:r>
            <a:endParaRPr lang="fr-FR" sz="1800" b="0" strike="noStrike" spc="-1">
              <a:solidFill>
                <a:srgbClr val="000000"/>
              </a:solidFill>
              <a:uFill>
                <a:solidFill>
                  <a:srgbClr val="FFFFFF"/>
                </a:solidFill>
              </a:uFill>
              <a:latin typeface="Arial"/>
            </a:endParaRPr>
          </a:p>
          <a:p>
            <a:pPr marL="228600" indent="-22680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   </a:t>
            </a:r>
            <a:r>
              <a:rPr lang="fr-FR" sz="2800" b="0" u="sng" strike="noStrike" spc="-1">
                <a:solidFill>
                  <a:srgbClr val="000000"/>
                </a:solidFill>
                <a:uFill>
                  <a:solidFill>
                    <a:srgbClr val="FFFFFF"/>
                  </a:solidFill>
                </a:uFill>
                <a:latin typeface="Arial"/>
                <a:ea typeface="DejaVu Sans"/>
              </a:rPr>
              <a:t>Organisation de rencontres professionnelles des prestataires extérieurs</a:t>
            </a:r>
            <a:endParaRPr lang="fr-FR" sz="1800" b="0" strike="noStrike" spc="-1">
              <a:solidFill>
                <a:srgbClr val="000000"/>
              </a:solidFill>
              <a:uFill>
                <a:solidFill>
                  <a:srgbClr val="FFFFFF"/>
                </a:solidFill>
              </a:uFill>
              <a:latin typeface="Arial"/>
            </a:endParaRPr>
          </a:p>
          <a:p>
            <a:pPr marL="228600" indent="-22680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   </a:t>
            </a:r>
            <a:r>
              <a:rPr lang="fr-FR" sz="2800" b="0" u="sng" strike="noStrike" spc="-1">
                <a:solidFill>
                  <a:srgbClr val="000000"/>
                </a:solidFill>
                <a:uFill>
                  <a:solidFill>
                    <a:srgbClr val="FFFFFF"/>
                  </a:solidFill>
                </a:uFill>
                <a:latin typeface="Arial"/>
                <a:ea typeface="DejaVu Sans"/>
              </a:rPr>
              <a:t>Gestion administrative</a:t>
            </a:r>
            <a:endParaRPr lang="fr-FR" sz="1800" b="0" strike="noStrike" spc="-1">
              <a:solidFill>
                <a:srgbClr val="000000"/>
              </a:solidFill>
              <a:uFill>
                <a:solidFill>
                  <a:srgbClr val="FFFFFF"/>
                </a:solidFill>
              </a:uFill>
              <a:latin typeface="Arial"/>
            </a:endParaRPr>
          </a:p>
          <a:p>
            <a:pPr marL="228600" indent="-22680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   </a:t>
            </a:r>
            <a:r>
              <a:rPr lang="fr-FR" sz="2800" b="0" u="sng" strike="noStrike" spc="-1">
                <a:solidFill>
                  <a:srgbClr val="000000"/>
                </a:solidFill>
                <a:uFill>
                  <a:solidFill>
                    <a:srgbClr val="FFFFFF"/>
                  </a:solidFill>
                </a:uFill>
                <a:latin typeface="Arial"/>
                <a:ea typeface="DejaVu Sans"/>
              </a:rPr>
              <a:t>Gestion des dossiers médicaux</a:t>
            </a:r>
            <a:endParaRPr lang="fr-FR" sz="1800" b="0" strike="noStrike" spc="-1">
              <a:solidFill>
                <a:srgbClr val="000000"/>
              </a:solidFill>
              <a:uFill>
                <a:solidFill>
                  <a:srgbClr val="FFFFFF"/>
                </a:solidFill>
              </a:uFill>
              <a:latin typeface="Arial"/>
            </a:endParaRPr>
          </a:p>
          <a:p>
            <a:pPr marL="228600" indent="-22680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   </a:t>
            </a:r>
            <a:r>
              <a:rPr lang="fr-FR" sz="2800" b="0" u="sng" strike="noStrike" spc="-1">
                <a:solidFill>
                  <a:srgbClr val="000000"/>
                </a:solidFill>
                <a:uFill>
                  <a:solidFill>
                    <a:srgbClr val="FFFFFF"/>
                  </a:solidFill>
                </a:uFill>
                <a:latin typeface="Arial"/>
                <a:ea typeface="DejaVu Sans"/>
              </a:rPr>
              <a:t>Gestion du courrier</a:t>
            </a:r>
            <a:endParaRPr lang="fr-FR" sz="1800" b="0" strike="noStrike" spc="-1">
              <a:solidFill>
                <a:srgbClr val="000000"/>
              </a:solidFill>
              <a:uFill>
                <a:solidFill>
                  <a:srgbClr val="FFFFFF"/>
                </a:solidFill>
              </a:uFill>
              <a:latin typeface="Arial"/>
            </a:endParaRPr>
          </a:p>
          <a:p>
            <a:pPr marL="228600" indent="-22680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   </a:t>
            </a:r>
            <a:r>
              <a:rPr lang="fr-FR" sz="2800" b="0" u="sng" strike="noStrike" spc="-1">
                <a:solidFill>
                  <a:srgbClr val="000000"/>
                </a:solidFill>
                <a:uFill>
                  <a:solidFill>
                    <a:srgbClr val="FFFFFF"/>
                  </a:solidFill>
                </a:uFill>
                <a:latin typeface="Arial"/>
                <a:ea typeface="DejaVu Sans"/>
              </a:rPr>
              <a:t>Gestion des stocks</a:t>
            </a:r>
            <a:endParaRPr lang="fr-FR" sz="1800" b="0" strike="noStrike" spc="-1">
              <a:solidFill>
                <a:srgbClr val="000000"/>
              </a:solidFill>
              <a:uFill>
                <a:solidFill>
                  <a:srgbClr val="FFFFFF"/>
                </a:solidFill>
              </a:uFill>
              <a:latin typeface="Arial"/>
            </a:endParaRPr>
          </a:p>
          <a:p>
            <a:pPr marL="228600" indent="-22680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   </a:t>
            </a:r>
            <a:r>
              <a:rPr lang="fr-FR" sz="2800" b="0" u="sng" strike="noStrike" spc="-1">
                <a:solidFill>
                  <a:srgbClr val="000000"/>
                </a:solidFill>
                <a:uFill>
                  <a:solidFill>
                    <a:srgbClr val="FFFFFF"/>
                  </a:solidFill>
                </a:uFill>
                <a:latin typeface="Arial"/>
                <a:ea typeface="DejaVu Sans"/>
              </a:rPr>
              <a:t>Suivi de l’activité</a:t>
            </a:r>
            <a:endParaRPr lang="fr-FR" sz="1800" b="0" strike="noStrike" spc="-1">
              <a:solidFill>
                <a:srgbClr val="000000"/>
              </a:solidFill>
              <a:uFill>
                <a:solidFill>
                  <a:srgbClr val="FFFFFF"/>
                </a:solidFill>
              </a:uFill>
              <a:latin typeface="Arial"/>
            </a:endParaRPr>
          </a:p>
          <a:p>
            <a:pPr>
              <a:lnSpc>
                <a:spcPct val="90000"/>
              </a:lnSpc>
            </a:pPr>
            <a:endParaRPr lang="fr-FR" sz="1800" b="0" strike="noStrike" spc="-1">
              <a:solidFill>
                <a:srgbClr val="000000"/>
              </a:solidFill>
              <a:uFill>
                <a:solidFill>
                  <a:srgbClr val="FFFFFF"/>
                </a:solidFill>
              </a:uFill>
              <a:latin typeface="Arial"/>
            </a:endParaRPr>
          </a:p>
          <a:p>
            <a:pPr>
              <a:lnSpc>
                <a:spcPct val="90000"/>
              </a:lnSpc>
            </a:pPr>
            <a:endParaRPr lang="fr-FR" sz="1800" b="0" strike="noStrike" spc="-1">
              <a:solidFill>
                <a:srgbClr val="000000"/>
              </a:solidFill>
              <a:uFill>
                <a:solidFill>
                  <a:srgbClr val="FFFFFF"/>
                </a:solidFill>
              </a:uFill>
              <a:latin typeface="Arial"/>
            </a:endParaRPr>
          </a:p>
        </p:txBody>
      </p:sp>
      <p:sp>
        <p:nvSpPr>
          <p:cNvPr id="322" name="CustomShape 2"/>
          <p:cNvSpPr/>
          <p:nvPr/>
        </p:nvSpPr>
        <p:spPr>
          <a:xfrm>
            <a:off x="914400" y="273600"/>
            <a:ext cx="7770240" cy="7718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90000"/>
              </a:lnSpc>
            </a:pPr>
            <a:r>
              <a:rPr lang="fr-FR" sz="4400" b="0" strike="noStrike" spc="-1">
                <a:solidFill>
                  <a:srgbClr val="000000"/>
                </a:solidFill>
                <a:uFill>
                  <a:solidFill>
                    <a:srgbClr val="FFFFFF"/>
                  </a:solidFill>
                </a:uFill>
                <a:latin typeface="Arial"/>
                <a:ea typeface="DejaVu Sans"/>
              </a:rPr>
              <a:t>Missions de la Secrétaire</a:t>
            </a:r>
            <a:endParaRPr lang="fr-FR" sz="1800" b="0" strike="noStrike" spc="-1">
              <a:solidFill>
                <a:srgbClr val="000000"/>
              </a:solidFill>
              <a:uFill>
                <a:solidFill>
                  <a:srgbClr val="FFFFFF"/>
                </a:solidFill>
              </a:uFill>
              <a:latin typeface="Arial"/>
            </a:endParaRPr>
          </a:p>
        </p:txBody>
      </p:sp>
      <p:sp>
        <p:nvSpPr>
          <p:cNvPr id="323" name="CustomShape 3"/>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24" name="CustomShape 4"/>
          <p:cNvSpPr/>
          <p:nvPr/>
        </p:nvSpPr>
        <p:spPr>
          <a:xfrm>
            <a:off x="8569440" y="626616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E82587A-481E-45FE-8343-E734D537F8BD}" type="slidenum">
              <a:rPr lang="fr-FR" sz="1000" b="0" strike="noStrike" spc="-1">
                <a:solidFill>
                  <a:srgbClr val="000000"/>
                </a:solidFill>
                <a:uFill>
                  <a:solidFill>
                    <a:srgbClr val="FFFFFF"/>
                  </a:solidFill>
                </a:uFill>
                <a:latin typeface="Times New Roman"/>
                <a:ea typeface="DejaVu Sans"/>
              </a:rPr>
              <a:t>19</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CustomShape 1"/>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D0B9D497-0B1C-44E2-B40E-0CBE8F9D3FDC}" type="slidenum">
              <a:rPr lang="fr-FR" sz="1000" b="0" strike="noStrike" spc="-1">
                <a:solidFill>
                  <a:srgbClr val="990033"/>
                </a:solidFill>
                <a:uFill>
                  <a:solidFill>
                    <a:srgbClr val="FFFFFF"/>
                  </a:solidFill>
                </a:uFill>
                <a:latin typeface="Arial"/>
                <a:ea typeface="DejaVu Sans"/>
              </a:rPr>
              <a:t>2</a:t>
            </a:fld>
            <a:endParaRPr lang="fr-FR" sz="1800" b="0" strike="noStrike" spc="-1">
              <a:solidFill>
                <a:srgbClr val="000000"/>
              </a:solidFill>
              <a:uFill>
                <a:solidFill>
                  <a:srgbClr val="FFFFFF"/>
                </a:solidFill>
              </a:uFill>
              <a:latin typeface="Arial"/>
            </a:endParaRPr>
          </a:p>
        </p:txBody>
      </p:sp>
      <p:sp>
        <p:nvSpPr>
          <p:cNvPr id="228" name="CustomShape 2"/>
          <p:cNvSpPr/>
          <p:nvPr/>
        </p:nvSpPr>
        <p:spPr>
          <a:xfrm>
            <a:off x="269280" y="274680"/>
            <a:ext cx="8222040" cy="91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3600" b="1" strike="noStrike" spc="-1">
                <a:solidFill>
                  <a:srgbClr val="39302A"/>
                </a:solidFill>
                <a:uFill>
                  <a:solidFill>
                    <a:srgbClr val="FFFFFF"/>
                  </a:solidFill>
                </a:uFill>
                <a:latin typeface="Arial"/>
                <a:ea typeface="DejaVu Sans"/>
              </a:rPr>
              <a:t> Introduction</a:t>
            </a:r>
            <a:endParaRPr lang="fr-FR" sz="1800" b="0" strike="noStrike" spc="-1">
              <a:solidFill>
                <a:srgbClr val="000000"/>
              </a:solidFill>
              <a:uFill>
                <a:solidFill>
                  <a:srgbClr val="FFFFFF"/>
                </a:solidFill>
              </a:uFill>
              <a:latin typeface="Arial"/>
            </a:endParaRPr>
          </a:p>
        </p:txBody>
      </p:sp>
      <p:sp>
        <p:nvSpPr>
          <p:cNvPr id="229" name="CustomShape 3"/>
          <p:cNvSpPr/>
          <p:nvPr/>
        </p:nvSpPr>
        <p:spPr>
          <a:xfrm>
            <a:off x="251640" y="1772640"/>
            <a:ext cx="8417520" cy="4384800"/>
          </a:xfrm>
          <a:prstGeom prst="rect">
            <a:avLst/>
          </a:prstGeom>
          <a:noFill/>
          <a:ln>
            <a:noFill/>
          </a:ln>
        </p:spPr>
        <p:style>
          <a:lnRef idx="0">
            <a:scrgbClr r="0" g="0" b="0"/>
          </a:lnRef>
          <a:fillRef idx="0">
            <a:scrgbClr r="0" g="0" b="0"/>
          </a:fillRef>
          <a:effectRef idx="0">
            <a:scrgbClr r="0" g="0" b="0"/>
          </a:effectRef>
          <a:fontRef idx="minor"/>
        </p:style>
      </p:sp>
      <p:sp>
        <p:nvSpPr>
          <p:cNvPr id="230" name="CustomShape 4"/>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31" name="CustomShape 5"/>
          <p:cNvSpPr/>
          <p:nvPr/>
        </p:nvSpPr>
        <p:spPr>
          <a:xfrm>
            <a:off x="-10800" y="1698840"/>
            <a:ext cx="9214560" cy="469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Arial"/>
                <a:ea typeface="DejaVu Sans"/>
              </a:rPr>
              <a:t>La permanence d’Accès aux Soins de santé offre une prise en charge médico-sociale pour des personnes en difficultés d’accès aux soins de santé .</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Ces consultations sont sans facturation au patient .</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La PASS est rattachée à un établissement de santé (UF PASS 1550 pour la PASS du CH de la Risle) avec des locaux et du personnel dédié.</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 La PASS accueille toute personne en situation de précarité en besoin de soins et qui ne peut y accéder en raison d’UN ou PLUSIEURS critères :</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-Absence de couverture sociale ou couverture incomplète et ressources insuffisantes pour payer les soins.</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-Absence de domicile fixe, isolement social,difficulté à s’orienter dans le système de santé</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-Situation administrative et sociale complexe dans un contexte de grande précarité ET en l’absence de médecin traitant. »</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(extrait missions du service PASS-Direction générale de l’offre de soins- ministère de la santé et de la prévention)</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CustomShape 1"/>
          <p:cNvSpPr/>
          <p:nvPr/>
        </p:nvSpPr>
        <p:spPr>
          <a:xfrm>
            <a:off x="457200" y="273600"/>
            <a:ext cx="8227440" cy="6375960"/>
          </a:xfrm>
          <a:prstGeom prst="rect">
            <a:avLst/>
          </a:prstGeom>
          <a:noFill/>
          <a:ln>
            <a:noFill/>
          </a:ln>
        </p:spPr>
        <p:style>
          <a:lnRef idx="0">
            <a:scrgbClr r="0" g="0" b="0"/>
          </a:lnRef>
          <a:fillRef idx="0">
            <a:scrgbClr r="0" g="0" b="0"/>
          </a:fillRef>
          <a:effectRef idx="0">
            <a:scrgbClr r="0" g="0" b="0"/>
          </a:effectRef>
          <a:fontRef idx="minor"/>
        </p:style>
      </p:sp>
      <p:sp>
        <p:nvSpPr>
          <p:cNvPr id="326"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27" name="CustomShape 3"/>
          <p:cNvSpPr/>
          <p:nvPr/>
        </p:nvSpPr>
        <p:spPr>
          <a:xfrm>
            <a:off x="8647200" y="6602400"/>
            <a:ext cx="358200" cy="357480"/>
          </a:xfrm>
          <a:prstGeom prst="rect">
            <a:avLst/>
          </a:prstGeom>
          <a:noFill/>
          <a:ln>
            <a:noFill/>
          </a:ln>
        </p:spPr>
        <p:style>
          <a:lnRef idx="0">
            <a:scrgbClr r="0" g="0" b="0"/>
          </a:lnRef>
          <a:fillRef idx="0">
            <a:scrgbClr r="0" g="0" b="0"/>
          </a:fillRef>
          <a:effectRef idx="0">
            <a:scrgbClr r="0" g="0" b="0"/>
          </a:effectRef>
          <a:fontRef idx="minor"/>
        </p:style>
      </p:sp>
      <p:sp>
        <p:nvSpPr>
          <p:cNvPr id="328" name="CustomShape 4"/>
          <p:cNvSpPr/>
          <p:nvPr/>
        </p:nvSpPr>
        <p:spPr>
          <a:xfrm>
            <a:off x="8402400" y="6203880"/>
            <a:ext cx="707760" cy="23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fld id="{C371933E-8CCE-4A03-8429-2E961682A9C0}" type="slidenum">
              <a:rPr lang="fr-FR" sz="1000" b="0" strike="noStrike" spc="-1">
                <a:solidFill>
                  <a:srgbClr val="000000"/>
                </a:solidFill>
                <a:uFill>
                  <a:solidFill>
                    <a:srgbClr val="FFFFFF"/>
                  </a:solidFill>
                </a:uFill>
                <a:latin typeface="Times New Roman"/>
                <a:ea typeface="DejaVu Sans"/>
              </a:rPr>
              <a:t>20</a:t>
            </a:fld>
            <a:endParaRPr lang="fr-FR" sz="1800" b="0" strike="noStrike" spc="-1">
              <a:solidFill>
                <a:srgbClr val="000000"/>
              </a:solidFill>
              <a:uFill>
                <a:solidFill>
                  <a:srgbClr val="FFFFFF"/>
                </a:solidFill>
              </a:uFill>
              <a:latin typeface="Arial"/>
            </a:endParaRPr>
          </a:p>
        </p:txBody>
      </p:sp>
      <p:sp>
        <p:nvSpPr>
          <p:cNvPr id="329" name="TextShape 5"/>
          <p:cNvSpPr txBox="1"/>
          <p:nvPr/>
        </p:nvSpPr>
        <p:spPr>
          <a:xfrm>
            <a:off x="457200" y="273600"/>
            <a:ext cx="8228880" cy="1144440"/>
          </a:xfrm>
          <a:prstGeom prst="rect">
            <a:avLst/>
          </a:prstGeom>
          <a:noFill/>
          <a:ln>
            <a:noFill/>
          </a:ln>
        </p:spPr>
        <p:txBody>
          <a:bodyPr lIns="0" tIns="0" rIns="0" bIns="0" anchor="ctr"/>
          <a:lstStyle/>
          <a:p>
            <a:pPr algn="ctr">
              <a:lnSpc>
                <a:spcPct val="100000"/>
              </a:lnSpc>
            </a:pPr>
            <a:r>
              <a:rPr lang="fr-FR" sz="4400" b="0" strike="noStrike" spc="-1">
                <a:solidFill>
                  <a:srgbClr val="000000"/>
                </a:solidFill>
                <a:uFill>
                  <a:solidFill>
                    <a:srgbClr val="FFFFFF"/>
                  </a:solidFill>
                </a:uFill>
                <a:latin typeface="Arial"/>
                <a:ea typeface="DejaVu Sans"/>
              </a:rPr>
              <a:t>Activité de la secrétaire</a:t>
            </a:r>
            <a:endParaRPr lang="fr-FR" sz="1800" b="0" strike="noStrike" spc="-1">
              <a:solidFill>
                <a:srgbClr val="000000"/>
              </a:solidFill>
              <a:uFill>
                <a:solidFill>
                  <a:srgbClr val="FFFFFF"/>
                </a:solidFill>
              </a:uFill>
              <a:latin typeface="Arial"/>
            </a:endParaRPr>
          </a:p>
        </p:txBody>
      </p:sp>
      <p:sp>
        <p:nvSpPr>
          <p:cNvPr id="330" name="TextShape 6"/>
          <p:cNvSpPr txBox="1"/>
          <p:nvPr/>
        </p:nvSpPr>
        <p:spPr>
          <a:xfrm>
            <a:off x="457200" y="1604520"/>
            <a:ext cx="8228880" cy="4997520"/>
          </a:xfrm>
          <a:prstGeom prst="rect">
            <a:avLst/>
          </a:prstGeom>
          <a:noFill/>
          <a:ln>
            <a:noFill/>
          </a:ln>
        </p:spPr>
        <p:txBody>
          <a:bodyPr lIns="0" tIns="0" rIns="0" bIns="0"/>
          <a:lstStyle/>
          <a:p>
            <a:pPr marL="228600" indent="-22824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1091 Appels Téléphoniques</a:t>
            </a:r>
            <a:endParaRPr lang="fr-FR" sz="2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756 Prises de RDV</a:t>
            </a:r>
            <a:endParaRPr lang="fr-FR" sz="2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670 Préparation de dossiers Médicaux</a:t>
            </a:r>
            <a:endParaRPr lang="fr-FR" sz="2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216 Courriers effectués</a:t>
            </a:r>
            <a:endParaRPr lang="fr-FR" sz="2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35 Staffs</a:t>
            </a:r>
            <a:endParaRPr lang="fr-FR" sz="2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40 Compte Rendu</a:t>
            </a:r>
            <a:endParaRPr lang="fr-FR" sz="2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5 Réunions Journées Régionale/Echanges de Pratiques </a:t>
            </a:r>
            <a:endParaRPr lang="fr-FR" sz="2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2 Journées Groupes de travail </a:t>
            </a:r>
            <a:endParaRPr lang="fr-FR" sz="2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fr-FR" sz="2800" b="0" strike="noStrike" spc="-1">
                <a:solidFill>
                  <a:srgbClr val="000000"/>
                </a:solidFill>
                <a:uFill>
                  <a:solidFill>
                    <a:srgbClr val="FFFFFF"/>
                  </a:solidFill>
                </a:uFill>
                <a:latin typeface="Arial"/>
                <a:ea typeface="DejaVu Sans"/>
              </a:rPr>
              <a:t>3 Réunions rencontre Partenaire</a:t>
            </a:r>
            <a:endParaRPr lang="fr-FR" sz="2800" b="0" strike="noStrike" spc="-1">
              <a:solidFill>
                <a:srgbClr val="000000"/>
              </a:solidFill>
              <a:uFill>
                <a:solidFill>
                  <a:srgbClr val="FFFFFF"/>
                </a:solidFill>
              </a:uFill>
              <a:latin typeface="Arial"/>
            </a:endParaRPr>
          </a:p>
          <a:p>
            <a:pPr>
              <a:lnSpc>
                <a:spcPct val="90000"/>
              </a:lnSpc>
            </a:pPr>
            <a:endParaRPr lang="fr-FR" sz="2800" b="0" strike="noStrike" spc="-1">
              <a:solidFill>
                <a:srgbClr val="000000"/>
              </a:solidFill>
              <a:uFill>
                <a:solidFill>
                  <a:srgbClr val="FFFFFF"/>
                </a:solidFill>
              </a:uFill>
              <a:latin typeface="Arial"/>
            </a:endParaRPr>
          </a:p>
          <a:p>
            <a:pPr>
              <a:lnSpc>
                <a:spcPct val="90000"/>
              </a:lnSpc>
            </a:pPr>
            <a:endParaRPr lang="fr-FR" sz="2800" b="0" strike="noStrike" spc="-1">
              <a:solidFill>
                <a:srgbClr val="000000"/>
              </a:solidFill>
              <a:uFill>
                <a:solidFill>
                  <a:srgbClr val="FFFFFF"/>
                </a:solidFill>
              </a:uFill>
              <a:latin typeface="Arial"/>
            </a:endParaRPr>
          </a:p>
          <a:p>
            <a:pPr>
              <a:lnSpc>
                <a:spcPct val="90000"/>
              </a:lnSpc>
            </a:pPr>
            <a:endParaRPr lang="fr-FR" sz="2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CustomShape 1"/>
          <p:cNvSpPr/>
          <p:nvPr/>
        </p:nvSpPr>
        <p:spPr>
          <a:xfrm>
            <a:off x="504000" y="144000"/>
            <a:ext cx="8204400" cy="720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fr-FR" sz="2800" b="1" strike="noStrike" spc="-1">
                <a:solidFill>
                  <a:srgbClr val="F4A973"/>
                </a:solidFill>
                <a:uFill>
                  <a:solidFill>
                    <a:srgbClr val="FFFFFF"/>
                  </a:solidFill>
                </a:uFill>
                <a:latin typeface="Arial"/>
                <a:ea typeface="DejaVu Sans"/>
              </a:rPr>
              <a:t>Activité de la conseillère en insertion</a:t>
            </a: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p:txBody>
      </p:sp>
      <p:sp>
        <p:nvSpPr>
          <p:cNvPr id="332" name="TextShape 2"/>
          <p:cNvSpPr txBox="1"/>
          <p:nvPr/>
        </p:nvSpPr>
        <p:spPr>
          <a:xfrm>
            <a:off x="72000" y="792000"/>
            <a:ext cx="8712000" cy="5904000"/>
          </a:xfrm>
          <a:prstGeom prst="rect">
            <a:avLst/>
          </a:prstGeom>
          <a:noFill/>
          <a:ln>
            <a:noFill/>
          </a:ln>
        </p:spPr>
        <p:txBody>
          <a:bodyPr lIns="90000" tIns="45000" rIns="90000" bIns="45000"/>
          <a:lstStyle/>
          <a:p>
            <a:pPr>
              <a:lnSpc>
                <a:spcPct val="100000"/>
              </a:lnSpc>
            </a:pPr>
            <a:r>
              <a:rPr lang="fr-FR" sz="20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p:txBody>
      </p:sp>
      <p:sp>
        <p:nvSpPr>
          <p:cNvPr id="333" name="TextShape 3"/>
          <p:cNvSpPr txBox="1"/>
          <p:nvPr/>
        </p:nvSpPr>
        <p:spPr>
          <a:xfrm>
            <a:off x="216000" y="936000"/>
            <a:ext cx="8712000" cy="5544000"/>
          </a:xfrm>
          <a:prstGeom prst="rect">
            <a:avLst/>
          </a:prstGeom>
          <a:noFill/>
          <a:ln>
            <a:noFill/>
          </a:ln>
        </p:spPr>
        <p:txBody>
          <a:bodyPr lIns="90000" tIns="45000" rIns="90000" bIns="45000"/>
          <a:lstStyle/>
          <a:p>
            <a:pPr algn="ctr">
              <a:lnSpc>
                <a:spcPct val="100000"/>
              </a:lnSpc>
            </a:pPr>
            <a:r>
              <a:rPr lang="fr-FR" sz="2800" b="1" strike="noStrike" spc="-1">
                <a:solidFill>
                  <a:srgbClr val="000000"/>
                </a:solidFill>
                <a:uFill>
                  <a:solidFill>
                    <a:srgbClr val="FFFFFF"/>
                  </a:solidFill>
                </a:uFill>
                <a:latin typeface="Arial"/>
                <a:ea typeface="DejaVu Sans"/>
              </a:rPr>
              <a:t>Suivi : 96 bénéficiaires du RSA dont 86 ont été rencontrés physiquement</a:t>
            </a: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r>
              <a:rPr lang="fr-FR" sz="2800" b="1" strike="noStrike" spc="-1">
                <a:solidFill>
                  <a:srgbClr val="000000"/>
                </a:solidFill>
                <a:uFill>
                  <a:solidFill>
                    <a:srgbClr val="FFFFFF"/>
                  </a:solidFill>
                </a:uFill>
                <a:latin typeface="Arial"/>
                <a:ea typeface="DejaVu Sans"/>
              </a:rPr>
              <a:t>476 rendez vous ont été proposés dont 88 non honorés</a:t>
            </a:r>
            <a:endParaRPr lang="fr-FR" sz="1800" b="0" strike="noStrike" spc="-1">
              <a:solidFill>
                <a:srgbClr val="000000"/>
              </a:solidFill>
              <a:uFill>
                <a:solidFill>
                  <a:srgbClr val="FFFFFF"/>
                </a:solidFill>
              </a:uFill>
              <a:latin typeface="Arial"/>
            </a:endParaRPr>
          </a:p>
          <a:p>
            <a:pPr algn="ctr">
              <a:lnSpc>
                <a:spcPct val="100000"/>
              </a:lnSpc>
            </a:pPr>
            <a:r>
              <a:rPr lang="fr-FR" sz="2800" b="1" strike="noStrike" spc="-1">
                <a:solidFill>
                  <a:srgbClr val="000000"/>
                </a:solidFill>
                <a:uFill>
                  <a:solidFill>
                    <a:srgbClr val="FFFFFF"/>
                  </a:solidFill>
                </a:uFill>
                <a:latin typeface="Arial"/>
                <a:ea typeface="DejaVu Sans"/>
              </a:rPr>
              <a:t>20 dans les locaux de la PASS</a:t>
            </a:r>
            <a:endParaRPr lang="fr-FR" sz="1800" b="0" strike="noStrike" spc="-1">
              <a:solidFill>
                <a:srgbClr val="000000"/>
              </a:solidFill>
              <a:uFill>
                <a:solidFill>
                  <a:srgbClr val="FFFFFF"/>
                </a:solidFill>
              </a:uFill>
              <a:latin typeface="Arial"/>
            </a:endParaRPr>
          </a:p>
          <a:p>
            <a:pPr algn="ctr">
              <a:lnSpc>
                <a:spcPct val="100000"/>
              </a:lnSpc>
            </a:pPr>
            <a:r>
              <a:rPr lang="fr-FR" sz="2800" b="1" strike="noStrike" spc="-1">
                <a:solidFill>
                  <a:srgbClr val="000000"/>
                </a:solidFill>
                <a:uFill>
                  <a:solidFill>
                    <a:srgbClr val="FFFFFF"/>
                  </a:solidFill>
                </a:uFill>
                <a:latin typeface="Arial"/>
                <a:ea typeface="DejaVu Sans"/>
              </a:rPr>
              <a:t>263 en permanences externes</a:t>
            </a:r>
            <a:endParaRPr lang="fr-FR" sz="1800" b="0" strike="noStrike" spc="-1">
              <a:solidFill>
                <a:srgbClr val="000000"/>
              </a:solidFill>
              <a:uFill>
                <a:solidFill>
                  <a:srgbClr val="FFFFFF"/>
                </a:solidFill>
              </a:uFill>
              <a:latin typeface="Arial"/>
            </a:endParaRPr>
          </a:p>
          <a:p>
            <a:pPr algn="ctr">
              <a:lnSpc>
                <a:spcPct val="100000"/>
              </a:lnSpc>
            </a:pPr>
            <a:r>
              <a:rPr lang="fr-FR" sz="2800" b="1" strike="noStrike" spc="-1">
                <a:solidFill>
                  <a:srgbClr val="000000"/>
                </a:solidFill>
                <a:uFill>
                  <a:solidFill>
                    <a:srgbClr val="FFFFFF"/>
                  </a:solidFill>
                </a:uFill>
                <a:latin typeface="Arial"/>
                <a:ea typeface="DejaVu Sans"/>
              </a:rPr>
              <a:t>126 en interventions externes </a:t>
            </a:r>
            <a:endParaRPr lang="fr-FR" sz="1800" b="0" strike="noStrike" spc="-1">
              <a:solidFill>
                <a:srgbClr val="000000"/>
              </a:solidFill>
              <a:uFill>
                <a:solidFill>
                  <a:srgbClr val="FFFFFF"/>
                </a:solidFill>
              </a:uFill>
              <a:latin typeface="Arial"/>
            </a:endParaRPr>
          </a:p>
          <a:p>
            <a:pPr algn="ctr">
              <a:lnSpc>
                <a:spcPct val="100000"/>
              </a:lnSpc>
            </a:pPr>
            <a:r>
              <a:rPr lang="fr-FR" sz="2800" b="1" strike="noStrike" spc="-1">
                <a:solidFill>
                  <a:srgbClr val="000000"/>
                </a:solidFill>
                <a:uFill>
                  <a:solidFill>
                    <a:srgbClr val="FFFFFF"/>
                  </a:solidFill>
                </a:uFill>
                <a:latin typeface="Arial"/>
                <a:ea typeface="DejaVu Sans"/>
              </a:rPr>
              <a:t>67 en visites à domicile           </a:t>
            </a: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TextShape 1"/>
          <p:cNvSpPr txBox="1"/>
          <p:nvPr/>
        </p:nvSpPr>
        <p:spPr>
          <a:xfrm>
            <a:off x="595800" y="576000"/>
            <a:ext cx="8021880" cy="7448040"/>
          </a:xfrm>
          <a:prstGeom prst="rect">
            <a:avLst/>
          </a:prstGeom>
          <a:noFill/>
          <a:ln>
            <a:noFill/>
          </a:ln>
        </p:spPr>
        <p:txBody>
          <a:bodyPr lIns="90000" tIns="45000" rIns="90000" bIns="45000"/>
          <a:lstStyle/>
          <a:p>
            <a:pPr algn="ctr">
              <a:lnSpc>
                <a:spcPct val="100000"/>
              </a:lnSpc>
            </a:pPr>
            <a:r>
              <a:rPr lang="fr-FR" sz="2200" b="1" strike="noStrike" spc="-1" dirty="0">
                <a:solidFill>
                  <a:srgbClr val="000000"/>
                </a:solidFill>
                <a:uFill>
                  <a:solidFill>
                    <a:srgbClr val="FFFFFF"/>
                  </a:solidFill>
                </a:uFill>
                <a:latin typeface="Arial"/>
                <a:ea typeface="DejaVu Sans"/>
              </a:rPr>
              <a:t>ORIENTATIONS en interne ;</a:t>
            </a:r>
            <a:endParaRPr lang="fr-FR" sz="1800" b="0" strike="noStrike" spc="-1" dirty="0">
              <a:solidFill>
                <a:srgbClr val="000000"/>
              </a:solidFill>
              <a:uFill>
                <a:solidFill>
                  <a:srgbClr val="FFFFFF"/>
                </a:solidFill>
              </a:uFill>
              <a:latin typeface="Arial"/>
            </a:endParaRPr>
          </a:p>
          <a:p>
            <a:pPr algn="ctr">
              <a:lnSpc>
                <a:spcPct val="100000"/>
              </a:lnSpc>
            </a:pP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35 personnes vers la PASS dont 12 vers la psychologue</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18 personnes vers le CSAPA </a:t>
            </a:r>
            <a:endParaRPr lang="fr-FR" sz="1800" b="0" strike="noStrike" spc="-1" dirty="0" smtClean="0">
              <a:solidFill>
                <a:srgbClr val="000000"/>
              </a:solidFill>
              <a:uFill>
                <a:solidFill>
                  <a:srgbClr val="FFFFFF"/>
                </a:solidFill>
              </a:uFill>
              <a:latin typeface="Arial"/>
            </a:endParaRPr>
          </a:p>
          <a:p>
            <a:pPr algn="ctr">
              <a:lnSpc>
                <a:spcPct val="100000"/>
              </a:lnSpc>
            </a:pPr>
            <a:endParaRPr lang="fr-FR" sz="1800" b="0" strike="noStrike" spc="-1" dirty="0" smtClean="0">
              <a:solidFill>
                <a:srgbClr val="000000"/>
              </a:solidFill>
              <a:uFill>
                <a:solidFill>
                  <a:srgbClr val="FFFFFF"/>
                </a:solidFill>
              </a:uFill>
              <a:latin typeface="Arial"/>
            </a:endParaRPr>
          </a:p>
          <a:p>
            <a:pPr algn="ctr">
              <a:lnSpc>
                <a:spcPct val="100000"/>
              </a:lnSpc>
            </a:pPr>
            <a:r>
              <a:rPr lang="fr-FR" sz="2800" b="1" strike="noStrike" spc="-1" smtClean="0">
                <a:solidFill>
                  <a:srgbClr val="000000"/>
                </a:solidFill>
                <a:uFill>
                  <a:solidFill>
                    <a:srgbClr val="FFFFFF"/>
                  </a:solidFill>
                </a:uFill>
                <a:latin typeface="Arial"/>
                <a:ea typeface="DejaVu Sans"/>
              </a:rPr>
              <a:t>     </a:t>
            </a:r>
            <a:r>
              <a:rPr lang="fr-FR" sz="2800" b="1" strike="noStrike" spc="-1" dirty="0" smtClean="0">
                <a:solidFill>
                  <a:srgbClr val="000000"/>
                </a:solidFill>
                <a:uFill>
                  <a:solidFill>
                    <a:srgbClr val="FFFFFF"/>
                  </a:solidFill>
                </a:uFill>
                <a:latin typeface="Arial"/>
                <a:ea typeface="DejaVu Sans"/>
              </a:rPr>
              <a:t>SORTIES</a:t>
            </a:r>
            <a:r>
              <a:rPr lang="fr-FR" sz="2400" b="1" strike="noStrike" spc="-1" dirty="0" smtClean="0">
                <a:solidFill>
                  <a:srgbClr val="000000"/>
                </a:solidFill>
                <a:uFill>
                  <a:solidFill>
                    <a:srgbClr val="FFFFFF"/>
                  </a:solidFill>
                </a:uFill>
                <a:latin typeface="Arial"/>
                <a:ea typeface="DejaVu Sans"/>
              </a:rPr>
              <a:t> :</a:t>
            </a:r>
            <a:r>
              <a:rPr lang="fr-FR" sz="2200" b="1" strike="noStrike" spc="-1" dirty="0" smtClean="0">
                <a:solidFill>
                  <a:srgbClr val="000000"/>
                </a:solidFill>
                <a:uFill>
                  <a:solidFill>
                    <a:srgbClr val="FFFFFF"/>
                  </a:solidFill>
                </a:uFill>
                <a:latin typeface="Arial"/>
                <a:ea typeface="DejaVu Sans"/>
              </a:rPr>
              <a:t>                                              </a:t>
            </a:r>
            <a:endParaRPr lang="fr-FR" sz="1800" b="0" strike="noStrike" spc="-1" dirty="0" smtClean="0">
              <a:solidFill>
                <a:srgbClr val="000000"/>
              </a:solidFill>
              <a:uFill>
                <a:solidFill>
                  <a:srgbClr val="FFFFFF"/>
                </a:solidFill>
              </a:uFill>
              <a:latin typeface="Arial"/>
            </a:endParaRPr>
          </a:p>
          <a:p>
            <a:pPr algn="ctr">
              <a:lnSpc>
                <a:spcPct val="100000"/>
              </a:lnSpc>
            </a:pP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 </a:t>
            </a:r>
            <a:r>
              <a:rPr lang="fr-FR" sz="2600" b="1" strike="noStrike" spc="-1" dirty="0">
                <a:solidFill>
                  <a:srgbClr val="000000"/>
                </a:solidFill>
                <a:uFill>
                  <a:solidFill>
                    <a:srgbClr val="FFFFFF"/>
                  </a:solidFill>
                </a:uFill>
                <a:latin typeface="Arial"/>
                <a:ea typeface="DejaVu Sans"/>
              </a:rPr>
              <a:t>30 bénéficiaires sont sortis du portefeuille</a:t>
            </a:r>
            <a:endParaRPr lang="fr-FR" sz="1800" b="0" strike="noStrike" spc="-1" dirty="0">
              <a:solidFill>
                <a:srgbClr val="000000"/>
              </a:solidFill>
              <a:uFill>
                <a:solidFill>
                  <a:srgbClr val="FFFFFF"/>
                </a:solidFill>
              </a:uFill>
              <a:latin typeface="Arial"/>
            </a:endParaRPr>
          </a:p>
          <a:p>
            <a:pPr algn="ctr">
              <a:lnSpc>
                <a:spcPct val="100000"/>
              </a:lnSpc>
            </a:pP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  2 en raison de ressources supérieures         </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6 se sont vus accorder l’AAH                      </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              4 orientés vers un référent socio professionnel       </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    2 ont été orientés vers le coach insertion       </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1 vers le GIP JOB 27                                      </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2 vers le pole emploi                                     </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6 vers le pole accueil                                     </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1 en veille,1 DCD,1 a renoncé au RSA          </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4 ont déménagés                                            </a:t>
            </a:r>
            <a:endParaRPr lang="fr-FR" sz="1800" b="0" strike="noStrike" spc="-1" dirty="0">
              <a:solidFill>
                <a:srgbClr val="000000"/>
              </a:solidFill>
              <a:uFill>
                <a:solidFill>
                  <a:srgbClr val="FFFFFF"/>
                </a:solidFill>
              </a:uFill>
              <a:latin typeface="Arial"/>
            </a:endParaRPr>
          </a:p>
          <a:p>
            <a:pPr algn="ctr">
              <a:lnSpc>
                <a:spcPct val="100000"/>
              </a:lnSpc>
            </a:pPr>
            <a:r>
              <a:rPr lang="fr-FR" sz="2200" b="1" strike="noStrike" spc="-1" dirty="0">
                <a:solidFill>
                  <a:srgbClr val="000000"/>
                </a:solidFill>
                <a:uFill>
                  <a:solidFill>
                    <a:srgbClr val="FFFFFF"/>
                  </a:solidFill>
                </a:uFill>
                <a:latin typeface="Arial"/>
                <a:ea typeface="DejaVu Sans"/>
              </a:rPr>
              <a:t>    </a:t>
            </a:r>
            <a:r>
              <a:rPr lang="fr-FR" sz="2800" b="1" strike="noStrike" spc="-1" dirty="0">
                <a:solidFill>
                  <a:srgbClr val="000000"/>
                </a:solidFill>
                <a:uFill>
                  <a:solidFill>
                    <a:srgbClr val="FFFFFF"/>
                  </a:solidFill>
                </a:uFill>
                <a:latin typeface="Arial"/>
                <a:ea typeface="DejaVu Sans"/>
              </a:rPr>
              <a:t> </a:t>
            </a:r>
            <a:endParaRPr lang="fr-FR" sz="1800" b="0" strike="noStrike" spc="-1" dirty="0">
              <a:solidFill>
                <a:srgbClr val="000000"/>
              </a:solidFill>
              <a:uFill>
                <a:solidFill>
                  <a:srgbClr val="FFFFFF"/>
                </a:solidFill>
              </a:uFill>
              <a:latin typeface="Arial"/>
            </a:endParaRPr>
          </a:p>
          <a:p>
            <a:pPr algn="ctr">
              <a:lnSpc>
                <a:spcPct val="100000"/>
              </a:lnSpc>
            </a:pPr>
            <a:r>
              <a:rPr lang="fr-FR" sz="2800" b="1" strike="noStrike" spc="-1" dirty="0">
                <a:solidFill>
                  <a:srgbClr val="000000"/>
                </a:solidFill>
                <a:uFill>
                  <a:solidFill>
                    <a:srgbClr val="FFFFFF"/>
                  </a:solidFill>
                </a:uFill>
                <a:latin typeface="Arial"/>
                <a:ea typeface="DejaVu Sans"/>
              </a:rPr>
              <a:t>       </a:t>
            </a:r>
            <a:endParaRPr lang="fr-FR" sz="1800" b="0" strike="noStrike" spc="-1" dirty="0">
              <a:solidFill>
                <a:srgbClr val="000000"/>
              </a:solidFill>
              <a:uFill>
                <a:solidFill>
                  <a:srgbClr val="FFFFFF"/>
                </a:solidFill>
              </a:uFill>
              <a:latin typeface="Arial"/>
            </a:endParaRPr>
          </a:p>
          <a:p>
            <a:pPr algn="ctr">
              <a:lnSpc>
                <a:spcPct val="100000"/>
              </a:lnSpc>
            </a:pPr>
            <a:endParaRPr lang="fr-F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CustomShape 1"/>
          <p:cNvSpPr/>
          <p:nvPr/>
        </p:nvSpPr>
        <p:spPr>
          <a:xfrm>
            <a:off x="360000" y="360000"/>
            <a:ext cx="8202960" cy="714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2800" b="1" strike="noStrike" spc="-1">
                <a:solidFill>
                  <a:srgbClr val="F4A973"/>
                </a:solidFill>
                <a:uFill>
                  <a:solidFill>
                    <a:srgbClr val="FFFFFF"/>
                  </a:solidFill>
                </a:uFill>
                <a:latin typeface="Arial"/>
                <a:ea typeface="DejaVu Sans"/>
              </a:rPr>
              <a:t>Les permanences médico- sociales </a:t>
            </a:r>
            <a:endParaRPr lang="fr-FR" sz="1800" b="0" strike="noStrike" spc="-1">
              <a:solidFill>
                <a:srgbClr val="000000"/>
              </a:solidFill>
              <a:uFill>
                <a:solidFill>
                  <a:srgbClr val="FFFFFF"/>
                </a:solidFill>
              </a:uFill>
              <a:latin typeface="Arial"/>
            </a:endParaRPr>
          </a:p>
        </p:txBody>
      </p:sp>
      <p:sp>
        <p:nvSpPr>
          <p:cNvPr id="336"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37" name="CustomShape 3"/>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E6F61E72-5D83-4E52-A8DE-A50148AF67E1}" type="slidenum">
              <a:rPr lang="fr-FR" sz="1000" b="0" strike="noStrike" spc="-1">
                <a:solidFill>
                  <a:srgbClr val="000000"/>
                </a:solidFill>
                <a:uFill>
                  <a:solidFill>
                    <a:srgbClr val="FFFFFF"/>
                  </a:solidFill>
                </a:uFill>
                <a:latin typeface="Times New Roman"/>
                <a:ea typeface="DejaVu Sans"/>
              </a:rPr>
              <a:t>23</a:t>
            </a:fld>
            <a:endParaRPr lang="fr-FR" sz="1800" b="0" strike="noStrike" spc="-1">
              <a:solidFill>
                <a:srgbClr val="000000"/>
              </a:solidFill>
              <a:uFill>
                <a:solidFill>
                  <a:srgbClr val="FFFFFF"/>
                </a:solidFill>
              </a:uFill>
              <a:latin typeface="Arial"/>
            </a:endParaRPr>
          </a:p>
        </p:txBody>
      </p:sp>
      <p:sp>
        <p:nvSpPr>
          <p:cNvPr id="338" name="CustomShape 4"/>
          <p:cNvSpPr/>
          <p:nvPr/>
        </p:nvSpPr>
        <p:spPr>
          <a:xfrm>
            <a:off x="251640" y="936000"/>
            <a:ext cx="4715280" cy="1510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1800" b="0" strike="noStrike" spc="-1">
                <a:solidFill>
                  <a:srgbClr val="000000"/>
                </a:solidFill>
                <a:uFill>
                  <a:solidFill>
                    <a:srgbClr val="FFFFFF"/>
                  </a:solidFill>
                </a:uFill>
                <a:latin typeface="Arial"/>
                <a:ea typeface="DejaVu Sans"/>
              </a:rPr>
              <a:t>Fin 2021, la PASS de Pont-Audemer a répondu  à l’appel à projet de l'ARS visant à développer l'Aller-Vers(action tournée vers les personnes les plus précaires au sein du territoire)</a:t>
            </a:r>
            <a:endParaRPr lang="fr-FR" sz="1800" b="0" strike="noStrike" spc="-1">
              <a:solidFill>
                <a:srgbClr val="000000"/>
              </a:solidFill>
              <a:uFill>
                <a:solidFill>
                  <a:srgbClr val="FFFFFF"/>
                </a:solidFill>
              </a:uFill>
              <a:latin typeface="Arial"/>
            </a:endParaRPr>
          </a:p>
          <a:p>
            <a:pPr algn="just">
              <a:lnSpc>
                <a:spcPct val="100000"/>
              </a:lnSpc>
            </a:pPr>
            <a:r>
              <a:rPr lang="fr-FR" sz="1800" b="0" strike="noStrike" spc="-1">
                <a:solidFill>
                  <a:srgbClr val="000000"/>
                </a:solidFill>
                <a:uFill>
                  <a:solidFill>
                    <a:srgbClr val="FFFFFF"/>
                  </a:solidFill>
                </a:uFill>
                <a:latin typeface="Arial"/>
                <a:ea typeface="DejaVu Sans"/>
              </a:rPr>
              <a:t>Deux permanences ont ouvert fin 2022, l’une à Quillebeuf( pôle enfance et famille) l’autre à Beuzeville (maison du département)</a:t>
            </a:r>
            <a:endParaRPr lang="fr-FR" sz="1800" b="0" strike="noStrike" spc="-1">
              <a:solidFill>
                <a:srgbClr val="000000"/>
              </a:solidFill>
              <a:uFill>
                <a:solidFill>
                  <a:srgbClr val="FFFFFF"/>
                </a:solidFill>
              </a:uFill>
              <a:latin typeface="Arial"/>
            </a:endParaRPr>
          </a:p>
        </p:txBody>
      </p:sp>
      <p:sp>
        <p:nvSpPr>
          <p:cNvPr id="339" name="CustomShape 5"/>
          <p:cNvSpPr/>
          <p:nvPr/>
        </p:nvSpPr>
        <p:spPr>
          <a:xfrm>
            <a:off x="5113080" y="3962880"/>
            <a:ext cx="3088800" cy="1729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fr-FR" sz="18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340" name="CustomShape 6"/>
          <p:cNvSpPr/>
          <p:nvPr/>
        </p:nvSpPr>
        <p:spPr>
          <a:xfrm>
            <a:off x="288000" y="3744000"/>
            <a:ext cx="4534920" cy="3238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9800" algn="just">
              <a:lnSpc>
                <a:spcPct val="100000"/>
              </a:lnSpc>
            </a:pPr>
            <a:r>
              <a:rPr lang="fr-FR" sz="1800" b="0" strike="noStrike" spc="-1">
                <a:solidFill>
                  <a:srgbClr val="000000"/>
                </a:solidFill>
                <a:uFill>
                  <a:solidFill>
                    <a:srgbClr val="FFFFFF"/>
                  </a:solidFill>
                </a:uFill>
                <a:latin typeface="Arial"/>
                <a:ea typeface="DejaVu Sans"/>
              </a:rPr>
              <a:t>L'infirmière et l’assistante de service social de la PASS accueillent sur rendez-vous les habitants de Quillebeuf et Beuzeville  et des communes limitrophes. Une analyse sociale et sanitaire est réalisée avec possibilité, si besoin, de rencontrer le médecin de la PASS de Pont Audemer 1 fois par mois le mardi.</a:t>
            </a:r>
            <a:endParaRPr lang="fr-FR" sz="1800" b="0" strike="noStrike" spc="-1">
              <a:solidFill>
                <a:srgbClr val="000000"/>
              </a:solidFill>
              <a:uFill>
                <a:solidFill>
                  <a:srgbClr val="FFFFFF"/>
                </a:solidFill>
              </a:uFill>
              <a:latin typeface="Arial"/>
            </a:endParaRPr>
          </a:p>
          <a:p>
            <a:pPr marL="109800" algn="just">
              <a:lnSpc>
                <a:spcPct val="100000"/>
              </a:lnSpc>
            </a:pPr>
            <a:endParaRPr lang="fr-FR" sz="1800" b="0" strike="noStrike" spc="-1">
              <a:solidFill>
                <a:srgbClr val="000000"/>
              </a:solidFill>
              <a:uFill>
                <a:solidFill>
                  <a:srgbClr val="FFFFFF"/>
                </a:solidFill>
              </a:uFill>
              <a:latin typeface="Arial"/>
            </a:endParaRPr>
          </a:p>
        </p:txBody>
      </p:sp>
      <p:pic>
        <p:nvPicPr>
          <p:cNvPr id="341" name="Image 218"/>
          <p:cNvPicPr/>
          <p:nvPr/>
        </p:nvPicPr>
        <p:blipFill>
          <a:blip r:embed="rId2"/>
          <a:stretch/>
        </p:blipFill>
        <p:spPr>
          <a:xfrm>
            <a:off x="5042520" y="3826800"/>
            <a:ext cx="3668400" cy="2580120"/>
          </a:xfrm>
          <a:prstGeom prst="rect">
            <a:avLst/>
          </a:prstGeom>
          <a:ln>
            <a:noFill/>
          </a:ln>
        </p:spPr>
      </p:pic>
      <p:pic>
        <p:nvPicPr>
          <p:cNvPr id="342" name="Image 186"/>
          <p:cNvPicPr/>
          <p:nvPr/>
        </p:nvPicPr>
        <p:blipFill>
          <a:blip r:embed="rId3"/>
          <a:stretch/>
        </p:blipFill>
        <p:spPr>
          <a:xfrm>
            <a:off x="5437800" y="1012680"/>
            <a:ext cx="3201120" cy="282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CustomShape 1"/>
          <p:cNvSpPr/>
          <p:nvPr/>
        </p:nvSpPr>
        <p:spPr>
          <a:xfrm>
            <a:off x="288000" y="1512000"/>
            <a:ext cx="8321040" cy="4080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000" b="0" strike="noStrike" spc="-1">
                <a:solidFill>
                  <a:srgbClr val="000000"/>
                </a:solidFill>
                <a:uFill>
                  <a:solidFill>
                    <a:srgbClr val="FFFFFF"/>
                  </a:solidFill>
                </a:uFill>
                <a:latin typeface="Arial"/>
                <a:ea typeface="DejaVu Sans"/>
              </a:rPr>
              <a:t>Un travail de conventionnement a été réalisé durant l’année 2023 entre la PASS dentaire du Havre et l’ensemble des PASS du groupement hospitalier de territoire afin de permettre aux patients de bénéficier de soins dentaires gratuits (prothèses inclues)</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Pratiquement il sera mis en place mensuellement  une demi-journée de consultation dentaire équivalent pour notre PASS de PONT AUDEMER à deux consultations mensuelles.</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Il est important de souligner qu’un accès en urgence reste possible à tout moment.</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Un axe de travail est en cours afin de faciliter le transport vers cette PASS dentaire.</a:t>
            </a:r>
            <a:endParaRPr lang="fr-FR" sz="1800" b="0" strike="noStrike" spc="-1">
              <a:solidFill>
                <a:srgbClr val="000000"/>
              </a:solidFill>
              <a:uFill>
                <a:solidFill>
                  <a:srgbClr val="FFFFFF"/>
                </a:solidFill>
              </a:uFill>
              <a:latin typeface="Arial"/>
            </a:endParaRPr>
          </a:p>
        </p:txBody>
      </p:sp>
      <p:sp>
        <p:nvSpPr>
          <p:cNvPr id="344" name="CustomShape 2"/>
          <p:cNvSpPr/>
          <p:nvPr/>
        </p:nvSpPr>
        <p:spPr>
          <a:xfrm>
            <a:off x="2120040" y="432000"/>
            <a:ext cx="5150880" cy="671760"/>
          </a:xfrm>
          <a:prstGeom prst="rect">
            <a:avLst/>
          </a:prstGeom>
          <a:noFill/>
          <a:ln>
            <a:noFill/>
          </a:ln>
        </p:spPr>
        <p:style>
          <a:lnRef idx="0">
            <a:scrgbClr r="0" g="0" b="0"/>
          </a:lnRef>
          <a:fillRef idx="0">
            <a:scrgbClr r="0" g="0" b="0"/>
          </a:fillRef>
          <a:effectRef idx="0">
            <a:scrgbClr r="0" g="0" b="0"/>
          </a:effectRef>
          <a:fontRef idx="minor"/>
        </p:style>
      </p:sp>
      <p:sp>
        <p:nvSpPr>
          <p:cNvPr id="345" name="CustomShape 3"/>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46" name="CustomShape 4"/>
          <p:cNvSpPr/>
          <p:nvPr/>
        </p:nvSpPr>
        <p:spPr>
          <a:xfrm>
            <a:off x="8647200" y="6120000"/>
            <a:ext cx="358200" cy="839880"/>
          </a:xfrm>
          <a:prstGeom prst="rect">
            <a:avLst/>
          </a:prstGeom>
          <a:noFill/>
          <a:ln>
            <a:noFill/>
          </a:ln>
        </p:spPr>
        <p:style>
          <a:lnRef idx="0">
            <a:scrgbClr r="0" g="0" b="0"/>
          </a:lnRef>
          <a:fillRef idx="0">
            <a:scrgbClr r="0" g="0" b="0"/>
          </a:fillRef>
          <a:effectRef idx="0">
            <a:scrgbClr r="0" g="0" b="0"/>
          </a:effectRef>
          <a:fontRef idx="minor"/>
        </p:style>
      </p:sp>
      <p:sp>
        <p:nvSpPr>
          <p:cNvPr id="347" name="CustomShape 5"/>
          <p:cNvSpPr/>
          <p:nvPr/>
        </p:nvSpPr>
        <p:spPr>
          <a:xfrm>
            <a:off x="936000" y="510120"/>
            <a:ext cx="7343640" cy="1001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4000" b="1" strike="noStrike" spc="-1">
                <a:solidFill>
                  <a:srgbClr val="F4A973"/>
                </a:solidFill>
                <a:uFill>
                  <a:solidFill>
                    <a:srgbClr val="FFFFFF"/>
                  </a:solidFill>
                </a:uFill>
                <a:latin typeface="Arial"/>
                <a:ea typeface="DejaVu Sans"/>
              </a:rPr>
              <a:t>LA PASS DENTAIRE</a:t>
            </a:r>
            <a:endParaRPr lang="fr-FR" sz="1800" b="0" strike="noStrike" spc="-1">
              <a:solidFill>
                <a:srgbClr val="000000"/>
              </a:solidFill>
              <a:uFill>
                <a:solidFill>
                  <a:srgbClr val="FFFFFF"/>
                </a:solidFill>
              </a:uFill>
              <a:latin typeface="Arial"/>
            </a:endParaRPr>
          </a:p>
        </p:txBody>
      </p:sp>
      <p:sp>
        <p:nvSpPr>
          <p:cNvPr id="348" name="CustomShape 6"/>
          <p:cNvSpPr/>
          <p:nvPr/>
        </p:nvSpPr>
        <p:spPr>
          <a:xfrm>
            <a:off x="8272440" y="6312240"/>
            <a:ext cx="707760" cy="23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fld id="{29BAF378-3B9D-48ED-800E-3DDBB88B710A}" type="slidenum">
              <a:rPr lang="fr-FR" sz="1000" b="0" strike="noStrike" spc="-1">
                <a:solidFill>
                  <a:srgbClr val="000000"/>
                </a:solidFill>
                <a:uFill>
                  <a:solidFill>
                    <a:srgbClr val="FFFFFF"/>
                  </a:solidFill>
                </a:uFill>
                <a:latin typeface="Times New Roman"/>
                <a:ea typeface="DejaVu Sans"/>
              </a:rPr>
              <a:t>24</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CustomShape 1"/>
          <p:cNvSpPr/>
          <p:nvPr/>
        </p:nvSpPr>
        <p:spPr>
          <a:xfrm>
            <a:off x="579960" y="137880"/>
            <a:ext cx="8222040" cy="1135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3200" b="1" strike="noStrike" spc="-1">
                <a:solidFill>
                  <a:srgbClr val="F4A973"/>
                </a:solidFill>
                <a:uFill>
                  <a:solidFill>
                    <a:srgbClr val="FFFFFF"/>
                  </a:solidFill>
                </a:uFill>
                <a:latin typeface="Arial"/>
                <a:ea typeface="DejaVu Sans"/>
              </a:rPr>
              <a:t>Réseau partenarial</a:t>
            </a:r>
            <a:endParaRPr lang="fr-FR" sz="1800" b="0" strike="noStrike" spc="-1">
              <a:solidFill>
                <a:srgbClr val="000000"/>
              </a:solidFill>
              <a:uFill>
                <a:solidFill>
                  <a:srgbClr val="FFFFFF"/>
                </a:solidFill>
              </a:uFill>
              <a:latin typeface="Arial"/>
            </a:endParaRPr>
          </a:p>
        </p:txBody>
      </p:sp>
      <p:sp>
        <p:nvSpPr>
          <p:cNvPr id="350"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51" name="CustomShape 3"/>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920AD4A8-5CA2-4550-BFFD-92461796CE48}" type="slidenum">
              <a:rPr lang="fr-FR" sz="1000" b="0" strike="noStrike" spc="-1">
                <a:solidFill>
                  <a:srgbClr val="000000"/>
                </a:solidFill>
                <a:uFill>
                  <a:solidFill>
                    <a:srgbClr val="FFFFFF"/>
                  </a:solidFill>
                </a:uFill>
                <a:latin typeface="Times New Roman"/>
                <a:ea typeface="DejaVu Sans"/>
              </a:rPr>
              <a:t>25</a:t>
            </a:fld>
            <a:endParaRPr lang="fr-FR" sz="1800" b="0" strike="noStrike" spc="-1">
              <a:solidFill>
                <a:srgbClr val="000000"/>
              </a:solidFill>
              <a:uFill>
                <a:solidFill>
                  <a:srgbClr val="FFFFFF"/>
                </a:solidFill>
              </a:uFill>
              <a:latin typeface="Arial"/>
            </a:endParaRPr>
          </a:p>
        </p:txBody>
      </p:sp>
      <p:sp>
        <p:nvSpPr>
          <p:cNvPr id="352" name="CustomShape 4"/>
          <p:cNvSpPr/>
          <p:nvPr/>
        </p:nvSpPr>
        <p:spPr>
          <a:xfrm>
            <a:off x="0" y="1484640"/>
            <a:ext cx="8222040" cy="4633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9800">
              <a:lnSpc>
                <a:spcPct val="100000"/>
              </a:lnSpc>
            </a:pPr>
            <a:r>
              <a:rPr lang="fr-FR" sz="2000" b="0" strike="noStrike" spc="-1">
                <a:solidFill>
                  <a:srgbClr val="000000"/>
                </a:solidFill>
                <a:uFill>
                  <a:solidFill>
                    <a:srgbClr val="FFFFFF"/>
                  </a:solidFill>
                </a:uFill>
                <a:latin typeface="Arial"/>
                <a:ea typeface="DejaVu Sans"/>
              </a:rPr>
              <a:t>Le réseau partenarial reste un maillon indispensable de la PASS. Il est nécessaire de le faire vivre, de l'entretenir et de le développer aussi bien en intra qu' en extra hospitalier. </a:t>
            </a:r>
            <a:endParaRPr lang="fr-FR" sz="1800" b="0" strike="noStrike" spc="-1">
              <a:solidFill>
                <a:srgbClr val="000000"/>
              </a:solidFill>
              <a:uFill>
                <a:solidFill>
                  <a:srgbClr val="FFFFFF"/>
                </a:solidFill>
              </a:uFill>
              <a:latin typeface="Arial"/>
            </a:endParaRPr>
          </a:p>
          <a:p>
            <a:pPr marL="109800">
              <a:lnSpc>
                <a:spcPct val="100000"/>
              </a:lnSpc>
            </a:pPr>
            <a:endParaRPr lang="fr-FR" sz="1800" b="0" strike="noStrike" spc="-1">
              <a:solidFill>
                <a:srgbClr val="000000"/>
              </a:solidFill>
              <a:uFill>
                <a:solidFill>
                  <a:srgbClr val="FFFFFF"/>
                </a:solidFill>
              </a:uFill>
              <a:latin typeface="Arial"/>
            </a:endParaRPr>
          </a:p>
          <a:p>
            <a:pPr marL="109800">
              <a:lnSpc>
                <a:spcPct val="100000"/>
              </a:lnSpc>
            </a:pPr>
            <a:r>
              <a:rPr lang="fr-FR" sz="2000" b="0" strike="noStrike" spc="-1">
                <a:solidFill>
                  <a:srgbClr val="000000"/>
                </a:solidFill>
                <a:uFill>
                  <a:solidFill>
                    <a:srgbClr val="FFFFFF"/>
                  </a:solidFill>
                </a:uFill>
                <a:latin typeface="Arial"/>
                <a:ea typeface="DejaVu Sans"/>
              </a:rPr>
              <a:t>Il s'appuie sur :</a:t>
            </a:r>
            <a:endParaRPr lang="fr-FR" sz="1800" b="0" strike="noStrike" spc="-1">
              <a:solidFill>
                <a:srgbClr val="000000"/>
              </a:solidFill>
              <a:uFill>
                <a:solidFill>
                  <a:srgbClr val="FFFFFF"/>
                </a:solidFill>
              </a:uFill>
              <a:latin typeface="Arial"/>
            </a:endParaRPr>
          </a:p>
        </p:txBody>
      </p:sp>
      <p:sp>
        <p:nvSpPr>
          <p:cNvPr id="353" name="CustomShape 5"/>
          <p:cNvSpPr/>
          <p:nvPr/>
        </p:nvSpPr>
        <p:spPr>
          <a:xfrm>
            <a:off x="179640" y="3213000"/>
            <a:ext cx="8129520" cy="282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79720" algn="just">
              <a:lnSpc>
                <a:spcPct val="100000"/>
              </a:lnSpc>
              <a:buClr>
                <a:srgbClr val="000000"/>
              </a:buClr>
              <a:buFont typeface="Wingdings" charset="2"/>
              <a:buChar char=""/>
            </a:pPr>
            <a:r>
              <a:rPr lang="fr-FR" sz="2000" b="0" strike="noStrike" spc="-1">
                <a:solidFill>
                  <a:srgbClr val="000000"/>
                </a:solidFill>
                <a:uFill>
                  <a:solidFill>
                    <a:srgbClr val="FFFFFF"/>
                  </a:solidFill>
                </a:uFill>
                <a:latin typeface="Arial"/>
                <a:ea typeface="DejaVu Sans"/>
              </a:rPr>
              <a:t>des échanges réguliers avec les partenaires à plusieurs niveaux: les critères d'inclusion de chacun des dispositifs, les modalités de fonctionnement (outils de communication, partage des informations utiles à l'accompagnement de la personne)</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Wingdings" charset="2"/>
              <a:buChar char=""/>
            </a:pPr>
            <a:r>
              <a:rPr lang="fr-FR" sz="2000" b="0" strike="noStrike" spc="-1">
                <a:solidFill>
                  <a:srgbClr val="000000"/>
                </a:solidFill>
                <a:uFill>
                  <a:solidFill>
                    <a:srgbClr val="FFFFFF"/>
                  </a:solidFill>
                </a:uFill>
                <a:latin typeface="Arial"/>
                <a:ea typeface="DejaVu Sans"/>
              </a:rPr>
              <a:t>l'analyse des situations individuelles et les axes d'accompagnement, les projets communs, innovants, dans le but d'améliorer la qualité de l'accompagnement </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Wingdings" charset="2"/>
              <a:buChar char=""/>
            </a:pPr>
            <a:r>
              <a:rPr lang="fr-FR" sz="2000" b="0" strike="noStrike" spc="-1">
                <a:solidFill>
                  <a:srgbClr val="000000"/>
                </a:solidFill>
                <a:uFill>
                  <a:solidFill>
                    <a:srgbClr val="FFFFFF"/>
                  </a:solidFill>
                </a:uFill>
                <a:latin typeface="Arial"/>
                <a:ea typeface="DejaVu Sans"/>
              </a:rPr>
              <a:t>une formalisation des partenariats (protocole ou convention) </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Wingdings" charset="2"/>
              <a:buChar char=""/>
            </a:pPr>
            <a:r>
              <a:rPr lang="fr-FR" sz="2000" b="0" strike="noStrike" spc="-1">
                <a:solidFill>
                  <a:srgbClr val="000000"/>
                </a:solidFill>
                <a:uFill>
                  <a:solidFill>
                    <a:srgbClr val="FFFFFF"/>
                  </a:solidFill>
                </a:uFill>
                <a:latin typeface="Arial"/>
                <a:ea typeface="DejaVu Sans"/>
              </a:rPr>
              <a:t>une veille des dispositifs existants sur le territoire et la participation aux groupes de travail.</a:t>
            </a: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CustomShape 1"/>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55" name="CustomShape 2"/>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EC09502-EC74-4EA9-A7AA-3F815E51B87A}" type="slidenum">
              <a:rPr lang="fr-FR" sz="1000" b="0" strike="noStrike" spc="-1">
                <a:solidFill>
                  <a:srgbClr val="000000"/>
                </a:solidFill>
                <a:uFill>
                  <a:solidFill>
                    <a:srgbClr val="FFFFFF"/>
                  </a:solidFill>
                </a:uFill>
                <a:latin typeface="Times New Roman"/>
                <a:ea typeface="DejaVu Sans"/>
              </a:rPr>
              <a:t>26</a:t>
            </a:fld>
            <a:endParaRPr lang="fr-FR" sz="1800" b="0" strike="noStrike" spc="-1">
              <a:solidFill>
                <a:srgbClr val="000000"/>
              </a:solidFill>
              <a:uFill>
                <a:solidFill>
                  <a:srgbClr val="FFFFFF"/>
                </a:solidFill>
              </a:uFill>
              <a:latin typeface="Arial"/>
            </a:endParaRPr>
          </a:p>
        </p:txBody>
      </p:sp>
      <p:pic>
        <p:nvPicPr>
          <p:cNvPr id="356" name="Image 5"/>
          <p:cNvPicPr/>
          <p:nvPr/>
        </p:nvPicPr>
        <p:blipFill>
          <a:blip r:embed="rId2"/>
          <a:stretch/>
        </p:blipFill>
        <p:spPr>
          <a:xfrm>
            <a:off x="3519360" y="2381400"/>
            <a:ext cx="2097360" cy="2088000"/>
          </a:xfrm>
          <a:prstGeom prst="rect">
            <a:avLst/>
          </a:prstGeom>
          <a:ln>
            <a:noFill/>
          </a:ln>
        </p:spPr>
      </p:pic>
      <p:sp>
        <p:nvSpPr>
          <p:cNvPr id="357" name="CustomShape 3"/>
          <p:cNvSpPr/>
          <p:nvPr/>
        </p:nvSpPr>
        <p:spPr>
          <a:xfrm>
            <a:off x="187920" y="1628640"/>
            <a:ext cx="3080520" cy="282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1" u="sng" strike="noStrike" spc="-1">
                <a:solidFill>
                  <a:srgbClr val="000000"/>
                </a:solidFill>
                <a:uFill>
                  <a:solidFill>
                    <a:srgbClr val="FFFFFF"/>
                  </a:solidFill>
                </a:uFill>
                <a:latin typeface="Arial"/>
                <a:ea typeface="DejaVu Sans"/>
              </a:rPr>
              <a:t>En intra hospitalier:</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SAU</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Bureau des entrées</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Centre Gynécologique et de Périnatalité de Proximité</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(Centre de planification) (CEGIDD)</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Consultations OREV (VIF)</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(Service social hospitalier)</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358" name="CustomShape 4"/>
          <p:cNvSpPr/>
          <p:nvPr/>
        </p:nvSpPr>
        <p:spPr>
          <a:xfrm>
            <a:off x="6030360" y="2205000"/>
            <a:ext cx="2918160" cy="1180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1" u="sng" strike="noStrike" spc="-1">
                <a:solidFill>
                  <a:srgbClr val="000000"/>
                </a:solidFill>
                <a:uFill>
                  <a:solidFill>
                    <a:srgbClr val="FFFFFF"/>
                  </a:solidFill>
                </a:uFill>
                <a:latin typeface="Arial"/>
                <a:ea typeface="DejaVu Sans"/>
              </a:rPr>
              <a:t>Les PASS de proximités:</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359" name="CustomShape 5"/>
          <p:cNvSpPr/>
          <p:nvPr/>
        </p:nvSpPr>
        <p:spPr>
          <a:xfrm>
            <a:off x="3212280" y="118800"/>
            <a:ext cx="3080520" cy="1729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1" u="sng" strike="noStrike" spc="-1">
                <a:solidFill>
                  <a:srgbClr val="000000"/>
                </a:solidFill>
                <a:uFill>
                  <a:solidFill>
                    <a:srgbClr val="FFFFFF"/>
                  </a:solidFill>
                </a:uFill>
                <a:latin typeface="Arial"/>
                <a:ea typeface="DejaVu Sans"/>
              </a:rPr>
              <a:t>Les institutions de droits:</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CAF</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CPAM - MSA</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CARSAT</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Pôle Emploi</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MDPH…</a:t>
            </a:r>
            <a:endParaRPr lang="fr-FR" sz="1800" b="0" strike="noStrike" spc="-1">
              <a:solidFill>
                <a:srgbClr val="000000"/>
              </a:solidFill>
              <a:uFill>
                <a:solidFill>
                  <a:srgbClr val="FFFFFF"/>
                </a:solidFill>
              </a:uFill>
              <a:latin typeface="Arial"/>
            </a:endParaRPr>
          </a:p>
        </p:txBody>
      </p:sp>
      <p:sp>
        <p:nvSpPr>
          <p:cNvPr id="360" name="CustomShape 6"/>
          <p:cNvSpPr/>
          <p:nvPr/>
        </p:nvSpPr>
        <p:spPr>
          <a:xfrm>
            <a:off x="611640" y="4628880"/>
            <a:ext cx="8188920" cy="1729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1" u="sng" strike="noStrike" spc="-1">
                <a:solidFill>
                  <a:srgbClr val="000000"/>
                </a:solidFill>
                <a:uFill>
                  <a:solidFill>
                    <a:srgbClr val="FFFFFF"/>
                  </a:solidFill>
                </a:uFill>
                <a:latin typeface="Arial"/>
                <a:ea typeface="DejaVu Sans"/>
              </a:rPr>
              <a:t>Les partenaires «  de terrain »:</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Services de la Ville, du département, CLIC, DAC Ouest, bailleurs sociaux, associations caritatives,  Intervenants de l’insertion (conseillers pôle emploi, référents RSA, mission locale, Cap emploi…)+ assocations de l’insertion (PACTE, PAREC,ITERACTION) CMP, CSAPA, Entraid’addict, ACCES, accueil service, SIAO, CAO, Maisons relais, CADA, CPH, CHRS, centres sociaux, professionnels libéraux,…</a:t>
            </a: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CustomShape 1"/>
          <p:cNvSpPr/>
          <p:nvPr/>
        </p:nvSpPr>
        <p:spPr>
          <a:xfrm>
            <a:off x="709560" y="1816560"/>
            <a:ext cx="9153360" cy="336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200" b="0" strike="noStrike" spc="-1">
                <a:solidFill>
                  <a:srgbClr val="000000"/>
                </a:solidFill>
                <a:uFill>
                  <a:solidFill>
                    <a:srgbClr val="FFFFFF"/>
                  </a:solidFill>
                </a:uFill>
                <a:latin typeface="Arial"/>
                <a:ea typeface="DejaVu Sans"/>
              </a:rPr>
              <a:t>Développer  les permanences en mobilisant les partenaires.</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La PASS dentaire</a:t>
            </a: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Les urgences</a:t>
            </a: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Les admissions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Revoir les outils de communication flyers, affiches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362" name="CustomShape 2"/>
          <p:cNvSpPr/>
          <p:nvPr/>
        </p:nvSpPr>
        <p:spPr>
          <a:xfrm>
            <a:off x="2115360" y="288000"/>
            <a:ext cx="4579560" cy="656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4000" b="1" strike="noStrike" spc="-1">
                <a:solidFill>
                  <a:srgbClr val="39302A"/>
                </a:solidFill>
                <a:uFill>
                  <a:solidFill>
                    <a:srgbClr val="FFFFFF"/>
                  </a:solidFill>
                </a:uFill>
                <a:latin typeface="Arial"/>
                <a:ea typeface="DejaVu Sans"/>
              </a:rPr>
              <a:t>Perspectives 2024</a:t>
            </a:r>
            <a:endParaRPr lang="fr-FR" sz="1800" b="0" strike="noStrike" spc="-1">
              <a:solidFill>
                <a:srgbClr val="000000"/>
              </a:solidFill>
              <a:uFill>
                <a:solidFill>
                  <a:srgbClr val="FFFFFF"/>
                </a:solidFill>
              </a:uFill>
              <a:latin typeface="Arial"/>
            </a:endParaRPr>
          </a:p>
        </p:txBody>
      </p:sp>
      <p:sp>
        <p:nvSpPr>
          <p:cNvPr id="363" name="CustomShape 3"/>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364" name="CustomShape 4"/>
          <p:cNvSpPr/>
          <p:nvPr/>
        </p:nvSpPr>
        <p:spPr>
          <a:xfrm>
            <a:off x="8647200" y="6192000"/>
            <a:ext cx="358200" cy="767880"/>
          </a:xfrm>
          <a:prstGeom prst="rect">
            <a:avLst/>
          </a:prstGeom>
          <a:noFill/>
          <a:ln>
            <a:noFill/>
          </a:ln>
        </p:spPr>
        <p:style>
          <a:lnRef idx="0">
            <a:scrgbClr r="0" g="0" b="0"/>
          </a:lnRef>
          <a:fillRef idx="0">
            <a:scrgbClr r="0" g="0" b="0"/>
          </a:fillRef>
          <a:effectRef idx="0">
            <a:scrgbClr r="0" g="0" b="0"/>
          </a:effectRef>
          <a:fontRef idx="minor"/>
        </p:style>
      </p:sp>
      <p:sp>
        <p:nvSpPr>
          <p:cNvPr id="365" name="CustomShape 5"/>
          <p:cNvSpPr/>
          <p:nvPr/>
        </p:nvSpPr>
        <p:spPr>
          <a:xfrm>
            <a:off x="8391600" y="6279840"/>
            <a:ext cx="707760" cy="23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fld id="{0D9FC09B-2E27-440C-A82E-3841A1967948}" type="slidenum">
              <a:rPr lang="fr-FR" sz="1000" b="0" strike="noStrike" spc="-1">
                <a:solidFill>
                  <a:srgbClr val="000000"/>
                </a:solidFill>
                <a:uFill>
                  <a:solidFill>
                    <a:srgbClr val="FFFFFF"/>
                  </a:solidFill>
                </a:uFill>
                <a:latin typeface="Times New Roman"/>
                <a:ea typeface="DejaVu Sans"/>
              </a:rPr>
              <a:t>27</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CustomShape 1"/>
          <p:cNvSpPr/>
          <p:nvPr/>
        </p:nvSpPr>
        <p:spPr>
          <a:xfrm>
            <a:off x="457200" y="273600"/>
            <a:ext cx="8228520" cy="5307120"/>
          </a:xfrm>
          <a:prstGeom prst="rect">
            <a:avLst/>
          </a:prstGeom>
          <a:noFill/>
          <a:ln>
            <a:noFill/>
          </a:ln>
        </p:spPr>
        <p:style>
          <a:lnRef idx="0">
            <a:scrgbClr r="0" g="0" b="0"/>
          </a:lnRef>
          <a:fillRef idx="0">
            <a:scrgbClr r="0" g="0" b="0"/>
          </a:fillRef>
          <a:effectRef idx="0">
            <a:scrgbClr r="0" g="0" b="0"/>
          </a:effectRef>
          <a:fontRef idx="minor"/>
        </p:style>
      </p:sp>
      <p:sp>
        <p:nvSpPr>
          <p:cNvPr id="4" name="Titre 3"/>
          <p:cNvSpPr>
            <a:spLocks noGrp="1"/>
          </p:cNvSpPr>
          <p:nvPr>
            <p:ph type="title"/>
          </p:nvPr>
        </p:nvSpPr>
        <p:spPr>
          <a:xfrm>
            <a:off x="457200" y="273600"/>
            <a:ext cx="8229240" cy="887688"/>
          </a:xfrm>
        </p:spPr>
        <p:txBody>
          <a:bodyPr/>
          <a:lstStyle/>
          <a:p>
            <a:pPr algn="ctr"/>
            <a:r>
              <a:rPr lang="fr-FR" dirty="0" smtClean="0"/>
              <a:t>BILAN FINANCIER 2023</a:t>
            </a:r>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2086193444"/>
              </p:ext>
            </p:extLst>
          </p:nvPr>
        </p:nvGraphicFramePr>
        <p:xfrm>
          <a:off x="530353" y="1161279"/>
          <a:ext cx="8321040" cy="5449832"/>
        </p:xfrm>
        <a:graphic>
          <a:graphicData uri="http://schemas.openxmlformats.org/drawingml/2006/table">
            <a:tbl>
              <a:tblPr/>
              <a:tblGrid>
                <a:gridCol w="415539">
                  <a:extLst>
                    <a:ext uri="{9D8B030D-6E8A-4147-A177-3AD203B41FA5}">
                      <a16:colId xmlns:a16="http://schemas.microsoft.com/office/drawing/2014/main" val="1358755847"/>
                    </a:ext>
                  </a:extLst>
                </a:gridCol>
                <a:gridCol w="2370111">
                  <a:extLst>
                    <a:ext uri="{9D8B030D-6E8A-4147-A177-3AD203B41FA5}">
                      <a16:colId xmlns:a16="http://schemas.microsoft.com/office/drawing/2014/main" val="3460445019"/>
                    </a:ext>
                  </a:extLst>
                </a:gridCol>
                <a:gridCol w="656654">
                  <a:extLst>
                    <a:ext uri="{9D8B030D-6E8A-4147-A177-3AD203B41FA5}">
                      <a16:colId xmlns:a16="http://schemas.microsoft.com/office/drawing/2014/main" val="4180865423"/>
                    </a:ext>
                  </a:extLst>
                </a:gridCol>
                <a:gridCol w="923420">
                  <a:extLst>
                    <a:ext uri="{9D8B030D-6E8A-4147-A177-3AD203B41FA5}">
                      <a16:colId xmlns:a16="http://schemas.microsoft.com/office/drawing/2014/main" val="2170055121"/>
                    </a:ext>
                  </a:extLst>
                </a:gridCol>
                <a:gridCol w="861859">
                  <a:extLst>
                    <a:ext uri="{9D8B030D-6E8A-4147-A177-3AD203B41FA5}">
                      <a16:colId xmlns:a16="http://schemas.microsoft.com/office/drawing/2014/main" val="2565117956"/>
                    </a:ext>
                  </a:extLst>
                </a:gridCol>
                <a:gridCol w="1077324">
                  <a:extLst>
                    <a:ext uri="{9D8B030D-6E8A-4147-A177-3AD203B41FA5}">
                      <a16:colId xmlns:a16="http://schemas.microsoft.com/office/drawing/2014/main" val="3783706697"/>
                    </a:ext>
                  </a:extLst>
                </a:gridCol>
                <a:gridCol w="700260">
                  <a:extLst>
                    <a:ext uri="{9D8B030D-6E8A-4147-A177-3AD203B41FA5}">
                      <a16:colId xmlns:a16="http://schemas.microsoft.com/office/drawing/2014/main" val="2006190228"/>
                    </a:ext>
                  </a:extLst>
                </a:gridCol>
                <a:gridCol w="700260">
                  <a:extLst>
                    <a:ext uri="{9D8B030D-6E8A-4147-A177-3AD203B41FA5}">
                      <a16:colId xmlns:a16="http://schemas.microsoft.com/office/drawing/2014/main" val="864417739"/>
                    </a:ext>
                  </a:extLst>
                </a:gridCol>
                <a:gridCol w="615613">
                  <a:extLst>
                    <a:ext uri="{9D8B030D-6E8A-4147-A177-3AD203B41FA5}">
                      <a16:colId xmlns:a16="http://schemas.microsoft.com/office/drawing/2014/main" val="1225658958"/>
                    </a:ext>
                  </a:extLst>
                </a:gridCol>
              </a:tblGrid>
              <a:tr h="172578">
                <a:tc gridSpan="2">
                  <a:txBody>
                    <a:bodyPr/>
                    <a:lstStyle/>
                    <a:p>
                      <a:pPr algn="ctr" fontAlgn="ctr"/>
                      <a:r>
                        <a:rPr lang="fr-FR" sz="600" b="1" i="0" u="none" strike="noStrike">
                          <a:solidFill>
                            <a:srgbClr val="000000"/>
                          </a:solidFill>
                          <a:effectLst/>
                          <a:latin typeface="Arial" panose="020B0604020202020204" pitchFamily="34" charset="0"/>
                        </a:rPr>
                        <a:t>Désignation</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ctr" fontAlgn="ctr"/>
                      <a:r>
                        <a:rPr lang="fr-FR" sz="600" b="1" i="0" u="none" strike="noStrike">
                          <a:solidFill>
                            <a:srgbClr val="000000"/>
                          </a:solidFill>
                          <a:effectLst/>
                          <a:latin typeface="Arial" panose="020B0604020202020204" pitchFamily="34" charset="0"/>
                        </a:rPr>
                        <a:t>Année 2023</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ctr" fontAlgn="ctr"/>
                      <a:r>
                        <a:rPr lang="fr-FR" sz="600" b="1" i="0" u="none" strike="noStrike">
                          <a:solidFill>
                            <a:srgbClr val="000000"/>
                          </a:solidFill>
                          <a:effectLst/>
                          <a:latin typeface="Arial" panose="020B0604020202020204" pitchFamily="34" charset="0"/>
                        </a:rPr>
                        <a:t>Commentaires</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09651771"/>
                  </a:ext>
                </a:extLst>
              </a:tr>
              <a:tr h="172578">
                <a:tc rowSpan="3">
                  <a:txBody>
                    <a:bodyPr/>
                    <a:lstStyle/>
                    <a:p>
                      <a:pPr algn="l" fontAlgn="ctr"/>
                      <a:r>
                        <a:rPr lang="fr-FR" sz="600" b="0" i="0" u="none" strike="noStrike">
                          <a:solidFill>
                            <a:srgbClr val="000000"/>
                          </a:solidFill>
                          <a:effectLst/>
                          <a:latin typeface="Arial" panose="020B0604020202020204" pitchFamily="34" charset="0"/>
                        </a:rPr>
                        <a:t>Titre 1</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Charges de personnel</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220 954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ctr"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185303925"/>
                  </a:ext>
                </a:extLst>
              </a:tr>
              <a:tr h="172578">
                <a:tc vMerge="1">
                  <a:txBody>
                    <a:bodyPr/>
                    <a:lstStyle/>
                    <a:p>
                      <a:endParaRPr lang="fr-FR"/>
                    </a:p>
                  </a:txBody>
                  <a:tcPr/>
                </a:tc>
                <a:tc>
                  <a:txBody>
                    <a:bodyPr/>
                    <a:lstStyle/>
                    <a:p>
                      <a:pPr algn="l" fontAlgn="ctr"/>
                      <a:r>
                        <a:rPr lang="fr-FR" sz="600" b="0" i="1" u="none" strike="noStrike">
                          <a:solidFill>
                            <a:srgbClr val="808080"/>
                          </a:solidFill>
                          <a:effectLst/>
                          <a:latin typeface="Arial" panose="020B0604020202020204" pitchFamily="34" charset="0"/>
                        </a:rPr>
                        <a:t>dont personnel médical</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1" u="none" strike="noStrike">
                          <a:solidFill>
                            <a:srgbClr val="808080"/>
                          </a:solidFill>
                          <a:effectLst/>
                          <a:latin typeface="Arial" panose="020B0604020202020204" pitchFamily="34" charset="0"/>
                        </a:rPr>
                        <a:t>74 228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1" u="none" strike="noStrike">
                          <a:solidFill>
                            <a:srgbClr val="000000"/>
                          </a:solidFill>
                          <a:effectLst/>
                          <a:latin typeface="Arial" panose="020B0604020202020204" pitchFamily="34" charset="0"/>
                        </a:rPr>
                        <a:t>Hors astreintes payées en 2023</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8738886"/>
                  </a:ext>
                </a:extLst>
              </a:tr>
              <a:tr h="172578">
                <a:tc vMerge="1">
                  <a:txBody>
                    <a:bodyPr/>
                    <a:lstStyle/>
                    <a:p>
                      <a:endParaRPr lang="fr-FR"/>
                    </a:p>
                  </a:txBody>
                  <a:tcPr/>
                </a:tc>
                <a:tc>
                  <a:txBody>
                    <a:bodyPr/>
                    <a:lstStyle/>
                    <a:p>
                      <a:pPr algn="l" fontAlgn="ctr"/>
                      <a:r>
                        <a:rPr lang="fr-FR" sz="600" b="0" i="1" u="none" strike="noStrike">
                          <a:solidFill>
                            <a:srgbClr val="808080"/>
                          </a:solidFill>
                          <a:effectLst/>
                          <a:latin typeface="Arial" panose="020B0604020202020204" pitchFamily="34" charset="0"/>
                        </a:rPr>
                        <a:t>dont personnel  non médical</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1" u="none" strike="noStrike">
                          <a:solidFill>
                            <a:srgbClr val="808080"/>
                          </a:solidFill>
                          <a:effectLst/>
                          <a:latin typeface="Arial" panose="020B0604020202020204" pitchFamily="34" charset="0"/>
                        </a:rPr>
                        <a:t>146 726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1"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393217819"/>
                  </a:ext>
                </a:extLst>
              </a:tr>
              <a:tr h="172578">
                <a:tc>
                  <a:txBody>
                    <a:bodyPr/>
                    <a:lstStyle/>
                    <a:p>
                      <a:pPr algn="l" fontAlgn="ctr"/>
                      <a:r>
                        <a:rPr lang="fr-FR" sz="600" b="0" i="0" u="none" strike="noStrike">
                          <a:solidFill>
                            <a:srgbClr val="000000"/>
                          </a:solidFill>
                          <a:effectLst/>
                          <a:latin typeface="Arial" panose="020B0604020202020204" pitchFamily="34" charset="0"/>
                        </a:rPr>
                        <a:t>Titre 2</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Charges à caractère médical</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4 249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1" u="none" strike="noStrike">
                          <a:solidFill>
                            <a:srgbClr val="000000"/>
                          </a:solidFill>
                          <a:effectLst/>
                          <a:latin typeface="Arial" panose="020B0604020202020204" pitchFamily="34" charset="0"/>
                        </a:rPr>
                        <a:t>Imagerie médicale, biologie, consultations spécialisées, médicaments et dispositifs médicaux</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469024054"/>
                  </a:ext>
                </a:extLst>
              </a:tr>
              <a:tr h="172578">
                <a:tc>
                  <a:txBody>
                    <a:bodyPr/>
                    <a:lstStyle/>
                    <a:p>
                      <a:pPr algn="l" fontAlgn="ctr"/>
                      <a:r>
                        <a:rPr lang="fr-FR" sz="600" b="0" i="0" u="none" strike="noStrike">
                          <a:solidFill>
                            <a:srgbClr val="000000"/>
                          </a:solidFill>
                          <a:effectLst/>
                          <a:latin typeface="Arial" panose="020B0604020202020204" pitchFamily="34" charset="0"/>
                        </a:rPr>
                        <a:t>Titre 3</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Charges à caractère hôtelier et général</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2 600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1" u="none" strike="noStrike">
                          <a:solidFill>
                            <a:srgbClr val="000000"/>
                          </a:solidFill>
                          <a:effectLst/>
                          <a:latin typeface="Arial" panose="020B0604020202020204" pitchFamily="34" charset="0"/>
                        </a:rPr>
                        <a:t>Dont frais de déplacement du Référent RSA</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42196951"/>
                  </a:ext>
                </a:extLst>
              </a:tr>
              <a:tr h="172578">
                <a:tc>
                  <a:txBody>
                    <a:bodyPr/>
                    <a:lstStyle/>
                    <a:p>
                      <a:pPr algn="l" fontAlgn="ctr"/>
                      <a:r>
                        <a:rPr lang="fr-FR" sz="600" b="0" i="0" u="none" strike="noStrike">
                          <a:solidFill>
                            <a:srgbClr val="000000"/>
                          </a:solidFill>
                          <a:effectLst/>
                          <a:latin typeface="Arial" panose="020B0604020202020204" pitchFamily="34" charset="0"/>
                        </a:rPr>
                        <a:t>Titre 4</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Autres charges</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2 154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ctr"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06109957"/>
                  </a:ext>
                </a:extLst>
              </a:tr>
              <a:tr h="172578">
                <a:tc gridSpan="2">
                  <a:txBody>
                    <a:bodyPr/>
                    <a:lstStyle/>
                    <a:p>
                      <a:pPr algn="r" fontAlgn="ctr"/>
                      <a:r>
                        <a:rPr lang="fr-FR" sz="600" b="1" i="0" u="none" strike="noStrike">
                          <a:solidFill>
                            <a:srgbClr val="000000"/>
                          </a:solidFill>
                          <a:effectLst/>
                          <a:latin typeface="Arial" panose="020B0604020202020204" pitchFamily="34" charset="0"/>
                        </a:rPr>
                        <a:t>Total des CHARGES</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r" fontAlgn="ctr"/>
                      <a:r>
                        <a:rPr lang="fr-FR" sz="600" b="1" i="0" u="none" strike="noStrike">
                          <a:solidFill>
                            <a:srgbClr val="000000"/>
                          </a:solidFill>
                          <a:effectLst/>
                          <a:latin typeface="Arial" panose="020B0604020202020204" pitchFamily="34" charset="0"/>
                        </a:rPr>
                        <a:t>229 957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1"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168381159"/>
                  </a:ext>
                </a:extLst>
              </a:tr>
              <a:tr h="172578">
                <a:tc gridSpan="3">
                  <a:txBody>
                    <a:bodyPr/>
                    <a:lstStyle/>
                    <a:p>
                      <a:pPr algn="ctr"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462670136"/>
                  </a:ext>
                </a:extLst>
              </a:tr>
              <a:tr h="172578">
                <a:tc>
                  <a:txBody>
                    <a:bodyPr/>
                    <a:lstStyle/>
                    <a:p>
                      <a:pPr algn="l" fontAlgn="ctr"/>
                      <a:r>
                        <a:rPr lang="fr-FR" sz="600" b="0" i="0" u="none" strike="noStrike">
                          <a:solidFill>
                            <a:srgbClr val="000000"/>
                          </a:solidFill>
                          <a:effectLst/>
                          <a:latin typeface="Arial" panose="020B0604020202020204" pitchFamily="34" charset="0"/>
                        </a:rPr>
                        <a:t>Titre 1</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Produits versés par l'Assurance Maladie - FIR</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146 446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1" u="none" strike="noStrike">
                          <a:solidFill>
                            <a:srgbClr val="000000"/>
                          </a:solidFill>
                          <a:effectLst/>
                          <a:latin typeface="Arial" panose="020B0604020202020204" pitchFamily="34" charset="0"/>
                        </a:rPr>
                        <a:t>111 447 € arrêté initial  + 34 999 € arrêté du 31/12/23</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1"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06664104"/>
                  </a:ext>
                </a:extLst>
              </a:tr>
              <a:tr h="172578">
                <a:tc>
                  <a:txBody>
                    <a:bodyPr/>
                    <a:lstStyle/>
                    <a:p>
                      <a:pPr algn="l" fontAlgn="ctr"/>
                      <a:r>
                        <a:rPr lang="fr-FR" sz="600" b="0" i="0" u="none" strike="noStrike">
                          <a:solidFill>
                            <a:srgbClr val="000000"/>
                          </a:solidFill>
                          <a:effectLst/>
                          <a:latin typeface="Arial" panose="020B0604020202020204" pitchFamily="34" charset="0"/>
                        </a:rPr>
                        <a:t>Titre 2</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Autres produits de l'activité hospitalière</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66761567"/>
                  </a:ext>
                </a:extLst>
              </a:tr>
              <a:tr h="172578">
                <a:tc>
                  <a:txBody>
                    <a:bodyPr/>
                    <a:lstStyle/>
                    <a:p>
                      <a:pPr algn="l" fontAlgn="ctr"/>
                      <a:r>
                        <a:rPr lang="fr-FR" sz="600" b="0" i="0" u="none" strike="noStrike">
                          <a:solidFill>
                            <a:srgbClr val="000000"/>
                          </a:solidFill>
                          <a:effectLst/>
                          <a:latin typeface="Arial" panose="020B0604020202020204" pitchFamily="34" charset="0"/>
                        </a:rPr>
                        <a:t>Titre 3</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Autres produits</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49 619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1" u="none" strike="noStrike">
                          <a:solidFill>
                            <a:srgbClr val="000000"/>
                          </a:solidFill>
                          <a:effectLst/>
                          <a:latin typeface="Arial" panose="020B0604020202020204" pitchFamily="34" charset="0"/>
                        </a:rPr>
                        <a:t>Remboursements IJSS, FEH et CD27 missions Référent médico-social RSA</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231683074"/>
                  </a:ext>
                </a:extLst>
              </a:tr>
              <a:tr h="172578">
                <a:tc gridSpan="2">
                  <a:txBody>
                    <a:bodyPr/>
                    <a:lstStyle/>
                    <a:p>
                      <a:pPr algn="r" fontAlgn="ctr"/>
                      <a:r>
                        <a:rPr lang="fr-FR" sz="600" b="1" i="0" u="none" strike="noStrike">
                          <a:solidFill>
                            <a:srgbClr val="000000"/>
                          </a:solidFill>
                          <a:effectLst/>
                          <a:latin typeface="Arial" panose="020B0604020202020204" pitchFamily="34" charset="0"/>
                        </a:rPr>
                        <a:t>Total des PRODUITS</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r" fontAlgn="ctr"/>
                      <a:r>
                        <a:rPr lang="fr-FR" sz="600" b="1" i="0" u="none" strike="noStrike">
                          <a:solidFill>
                            <a:srgbClr val="000000"/>
                          </a:solidFill>
                          <a:effectLst/>
                          <a:latin typeface="Arial" panose="020B0604020202020204" pitchFamily="34" charset="0"/>
                        </a:rPr>
                        <a:t>196 065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600" b="1"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444963900"/>
                  </a:ext>
                </a:extLst>
              </a:tr>
              <a:tr h="172578">
                <a:tc gridSpan="2">
                  <a:txBody>
                    <a:bodyPr/>
                    <a:lstStyle/>
                    <a:p>
                      <a:pPr algn="r" fontAlgn="ctr"/>
                      <a:r>
                        <a:rPr lang="fr-FR" sz="600" b="1" i="0" u="none" strike="noStrike">
                          <a:solidFill>
                            <a:srgbClr val="000000"/>
                          </a:solidFill>
                          <a:effectLst/>
                          <a:latin typeface="Arial" panose="020B0604020202020204" pitchFamily="34" charset="0"/>
                        </a:rPr>
                        <a:t>RESULTAT NET imputation directe</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r" fontAlgn="ctr"/>
                      <a:r>
                        <a:rPr lang="fr-FR" sz="600" b="1" i="0" u="none" strike="noStrike">
                          <a:solidFill>
                            <a:srgbClr val="000000"/>
                          </a:solidFill>
                          <a:effectLst/>
                          <a:latin typeface="Arial" panose="020B0604020202020204" pitchFamily="34" charset="0"/>
                        </a:rPr>
                        <a:t>-33 892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2736962471"/>
                  </a:ext>
                </a:extLst>
              </a:tr>
              <a:tr h="172578">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2582609691"/>
                  </a:ext>
                </a:extLst>
              </a:tr>
              <a:tr h="172578">
                <a:tc gridSpan="2">
                  <a:txBody>
                    <a:bodyPr/>
                    <a:lstStyle/>
                    <a:p>
                      <a:pPr algn="r" fontAlgn="ctr"/>
                      <a:r>
                        <a:rPr lang="fr-FR" sz="600" b="0" i="0" u="none" strike="noStrike">
                          <a:solidFill>
                            <a:srgbClr val="000000"/>
                          </a:solidFill>
                          <a:effectLst/>
                          <a:latin typeface="Arial" panose="020B0604020202020204" pitchFamily="34" charset="0"/>
                        </a:rPr>
                        <a:t>Charges indirectes estimées au taux de 17%</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r" fontAlgn="ctr"/>
                      <a:r>
                        <a:rPr lang="fr-FR" sz="600" b="0" i="0" u="none" strike="noStrike">
                          <a:solidFill>
                            <a:srgbClr val="000000"/>
                          </a:solidFill>
                          <a:effectLst/>
                          <a:latin typeface="Arial" panose="020B0604020202020204" pitchFamily="34" charset="0"/>
                        </a:rPr>
                        <a:t>-30 658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261415410"/>
                  </a:ext>
                </a:extLst>
              </a:tr>
              <a:tr h="172578">
                <a:tc>
                  <a:txBody>
                    <a:bodyPr/>
                    <a:lstStyle/>
                    <a:p>
                      <a:pPr algn="l" fontAlgn="ctr"/>
                      <a:endParaRPr lang="fr-FR" sz="600" b="1" i="0" u="sng"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1912850265"/>
                  </a:ext>
                </a:extLst>
              </a:tr>
              <a:tr h="172578">
                <a:tc gridSpan="2">
                  <a:txBody>
                    <a:bodyPr/>
                    <a:lstStyle/>
                    <a:p>
                      <a:pPr algn="r" fontAlgn="ctr"/>
                      <a:r>
                        <a:rPr lang="fr-FR" sz="600" b="1" i="0" u="none" strike="noStrike">
                          <a:solidFill>
                            <a:srgbClr val="000000"/>
                          </a:solidFill>
                          <a:effectLst/>
                          <a:latin typeface="Arial" panose="020B0604020202020204" pitchFamily="34" charset="0"/>
                        </a:rPr>
                        <a:t>RESULTAT DEFICITAIRE 2023</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r" fontAlgn="ctr"/>
                      <a:r>
                        <a:rPr lang="fr-FR" sz="600" b="1" i="0" u="none" strike="noStrike">
                          <a:solidFill>
                            <a:srgbClr val="000000"/>
                          </a:solidFill>
                          <a:effectLst/>
                          <a:latin typeface="Arial" panose="020B0604020202020204" pitchFamily="34" charset="0"/>
                        </a:rPr>
                        <a:t>-64 550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4277255150"/>
                  </a:ext>
                </a:extLst>
              </a:tr>
              <a:tr h="172578">
                <a:tc>
                  <a:txBody>
                    <a:bodyPr/>
                    <a:lstStyle/>
                    <a:p>
                      <a:pPr algn="l" fontAlgn="ctr"/>
                      <a:endParaRPr lang="fr-FR" sz="600" b="1" i="0" u="sng"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740217673"/>
                  </a:ext>
                </a:extLst>
              </a:tr>
              <a:tr h="172578">
                <a:tc>
                  <a:txBody>
                    <a:bodyPr/>
                    <a:lstStyle/>
                    <a:p>
                      <a:pPr algn="l" fontAlgn="ctr"/>
                      <a:endParaRPr lang="fr-FR" sz="600" b="1" i="0" u="sng"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870921570"/>
                  </a:ext>
                </a:extLst>
              </a:tr>
              <a:tr h="172578">
                <a:tc>
                  <a:txBody>
                    <a:bodyPr/>
                    <a:lstStyle/>
                    <a:p>
                      <a:pPr algn="l" fontAlgn="ctr"/>
                      <a:endParaRPr lang="fr-FR" sz="600" b="1" i="0" u="sng"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703255224"/>
                  </a:ext>
                </a:extLst>
              </a:tr>
              <a:tr h="172578">
                <a:tc>
                  <a:txBody>
                    <a:bodyPr/>
                    <a:lstStyle/>
                    <a:p>
                      <a:pPr algn="l" fontAlgn="ctr"/>
                      <a:endParaRPr lang="fr-FR" sz="600" b="1" i="0" u="sng"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1" i="0" u="none" strike="noStrike">
                          <a:solidFill>
                            <a:srgbClr val="000000"/>
                          </a:solidFill>
                          <a:effectLst/>
                          <a:latin typeface="Arial" panose="020B0604020202020204" pitchFamily="34" charset="0"/>
                        </a:rPr>
                        <a:t>Personnels</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600" b="1" i="0" u="none" strike="noStrike">
                          <a:solidFill>
                            <a:srgbClr val="000000"/>
                          </a:solidFill>
                          <a:effectLst/>
                          <a:latin typeface="Arial" panose="020B0604020202020204" pitchFamily="34" charset="0"/>
                        </a:rPr>
                        <a:t>ETP</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600" b="1" i="0" u="none" strike="noStrike">
                          <a:solidFill>
                            <a:srgbClr val="000000"/>
                          </a:solidFill>
                          <a:effectLst/>
                          <a:latin typeface="Arial" panose="020B0604020202020204" pitchFamily="34" charset="0"/>
                        </a:rPr>
                        <a:t>2023</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600" b="1"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4074234089"/>
                  </a:ext>
                </a:extLst>
              </a:tr>
              <a:tr h="172578">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0" i="0" u="none" strike="noStrike">
                          <a:solidFill>
                            <a:srgbClr val="000000"/>
                          </a:solidFill>
                          <a:effectLst/>
                          <a:latin typeface="Arial" panose="020B0604020202020204" pitchFamily="34" charset="0"/>
                        </a:rPr>
                        <a:t>Cadre de santé</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0,05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3 272 €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1425861275"/>
                  </a:ext>
                </a:extLst>
              </a:tr>
              <a:tr h="172578">
                <a:tc>
                  <a:txBody>
                    <a:bodyPr/>
                    <a:lstStyle/>
                    <a:p>
                      <a:pPr algn="l" fontAlgn="ctr"/>
                      <a:endParaRPr lang="fr-FR" sz="600" b="1" i="0" u="none"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0" i="0" u="none" strike="noStrike">
                          <a:solidFill>
                            <a:srgbClr val="000000"/>
                          </a:solidFill>
                          <a:effectLst/>
                          <a:latin typeface="Arial" panose="020B0604020202020204" pitchFamily="34" charset="0"/>
                        </a:rPr>
                        <a:t>IDE</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0,65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51 014 €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745825303"/>
                  </a:ext>
                </a:extLst>
              </a:tr>
              <a:tr h="172578">
                <a:tc>
                  <a:txBody>
                    <a:bodyPr/>
                    <a:lstStyle/>
                    <a:p>
                      <a:pPr algn="l" fontAlgn="ctr"/>
                      <a:endParaRPr lang="fr-FR" sz="600" b="1" i="0" u="none"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0" i="0" u="none" strike="noStrike">
                          <a:solidFill>
                            <a:srgbClr val="000000"/>
                          </a:solidFill>
                          <a:effectLst/>
                          <a:latin typeface="Arial" panose="020B0604020202020204" pitchFamily="34" charset="0"/>
                        </a:rPr>
                        <a:t>Psychologue</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0,20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8 943 €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526980546"/>
                  </a:ext>
                </a:extLst>
              </a:tr>
              <a:tr h="172578">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0" i="0" u="none" strike="noStrike">
                          <a:solidFill>
                            <a:srgbClr val="000000"/>
                          </a:solidFill>
                          <a:effectLst/>
                          <a:latin typeface="Arial" panose="020B0604020202020204" pitchFamily="34" charset="0"/>
                        </a:rPr>
                        <a:t>Adjoint administratif</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0,50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19 020 €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524065255"/>
                  </a:ext>
                </a:extLst>
              </a:tr>
              <a:tr h="172578">
                <a:tc>
                  <a:txBody>
                    <a:bodyPr/>
                    <a:lstStyle/>
                    <a:p>
                      <a:pPr algn="l" fontAlgn="ctr"/>
                      <a:endParaRPr lang="fr-FR" sz="600" b="1" i="0" u="sng"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0" i="0" u="none" strike="noStrike">
                          <a:solidFill>
                            <a:srgbClr val="000000"/>
                          </a:solidFill>
                          <a:effectLst/>
                          <a:latin typeface="Arial" panose="020B0604020202020204" pitchFamily="34" charset="0"/>
                        </a:rPr>
                        <a:t>Assistante sociale</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0,20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9 619 €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678303009"/>
                  </a:ext>
                </a:extLst>
              </a:tr>
              <a:tr h="172578">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0" i="0" u="none" strike="noStrike">
                          <a:solidFill>
                            <a:srgbClr val="000000"/>
                          </a:solidFill>
                          <a:effectLst/>
                          <a:latin typeface="Arial" panose="020B0604020202020204" pitchFamily="34" charset="0"/>
                        </a:rPr>
                        <a:t>Diététicienne</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0,13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8 975 €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813367716"/>
                  </a:ext>
                </a:extLst>
              </a:tr>
              <a:tr h="136246">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0" i="0" u="none" strike="noStrike">
                          <a:solidFill>
                            <a:srgbClr val="000000"/>
                          </a:solidFill>
                          <a:effectLst/>
                          <a:latin typeface="Arial" panose="020B0604020202020204" pitchFamily="34" charset="0"/>
                        </a:rPr>
                        <a:t>Praticien</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0,30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74 228 €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988331470"/>
                  </a:ext>
                </a:extLst>
              </a:tr>
              <a:tr h="136246">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0" i="0" u="none" strike="noStrike">
                          <a:solidFill>
                            <a:srgbClr val="000000"/>
                          </a:solidFill>
                          <a:effectLst/>
                          <a:latin typeface="Arial" panose="020B0604020202020204" pitchFamily="34" charset="0"/>
                        </a:rPr>
                        <a:t>Rérérent RSA</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1,00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40 536 €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49880826"/>
                  </a:ext>
                </a:extLst>
              </a:tr>
              <a:tr h="172578">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0" i="0" u="none" strike="noStrike">
                          <a:solidFill>
                            <a:srgbClr val="000000"/>
                          </a:solidFill>
                          <a:effectLst/>
                          <a:latin typeface="Arial" panose="020B0604020202020204" pitchFamily="34" charset="0"/>
                        </a:rPr>
                        <a:t>Socio- esthéticienne</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0,10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0" i="0" u="none" strike="noStrike">
                          <a:solidFill>
                            <a:srgbClr val="000000"/>
                          </a:solidFill>
                          <a:effectLst/>
                          <a:latin typeface="Arial" panose="020B0604020202020204" pitchFamily="34" charset="0"/>
                        </a:rPr>
                        <a:t>5 346 €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3187864339"/>
                  </a:ext>
                </a:extLst>
              </a:tr>
              <a:tr h="172578">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600" b="1" i="0" u="none" strike="noStrike">
                          <a:solidFill>
                            <a:srgbClr val="000000"/>
                          </a:solidFill>
                          <a:effectLst/>
                          <a:latin typeface="Arial" panose="020B0604020202020204" pitchFamily="34" charset="0"/>
                        </a:rPr>
                        <a:t>TOTAL</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1" i="0" u="none" strike="noStrike">
                          <a:solidFill>
                            <a:srgbClr val="000000"/>
                          </a:solidFill>
                          <a:effectLst/>
                          <a:latin typeface="Arial" panose="020B0604020202020204" pitchFamily="34" charset="0"/>
                        </a:rPr>
                        <a:t>3,13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600" b="1" i="0" u="none" strike="noStrike">
                          <a:solidFill>
                            <a:srgbClr val="000000"/>
                          </a:solidFill>
                          <a:effectLst/>
                          <a:latin typeface="Arial" panose="020B0604020202020204" pitchFamily="34" charset="0"/>
                        </a:rPr>
                        <a:t>220 954 €</a:t>
                      </a:r>
                    </a:p>
                  </a:txBody>
                  <a:tcPr marL="5848" marR="5848" marT="58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1" i="0" u="none" strike="noStrike">
                          <a:solidFill>
                            <a:srgbClr val="000000"/>
                          </a:solidFill>
                          <a:effectLst/>
                          <a:latin typeface="Arial" panose="020B0604020202020204" pitchFamily="34" charset="0"/>
                        </a:rPr>
                        <a:t> </a:t>
                      </a:r>
                    </a:p>
                  </a:txBody>
                  <a:tcPr marL="5848" marR="5848" marT="584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a:solidFill>
                          <a:srgbClr val="000000"/>
                        </a:solidFill>
                        <a:effectLst/>
                        <a:latin typeface="Arial" panose="020B0604020202020204" pitchFamily="34" charset="0"/>
                      </a:endParaRPr>
                    </a:p>
                  </a:txBody>
                  <a:tcPr marL="5848" marR="5848" marT="5848" marB="0" anchor="ctr">
                    <a:lnL>
                      <a:noFill/>
                    </a:lnL>
                    <a:lnR>
                      <a:noFill/>
                    </a:lnR>
                    <a:lnT>
                      <a:noFill/>
                    </a:lnT>
                    <a:lnB>
                      <a:noFill/>
                    </a:lnB>
                  </a:tcPr>
                </a:tc>
                <a:tc>
                  <a:txBody>
                    <a:bodyPr/>
                    <a:lstStyle/>
                    <a:p>
                      <a:pPr algn="l" fontAlgn="ctr"/>
                      <a:endParaRPr lang="fr-FR" sz="600" b="0" i="0" u="none" strike="noStrike" dirty="0">
                        <a:solidFill>
                          <a:srgbClr val="000000"/>
                        </a:solidFill>
                        <a:effectLst/>
                        <a:latin typeface="Arial" panose="020B0604020202020204" pitchFamily="34" charset="0"/>
                      </a:endParaRPr>
                    </a:p>
                  </a:txBody>
                  <a:tcPr marL="5848" marR="5848" marT="5848" marB="0" anchor="ctr">
                    <a:lnL>
                      <a:noFill/>
                    </a:lnL>
                    <a:lnR>
                      <a:noFill/>
                    </a:lnR>
                    <a:lnT>
                      <a:noFill/>
                    </a:lnT>
                    <a:lnB>
                      <a:noFill/>
                    </a:lnB>
                  </a:tcPr>
                </a:tc>
                <a:extLst>
                  <a:ext uri="{0D108BD9-81ED-4DB2-BD59-A6C34878D82A}">
                    <a16:rowId xmlns:a16="http://schemas.microsoft.com/office/drawing/2014/main" val="1714808672"/>
                  </a:ext>
                </a:extLst>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CustomShape 1"/>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1722144F-A432-4680-8382-66D372FD45A6}" type="slidenum">
              <a:rPr lang="fr-FR" sz="1000" b="0" strike="noStrike" spc="-1">
                <a:solidFill>
                  <a:srgbClr val="990033"/>
                </a:solidFill>
                <a:uFill>
                  <a:solidFill>
                    <a:srgbClr val="FFFFFF"/>
                  </a:solidFill>
                </a:uFill>
                <a:latin typeface="Arial"/>
                <a:ea typeface="DejaVu Sans"/>
              </a:rPr>
              <a:t>3</a:t>
            </a:fld>
            <a:endParaRPr lang="fr-FR" sz="1800" b="0" strike="noStrike" spc="-1">
              <a:solidFill>
                <a:srgbClr val="000000"/>
              </a:solidFill>
              <a:uFill>
                <a:solidFill>
                  <a:srgbClr val="FFFFFF"/>
                </a:solidFill>
              </a:uFill>
              <a:latin typeface="Arial"/>
            </a:endParaRPr>
          </a:p>
        </p:txBody>
      </p:sp>
      <p:sp>
        <p:nvSpPr>
          <p:cNvPr id="233" name="CustomShape 2"/>
          <p:cNvSpPr/>
          <p:nvPr/>
        </p:nvSpPr>
        <p:spPr>
          <a:xfrm>
            <a:off x="323640" y="498960"/>
            <a:ext cx="8222040" cy="56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234" name="CustomShape 3"/>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35" name="CustomShape 4"/>
          <p:cNvSpPr/>
          <p:nvPr/>
        </p:nvSpPr>
        <p:spPr>
          <a:xfrm>
            <a:off x="179640" y="38160"/>
            <a:ext cx="8222040" cy="91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2800" b="1" strike="noStrike" spc="-1">
                <a:solidFill>
                  <a:srgbClr val="F4A973"/>
                </a:solidFill>
                <a:uFill>
                  <a:solidFill>
                    <a:srgbClr val="FFFFFF"/>
                  </a:solidFill>
                </a:uFill>
                <a:latin typeface="Arial"/>
                <a:ea typeface="DejaVu Sans"/>
              </a:rPr>
              <a:t>Critères d’inclusion</a:t>
            </a:r>
            <a:endParaRPr lang="fr-FR" sz="1800" b="0" strike="noStrike" spc="-1">
              <a:solidFill>
                <a:srgbClr val="000000"/>
              </a:solidFill>
              <a:uFill>
                <a:solidFill>
                  <a:srgbClr val="FFFFFF"/>
                </a:solidFill>
              </a:uFill>
              <a:latin typeface="Arial"/>
            </a:endParaRPr>
          </a:p>
        </p:txBody>
      </p:sp>
      <p:sp>
        <p:nvSpPr>
          <p:cNvPr id="236" name="CustomShape 5"/>
          <p:cNvSpPr/>
          <p:nvPr/>
        </p:nvSpPr>
        <p:spPr>
          <a:xfrm>
            <a:off x="180000" y="1087200"/>
            <a:ext cx="8600400" cy="556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200" b="0" strike="noStrike" spc="-1">
                <a:solidFill>
                  <a:srgbClr val="000000"/>
                </a:solidFill>
                <a:uFill>
                  <a:solidFill>
                    <a:srgbClr val="FFFFFF"/>
                  </a:solidFill>
                </a:uFill>
                <a:latin typeface="Arial"/>
                <a:ea typeface="DejaVu Sans"/>
              </a:rPr>
              <a:t>Les publics cibles des PASS sont des personnes en situation de précarité, qui ont besoin de soins ambulatoires et qui ne peuvent y accéder pour diverses raisons. « instruction n°DGOS/R4/2022/101 du 12 avril 2022.</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0" strike="noStrike" spc="-1">
                <a:solidFill>
                  <a:srgbClr val="000000"/>
                </a:solidFill>
                <a:uFill>
                  <a:solidFill>
                    <a:srgbClr val="FFFFFF"/>
                  </a:solidFill>
                </a:uFill>
                <a:latin typeface="Arial"/>
                <a:ea typeface="DejaVu Sans"/>
              </a:rPr>
              <a:t>Les indicateurs pour le repérage des patients vulnérables sont :</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2200" b="0" strike="noStrike" spc="-1">
                <a:solidFill>
                  <a:srgbClr val="000000"/>
                </a:solidFill>
                <a:uFill>
                  <a:solidFill>
                    <a:srgbClr val="FFFFFF"/>
                  </a:solidFill>
                </a:uFill>
                <a:latin typeface="Arial"/>
                <a:ea typeface="DejaVu Sans"/>
              </a:rPr>
              <a:t>L’absence ou l’incomplétude de couverture maladie </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2200" b="0" strike="noStrike" spc="-1">
                <a:solidFill>
                  <a:srgbClr val="000000"/>
                </a:solidFill>
                <a:uFill>
                  <a:solidFill>
                    <a:srgbClr val="FFFFFF"/>
                  </a:solidFill>
                </a:uFill>
                <a:latin typeface="Arial"/>
                <a:ea typeface="DejaVu Sans"/>
              </a:rPr>
              <a:t>L’absence de logement stable ou hébergement précaire </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2200" b="0" strike="noStrike" spc="-1">
                <a:solidFill>
                  <a:srgbClr val="000000"/>
                </a:solidFill>
                <a:uFill>
                  <a:solidFill>
                    <a:srgbClr val="FFFFFF"/>
                  </a:solidFill>
                </a:uFill>
                <a:latin typeface="Arial"/>
                <a:ea typeface="DejaVu Sans"/>
              </a:rPr>
              <a:t>L’absence de ressources </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2200" b="0" strike="noStrike" spc="-1">
                <a:solidFill>
                  <a:srgbClr val="000000"/>
                </a:solidFill>
                <a:uFill>
                  <a:solidFill>
                    <a:srgbClr val="FFFFFF"/>
                  </a:solidFill>
                </a:uFill>
                <a:latin typeface="Arial"/>
                <a:ea typeface="DejaVu Sans"/>
              </a:rPr>
              <a:t>La difficulté à s’orienter </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2200" b="0" strike="noStrike" spc="-1">
                <a:solidFill>
                  <a:srgbClr val="000000"/>
                </a:solidFill>
                <a:uFill>
                  <a:solidFill>
                    <a:srgbClr val="FFFFFF"/>
                  </a:solidFill>
                </a:uFill>
                <a:latin typeface="Arial"/>
                <a:ea typeface="DejaVu Sans"/>
              </a:rPr>
              <a:t>Des passages répétés aux urgences</a:t>
            </a:r>
            <a:endParaRPr lang="fr-FR" sz="1800" b="0" strike="noStrike" spc="-1">
              <a:solidFill>
                <a:srgbClr val="000000"/>
              </a:solidFill>
              <a:uFill>
                <a:solidFill>
                  <a:srgbClr val="FFFFFF"/>
                </a:solidFill>
              </a:uFill>
              <a:latin typeface="Arial"/>
            </a:endParaRPr>
          </a:p>
          <a:p>
            <a:pPr marL="216000" indent="-212760">
              <a:lnSpc>
                <a:spcPct val="100000"/>
              </a:lnSpc>
              <a:buClr>
                <a:srgbClr val="000000"/>
              </a:buClr>
              <a:buSzPct val="45000"/>
              <a:buFont typeface="Wingdings" charset="2"/>
              <a:buChar char=""/>
            </a:pPr>
            <a:r>
              <a:rPr lang="fr-FR" sz="2200" b="0" strike="noStrike" spc="-1">
                <a:solidFill>
                  <a:srgbClr val="000000"/>
                </a:solidFill>
                <a:uFill>
                  <a:solidFill>
                    <a:srgbClr val="FFFFFF"/>
                  </a:solidFill>
                </a:uFill>
                <a:latin typeface="Arial"/>
                <a:ea typeface="DejaVu Sans"/>
              </a:rPr>
              <a:t>Une grande vulnérabilité( mineurs, femmes enceintes, personnes isolées, VIF...) </a:t>
            </a: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CustomShape 1"/>
          <p:cNvSpPr/>
          <p:nvPr/>
        </p:nvSpPr>
        <p:spPr>
          <a:xfrm>
            <a:off x="579960" y="137880"/>
            <a:ext cx="8222040" cy="1135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2800" b="1" strike="noStrike" spc="-1">
                <a:solidFill>
                  <a:srgbClr val="F4A973"/>
                </a:solidFill>
                <a:uFill>
                  <a:solidFill>
                    <a:srgbClr val="FFFFFF"/>
                  </a:solidFill>
                </a:uFill>
                <a:latin typeface="Arial"/>
                <a:ea typeface="DejaVu Sans"/>
              </a:rPr>
              <a:t>Activités de la PASS: 3 types</a:t>
            </a:r>
            <a:endParaRPr lang="fr-FR" sz="1800" b="0" strike="noStrike" spc="-1">
              <a:solidFill>
                <a:srgbClr val="000000"/>
              </a:solidFill>
              <a:uFill>
                <a:solidFill>
                  <a:srgbClr val="FFFFFF"/>
                </a:solidFill>
              </a:uFill>
              <a:latin typeface="Arial"/>
            </a:endParaRPr>
          </a:p>
        </p:txBody>
      </p:sp>
      <p:sp>
        <p:nvSpPr>
          <p:cNvPr id="238"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39" name="CustomShape 3"/>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89EF536-4E97-497A-8CA4-14C36431905E}" type="slidenum">
              <a:rPr lang="fr-FR" sz="1000" b="0" strike="noStrike" spc="-1">
                <a:solidFill>
                  <a:srgbClr val="000000"/>
                </a:solidFill>
                <a:uFill>
                  <a:solidFill>
                    <a:srgbClr val="FFFFFF"/>
                  </a:solidFill>
                </a:uFill>
                <a:latin typeface="Times New Roman"/>
                <a:ea typeface="DejaVu Sans"/>
              </a:rPr>
              <a:t>4</a:t>
            </a:fld>
            <a:endParaRPr lang="fr-FR" sz="1800" b="0" strike="noStrike" spc="-1">
              <a:solidFill>
                <a:srgbClr val="000000"/>
              </a:solidFill>
              <a:uFill>
                <a:solidFill>
                  <a:srgbClr val="FFFFFF"/>
                </a:solidFill>
              </a:uFill>
              <a:latin typeface="Arial"/>
            </a:endParaRPr>
          </a:p>
        </p:txBody>
      </p:sp>
      <p:sp>
        <p:nvSpPr>
          <p:cNvPr id="240" name="CustomShape 4"/>
          <p:cNvSpPr/>
          <p:nvPr/>
        </p:nvSpPr>
        <p:spPr>
          <a:xfrm>
            <a:off x="360000" y="1008000"/>
            <a:ext cx="8222040" cy="4921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9800">
              <a:lnSpc>
                <a:spcPct val="100000"/>
              </a:lnSpc>
            </a:pPr>
            <a:r>
              <a:rPr lang="fr-FR" sz="1400" b="1" strike="noStrike" spc="-1">
                <a:solidFill>
                  <a:srgbClr val="000000"/>
                </a:solidFill>
                <a:uFill>
                  <a:solidFill>
                    <a:srgbClr val="FFFFFF"/>
                  </a:solidFill>
                </a:uFill>
                <a:latin typeface="Arial"/>
                <a:ea typeface="DejaVu Sans"/>
              </a:rPr>
              <a:t>      </a:t>
            </a:r>
            <a:r>
              <a:rPr lang="fr-FR" sz="2000" b="1" u="sng" strike="noStrike" spc="-1">
                <a:solidFill>
                  <a:srgbClr val="000000"/>
                </a:solidFill>
                <a:uFill>
                  <a:solidFill>
                    <a:srgbClr val="FFFFFF"/>
                  </a:solidFill>
                </a:uFill>
                <a:latin typeface="Arial"/>
                <a:ea typeface="DejaVu Sans"/>
              </a:rPr>
              <a:t>Auprès des patients ou pour le bénéfice des patients :</a:t>
            </a:r>
            <a:endParaRPr lang="fr-FR" sz="1800" b="0" strike="noStrike" spc="-1">
              <a:solidFill>
                <a:srgbClr val="000000"/>
              </a:solidFill>
              <a:uFill>
                <a:solidFill>
                  <a:srgbClr val="FFFFFF"/>
                </a:solidFill>
              </a:uFill>
              <a:latin typeface="Arial"/>
            </a:endParaRPr>
          </a:p>
          <a:p>
            <a:pPr marL="109800">
              <a:lnSpc>
                <a:spcPct val="100000"/>
              </a:lnSpc>
            </a:pPr>
            <a:r>
              <a:rPr lang="fr-FR" sz="2000" b="1" u="sng" strike="noStrike" spc="-1">
                <a:solidFill>
                  <a:srgbClr val="000000"/>
                </a:solidFill>
                <a:uFill>
                  <a:solidFill>
                    <a:srgbClr val="FFFFFF"/>
                  </a:solidFill>
                </a:uFill>
                <a:latin typeface="Arial"/>
                <a:ea typeface="DejaVu Sans"/>
              </a:rPr>
              <a:t> </a:t>
            </a:r>
            <a:r>
              <a:rPr lang="fr-FR" sz="2000" b="0" strike="noStrike" spc="-1">
                <a:solidFill>
                  <a:srgbClr val="000000"/>
                </a:solidFill>
                <a:uFill>
                  <a:solidFill>
                    <a:srgbClr val="FFFFFF"/>
                  </a:solidFill>
                </a:uFill>
                <a:latin typeface="Arial"/>
                <a:ea typeface="DejaVu Sans"/>
              </a:rPr>
              <a:t> accueil, entretiens sociaux, démarches d’accès aux droits, consultations infirmières et médicales,accompagnements dans les 	démarches  de soins dans l’établissement et / ou à l’extérieur, accompagnement dans les démarches vers les services ou établissements sociaux si celles ci sont nécessaires à la continuité des soins.</a:t>
            </a:r>
            <a:endParaRPr lang="fr-FR" sz="1800" b="0" strike="noStrike" spc="-1">
              <a:solidFill>
                <a:srgbClr val="000000"/>
              </a:solidFill>
              <a:uFill>
                <a:solidFill>
                  <a:srgbClr val="FFFFFF"/>
                </a:solidFill>
              </a:uFill>
              <a:latin typeface="Arial"/>
            </a:endParaRPr>
          </a:p>
          <a:p>
            <a:pPr marL="109800">
              <a:lnSpc>
                <a:spcPct val="100000"/>
              </a:lnSpc>
            </a:pPr>
            <a:r>
              <a:rPr lang="fr-FR" sz="2000" b="1" strike="noStrike" spc="-1">
                <a:solidFill>
                  <a:srgbClr val="000000"/>
                </a:solidFill>
                <a:uFill>
                  <a:solidFill>
                    <a:srgbClr val="FFFFFF"/>
                  </a:solidFill>
                </a:uFill>
                <a:latin typeface="Arial"/>
                <a:ea typeface="DejaVu Sans"/>
              </a:rPr>
              <a:t>       </a:t>
            </a:r>
            <a:r>
              <a:rPr lang="fr-FR" sz="2000" b="1" u="sng" strike="noStrike" spc="-1">
                <a:solidFill>
                  <a:srgbClr val="000000"/>
                </a:solidFill>
                <a:uFill>
                  <a:solidFill>
                    <a:srgbClr val="FFFFFF"/>
                  </a:solidFill>
                </a:uFill>
                <a:latin typeface="Arial"/>
                <a:ea typeface="DejaVu Sans"/>
              </a:rPr>
              <a:t>Auprès des professionnels de l’établissement ,en articulation avec la direction de l’établissement de santé:</a:t>
            </a:r>
            <a:r>
              <a:rPr lang="fr-FR" sz="2000" b="0" strike="noStrike" spc="-1">
                <a:solidFill>
                  <a:srgbClr val="000000"/>
                </a:solidFill>
                <a:uFill>
                  <a:solidFill>
                    <a:srgbClr val="FFFFFF"/>
                  </a:solidFill>
                </a:uFill>
                <a:latin typeface="Arial"/>
                <a:ea typeface="DejaVu Sans"/>
              </a:rPr>
              <a:t>  actions de sensibilisation, d’	information et de formation des personnels hospitaliers aux questions de santé/ précarité/migration, mise en place de protocoles et procédures  pour le repérage , la prise en charge dans l’ensemble des services de l’établissement hospitalier des personnes en situation de précarité et – si besoin- leur orientation vers la PASS, notamment avec les services des urgences,articulation et collaboration entres les professionnels de la PASS et ceux des autres services hospitaliers pour les situations complexes ou bloquées afin d’améliorer la qualité du soin.</a:t>
            </a:r>
            <a:endParaRPr lang="fr-FR" sz="1800" b="0" strike="noStrike" spc="-1">
              <a:solidFill>
                <a:srgbClr val="000000"/>
              </a:solidFill>
              <a:uFill>
                <a:solidFill>
                  <a:srgbClr val="FFFFFF"/>
                </a:solidFill>
              </a:uFill>
              <a:latin typeface="Arial"/>
            </a:endParaRPr>
          </a:p>
          <a:p>
            <a:pPr marL="109800">
              <a:lnSpc>
                <a:spcPct val="100000"/>
              </a:lnSpc>
            </a:pPr>
            <a:r>
              <a:rPr lang="fr-FR" sz="2000" b="1"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marL="109800">
              <a:lnSpc>
                <a:spcPct val="100000"/>
              </a:lnSpc>
            </a:pP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CustomShape 1"/>
          <p:cNvSpPr/>
          <p:nvPr/>
        </p:nvSpPr>
        <p:spPr>
          <a:xfrm>
            <a:off x="646560" y="576000"/>
            <a:ext cx="7704360" cy="569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9800">
              <a:lnSpc>
                <a:spcPct val="100000"/>
              </a:lnSpc>
            </a:pPr>
            <a:r>
              <a:rPr lang="fr-FR" sz="2200" b="1" u="sng" strike="noStrike" spc="-1">
                <a:solidFill>
                  <a:srgbClr val="000000"/>
                </a:solidFill>
                <a:uFill>
                  <a:solidFill>
                    <a:srgbClr val="FFFFFF"/>
                  </a:solidFill>
                </a:uFill>
                <a:latin typeface="Arial"/>
                <a:ea typeface="DejaVu Sans"/>
              </a:rPr>
              <a:t>Auprès des partenaires extérieurs à l’établissement :</a:t>
            </a:r>
            <a:r>
              <a:rPr lang="fr-FR" sz="2200" b="0" strike="noStrike" spc="-1">
                <a:solidFill>
                  <a:srgbClr val="000000"/>
                </a:solidFill>
                <a:uFill>
                  <a:solidFill>
                    <a:srgbClr val="FFFFFF"/>
                  </a:solidFill>
                </a:uFill>
                <a:latin typeface="Arial"/>
                <a:ea typeface="DejaVu Sans"/>
              </a:rPr>
              <a:t>La PASS doit être un partenaire actif du réseau et formaliser le plus possible par courriers ou conventions, ses partenariats.Tout intervenant 	du secteur sanitaire, acteur du champ social et tout professionnel agissant dans le réseau local de précarité, au sens large,à vocation à être concerné,dont en particulier  : les caisses d’assurance maladie(CPAM et CCMSA), les services du conseil départemental (PMI,ASE et action sociale),le SIAO, les centres communaux d’action sociale(CCAS), les services municipaux de santé,les centres d’hébergement et de réinsertion sociale,les structures de prise en charge et d’hébergement des personnes dans le cadre de la demande d’asile( CADA, CPH))associations humanitaires,structures médico-sociales,autres établissements de santé, médecins et paramédicaux  libéraux,dispositif d’appui à la coordination(DAC) etc..</a:t>
            </a:r>
            <a:endParaRPr lang="fr-FR" sz="1800" b="0" strike="noStrike" spc="-1">
              <a:solidFill>
                <a:srgbClr val="000000"/>
              </a:solidFill>
              <a:uFill>
                <a:solidFill>
                  <a:srgbClr val="FFFFFF"/>
                </a:solidFill>
              </a:uFill>
              <a:latin typeface="Arial"/>
            </a:endParaRPr>
          </a:p>
          <a:p>
            <a:pPr marL="109800">
              <a:lnSpc>
                <a:spcPct val="100000"/>
              </a:lnSpc>
            </a:pPr>
            <a:endParaRPr lang="fr-FR" sz="1800" b="0" strike="noStrike" spc="-1">
              <a:solidFill>
                <a:srgbClr val="000000"/>
              </a:solidFill>
              <a:uFill>
                <a:solidFill>
                  <a:srgbClr val="FFFFFF"/>
                </a:solidFill>
              </a:uFill>
              <a:latin typeface="Arial"/>
            </a:endParaRPr>
          </a:p>
        </p:txBody>
      </p:sp>
      <p:sp>
        <p:nvSpPr>
          <p:cNvPr id="242"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43" name="CustomShape 3"/>
          <p:cNvSpPr/>
          <p:nvPr/>
        </p:nvSpPr>
        <p:spPr>
          <a:xfrm>
            <a:off x="8569440" y="626616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AE6F1E6B-B79E-4B84-8907-4F707B169C13}" type="slidenum">
              <a:rPr lang="fr-FR" sz="1000" b="0" strike="noStrike" spc="-1">
                <a:solidFill>
                  <a:srgbClr val="000000"/>
                </a:solidFill>
                <a:uFill>
                  <a:solidFill>
                    <a:srgbClr val="FFFFFF"/>
                  </a:solidFill>
                </a:uFill>
                <a:latin typeface="Times New Roman"/>
                <a:ea typeface="DejaVu Sans"/>
              </a:rPr>
              <a:t>5</a:t>
            </a:fld>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CustomShape 1"/>
          <p:cNvSpPr/>
          <p:nvPr/>
        </p:nvSpPr>
        <p:spPr>
          <a:xfrm>
            <a:off x="579960" y="137880"/>
            <a:ext cx="8222040" cy="1135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2800" b="1" strike="noStrike" spc="-1">
                <a:solidFill>
                  <a:srgbClr val="F4A973"/>
                </a:solidFill>
                <a:uFill>
                  <a:solidFill>
                    <a:srgbClr val="FFFFFF"/>
                  </a:solidFill>
                </a:uFill>
                <a:latin typeface="Arial"/>
                <a:ea typeface="DejaVu Sans"/>
              </a:rPr>
              <a:t>Organisation</a:t>
            </a:r>
            <a:endParaRPr lang="fr-FR" sz="1800" b="0" strike="noStrike" spc="-1">
              <a:solidFill>
                <a:srgbClr val="000000"/>
              </a:solidFill>
              <a:uFill>
                <a:solidFill>
                  <a:srgbClr val="FFFFFF"/>
                </a:solidFill>
              </a:uFill>
              <a:latin typeface="Arial"/>
            </a:endParaRPr>
          </a:p>
        </p:txBody>
      </p:sp>
      <p:sp>
        <p:nvSpPr>
          <p:cNvPr id="245"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46" name="CustomShape 3"/>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E4B15DD-5221-4741-8963-2163AAD20367}" type="slidenum">
              <a:rPr lang="fr-FR" sz="1000" b="0" strike="noStrike" spc="-1">
                <a:solidFill>
                  <a:srgbClr val="000000"/>
                </a:solidFill>
                <a:uFill>
                  <a:solidFill>
                    <a:srgbClr val="FFFFFF"/>
                  </a:solidFill>
                </a:uFill>
                <a:latin typeface="Times New Roman"/>
                <a:ea typeface="DejaVu Sans"/>
              </a:rPr>
              <a:t>6</a:t>
            </a:fld>
            <a:endParaRPr lang="fr-FR" sz="1800" b="0" strike="noStrike" spc="-1">
              <a:solidFill>
                <a:srgbClr val="000000"/>
              </a:solidFill>
              <a:uFill>
                <a:solidFill>
                  <a:srgbClr val="FFFFFF"/>
                </a:solidFill>
              </a:uFill>
              <a:latin typeface="Arial"/>
            </a:endParaRPr>
          </a:p>
        </p:txBody>
      </p:sp>
      <p:sp>
        <p:nvSpPr>
          <p:cNvPr id="247" name="CustomShape 4"/>
          <p:cNvSpPr/>
          <p:nvPr/>
        </p:nvSpPr>
        <p:spPr>
          <a:xfrm>
            <a:off x="219240" y="1080000"/>
            <a:ext cx="8419320" cy="525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fr-FR" sz="2200" b="0" strike="noStrike" spc="-1">
                <a:solidFill>
                  <a:srgbClr val="000000"/>
                </a:solidFill>
                <a:uFill>
                  <a:solidFill>
                    <a:srgbClr val="FFFFFF"/>
                  </a:solidFill>
                </a:uFill>
                <a:latin typeface="Arial"/>
                <a:ea typeface="DejaVu Sans"/>
              </a:rPr>
              <a:t>La  PASS fonctionne sur rendez-vous du Lundi au vendredi de 8h30 à 12h30 et de 13h30 à 17h30  en téléphonant au 02 32 41 65 78 ou par mail à </a:t>
            </a:r>
            <a:r>
              <a:rPr lang="fr-FR" sz="2200" b="0" u="sng" strike="noStrike" spc="-1">
                <a:solidFill>
                  <a:srgbClr val="0000FF"/>
                </a:solidFill>
                <a:uFill>
                  <a:solidFill>
                    <a:srgbClr val="FFFFFF"/>
                  </a:solidFill>
                </a:uFill>
                <a:latin typeface="Arial"/>
                <a:ea typeface="DejaVu Sans"/>
                <a:hlinkClick r:id="rId2"/>
              </a:rPr>
              <a:t>pass@ch-pont-audemer.fr</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2200" b="0" strike="noStrike" spc="-1">
                <a:solidFill>
                  <a:srgbClr val="000000"/>
                </a:solidFill>
                <a:uFill>
                  <a:solidFill>
                    <a:srgbClr val="FFFFFF"/>
                  </a:solidFill>
                </a:uFill>
                <a:latin typeface="Arial"/>
                <a:ea typeface="DejaVu Sans"/>
              </a:rPr>
              <a:t>Accueil et secrétariat sont mutualisés avec le CSAPA(centre d’addictologie) présent sur le même étage.</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2200" b="0" strike="noStrike" spc="-1">
                <a:solidFill>
                  <a:srgbClr val="000000"/>
                </a:solidFill>
                <a:uFill>
                  <a:solidFill>
                    <a:srgbClr val="FFFFFF"/>
                  </a:solidFill>
                </a:uFill>
                <a:latin typeface="Arial"/>
                <a:ea typeface="DejaVu Sans"/>
              </a:rPr>
              <a:t>Les personnes sont accueillies dans leur grande majorité au 1</a:t>
            </a:r>
            <a:r>
              <a:rPr lang="fr-FR" sz="2200" b="0" strike="noStrike" spc="-1" baseline="101000">
                <a:solidFill>
                  <a:srgbClr val="000000"/>
                </a:solidFill>
                <a:uFill>
                  <a:solidFill>
                    <a:srgbClr val="FFFFFF"/>
                  </a:solidFill>
                </a:uFill>
                <a:latin typeface="Arial"/>
                <a:ea typeface="DejaVu Sans"/>
              </a:rPr>
              <a:t>er</a:t>
            </a:r>
            <a:r>
              <a:rPr lang="fr-FR" sz="2200" b="0" strike="noStrike" spc="-1">
                <a:solidFill>
                  <a:srgbClr val="000000"/>
                </a:solidFill>
                <a:uFill>
                  <a:solidFill>
                    <a:srgbClr val="FFFFFF"/>
                  </a:solidFill>
                </a:uFill>
                <a:latin typeface="Arial"/>
                <a:ea typeface="DejaVu Sans"/>
              </a:rPr>
              <a:t> étage du bâtiment principal juste au dessus de l'Accueil et bureau des entrées du CH de la Risle.</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2200" b="0" strike="noStrike" spc="-1">
                <a:solidFill>
                  <a:srgbClr val="000000"/>
                </a:solidFill>
                <a:uFill>
                  <a:solidFill>
                    <a:srgbClr val="FFFFFF"/>
                  </a:solidFill>
                </a:uFill>
                <a:latin typeface="Arial"/>
                <a:ea typeface="DejaVu Sans"/>
              </a:rPr>
              <a:t>Elles peuvent si besoin être rencontrées sur leur lieu de vie ou dans un lieu d'accueil hors hôpital mis à disposition par des partenaires lors des permanences « aller- vers ».</a:t>
            </a: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CustomShape 1"/>
          <p:cNvSpPr/>
          <p:nvPr/>
        </p:nvSpPr>
        <p:spPr>
          <a:xfrm>
            <a:off x="299520" y="12600"/>
            <a:ext cx="8222040" cy="1135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2800" b="1" strike="noStrike" spc="-1">
                <a:solidFill>
                  <a:srgbClr val="F4A973"/>
                </a:solidFill>
                <a:uFill>
                  <a:solidFill>
                    <a:srgbClr val="FFFFFF"/>
                  </a:solidFill>
                </a:uFill>
                <a:latin typeface="Arial"/>
                <a:ea typeface="DejaVu Sans"/>
              </a:rPr>
              <a:t>Equipe PASS</a:t>
            </a:r>
            <a:endParaRPr lang="fr-FR" sz="1800" b="0" strike="noStrike" spc="-1">
              <a:solidFill>
                <a:srgbClr val="000000"/>
              </a:solidFill>
              <a:uFill>
                <a:solidFill>
                  <a:srgbClr val="FFFFFF"/>
                </a:solidFill>
              </a:uFill>
              <a:latin typeface="Arial"/>
            </a:endParaRPr>
          </a:p>
        </p:txBody>
      </p:sp>
      <p:sp>
        <p:nvSpPr>
          <p:cNvPr id="249" name="CustomShape 2"/>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 </a:t>
            </a:r>
            <a:endParaRPr lang="fr-FR" sz="1800" b="0" strike="noStrike" spc="-1">
              <a:solidFill>
                <a:srgbClr val="000000"/>
              </a:solidFill>
              <a:uFill>
                <a:solidFill>
                  <a:srgbClr val="FFFFFF"/>
                </a:solidFill>
              </a:uFill>
              <a:latin typeface="Arial"/>
            </a:endParaRPr>
          </a:p>
        </p:txBody>
      </p:sp>
      <p:sp>
        <p:nvSpPr>
          <p:cNvPr id="250" name="CustomShape 3"/>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DAF003E-ACFB-4218-B6F4-D04BFADA4947}" type="slidenum">
              <a:rPr lang="fr-FR" sz="1000" b="0" strike="noStrike" spc="-1">
                <a:solidFill>
                  <a:srgbClr val="000000"/>
                </a:solidFill>
                <a:uFill>
                  <a:solidFill>
                    <a:srgbClr val="FFFFFF"/>
                  </a:solidFill>
                </a:uFill>
                <a:latin typeface="Times New Roman"/>
                <a:ea typeface="DejaVu Sans"/>
              </a:rPr>
              <a:t>7</a:t>
            </a:fld>
            <a:endParaRPr lang="fr-FR" sz="1800" b="0" strike="noStrike" spc="-1">
              <a:solidFill>
                <a:srgbClr val="000000"/>
              </a:solidFill>
              <a:uFill>
                <a:solidFill>
                  <a:srgbClr val="FFFFFF"/>
                </a:solidFill>
              </a:uFill>
              <a:latin typeface="Arial"/>
            </a:endParaRPr>
          </a:p>
        </p:txBody>
      </p:sp>
      <p:sp>
        <p:nvSpPr>
          <p:cNvPr id="251" name="CustomShape 4"/>
          <p:cNvSpPr/>
          <p:nvPr/>
        </p:nvSpPr>
        <p:spPr>
          <a:xfrm>
            <a:off x="251640" y="1052640"/>
            <a:ext cx="6329160" cy="997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Elle est composée:</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marL="285840" indent="-279720">
              <a:lnSpc>
                <a:spcPct val="100000"/>
              </a:lnSpc>
              <a:buClr>
                <a:srgbClr val="000000"/>
              </a:buClr>
              <a:buFont typeface="Wingdings" charset="2"/>
              <a:buChar char=""/>
            </a:pPr>
            <a:r>
              <a:rPr lang="fr-FR" sz="2200" b="0" strike="noStrike" spc="-1">
                <a:solidFill>
                  <a:srgbClr val="000000"/>
                </a:solidFill>
                <a:uFill>
                  <a:solidFill>
                    <a:srgbClr val="FFFFFF"/>
                  </a:solidFill>
                </a:uFill>
                <a:latin typeface="Arial"/>
                <a:ea typeface="DejaVu Sans"/>
              </a:rPr>
              <a:t>D'une assistante de service social à temps partiel</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Arial"/>
              <a:buChar char="•"/>
            </a:pPr>
            <a:r>
              <a:rPr lang="fr-FR" sz="2200" b="0" strike="noStrike" spc="-1">
                <a:solidFill>
                  <a:srgbClr val="000000"/>
                </a:solidFill>
                <a:uFill>
                  <a:solidFill>
                    <a:srgbClr val="FFFFFF"/>
                  </a:solidFill>
                </a:uFill>
                <a:latin typeface="Arial"/>
                <a:ea typeface="DejaVu Sans"/>
              </a:rPr>
              <a:t>D'une infirmière à temps partiel </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Arial"/>
              <a:buChar char="•"/>
            </a:pPr>
            <a:r>
              <a:rPr lang="fr-FR" sz="2200" b="0" strike="noStrike" spc="-1">
                <a:solidFill>
                  <a:srgbClr val="000000"/>
                </a:solidFill>
                <a:uFill>
                  <a:solidFill>
                    <a:srgbClr val="FFFFFF"/>
                  </a:solidFill>
                </a:uFill>
                <a:latin typeface="Arial"/>
                <a:ea typeface="DejaVu Sans"/>
              </a:rPr>
              <a:t>D’une secrétaire à temps partiel</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Arial"/>
              <a:buChar char="•"/>
            </a:pPr>
            <a:r>
              <a:rPr lang="fr-FR" sz="2200" b="0" strike="noStrike" spc="-1">
                <a:solidFill>
                  <a:srgbClr val="000000"/>
                </a:solidFill>
                <a:uFill>
                  <a:solidFill>
                    <a:srgbClr val="FFFFFF"/>
                  </a:solidFill>
                </a:uFill>
                <a:latin typeface="Arial"/>
                <a:ea typeface="DejaVu Sans"/>
              </a:rPr>
              <a:t>D’un médecin à temps partiel  </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Arial"/>
              <a:buChar char="•"/>
            </a:pPr>
            <a:r>
              <a:rPr lang="fr-FR" sz="2200" b="0" strike="noStrike" spc="-1">
                <a:solidFill>
                  <a:srgbClr val="000000"/>
                </a:solidFill>
                <a:uFill>
                  <a:solidFill>
                    <a:srgbClr val="FFFFFF"/>
                  </a:solidFill>
                </a:uFill>
                <a:latin typeface="Arial"/>
                <a:ea typeface="DejaVu Sans"/>
              </a:rPr>
              <a:t>D’une neuropsychologue (qui a cessé son activité hospitalière en décembre 2023)</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Arial"/>
              <a:buChar char="•"/>
            </a:pPr>
            <a:r>
              <a:rPr lang="fr-FR" sz="2200" b="0" strike="noStrike" spc="-1">
                <a:solidFill>
                  <a:srgbClr val="000000"/>
                </a:solidFill>
                <a:uFill>
                  <a:solidFill>
                    <a:srgbClr val="FFFFFF"/>
                  </a:solidFill>
                </a:uFill>
                <a:latin typeface="Arial"/>
                <a:ea typeface="DejaVu Sans"/>
              </a:rPr>
              <a:t>D’un temps de socio-esthéticienne</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Arial"/>
              <a:buChar char="•"/>
            </a:pPr>
            <a:r>
              <a:rPr lang="fr-FR" sz="2200" b="0" strike="noStrike" spc="-1">
                <a:solidFill>
                  <a:srgbClr val="000000"/>
                </a:solidFill>
                <a:uFill>
                  <a:solidFill>
                    <a:srgbClr val="FFFFFF"/>
                  </a:solidFill>
                </a:uFill>
                <a:latin typeface="Arial"/>
                <a:ea typeface="DejaVu Sans"/>
              </a:rPr>
              <a:t>D’un temps de diététicienne</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Arial"/>
              <a:buChar char="•"/>
            </a:pPr>
            <a:r>
              <a:rPr lang="fr-FR" sz="2200" b="0" strike="noStrike" spc="-1">
                <a:solidFill>
                  <a:srgbClr val="000000"/>
                </a:solidFill>
                <a:uFill>
                  <a:solidFill>
                    <a:srgbClr val="FFFFFF"/>
                  </a:solidFill>
                </a:uFill>
                <a:latin typeface="Arial"/>
                <a:ea typeface="DejaVu Sans"/>
              </a:rPr>
              <a:t>D’une referente médico sociale pour </a:t>
            </a:r>
            <a:endParaRPr lang="fr-FR" sz="1800" b="0" strike="noStrike" spc="-1">
              <a:solidFill>
                <a:srgbClr val="000000"/>
              </a:solidFill>
              <a:uFill>
                <a:solidFill>
                  <a:srgbClr val="FFFFFF"/>
                </a:solidFill>
              </a:uFill>
              <a:latin typeface="Arial"/>
            </a:endParaRPr>
          </a:p>
          <a:p>
            <a:pPr marL="285840" indent="-279720" algn="just">
              <a:lnSpc>
                <a:spcPct val="100000"/>
              </a:lnSpc>
              <a:buClr>
                <a:srgbClr val="000000"/>
              </a:buClr>
              <a:buFont typeface="Arial"/>
              <a:buChar char="•"/>
            </a:pPr>
            <a:r>
              <a:rPr lang="fr-FR" sz="2200" b="0" strike="noStrike" spc="-1">
                <a:solidFill>
                  <a:srgbClr val="000000"/>
                </a:solidFill>
                <a:uFill>
                  <a:solidFill>
                    <a:srgbClr val="FFFFFF"/>
                  </a:solidFill>
                </a:uFill>
                <a:latin typeface="Arial"/>
                <a:ea typeface="DejaVu Sans"/>
              </a:rPr>
              <a:t>les benéficiaires du RSA</a:t>
            </a:r>
            <a:endParaRPr lang="fr-FR" sz="1800" b="0" strike="noStrike" spc="-1">
              <a:solidFill>
                <a:srgbClr val="000000"/>
              </a:solidFill>
              <a:uFill>
                <a:solidFill>
                  <a:srgbClr val="FFFFFF"/>
                </a:solidFill>
              </a:uFill>
              <a:latin typeface="Arial"/>
            </a:endParaRPr>
          </a:p>
        </p:txBody>
      </p:sp>
      <p:sp>
        <p:nvSpPr>
          <p:cNvPr id="252" name="CustomShape 5"/>
          <p:cNvSpPr/>
          <p:nvPr/>
        </p:nvSpPr>
        <p:spPr>
          <a:xfrm>
            <a:off x="645480" y="2205000"/>
            <a:ext cx="8222040" cy="92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4100" b="1" strike="noStrike" spc="-1">
                <a:solidFill>
                  <a:srgbClr val="39302A"/>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p:txBody>
      </p:sp>
      <p:sp>
        <p:nvSpPr>
          <p:cNvPr id="253" name="CustomShape 6"/>
          <p:cNvSpPr/>
          <p:nvPr/>
        </p:nvSpPr>
        <p:spPr>
          <a:xfrm>
            <a:off x="2483640" y="3147480"/>
            <a:ext cx="6148440" cy="282744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CustomShape 1"/>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FFF5E7"/>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55" name="CustomShape 2"/>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5AB586F-4109-4A6A-99B1-F81E970A46FA}" type="slidenum">
              <a:rPr lang="fr-FR" sz="1000" b="0" strike="noStrike" spc="-1">
                <a:solidFill>
                  <a:srgbClr val="FFFFFF"/>
                </a:solidFill>
                <a:uFill>
                  <a:solidFill>
                    <a:srgbClr val="FFFFFF"/>
                  </a:solidFill>
                </a:uFill>
                <a:latin typeface="Times New Roman"/>
                <a:ea typeface="DejaVu Sans"/>
              </a:rPr>
              <a:t>8</a:t>
            </a:fld>
            <a:endParaRPr lang="fr-FR" sz="1800" b="0" strike="noStrike" spc="-1">
              <a:solidFill>
                <a:srgbClr val="000000"/>
              </a:solidFill>
              <a:uFill>
                <a:solidFill>
                  <a:srgbClr val="FFFFFF"/>
                </a:solidFill>
              </a:uFill>
              <a:latin typeface="Arial"/>
            </a:endParaRPr>
          </a:p>
        </p:txBody>
      </p:sp>
      <p:sp>
        <p:nvSpPr>
          <p:cNvPr id="256" name="CustomShape 3"/>
          <p:cNvSpPr/>
          <p:nvPr/>
        </p:nvSpPr>
        <p:spPr>
          <a:xfrm>
            <a:off x="457200" y="274680"/>
            <a:ext cx="8222040" cy="626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2800" b="1" strike="noStrike" spc="-1">
                <a:solidFill>
                  <a:srgbClr val="F4A973"/>
                </a:solidFill>
                <a:uFill>
                  <a:solidFill>
                    <a:srgbClr val="FFFFFF"/>
                  </a:solidFill>
                </a:uFill>
                <a:latin typeface="Arial"/>
                <a:ea typeface="DejaVu Sans"/>
              </a:rPr>
              <a:t>Profil du public</a:t>
            </a:r>
            <a:endParaRPr lang="fr-FR" sz="1800" b="0" strike="noStrike" spc="-1">
              <a:solidFill>
                <a:srgbClr val="000000"/>
              </a:solidFill>
              <a:uFill>
                <a:solidFill>
                  <a:srgbClr val="FFFFFF"/>
                </a:solidFill>
              </a:uFill>
              <a:latin typeface="Arial"/>
            </a:endParaRPr>
          </a:p>
        </p:txBody>
      </p:sp>
      <p:graphicFrame>
        <p:nvGraphicFramePr>
          <p:cNvPr id="257" name="Graphique 157"/>
          <p:cNvGraphicFramePr/>
          <p:nvPr/>
        </p:nvGraphicFramePr>
        <p:xfrm>
          <a:off x="622440" y="1440000"/>
          <a:ext cx="3333960" cy="26146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8" name="Graphique 158"/>
          <p:cNvGraphicFramePr/>
          <p:nvPr/>
        </p:nvGraphicFramePr>
        <p:xfrm>
          <a:off x="4500000" y="1440000"/>
          <a:ext cx="2974320" cy="26146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9" name="Graphique 159"/>
          <p:cNvGraphicFramePr/>
          <p:nvPr/>
        </p:nvGraphicFramePr>
        <p:xfrm>
          <a:off x="180000" y="4500000"/>
          <a:ext cx="4136400" cy="2336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0" name="Graphique 160"/>
          <p:cNvGraphicFramePr/>
          <p:nvPr/>
        </p:nvGraphicFramePr>
        <p:xfrm rot="22800">
          <a:off x="4496040" y="4329720"/>
          <a:ext cx="4100760" cy="23094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CustomShape 1"/>
          <p:cNvSpPr/>
          <p:nvPr/>
        </p:nvSpPr>
        <p:spPr>
          <a:xfrm>
            <a:off x="4380120" y="6408000"/>
            <a:ext cx="234324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r>
              <a:rPr lang="fr-FR" sz="1000" b="0" strike="noStrike" spc="-1">
                <a:solidFill>
                  <a:srgbClr val="000000"/>
                </a:solidFill>
                <a:uFill>
                  <a:solidFill>
                    <a:srgbClr val="FFFFFF"/>
                  </a:solidFill>
                </a:uFill>
                <a:latin typeface="Times New Roman"/>
                <a:ea typeface="DejaVu Sans"/>
              </a:rPr>
              <a:t>COPIL  PASS 2024</a:t>
            </a:r>
            <a:endParaRPr lang="fr-FR" sz="1800" b="0" strike="noStrike" spc="-1">
              <a:solidFill>
                <a:srgbClr val="000000"/>
              </a:solidFill>
              <a:uFill>
                <a:solidFill>
                  <a:srgbClr val="FFFFFF"/>
                </a:solidFill>
              </a:uFill>
              <a:latin typeface="Arial"/>
            </a:endParaRPr>
          </a:p>
        </p:txBody>
      </p:sp>
      <p:sp>
        <p:nvSpPr>
          <p:cNvPr id="262" name="CustomShape 2"/>
          <p:cNvSpPr/>
          <p:nvPr/>
        </p:nvSpPr>
        <p:spPr>
          <a:xfrm>
            <a:off x="8647200" y="6408000"/>
            <a:ext cx="358200" cy="35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A4875FD-E96D-42AE-9F04-FEA6B5F00D9F}" type="slidenum">
              <a:rPr lang="fr-FR" sz="1000" b="0" strike="noStrike" spc="-1">
                <a:solidFill>
                  <a:srgbClr val="000000"/>
                </a:solidFill>
                <a:uFill>
                  <a:solidFill>
                    <a:srgbClr val="FFFFFF"/>
                  </a:solidFill>
                </a:uFill>
                <a:latin typeface="Times New Roman"/>
                <a:ea typeface="DejaVu Sans"/>
              </a:rPr>
              <a:t>9</a:t>
            </a:fld>
            <a:endParaRPr lang="fr-FR" sz="1800" b="0" strike="noStrike" spc="-1">
              <a:solidFill>
                <a:srgbClr val="000000"/>
              </a:solidFill>
              <a:uFill>
                <a:solidFill>
                  <a:srgbClr val="FFFFFF"/>
                </a:solidFill>
              </a:uFill>
              <a:latin typeface="Arial"/>
            </a:endParaRPr>
          </a:p>
        </p:txBody>
      </p:sp>
      <p:sp>
        <p:nvSpPr>
          <p:cNvPr id="263" name="CustomShape 3"/>
          <p:cNvSpPr/>
          <p:nvPr/>
        </p:nvSpPr>
        <p:spPr>
          <a:xfrm>
            <a:off x="37080" y="2016000"/>
            <a:ext cx="8957160" cy="4811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200" b="1" strike="noStrike" spc="-1">
                <a:solidFill>
                  <a:srgbClr val="000000"/>
                </a:solidFill>
                <a:uFill>
                  <a:solidFill>
                    <a:srgbClr val="FFFFFF"/>
                  </a:solidFill>
                </a:uFill>
                <a:latin typeface="Arial"/>
                <a:ea typeface="DejaVu Sans"/>
              </a:rPr>
              <a:t>L'activité infirmière</a:t>
            </a:r>
            <a:r>
              <a:rPr lang="fr-FR" sz="1800" b="0" strike="noStrike" spc="-1">
                <a:solidFill>
                  <a:srgbClr val="000000"/>
                </a:solidFill>
                <a:uFill>
                  <a:solidFill>
                    <a:srgbClr val="FFFFFF"/>
                  </a:solidFill>
                </a:uFill>
                <a:latin typeface="Arial"/>
                <a:ea typeface="DejaVu Sans"/>
              </a:rPr>
              <a:t> n'est pas très représentative sur 2023 compte tenu d'une année incomplète en raison du temps de présence diminué : Absente  sur les 3,5 premiers mois . Un peu moins de la moitié des patients accompagnés par l'infirmière en 2023 sont des nouveaux patients .Il y a eu autant de premières consultations que de consultations de suivi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2200" b="1" strike="noStrike" spc="-1">
                <a:solidFill>
                  <a:srgbClr val="000000"/>
                </a:solidFill>
                <a:uFill>
                  <a:solidFill>
                    <a:srgbClr val="FFFFFF"/>
                  </a:solidFill>
                </a:uFill>
                <a:latin typeface="Arial"/>
                <a:ea typeface="DejaVu Sans"/>
              </a:rPr>
              <a:t>Les Problématiques repérées</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Les troubles psychologiques  sont les indicateurs les plus fréquemment repérés et associés à la précarité.Le public suivi en 2023 est encore plus isolé que les années précédentes.</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Les addictions sont toujours présentes.</a:t>
            </a: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Les chiffres concernant le tabagisme sont représentatifs, mais en baisse. Le tabac, pour ces personnes, représente un des  plaisirs accessibles malgré les conséquences sanitaires et budgétaires non négligeables. Peu sont demandeuses d’un suivi ou d’un sevrage...</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a:p>
            <a:pPr>
              <a:lnSpc>
                <a:spcPct val="100000"/>
              </a:lnSpc>
            </a:pPr>
            <a:r>
              <a:rPr lang="fr-FR" sz="18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a:p>
            <a:pPr>
              <a:lnSpc>
                <a:spcPct val="100000"/>
              </a:lnSpc>
            </a:pPr>
            <a:endParaRPr lang="fr-FR" sz="1800" b="0" strike="noStrike" spc="-1">
              <a:solidFill>
                <a:srgbClr val="000000"/>
              </a:solidFill>
              <a:uFill>
                <a:solidFill>
                  <a:srgbClr val="FFFFFF"/>
                </a:solidFill>
              </a:uFill>
              <a:latin typeface="Arial"/>
            </a:endParaRPr>
          </a:p>
        </p:txBody>
      </p:sp>
      <p:sp>
        <p:nvSpPr>
          <p:cNvPr id="264" name="CustomShape 4"/>
          <p:cNvSpPr/>
          <p:nvPr/>
        </p:nvSpPr>
        <p:spPr>
          <a:xfrm>
            <a:off x="2793960" y="1171440"/>
            <a:ext cx="3628800" cy="388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fr-FR" sz="20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p:txBody>
      </p:sp>
      <p:sp>
        <p:nvSpPr>
          <p:cNvPr id="265" name="CustomShape 5"/>
          <p:cNvSpPr/>
          <p:nvPr/>
        </p:nvSpPr>
        <p:spPr>
          <a:xfrm>
            <a:off x="1944000" y="288000"/>
            <a:ext cx="5467320" cy="608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800" b="1" strike="noStrike" spc="-1">
                <a:solidFill>
                  <a:srgbClr val="F4A973"/>
                </a:solidFill>
                <a:uFill>
                  <a:solidFill>
                    <a:srgbClr val="FFFFFF"/>
                  </a:solidFill>
                </a:uFill>
                <a:latin typeface="Arial"/>
                <a:ea typeface="DejaVu Sans"/>
              </a:rPr>
              <a:t>L’activité de l’infirmière</a:t>
            </a:r>
            <a:endParaRPr lang="fr-FR" sz="1800" b="0" strike="noStrike" spc="-1">
              <a:solidFill>
                <a:srgbClr val="000000"/>
              </a:solidFill>
              <a:uFill>
                <a:solidFill>
                  <a:srgbClr val="FFFFFF"/>
                </a:solidFill>
              </a:uFill>
              <a:latin typeface="Arial"/>
            </a:endParaRPr>
          </a:p>
        </p:txBody>
      </p:sp>
      <p:sp>
        <p:nvSpPr>
          <p:cNvPr id="266" name="CustomShape 6"/>
          <p:cNvSpPr/>
          <p:nvPr/>
        </p:nvSpPr>
        <p:spPr>
          <a:xfrm>
            <a:off x="1584000" y="852840"/>
            <a:ext cx="4722120" cy="370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2000" b="0" strike="noStrike" spc="-1">
                <a:solidFill>
                  <a:srgbClr val="000000"/>
                </a:solidFill>
                <a:uFill>
                  <a:solidFill>
                    <a:srgbClr val="FFFFFF"/>
                  </a:solidFill>
                </a:uFill>
                <a:latin typeface="Arial"/>
                <a:ea typeface="DejaVu Sans"/>
              </a:rPr>
              <a:t>190 patients suivis par l'infirmière dont     99 nouvelles personnes</a:t>
            </a:r>
            <a:endParaRPr lang="fr-FR" sz="1800" b="0" strike="noStrike" spc="-1">
              <a:solidFill>
                <a:srgbClr val="000000"/>
              </a:solidFill>
              <a:uFill>
                <a:solidFill>
                  <a:srgbClr val="FFFFFF"/>
                </a:solidFill>
              </a:uFill>
              <a:latin typeface="Arial"/>
            </a:endParaRPr>
          </a:p>
          <a:p>
            <a:pPr>
              <a:lnSpc>
                <a:spcPct val="100000"/>
              </a:lnSpc>
            </a:pPr>
            <a:r>
              <a:rPr lang="fr-FR" sz="2000" b="0" strike="noStrike" spc="-1">
                <a:solidFill>
                  <a:srgbClr val="000000"/>
                </a:solidFill>
                <a:uFill>
                  <a:solidFill>
                    <a:srgbClr val="FFFFFF"/>
                  </a:solidFill>
                </a:uFill>
                <a:latin typeface="Arial"/>
                <a:ea typeface="DejaVu Sans"/>
              </a:rPr>
              <a:t> 372 consultations</a:t>
            </a:r>
            <a:r>
              <a:rPr lang="fr-FR" sz="1800" b="0" strike="noStrike" spc="-1">
                <a:solidFill>
                  <a:srgbClr val="000000"/>
                </a:solidFill>
                <a:uFill>
                  <a:solidFill>
                    <a:srgbClr val="FFFFFF"/>
                  </a:solidFill>
                </a:uFill>
                <a:latin typeface="Arial"/>
                <a:ea typeface="DejaVu Sans"/>
              </a:rPr>
              <a:t>. </a:t>
            </a:r>
            <a:endParaRPr lang="fr-F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1580</TotalTime>
  <Words>3034</Words>
  <Application>Microsoft Office PowerPoint</Application>
  <PresentationFormat>Affichage à l'écran (4:3)</PresentationFormat>
  <Paragraphs>443</Paragraphs>
  <Slides>28</Slides>
  <Notes>0</Notes>
  <HiddenSlides>0</HiddenSlides>
  <MMClips>0</MMClips>
  <ScaleCrop>false</ScaleCrop>
  <HeadingPairs>
    <vt:vector size="6" baseType="variant">
      <vt:variant>
        <vt:lpstr>Polices utilisées</vt:lpstr>
      </vt:variant>
      <vt:variant>
        <vt:i4>6</vt:i4>
      </vt:variant>
      <vt:variant>
        <vt:lpstr>Thème</vt:lpstr>
      </vt:variant>
      <vt:variant>
        <vt:i4>6</vt:i4>
      </vt:variant>
      <vt:variant>
        <vt:lpstr>Titres des diapositives</vt:lpstr>
      </vt:variant>
      <vt:variant>
        <vt:i4>28</vt:i4>
      </vt:variant>
    </vt:vector>
  </HeadingPairs>
  <TitlesOfParts>
    <vt:vector size="40" baseType="lpstr">
      <vt:lpstr>Arial</vt:lpstr>
      <vt:lpstr>Calibri</vt:lpstr>
      <vt:lpstr>DejaVu Sans</vt:lpstr>
      <vt:lpstr>Symbol</vt:lpstr>
      <vt:lpstr>Times New Roman</vt:lpstr>
      <vt:lpstr>Wingdings</vt:lpstr>
      <vt:lpstr>Office Theme</vt:lpstr>
      <vt:lpstr>Office Theme</vt:lpstr>
      <vt:lpstr>Office Theme</vt:lpstr>
      <vt:lpstr>Office Theme</vt:lpstr>
      <vt:lpstr>Office Theme</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BILAN FINANCIER 2023</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Touir Imene</dc:creator>
  <dc:description/>
  <cp:lastModifiedBy>duvaalex</cp:lastModifiedBy>
  <cp:revision>210</cp:revision>
  <cp:lastPrinted>2024-04-09T12:32:57Z</cp:lastPrinted>
  <dcterms:created xsi:type="dcterms:W3CDTF">2018-01-15T11:10:26Z</dcterms:created>
  <dcterms:modified xsi:type="dcterms:W3CDTF">2024-04-16T10:19:42Z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Hewlett-Packard Company</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Affichage à l'écran (4:3)</vt:lpwstr>
  </property>
  <property fmtid="{D5CDD505-2E9C-101B-9397-08002B2CF9AE}" pid="10" name="ScaleCrop">
    <vt:bool>false</vt:bool>
  </property>
  <property fmtid="{D5CDD505-2E9C-101B-9397-08002B2CF9AE}" pid="11" name="ShareDoc">
    <vt:bool>false</vt:bool>
  </property>
  <property fmtid="{D5CDD505-2E9C-101B-9397-08002B2CF9AE}" pid="12" name="Slides">
    <vt:i4>27</vt:i4>
  </property>
</Properties>
</file>