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59" r:id="rId5"/>
    <p:sldId id="262" r:id="rId6"/>
    <p:sldId id="263" r:id="rId7"/>
    <p:sldId id="267" r:id="rId8"/>
    <p:sldId id="268" r:id="rId9"/>
    <p:sldId id="269" r:id="rId10"/>
    <p:sldId id="270" r:id="rId11"/>
    <p:sldId id="273" r:id="rId12"/>
    <p:sldId id="274" r:id="rId13"/>
    <p:sldId id="275" r:id="rId14"/>
    <p:sldId id="299" r:id="rId15"/>
    <p:sldId id="272" r:id="rId16"/>
    <p:sldId id="276" r:id="rId17"/>
    <p:sldId id="278" r:id="rId18"/>
    <p:sldId id="279" r:id="rId19"/>
    <p:sldId id="281" r:id="rId20"/>
    <p:sldId id="298" r:id="rId21"/>
    <p:sldId id="261" r:id="rId22"/>
    <p:sldId id="283" r:id="rId23"/>
    <p:sldId id="300" r:id="rId24"/>
    <p:sldId id="284" r:id="rId25"/>
    <p:sldId id="285" r:id="rId26"/>
    <p:sldId id="286" r:id="rId27"/>
    <p:sldId id="287" r:id="rId28"/>
    <p:sldId id="301" r:id="rId29"/>
    <p:sldId id="302" r:id="rId30"/>
    <p:sldId id="291" r:id="rId31"/>
    <p:sldId id="292" r:id="rId32"/>
    <p:sldId id="294" r:id="rId33"/>
    <p:sldId id="295" r:id="rId34"/>
    <p:sldId id="296"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4660"/>
  </p:normalViewPr>
  <p:slideViewPr>
    <p:cSldViewPr snapToGrid="0" showGuides="1">
      <p:cViewPr varScale="1">
        <p:scale>
          <a:sx n="110" d="100"/>
          <a:sy n="110" d="100"/>
        </p:scale>
        <p:origin x="5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euille_de_calcul_Microsoft_Excel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Feuille_de_calcul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Feuille_de_calcul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Feuille_de_calcul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Feuille_de_calcul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Feuille_de_calcul_Microsoft_Excel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Feuille_de_calcul_Microsoft_Excel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2023</c:v>
                </c:pt>
              </c:strCache>
            </c:strRef>
          </c:tx>
          <c:spPr>
            <a:solidFill>
              <a:schemeClr val="accent1"/>
            </a:solidFill>
            <a:ln>
              <a:noFill/>
            </a:ln>
            <a:effectLst/>
          </c:spPr>
          <c:invertIfNegative val="0"/>
          <c:dLbls>
            <c:dLbl>
              <c:idx val="0"/>
              <c:layout>
                <c:manualLayout>
                  <c:x val="0"/>
                  <c:y val="5.3241051274723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CA-4ECF-A397-6313BF0D29A0}"/>
                </c:ext>
              </c:extLst>
            </c:dLbl>
            <c:dLbl>
              <c:idx val="1"/>
              <c:layout>
                <c:manualLayout>
                  <c:x val="0"/>
                  <c:y val="5.3241051274723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DCA-4ECF-A397-6313BF0D29A0}"/>
                </c:ext>
              </c:extLst>
            </c:dLbl>
            <c:dLbl>
              <c:idx val="2"/>
              <c:layout>
                <c:manualLayout>
                  <c:x val="0"/>
                  <c:y val="5.32410512747230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DCA-4ECF-A397-6313BF0D29A0}"/>
                </c:ext>
              </c:extLst>
            </c:dLbl>
            <c:dLbl>
              <c:idx val="3"/>
              <c:layout>
                <c:manualLayout>
                  <c:x val="0"/>
                  <c:y val="5.3241051274723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DCA-4ECF-A397-6313BF0D29A0}"/>
                </c:ext>
              </c:extLst>
            </c:dLbl>
            <c:dLbl>
              <c:idx val="4"/>
              <c:layout>
                <c:manualLayout>
                  <c:x val="0"/>
                  <c:y val="6.48151928561846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DCA-4ECF-A397-6313BF0D29A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File active</c:v>
                </c:pt>
                <c:pt idx="1">
                  <c:v>Nouveaux patients</c:v>
                </c:pt>
                <c:pt idx="2">
                  <c:v>Consultations IDE</c:v>
                </c:pt>
                <c:pt idx="3">
                  <c:v>Entretien Assistante sociale</c:v>
                </c:pt>
                <c:pt idx="4">
                  <c:v>Espace douche</c:v>
                </c:pt>
              </c:strCache>
            </c:strRef>
          </c:cat>
          <c:val>
            <c:numRef>
              <c:f>Feuil1!$B$2:$B$6</c:f>
              <c:numCache>
                <c:formatCode>General</c:formatCode>
                <c:ptCount val="5"/>
                <c:pt idx="0">
                  <c:v>116</c:v>
                </c:pt>
                <c:pt idx="1">
                  <c:v>82</c:v>
                </c:pt>
                <c:pt idx="2">
                  <c:v>51</c:v>
                </c:pt>
                <c:pt idx="3">
                  <c:v>215</c:v>
                </c:pt>
                <c:pt idx="4">
                  <c:v>18</c:v>
                </c:pt>
              </c:numCache>
            </c:numRef>
          </c:val>
          <c:extLst>
            <c:ext xmlns:c16="http://schemas.microsoft.com/office/drawing/2014/chart" uri="{C3380CC4-5D6E-409C-BE32-E72D297353CC}">
              <c16:uniqueId val="{00000000-2615-4E4F-B6A0-E982A22F53E2}"/>
            </c:ext>
          </c:extLst>
        </c:ser>
        <c:ser>
          <c:idx val="1"/>
          <c:order val="1"/>
          <c:tx>
            <c:strRef>
              <c:f>Feuil1!$C$1</c:f>
              <c:strCache>
                <c:ptCount val="1"/>
                <c:pt idx="0">
                  <c:v>2024</c:v>
                </c:pt>
              </c:strCache>
            </c:strRef>
          </c:tx>
          <c:spPr>
            <a:solidFill>
              <a:schemeClr val="accent2"/>
            </a:solidFill>
            <a:ln>
              <a:noFill/>
            </a:ln>
            <a:effectLst/>
          </c:spPr>
          <c:invertIfNegative val="0"/>
          <c:dLbls>
            <c:dLbl>
              <c:idx val="0"/>
              <c:layout>
                <c:manualLayout>
                  <c:x val="0"/>
                  <c:y val="5.3241051274723096E-2"/>
                </c:manualLayout>
              </c:layout>
              <c:tx>
                <c:rich>
                  <a:bodyPr/>
                  <a:lstStyle/>
                  <a:p>
                    <a:r>
                      <a:rPr lang="en-US" dirty="0" smtClean="0"/>
                      <a:t>81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CA-4ECF-A397-6313BF0D29A0}"/>
                </c:ext>
              </c:extLst>
            </c:dLbl>
            <c:dLbl>
              <c:idx val="1"/>
              <c:layout>
                <c:manualLayout>
                  <c:x val="0"/>
                  <c:y val="5.32410512747230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CA-4ECF-A397-6313BF0D29A0}"/>
                </c:ext>
              </c:extLst>
            </c:dLbl>
            <c:dLbl>
              <c:idx val="2"/>
              <c:layout>
                <c:manualLayout>
                  <c:x val="-2.2815509300553732E-3"/>
                  <c:y val="5.32410512747230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CA-4ECF-A397-6313BF0D29A0}"/>
                </c:ext>
              </c:extLst>
            </c:dLbl>
            <c:dLbl>
              <c:idx val="3"/>
              <c:layout>
                <c:manualLayout>
                  <c:x val="-8.3655901035256295E-17"/>
                  <c:y val="5.3241051274723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DCA-4ECF-A397-6313BF0D29A0}"/>
                </c:ext>
              </c:extLst>
            </c:dLbl>
            <c:dLbl>
              <c:idx val="4"/>
              <c:layout>
                <c:manualLayout>
                  <c:x val="1.1407754650275194E-3"/>
                  <c:y val="5.78707079073077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DCA-4ECF-A397-6313BF0D29A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File active</c:v>
                </c:pt>
                <c:pt idx="1">
                  <c:v>Nouveaux patients</c:v>
                </c:pt>
                <c:pt idx="2">
                  <c:v>Consultations IDE</c:v>
                </c:pt>
                <c:pt idx="3">
                  <c:v>Entretien Assistante sociale</c:v>
                </c:pt>
                <c:pt idx="4">
                  <c:v>Espace douche</c:v>
                </c:pt>
              </c:strCache>
            </c:strRef>
          </c:cat>
          <c:val>
            <c:numRef>
              <c:f>Feuil1!$C$2:$C$6</c:f>
              <c:numCache>
                <c:formatCode>General</c:formatCode>
                <c:ptCount val="5"/>
                <c:pt idx="0">
                  <c:v>81</c:v>
                </c:pt>
                <c:pt idx="1">
                  <c:v>60</c:v>
                </c:pt>
                <c:pt idx="2">
                  <c:v>57</c:v>
                </c:pt>
                <c:pt idx="3">
                  <c:v>143</c:v>
                </c:pt>
                <c:pt idx="4">
                  <c:v>92</c:v>
                </c:pt>
              </c:numCache>
            </c:numRef>
          </c:val>
          <c:extLst>
            <c:ext xmlns:c16="http://schemas.microsoft.com/office/drawing/2014/chart" uri="{C3380CC4-5D6E-409C-BE32-E72D297353CC}">
              <c16:uniqueId val="{00000001-2615-4E4F-B6A0-E982A22F53E2}"/>
            </c:ext>
          </c:extLst>
        </c:ser>
        <c:ser>
          <c:idx val="2"/>
          <c:order val="2"/>
          <c:tx>
            <c:strRef>
              <c:f>Feuil1!$D$1</c:f>
              <c:strCache>
                <c:ptCount val="1"/>
                <c:pt idx="0">
                  <c:v>2025</c:v>
                </c:pt>
              </c:strCache>
            </c:strRef>
          </c:tx>
          <c:spPr>
            <a:solidFill>
              <a:schemeClr val="accent3"/>
            </a:solidFill>
            <a:ln>
              <a:noFill/>
            </a:ln>
            <a:effectLst/>
          </c:spPr>
          <c:invertIfNegative val="0"/>
          <c:dLbls>
            <c:dLbl>
              <c:idx val="0"/>
              <c:layout>
                <c:manualLayout>
                  <c:x val="-2.0913975258814074E-17"/>
                  <c:y val="5.3241051274723096E-2"/>
                </c:manualLayout>
              </c:layout>
              <c:tx>
                <c:rich>
                  <a:bodyPr/>
                  <a:lstStyle/>
                  <a:p>
                    <a:r>
                      <a:rPr lang="en-US" dirty="0" smtClean="0"/>
                      <a:t>99</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CA-4ECF-A397-6313BF0D29A0}"/>
                </c:ext>
              </c:extLst>
            </c:dLbl>
            <c:dLbl>
              <c:idx val="1"/>
              <c:layout>
                <c:manualLayout>
                  <c:x val="-4.1827950517628148E-17"/>
                  <c:y val="5.09262229584307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DCA-4ECF-A397-6313BF0D29A0}"/>
                </c:ext>
              </c:extLst>
            </c:dLbl>
            <c:dLbl>
              <c:idx val="2"/>
              <c:layout>
                <c:manualLayout>
                  <c:x val="-2.2815509300554569E-3"/>
                  <c:y val="5.09262229584307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DCA-4ECF-A397-6313BF0D29A0}"/>
                </c:ext>
              </c:extLst>
            </c:dLbl>
            <c:dLbl>
              <c:idx val="3"/>
              <c:layout>
                <c:manualLayout>
                  <c:x val="-1.6731180207051259E-16"/>
                  <c:y val="5.0926222958430807E-2"/>
                </c:manualLayout>
              </c:layout>
              <c:tx>
                <c:rich>
                  <a:bodyPr/>
                  <a:lstStyle/>
                  <a:p>
                    <a:r>
                      <a:rPr lang="en-US" dirty="0" smtClean="0"/>
                      <a:t>220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DCA-4ECF-A397-6313BF0D29A0}"/>
                </c:ext>
              </c:extLst>
            </c:dLbl>
            <c:dLbl>
              <c:idx val="4"/>
              <c:layout>
                <c:manualLayout>
                  <c:x val="0"/>
                  <c:y val="5.09262229584307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DCA-4ECF-A397-6313BF0D29A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File active</c:v>
                </c:pt>
                <c:pt idx="1">
                  <c:v>Nouveaux patients</c:v>
                </c:pt>
                <c:pt idx="2">
                  <c:v>Consultations IDE</c:v>
                </c:pt>
                <c:pt idx="3">
                  <c:v>Entretien Assistante sociale</c:v>
                </c:pt>
                <c:pt idx="4">
                  <c:v>Espace douche</c:v>
                </c:pt>
              </c:strCache>
            </c:strRef>
          </c:cat>
          <c:val>
            <c:numRef>
              <c:f>Feuil1!$D$2:$D$6</c:f>
              <c:numCache>
                <c:formatCode>General</c:formatCode>
                <c:ptCount val="5"/>
                <c:pt idx="0">
                  <c:v>99</c:v>
                </c:pt>
                <c:pt idx="1">
                  <c:v>83</c:v>
                </c:pt>
                <c:pt idx="2">
                  <c:v>90</c:v>
                </c:pt>
                <c:pt idx="3">
                  <c:v>220</c:v>
                </c:pt>
                <c:pt idx="4">
                  <c:v>75</c:v>
                </c:pt>
              </c:numCache>
            </c:numRef>
          </c:val>
          <c:extLst>
            <c:ext xmlns:c16="http://schemas.microsoft.com/office/drawing/2014/chart" uri="{C3380CC4-5D6E-409C-BE32-E72D297353CC}">
              <c16:uniqueId val="{00000002-2615-4E4F-B6A0-E982A22F53E2}"/>
            </c:ext>
          </c:extLst>
        </c:ser>
        <c:dLbls>
          <c:showLegendKey val="0"/>
          <c:showVal val="0"/>
          <c:showCatName val="0"/>
          <c:showSerName val="0"/>
          <c:showPercent val="0"/>
          <c:showBubbleSize val="0"/>
        </c:dLbls>
        <c:gapWidth val="219"/>
        <c:overlap val="-27"/>
        <c:axId val="68468704"/>
        <c:axId val="68462048"/>
      </c:barChart>
      <c:catAx>
        <c:axId val="68468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68462048"/>
        <c:crosses val="autoZero"/>
        <c:auto val="1"/>
        <c:lblAlgn val="ctr"/>
        <c:lblOffset val="100"/>
        <c:noMultiLvlLbl val="0"/>
      </c:catAx>
      <c:valAx>
        <c:axId val="68462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68468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fr-FR" dirty="0" smtClean="0"/>
              <a:t>Répartition</a:t>
            </a:r>
            <a:r>
              <a:rPr lang="fr-FR" baseline="0" dirty="0" smtClean="0"/>
              <a:t> par tranche d’âge</a:t>
            </a:r>
            <a:endParaRPr lang="fr-FR" dirty="0"/>
          </a:p>
        </c:rich>
      </c:tx>
      <c:layout>
        <c:manualLayout>
          <c:xMode val="edge"/>
          <c:yMode val="edge"/>
          <c:x val="4.5978444487386472E-2"/>
          <c:y val="2.9351708581445791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209938428655818E-2"/>
          <c:y val="0.15177621743834219"/>
          <c:w val="0.71905324372330304"/>
          <c:h val="0.81033130338959947"/>
        </c:manualLayout>
      </c:layout>
      <c:pie3DChart>
        <c:varyColors val="1"/>
        <c:ser>
          <c:idx val="0"/>
          <c:order val="0"/>
          <c:tx>
            <c:strRef>
              <c:f>Feuil1!$B$2</c:f>
              <c:strCache>
                <c:ptCount val="1"/>
                <c:pt idx="0">
                  <c:v>Colonne1</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88F8-4353-83C9-B7120107584A}"/>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88F8-4353-83C9-B7120107584A}"/>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88F8-4353-83C9-B7120107584A}"/>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88F8-4353-83C9-B7120107584A}"/>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88F8-4353-83C9-B7120107584A}"/>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88F8-4353-83C9-B7120107584A}"/>
              </c:ext>
            </c:extLst>
          </c:dPt>
          <c:dPt>
            <c:idx val="6"/>
            <c:bubble3D val="0"/>
            <c:spPr>
              <a:solidFill>
                <a:srgbClr val="FF66FF"/>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D-88F8-4353-83C9-B7120107584A}"/>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F-88F8-4353-83C9-B7120107584A}"/>
              </c:ext>
            </c:extLst>
          </c:dPt>
          <c:dLbls>
            <c:dLbl>
              <c:idx val="0"/>
              <c:layout>
                <c:manualLayout>
                  <c:x val="-3.3329852951260105E-2"/>
                  <c:y val="8.6283334122979033E-2"/>
                </c:manualLayout>
              </c:layout>
              <c:tx>
                <c:rich>
                  <a:bodyPr/>
                  <a:lstStyle/>
                  <a:p>
                    <a:r>
                      <a:rPr lang="en-US" baseline="0" dirty="0" smtClean="0"/>
                      <a:t>5 %</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8F8-4353-83C9-B7120107584A}"/>
                </c:ext>
              </c:extLst>
            </c:dLbl>
            <c:dLbl>
              <c:idx val="1"/>
              <c:layout>
                <c:manualLayout>
                  <c:x val="-6.9096233083784833E-2"/>
                  <c:y val="8.6309045757464758E-2"/>
                </c:manualLayout>
              </c:layout>
              <c:tx>
                <c:rich>
                  <a:bodyPr/>
                  <a:lstStyle/>
                  <a:p>
                    <a:r>
                      <a:rPr lang="en-US" dirty="0" smtClean="0"/>
                      <a:t>7%</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8F8-4353-83C9-B7120107584A}"/>
                </c:ext>
              </c:extLst>
            </c:dLbl>
            <c:dLbl>
              <c:idx val="2"/>
              <c:layout>
                <c:manualLayout>
                  <c:x val="-0.12104483147678326"/>
                  <c:y val="1.0523569768664625E-2"/>
                </c:manualLayout>
              </c:layout>
              <c:tx>
                <c:rich>
                  <a:bodyPr/>
                  <a:lstStyle/>
                  <a:p>
                    <a:r>
                      <a:rPr lang="en-US" dirty="0" smtClean="0"/>
                      <a:t>16</a:t>
                    </a:r>
                    <a:r>
                      <a:rPr lang="en-US" baseline="0" dirty="0" smtClean="0"/>
                      <a:t>%</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8F8-4353-83C9-B7120107584A}"/>
                </c:ext>
              </c:extLst>
            </c:dLbl>
            <c:dLbl>
              <c:idx val="3"/>
              <c:layout>
                <c:manualLayout>
                  <c:x val="-0.38250243107285115"/>
                  <c:y val="-8.6828767447799604E-2"/>
                </c:manualLayout>
              </c:layout>
              <c:tx>
                <c:rich>
                  <a:bodyPr/>
                  <a:lstStyle/>
                  <a:p>
                    <a:r>
                      <a:rPr lang="en-US" dirty="0" smtClean="0"/>
                      <a:t>21%</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8F8-4353-83C9-B7120107584A}"/>
                </c:ext>
              </c:extLst>
            </c:dLbl>
            <c:dLbl>
              <c:idx val="4"/>
              <c:layout>
                <c:manualLayout>
                  <c:x val="0.36143936654968417"/>
                  <c:y val="-0.27665314253952367"/>
                </c:manualLayout>
              </c:layout>
              <c:tx>
                <c:rich>
                  <a:bodyPr/>
                  <a:lstStyle/>
                  <a:p>
                    <a:r>
                      <a:rPr lang="en-US" dirty="0" smtClean="0"/>
                      <a:t>19%</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8F8-4353-83C9-B7120107584A}"/>
                </c:ext>
              </c:extLst>
            </c:dLbl>
            <c:dLbl>
              <c:idx val="5"/>
              <c:layout>
                <c:manualLayout>
                  <c:x val="0.12923675143471791"/>
                  <c:y val="-0.10665442206762565"/>
                </c:manualLayout>
              </c:layout>
              <c:tx>
                <c:rich>
                  <a:bodyPr/>
                  <a:lstStyle/>
                  <a:p>
                    <a:r>
                      <a:rPr lang="en-US" dirty="0" smtClean="0"/>
                      <a:t>12%</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88F8-4353-83C9-B7120107584A}"/>
                </c:ext>
              </c:extLst>
            </c:dLbl>
            <c:dLbl>
              <c:idx val="6"/>
              <c:layout>
                <c:manualLayout>
                  <c:x val="9.7237459715876134E-2"/>
                  <c:y val="6.152505237662171E-2"/>
                </c:manualLayout>
              </c:layout>
              <c:tx>
                <c:rich>
                  <a:bodyPr/>
                  <a:lstStyle/>
                  <a:p>
                    <a:r>
                      <a:rPr lang="en-US" baseline="0" dirty="0" smtClean="0"/>
                      <a:t>14%</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88F8-4353-83C9-B7120107584A}"/>
                </c:ext>
              </c:extLst>
            </c:dLbl>
            <c:dLbl>
              <c:idx val="7"/>
              <c:layout>
                <c:manualLayout>
                  <c:x val="3.5300034907712732E-2"/>
                  <c:y val="9.3177230007615269E-2"/>
                </c:manualLayout>
              </c:layout>
              <c:tx>
                <c:rich>
                  <a:bodyPr/>
                  <a:lstStyle/>
                  <a:p>
                    <a:r>
                      <a:rPr lang="en-US" baseline="0" dirty="0" smtClean="0"/>
                      <a:t> 6%</a:t>
                    </a:r>
                  </a:p>
                </c:rich>
              </c:tx>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88F8-4353-83C9-B7120107584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Feuil1!$A$3:$A$10</c:f>
              <c:strCache>
                <c:ptCount val="8"/>
                <c:pt idx="0">
                  <c:v>0/6</c:v>
                </c:pt>
                <c:pt idx="1">
                  <c:v>7 /17</c:v>
                </c:pt>
                <c:pt idx="2">
                  <c:v>18/25</c:v>
                </c:pt>
                <c:pt idx="3">
                  <c:v>26/35</c:v>
                </c:pt>
                <c:pt idx="4">
                  <c:v>36/45</c:v>
                </c:pt>
                <c:pt idx="5">
                  <c:v>46/55</c:v>
                </c:pt>
                <c:pt idx="6">
                  <c:v>56/65</c:v>
                </c:pt>
                <c:pt idx="7">
                  <c:v>66 et +</c:v>
                </c:pt>
              </c:strCache>
            </c:strRef>
          </c:cat>
          <c:val>
            <c:numRef>
              <c:f>Feuil1!$B$3:$B$10</c:f>
              <c:numCache>
                <c:formatCode>0.00%</c:formatCode>
                <c:ptCount val="8"/>
                <c:pt idx="0">
                  <c:v>0.05</c:v>
                </c:pt>
                <c:pt idx="1">
                  <c:v>7.0000000000000007E-2</c:v>
                </c:pt>
                <c:pt idx="2">
                  <c:v>0.16</c:v>
                </c:pt>
                <c:pt idx="3" formatCode="0%">
                  <c:v>0.19</c:v>
                </c:pt>
                <c:pt idx="4">
                  <c:v>0.21</c:v>
                </c:pt>
                <c:pt idx="5" formatCode="0%">
                  <c:v>0.12</c:v>
                </c:pt>
                <c:pt idx="6">
                  <c:v>0.14000000000000001</c:v>
                </c:pt>
                <c:pt idx="7" formatCode="0%">
                  <c:v>0.06</c:v>
                </c:pt>
              </c:numCache>
            </c:numRef>
          </c:val>
          <c:extLst>
            <c:ext xmlns:c16="http://schemas.microsoft.com/office/drawing/2014/chart" uri="{C3380CC4-5D6E-409C-BE32-E72D297353CC}">
              <c16:uniqueId val="{00000010-88F8-4353-83C9-B7120107584A}"/>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77441593116258578"/>
          <c:y val="0.24183661630289457"/>
          <c:w val="0.13529754075523534"/>
          <c:h val="0.6144598146220048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fr-FR"/>
        </a:p>
      </c:txPr>
    </c:legend>
    <c:plotVisOnly val="1"/>
    <c:dispBlanksAs val="gap"/>
    <c:showDLblsOverMax val="0"/>
  </c:chart>
  <c:spPr>
    <a:noFill/>
    <a:ln w="9525" cap="flat" cmpd="sng" algn="ctr">
      <a:noFill/>
      <a:round/>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CBA-435A-9E49-5C10A2D4FEE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C4E-4137-AEDA-79F74F5354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C4E-4137-AEDA-79F74F5354E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C4E-4137-AEDA-79F74F5354E9}"/>
              </c:ext>
            </c:extLst>
          </c:dPt>
          <c:cat>
            <c:strRef>
              <c:f>Feuil1!$A$2:$A$5</c:f>
              <c:strCache>
                <c:ptCount val="4"/>
                <c:pt idx="0">
                  <c:v>Propre initiative</c:v>
                </c:pt>
                <c:pt idx="1">
                  <c:v>CH Gisors</c:v>
                </c:pt>
                <c:pt idx="2">
                  <c:v>Ville de Gisors, Dpt</c:v>
                </c:pt>
                <c:pt idx="3">
                  <c:v>Associations</c:v>
                </c:pt>
              </c:strCache>
            </c:strRef>
          </c:cat>
          <c:val>
            <c:numRef>
              <c:f>Feuil1!$B$2:$B$5</c:f>
              <c:numCache>
                <c:formatCode>0%</c:formatCode>
                <c:ptCount val="4"/>
                <c:pt idx="0">
                  <c:v>0.55000000000000004</c:v>
                </c:pt>
                <c:pt idx="1">
                  <c:v>0.36</c:v>
                </c:pt>
                <c:pt idx="2">
                  <c:v>0.05</c:v>
                </c:pt>
                <c:pt idx="3">
                  <c:v>0.04</c:v>
                </c:pt>
              </c:numCache>
            </c:numRef>
          </c:val>
          <c:extLst>
            <c:ext xmlns:c16="http://schemas.microsoft.com/office/drawing/2014/chart" uri="{C3380CC4-5D6E-409C-BE32-E72D297353CC}">
              <c16:uniqueId val="{00000000-FCBA-435A-9E49-5C10A2D4FEE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b="1" u="sng" dirty="0" smtClean="0"/>
              <a:t>Comparatif de l’orientation des patients vers la PASS sur les 3 dernières années</a:t>
            </a:r>
            <a:endParaRPr lang="fr-FR" b="1" u="sng" dirty="0"/>
          </a:p>
        </c:rich>
      </c:tx>
      <c:layout>
        <c:manualLayout>
          <c:xMode val="edge"/>
          <c:yMode val="edge"/>
          <c:x val="9.5210999015748018E-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Feuil1!$B$1</c:f>
              <c:strCache>
                <c:ptCount val="1"/>
                <c:pt idx="0">
                  <c:v>2025</c:v>
                </c:pt>
              </c:strCache>
            </c:strRef>
          </c:tx>
          <c:spPr>
            <a:solidFill>
              <a:schemeClr val="accent1"/>
            </a:solidFill>
            <a:ln>
              <a:noFill/>
            </a:ln>
            <a:effectLst/>
          </c:spPr>
          <c:invertIfNegative val="0"/>
          <c:dLbls>
            <c:dLbl>
              <c:idx val="0"/>
              <c:tx>
                <c:rich>
                  <a:bodyPr/>
                  <a:lstStyle/>
                  <a:p>
                    <a:r>
                      <a:rPr lang="en-US" smtClean="0"/>
                      <a:t>54</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132-48EE-87D5-178508D4E006}"/>
                </c:ext>
              </c:extLst>
            </c:dLbl>
            <c:dLbl>
              <c:idx val="1"/>
              <c:tx>
                <c:rich>
                  <a:bodyPr/>
                  <a:lstStyle/>
                  <a:p>
                    <a:r>
                      <a:rPr lang="en-US" smtClean="0"/>
                      <a:t>37</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32-48EE-87D5-178508D4E006}"/>
                </c:ext>
              </c:extLst>
            </c:dLbl>
            <c:dLbl>
              <c:idx val="2"/>
              <c:tx>
                <c:rich>
                  <a:bodyPr/>
                  <a:lstStyle/>
                  <a:p>
                    <a:r>
                      <a:rPr lang="en-US" smtClean="0"/>
                      <a:t>6</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32-48EE-87D5-178508D4E006}"/>
                </c:ext>
              </c:extLst>
            </c:dLbl>
            <c:dLbl>
              <c:idx val="3"/>
              <c:tx>
                <c:rich>
                  <a:bodyPr/>
                  <a:lstStyle/>
                  <a:p>
                    <a:r>
                      <a:rPr lang="en-US" smtClean="0"/>
                      <a:t>3</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32-48EE-87D5-178508D4E00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Propre initiative ou sur conseil de leur entourage.</c:v>
                </c:pt>
                <c:pt idx="1">
                  <c:v>Depuis notre Etablissement de santé</c:v>
                </c:pt>
                <c:pt idx="2">
                  <c:v>Services de la Ville de Gisors, le Conseil Départemental ou autre PASS
</c:v>
                </c:pt>
                <c:pt idx="3">
                  <c:v>associations caritatives, Travailleur Familial, Education Nationale et Pharmacies de ville.
</c:v>
                </c:pt>
              </c:strCache>
            </c:strRef>
          </c:cat>
          <c:val>
            <c:numRef>
              <c:f>Feuil1!$B$2:$B$5</c:f>
              <c:numCache>
                <c:formatCode>General</c:formatCode>
                <c:ptCount val="4"/>
                <c:pt idx="0">
                  <c:v>55</c:v>
                </c:pt>
                <c:pt idx="1">
                  <c:v>36</c:v>
                </c:pt>
                <c:pt idx="2">
                  <c:v>5</c:v>
                </c:pt>
                <c:pt idx="3">
                  <c:v>4</c:v>
                </c:pt>
              </c:numCache>
            </c:numRef>
          </c:val>
          <c:extLst>
            <c:ext xmlns:c16="http://schemas.microsoft.com/office/drawing/2014/chart" uri="{C3380CC4-5D6E-409C-BE32-E72D297353CC}">
              <c16:uniqueId val="{00000000-1AF2-4EBD-BE83-AD039295A8EE}"/>
            </c:ext>
          </c:extLst>
        </c:ser>
        <c:ser>
          <c:idx val="1"/>
          <c:order val="1"/>
          <c:tx>
            <c:strRef>
              <c:f>Feuil1!$C$1</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Propre initiative ou sur conseil de leur entourage.</c:v>
                </c:pt>
                <c:pt idx="1">
                  <c:v>Depuis notre Etablissement de santé</c:v>
                </c:pt>
                <c:pt idx="2">
                  <c:v>Services de la Ville de Gisors, le Conseil Départemental ou autre PASS
</c:v>
                </c:pt>
                <c:pt idx="3">
                  <c:v>associations caritatives, Travailleur Familial, Education Nationale et Pharmacies de ville.
</c:v>
                </c:pt>
              </c:strCache>
            </c:strRef>
          </c:cat>
          <c:val>
            <c:numRef>
              <c:f>Feuil1!$C$2:$C$5</c:f>
              <c:numCache>
                <c:formatCode>General</c:formatCode>
                <c:ptCount val="4"/>
                <c:pt idx="0">
                  <c:v>46</c:v>
                </c:pt>
                <c:pt idx="1">
                  <c:v>40</c:v>
                </c:pt>
                <c:pt idx="2">
                  <c:v>9</c:v>
                </c:pt>
                <c:pt idx="3">
                  <c:v>5</c:v>
                </c:pt>
              </c:numCache>
            </c:numRef>
          </c:val>
          <c:extLst>
            <c:ext xmlns:c16="http://schemas.microsoft.com/office/drawing/2014/chart" uri="{C3380CC4-5D6E-409C-BE32-E72D297353CC}">
              <c16:uniqueId val="{00000001-1AF2-4EBD-BE83-AD039295A8EE}"/>
            </c:ext>
          </c:extLst>
        </c:ser>
        <c:ser>
          <c:idx val="2"/>
          <c:order val="2"/>
          <c:tx>
            <c:strRef>
              <c:f>Feuil1!$D$1</c:f>
              <c:strCache>
                <c:ptCount val="1"/>
                <c:pt idx="0">
                  <c:v>2023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Propre initiative ou sur conseil de leur entourage.</c:v>
                </c:pt>
                <c:pt idx="1">
                  <c:v>Depuis notre Etablissement de santé</c:v>
                </c:pt>
                <c:pt idx="2">
                  <c:v>Services de la Ville de Gisors, le Conseil Départemental ou autre PASS
</c:v>
                </c:pt>
                <c:pt idx="3">
                  <c:v>associations caritatives, Travailleur Familial, Education Nationale et Pharmacies de ville.
</c:v>
                </c:pt>
              </c:strCache>
            </c:strRef>
          </c:cat>
          <c:val>
            <c:numRef>
              <c:f>Feuil1!$D$2:$D$5</c:f>
              <c:numCache>
                <c:formatCode>General</c:formatCode>
                <c:ptCount val="4"/>
                <c:pt idx="0">
                  <c:v>59</c:v>
                </c:pt>
                <c:pt idx="1">
                  <c:v>30</c:v>
                </c:pt>
                <c:pt idx="2">
                  <c:v>9</c:v>
                </c:pt>
                <c:pt idx="3">
                  <c:v>2</c:v>
                </c:pt>
              </c:numCache>
            </c:numRef>
          </c:val>
          <c:extLst>
            <c:ext xmlns:c16="http://schemas.microsoft.com/office/drawing/2014/chart" uri="{C3380CC4-5D6E-409C-BE32-E72D297353CC}">
              <c16:uniqueId val="{00000002-1AF2-4EBD-BE83-AD039295A8EE}"/>
            </c:ext>
          </c:extLst>
        </c:ser>
        <c:dLbls>
          <c:showLegendKey val="0"/>
          <c:showVal val="0"/>
          <c:showCatName val="0"/>
          <c:showSerName val="0"/>
          <c:showPercent val="0"/>
          <c:showBubbleSize val="0"/>
        </c:dLbls>
        <c:gapWidth val="182"/>
        <c:axId val="169527344"/>
        <c:axId val="169539408"/>
      </c:barChart>
      <c:catAx>
        <c:axId val="1695273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539408"/>
        <c:crosses val="autoZero"/>
        <c:auto val="1"/>
        <c:lblAlgn val="ctr"/>
        <c:lblOffset val="100"/>
        <c:noMultiLvlLbl val="0"/>
      </c:catAx>
      <c:valAx>
        <c:axId val="1695394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527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6376798736803916E-3"/>
          <c:y val="8.3775481709019828E-2"/>
          <c:w val="0.65974200266164285"/>
          <c:h val="0.90976454812514373"/>
        </c:manualLayout>
      </c:layout>
      <c:pie3DChart>
        <c:varyColors val="1"/>
        <c:ser>
          <c:idx val="0"/>
          <c:order val="0"/>
          <c:tx>
            <c:strRef>
              <c:f>Feuil1!$B$1</c:f>
              <c:strCache>
                <c:ptCount val="1"/>
                <c:pt idx="0">
                  <c:v>2023</c:v>
                </c:pt>
              </c:strCache>
            </c:strRef>
          </c:tx>
          <c:dPt>
            <c:idx val="0"/>
            <c:bubble3D val="0"/>
            <c:spPr>
              <a:solidFill>
                <a:schemeClr val="accent6">
                  <a:lumMod val="40000"/>
                  <a:lumOff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21E7-4846-BA7A-4E44A9690529}"/>
              </c:ext>
            </c:extLst>
          </c:dPt>
          <c:dPt>
            <c:idx val="1"/>
            <c:bubble3D val="0"/>
            <c:spPr>
              <a:solidFill>
                <a:schemeClr val="accent1">
                  <a:lumMod val="60000"/>
                  <a:lumOff val="4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21E7-4846-BA7A-4E44A9690529}"/>
              </c:ext>
            </c:extLst>
          </c:dPt>
          <c:dPt>
            <c:idx val="2"/>
            <c:bubble3D val="0"/>
            <c:spPr>
              <a:solidFill>
                <a:schemeClr val="accent3">
                  <a:lumMod val="60000"/>
                  <a:lumOff val="4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21E7-4846-BA7A-4E44A9690529}"/>
              </c:ext>
            </c:extLst>
          </c:dPt>
          <c:dPt>
            <c:idx val="3"/>
            <c:bubble3D val="0"/>
            <c:spPr>
              <a:solidFill>
                <a:schemeClr val="accent5">
                  <a:lumMod val="60000"/>
                  <a:lumOff val="4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21E7-4846-BA7A-4E44A9690529}"/>
              </c:ext>
            </c:extLst>
          </c:dPt>
          <c:dLbls>
            <c:dLbl>
              <c:idx val="0"/>
              <c:layout>
                <c:manualLayout>
                  <c:x val="-0.13205723723469126"/>
                  <c:y val="-0.22038102936937951"/>
                </c:manualLayout>
              </c:layout>
              <c:tx>
                <c:rich>
                  <a:bodyPr/>
                  <a:lstStyle/>
                  <a:p>
                    <a:r>
                      <a:rPr lang="en-US" dirty="0" smtClean="0">
                        <a:solidFill>
                          <a:schemeClr val="tx1"/>
                        </a:solidFill>
                      </a:rPr>
                      <a:t>70%</a:t>
                    </a:r>
                    <a:endParaRPr lang="en-US" dirty="0">
                      <a:solidFill>
                        <a:schemeClr val="tx1"/>
                      </a:solidFill>
                    </a:endParaRPr>
                  </a:p>
                </c:rich>
              </c:tx>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1E7-4846-BA7A-4E44A9690529}"/>
                </c:ext>
              </c:extLst>
            </c:dLbl>
            <c:dLbl>
              <c:idx val="1"/>
              <c:layout>
                <c:manualLayout>
                  <c:x val="4.3838161577360112E-2"/>
                  <c:y val="-7.4911991767574765E-2"/>
                </c:manualLayout>
              </c:layout>
              <c:tx>
                <c:rich>
                  <a:bodyPr/>
                  <a:lstStyle/>
                  <a:p>
                    <a:r>
                      <a:rPr lang="en-US" dirty="0" smtClean="0">
                        <a:solidFill>
                          <a:schemeClr val="tx1"/>
                        </a:solidFill>
                      </a:rPr>
                      <a:t>3%</a:t>
                    </a:r>
                    <a:endParaRPr lang="en-US" dirty="0">
                      <a:solidFill>
                        <a:schemeClr val="tx1"/>
                      </a:solidFill>
                    </a:endParaRPr>
                  </a:p>
                </c:rich>
              </c:tx>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1E7-4846-BA7A-4E44A9690529}"/>
                </c:ext>
              </c:extLst>
            </c:dLbl>
            <c:dLbl>
              <c:idx val="2"/>
              <c:layout>
                <c:manualLayout>
                  <c:x val="8.479608440315517E-2"/>
                  <c:y val="5.7514253213475024E-2"/>
                </c:manualLayout>
              </c:layout>
              <c:tx>
                <c:rich>
                  <a:bodyPr/>
                  <a:lstStyle/>
                  <a:p>
                    <a:fld id="{12850A49-099E-4EEF-B862-E76EB8DC6225}" type="PERCENTAGE">
                      <a:rPr lang="en-US">
                        <a:solidFill>
                          <a:schemeClr val="tx1"/>
                        </a:solidFill>
                      </a:rPr>
                      <a:pPr/>
                      <a:t>[POURCENTAGE]</a:t>
                    </a:fld>
                    <a:endParaRPr lang="fr-F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1E7-4846-BA7A-4E44A9690529}"/>
                </c:ext>
              </c:extLst>
            </c:dLbl>
            <c:dLbl>
              <c:idx val="3"/>
              <c:layout>
                <c:manualLayout>
                  <c:x val="4.723348124992819E-2"/>
                  <c:y val="9.5157122394048693E-2"/>
                </c:manualLayout>
              </c:layout>
              <c:tx>
                <c:rich>
                  <a:bodyPr/>
                  <a:lstStyle/>
                  <a:p>
                    <a:fld id="{46927C8D-BB0E-4F67-AF2B-E5FE45E4726C}" type="PERCENTAGE">
                      <a:rPr lang="en-US">
                        <a:solidFill>
                          <a:schemeClr val="tx1"/>
                        </a:solidFill>
                      </a:rPr>
                      <a:pPr/>
                      <a:t>[POURCENTAGE]</a:t>
                    </a:fld>
                    <a:endParaRPr lang="fr-F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1E7-4846-BA7A-4E44A9690529}"/>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Feuil1!$A$2:$A$5</c:f>
              <c:strCache>
                <c:ptCount val="4"/>
                <c:pt idx="0">
                  <c:v>AUCUNE RESSOURCE</c:v>
                </c:pt>
                <c:pt idx="1">
                  <c:v>TRAVAILLEURS</c:v>
                </c:pt>
                <c:pt idx="2">
                  <c:v>MINIMA SOCIAUX</c:v>
                </c:pt>
                <c:pt idx="3">
                  <c:v>RETRAITE</c:v>
                </c:pt>
              </c:strCache>
            </c:strRef>
          </c:cat>
          <c:val>
            <c:numRef>
              <c:f>Feuil1!$B$2:$B$5</c:f>
              <c:numCache>
                <c:formatCode>0.00%</c:formatCode>
                <c:ptCount val="4"/>
                <c:pt idx="0">
                  <c:v>0.7</c:v>
                </c:pt>
                <c:pt idx="1">
                  <c:v>0.03</c:v>
                </c:pt>
                <c:pt idx="2" formatCode="0%">
                  <c:v>0.2</c:v>
                </c:pt>
                <c:pt idx="3" formatCode="0%">
                  <c:v>7.0000000000000007E-2</c:v>
                </c:pt>
              </c:numCache>
            </c:numRef>
          </c:val>
          <c:extLst>
            <c:ext xmlns:c16="http://schemas.microsoft.com/office/drawing/2014/chart" uri="{C3380CC4-5D6E-409C-BE32-E72D297353CC}">
              <c16:uniqueId val="{00000008-21E7-4846-BA7A-4E44A9690529}"/>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68648142528836953"/>
          <c:y val="0.22625023729057042"/>
          <c:w val="0.310734060279583"/>
          <c:h val="0.5931956361205337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fr-FR"/>
        </a:p>
      </c:txPr>
    </c:legend>
    <c:plotVisOnly val="1"/>
    <c:dispBlanksAs val="gap"/>
    <c:showDLblsOverMax val="0"/>
  </c:chart>
  <c:spPr>
    <a:noFill/>
    <a:ln w="9525" cap="flat" cmpd="sng" algn="ctr">
      <a:noFill/>
      <a:round/>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480068897637795"/>
          <c:y val="0.10044339772168788"/>
          <c:w val="0.38753901789818646"/>
          <c:h val="0.66777389670581766"/>
        </c:manualLayout>
      </c:layout>
      <c:pieChart>
        <c:varyColors val="1"/>
        <c:ser>
          <c:idx val="0"/>
          <c:order val="0"/>
          <c:tx>
            <c:strRef>
              <c:f>Feuil1!$B$1</c:f>
              <c:strCache>
                <c:ptCount val="1"/>
                <c:pt idx="0">
                  <c:v>Ventes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FBF-4DD6-A50A-FCDC3E89BDD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FBF-4DD6-A50A-FCDC3E89BDD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FBF-4DD6-A50A-FCDC3E89BDDD}"/>
              </c:ext>
            </c:extLst>
          </c:dPt>
          <c:dLbls>
            <c:dLbl>
              <c:idx val="0"/>
              <c:layout>
                <c:manualLayout>
                  <c:x val="-0.11232077638046205"/>
                  <c:y val="3.5273311445514349E-2"/>
                </c:manualLayout>
              </c:layout>
              <c:tx>
                <c:rich>
                  <a:bodyPr/>
                  <a:lstStyle/>
                  <a:p>
                    <a:fld id="{2361D5FC-285C-4CA2-8C49-F9C22671C6EB}" type="VALUE">
                      <a:rPr lang="en-US">
                        <a:solidFill>
                          <a:schemeClr val="tx1"/>
                        </a:solidFill>
                      </a:rPr>
                      <a:pPr/>
                      <a:t>[VALEUR]</a:t>
                    </a:fld>
                    <a:endParaRPr lang="fr-F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FBF-4DD6-A50A-FCDC3E89BDDD}"/>
                </c:ext>
              </c:extLst>
            </c:dLbl>
            <c:dLbl>
              <c:idx val="1"/>
              <c:layout>
                <c:manualLayout>
                  <c:x val="7.5725225753963524E-2"/>
                  <c:y val="-0.13344358268809647"/>
                </c:manualLayout>
              </c:layout>
              <c:tx>
                <c:rich>
                  <a:bodyPr/>
                  <a:lstStyle/>
                  <a:p>
                    <a:fld id="{B116CDF4-4863-454A-A886-367CD60588B6}" type="VALUE">
                      <a:rPr lang="en-US">
                        <a:solidFill>
                          <a:schemeClr val="tx1"/>
                        </a:solidFill>
                      </a:rPr>
                      <a:pPr/>
                      <a:t>[VALEUR]</a:t>
                    </a:fld>
                    <a:endParaRPr lang="fr-F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FBF-4DD6-A50A-FCDC3E89BDDD}"/>
                </c:ext>
              </c:extLst>
            </c:dLbl>
            <c:dLbl>
              <c:idx val="2"/>
              <c:layout>
                <c:manualLayout>
                  <c:x val="2.995801981426981E-2"/>
                  <c:y val="9.6756232788730689E-2"/>
                </c:manualLayout>
              </c:layout>
              <c:tx>
                <c:rich>
                  <a:bodyPr/>
                  <a:lstStyle/>
                  <a:p>
                    <a:fld id="{815CF83A-6714-4C5A-88A0-AC3E0A8529A1}" type="VALUE">
                      <a:rPr lang="en-US">
                        <a:solidFill>
                          <a:schemeClr val="tx1"/>
                        </a:solidFill>
                      </a:rPr>
                      <a:pPr/>
                      <a:t>[VALEUR]</a:t>
                    </a:fld>
                    <a:endParaRPr lang="fr-FR"/>
                  </a:p>
                </c:rich>
              </c:tx>
              <c:dLblPos val="bestFit"/>
              <c:showLegendKey val="0"/>
              <c:showVal val="1"/>
              <c:showCatName val="0"/>
              <c:showSerName val="0"/>
              <c:showPercent val="0"/>
              <c:showBubbleSize val="0"/>
              <c:extLst>
                <c:ext xmlns:c15="http://schemas.microsoft.com/office/drawing/2012/chart" uri="{CE6537A1-D6FC-4f65-9D91-7224C49458BB}">
                  <c15:layout>
                    <c:manualLayout>
                      <c:w val="4.6927850476872784E-2"/>
                      <c:h val="6.0627151915076116E-2"/>
                    </c:manualLayout>
                  </c15:layout>
                  <c15:dlblFieldTable/>
                  <c15:showDataLabelsRange val="0"/>
                </c:ext>
                <c:ext xmlns:c16="http://schemas.microsoft.com/office/drawing/2014/chart" uri="{C3380CC4-5D6E-409C-BE32-E72D297353CC}">
                  <c16:uniqueId val="{00000005-5FBF-4DD6-A50A-FCDC3E89BD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extLst>
          </c:dLbls>
          <c:cat>
            <c:strRef>
              <c:f>Feuil1!$A$2:$A$4</c:f>
              <c:strCache>
                <c:ptCount val="3"/>
                <c:pt idx="0">
                  <c:v>Hébergement stable</c:v>
                </c:pt>
                <c:pt idx="1">
                  <c:v>Hégergement chez un proche, famille ou ami</c:v>
                </c:pt>
                <c:pt idx="2">
                  <c:v>habitat dégradé, indigne ou rue</c:v>
                </c:pt>
              </c:strCache>
            </c:strRef>
          </c:cat>
          <c:val>
            <c:numRef>
              <c:f>Feuil1!$B$2:$B$4</c:f>
              <c:numCache>
                <c:formatCode>0%</c:formatCode>
                <c:ptCount val="3"/>
                <c:pt idx="0">
                  <c:v>0.34</c:v>
                </c:pt>
                <c:pt idx="1">
                  <c:v>0.56999999999999995</c:v>
                </c:pt>
                <c:pt idx="2">
                  <c:v>0.09</c:v>
                </c:pt>
              </c:numCache>
            </c:numRef>
          </c:val>
          <c:extLst>
            <c:ext xmlns:c16="http://schemas.microsoft.com/office/drawing/2014/chart" uri="{C3380CC4-5D6E-409C-BE32-E72D297353CC}">
              <c16:uniqueId val="{00000006-5FBF-4DD6-A50A-FCDC3E89BDD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3.0873375335498318E-2"/>
          <c:y val="0.83238021055203526"/>
          <c:w val="0.91912660149472847"/>
          <c:h val="0.15240868446299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Couverture sociale à l'arrivée</c:v>
                </c:pt>
              </c:strCache>
            </c:strRef>
          </c:tx>
          <c:spPr>
            <a:solidFill>
              <a:schemeClr val="accent1"/>
            </a:solidFill>
            <a:ln>
              <a:noFill/>
            </a:ln>
            <a:effectLst/>
          </c:spPr>
          <c:invertIfNegative val="0"/>
          <c:cat>
            <c:strRef>
              <c:f>Feuil1!$A$2:$A$4</c:f>
              <c:strCache>
                <c:ptCount val="3"/>
                <c:pt idx="0">
                  <c:v>Aucune couverture</c:v>
                </c:pt>
                <c:pt idx="1">
                  <c:v>Droit de base</c:v>
                </c:pt>
                <c:pt idx="2">
                  <c:v>VISA / AME / carte  européenne </c:v>
                </c:pt>
              </c:strCache>
            </c:strRef>
          </c:cat>
          <c:val>
            <c:numRef>
              <c:f>Feuil1!$B$2:$B$4</c:f>
              <c:numCache>
                <c:formatCode>0%</c:formatCode>
                <c:ptCount val="3"/>
                <c:pt idx="0">
                  <c:v>0.55000000000000004</c:v>
                </c:pt>
                <c:pt idx="1">
                  <c:v>0.34</c:v>
                </c:pt>
                <c:pt idx="2">
                  <c:v>0.11</c:v>
                </c:pt>
              </c:numCache>
            </c:numRef>
          </c:val>
          <c:extLst>
            <c:ext xmlns:c16="http://schemas.microsoft.com/office/drawing/2014/chart" uri="{C3380CC4-5D6E-409C-BE32-E72D297353CC}">
              <c16:uniqueId val="{00000000-D13D-478C-85CB-AA3ACA83EFC9}"/>
            </c:ext>
          </c:extLst>
        </c:ser>
        <c:dLbls>
          <c:showLegendKey val="0"/>
          <c:showVal val="0"/>
          <c:showCatName val="0"/>
          <c:showSerName val="0"/>
          <c:showPercent val="0"/>
          <c:showBubbleSize val="0"/>
        </c:dLbls>
        <c:gapWidth val="219"/>
        <c:overlap val="-27"/>
        <c:axId val="213651215"/>
        <c:axId val="314435183"/>
      </c:barChart>
      <c:catAx>
        <c:axId val="213651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314435183"/>
        <c:crosses val="autoZero"/>
        <c:auto val="1"/>
        <c:lblAlgn val="ctr"/>
        <c:lblOffset val="100"/>
        <c:noMultiLvlLbl val="0"/>
      </c:catAx>
      <c:valAx>
        <c:axId val="3144351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213651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mn-lt"/>
                <a:ea typeface="+mn-ea"/>
                <a:cs typeface="+mn-cs"/>
              </a:defRPr>
            </a:pPr>
            <a:r>
              <a:rPr lang="en-US" u="sng" dirty="0">
                <a:solidFill>
                  <a:schemeClr val="tx1"/>
                </a:solidFill>
                <a:latin typeface="+mj-lt"/>
              </a:rPr>
              <a:t>SECTEUR GÉOGRAPHIQUE DU LIEU </a:t>
            </a:r>
          </a:p>
          <a:p>
            <a:pPr>
              <a:defRPr>
                <a:solidFill>
                  <a:schemeClr val="tx1"/>
                </a:solidFill>
              </a:defRPr>
            </a:pPr>
            <a:r>
              <a:rPr lang="en-US" u="sng" dirty="0">
                <a:solidFill>
                  <a:schemeClr val="tx1"/>
                </a:solidFill>
                <a:latin typeface="+mj-lt"/>
              </a:rPr>
              <a:t>DE NAISSANCE DES PATIENTS</a:t>
            </a:r>
          </a:p>
          <a:p>
            <a:pPr>
              <a:defRPr>
                <a:solidFill>
                  <a:schemeClr val="tx1"/>
                </a:solidFill>
              </a:defRPr>
            </a:pPr>
            <a:endParaRPr lang="en-US" dirty="0">
              <a:solidFill>
                <a:schemeClr val="tx1"/>
              </a:solidFill>
            </a:endParaRPr>
          </a:p>
          <a:p>
            <a:pPr>
              <a:defRPr>
                <a:solidFill>
                  <a:schemeClr val="tx1"/>
                </a:solidFill>
              </a:defRPr>
            </a:pPr>
            <a:endParaRPr lang="en-US" dirty="0">
              <a:solidFill>
                <a:schemeClr val="tx1"/>
              </a:solidFill>
            </a:endParaRPr>
          </a:p>
        </c:rich>
      </c:tx>
      <c:layout>
        <c:manualLayout>
          <c:xMode val="edge"/>
          <c:yMode val="edge"/>
          <c:x val="0.27588444745173146"/>
          <c:y val="0"/>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mn-lt"/>
              <a:ea typeface="+mn-ea"/>
              <a:cs typeface="+mn-cs"/>
            </a:defRPr>
          </a:pPr>
          <a:endParaRPr lang="fr-FR"/>
        </a:p>
      </c:txPr>
    </c:title>
    <c:autoTitleDeleted val="0"/>
    <c:plotArea>
      <c:layout>
        <c:manualLayout>
          <c:layoutTarget val="inner"/>
          <c:xMode val="edge"/>
          <c:yMode val="edge"/>
          <c:x val="0.13440361371884607"/>
          <c:y val="0.14525905978506778"/>
          <c:w val="0.79993409847370145"/>
          <c:h val="0.59378607475543765"/>
        </c:manualLayout>
      </c:layout>
      <c:barChart>
        <c:barDir val="col"/>
        <c:grouping val="clustered"/>
        <c:varyColors val="0"/>
        <c:ser>
          <c:idx val="0"/>
          <c:order val="0"/>
          <c:tx>
            <c:strRef>
              <c:f>Feuil1!$B$1</c:f>
              <c:strCache>
                <c:ptCount val="1"/>
                <c:pt idx="0">
                  <c:v>Colonne3</c:v>
                </c:pt>
              </c:strCache>
            </c:strRef>
          </c:tx>
          <c:spPr>
            <a:gradFill rotWithShape="1">
              <a:gsLst>
                <a:gs pos="0">
                  <a:schemeClr val="accent1">
                    <a:tint val="94000"/>
                    <a:satMod val="100000"/>
                    <a:lumMod val="108000"/>
                  </a:schemeClr>
                </a:gs>
                <a:gs pos="50000">
                  <a:schemeClr val="accent1">
                    <a:tint val="98000"/>
                    <a:shade val="100000"/>
                    <a:satMod val="100000"/>
                    <a:lumMod val="100000"/>
                  </a:schemeClr>
                </a:gs>
                <a:gs pos="100000">
                  <a:schemeClr val="accent1">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c:spPr>
          <c:invertIfNegative val="0"/>
          <c:dLbls>
            <c:dLbl>
              <c:idx val="0"/>
              <c:layout>
                <c:manualLayout>
                  <c:x val="0"/>
                  <c:y val="3.9914961824863565E-2"/>
                </c:manualLayout>
              </c:layout>
              <c:tx>
                <c:rich>
                  <a:bodyPr/>
                  <a:lstStyle/>
                  <a:p>
                    <a:r>
                      <a:rPr lang="en-US" smtClean="0"/>
                      <a:t>34%</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12F-4DA8-8711-B1D25E1068FF}"/>
                </c:ext>
              </c:extLst>
            </c:dLbl>
            <c:dLbl>
              <c:idx val="1"/>
              <c:layout>
                <c:manualLayout>
                  <c:x val="-1.3341052235051692E-3"/>
                  <c:y val="4.5617099228415503E-2"/>
                </c:manualLayout>
              </c:layout>
              <c:tx>
                <c:rich>
                  <a:bodyPr/>
                  <a:lstStyle/>
                  <a:p>
                    <a:r>
                      <a:rPr lang="en-US" dirty="0" smtClean="0"/>
                      <a:t>33%</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2F-4DA8-8711-B1D25E1068FF}"/>
                </c:ext>
              </c:extLst>
            </c:dLbl>
            <c:dLbl>
              <c:idx val="2"/>
              <c:layout>
                <c:manualLayout>
                  <c:x val="0"/>
                  <c:y val="4.3716386760564926E-2"/>
                </c:manualLayout>
              </c:layout>
              <c:tx>
                <c:rich>
                  <a:bodyPr/>
                  <a:lstStyle/>
                  <a:p>
                    <a:r>
                      <a:rPr lang="en-US" smtClean="0"/>
                      <a:t>16%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12F-4DA8-8711-B1D25E1068FF}"/>
                </c:ext>
              </c:extLst>
            </c:dLbl>
            <c:dLbl>
              <c:idx val="3"/>
              <c:layout>
                <c:manualLayout>
                  <c:x val="-1.3341052235051692E-3"/>
                  <c:y val="2.0907837146356967E-2"/>
                </c:manualLayout>
              </c:layout>
              <c:tx>
                <c:rich>
                  <a:bodyPr/>
                  <a:lstStyle/>
                  <a:p>
                    <a:r>
                      <a:rPr lang="en-US" smtClean="0"/>
                      <a:t>1%</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12F-4DA8-8711-B1D25E1068FF}"/>
                </c:ext>
              </c:extLst>
            </c:dLbl>
            <c:dLbl>
              <c:idx val="4"/>
              <c:layout>
                <c:manualLayout>
                  <c:x val="-2.6682104470103383E-3"/>
                  <c:y val="3.8014249357012919E-2"/>
                </c:manualLayout>
              </c:layout>
              <c:tx>
                <c:rich>
                  <a:bodyPr/>
                  <a:lstStyle/>
                  <a:p>
                    <a:r>
                      <a:rPr lang="en-US" smtClean="0"/>
                      <a:t>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12F-4DA8-8711-B1D25E1068FF}"/>
                </c:ext>
              </c:extLst>
            </c:dLbl>
            <c:dLbl>
              <c:idx val="5"/>
              <c:layout>
                <c:manualLayout>
                  <c:x val="0"/>
                  <c:y val="1.7106412210655675E-2"/>
                </c:manualLayout>
              </c:layout>
              <c:tx>
                <c:rich>
                  <a:bodyPr/>
                  <a:lstStyle/>
                  <a:p>
                    <a:r>
                      <a:rPr lang="en-US" dirty="0" smtClean="0"/>
                      <a:t>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12F-4DA8-8711-B1D25E1068FF}"/>
                </c:ext>
              </c:extLst>
            </c:dLbl>
            <c:dLbl>
              <c:idx val="6"/>
              <c:layout>
                <c:manualLayout>
                  <c:x val="-1.3341052235051692E-3"/>
                  <c:y val="3.801424935701278E-2"/>
                </c:manualLayout>
              </c:layout>
              <c:tx>
                <c:rich>
                  <a:bodyPr/>
                  <a:lstStyle/>
                  <a:p>
                    <a:r>
                      <a:rPr lang="en-US" smtClean="0"/>
                      <a:t>5%</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12F-4DA8-8711-B1D25E1068FF}"/>
                </c:ext>
              </c:extLst>
            </c:dLbl>
            <c:dLbl>
              <c:idx val="7"/>
              <c:layout>
                <c:manualLayout>
                  <c:x val="-9.783325287896005E-17"/>
                  <c:y val="3.4212824421311627E-2"/>
                </c:manualLayout>
              </c:layout>
              <c:tx>
                <c:rich>
                  <a:bodyPr/>
                  <a:lstStyle/>
                  <a:p>
                    <a:r>
                      <a:rPr lang="en-US" smtClean="0"/>
                      <a:t>2%</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12F-4DA8-8711-B1D25E1068FF}"/>
                </c:ext>
              </c:extLst>
            </c:dLbl>
            <c:dLbl>
              <c:idx val="8"/>
              <c:layout>
                <c:manualLayout>
                  <c:x val="0"/>
                  <c:y val="3.2312111953460843E-2"/>
                </c:manualLayout>
              </c:layout>
              <c:tx>
                <c:rich>
                  <a:bodyPr/>
                  <a:lstStyle/>
                  <a:p>
                    <a:r>
                      <a:rPr lang="en-US" smtClean="0"/>
                      <a:t>2%</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12F-4DA8-8711-B1D25E1068F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9"/>
                <c:pt idx="0">
                  <c:v>France</c:v>
                </c:pt>
                <c:pt idx="1">
                  <c:v>Afrique du Nord</c:v>
                </c:pt>
                <c:pt idx="2">
                  <c:v>Afrique de l'Ouest</c:v>
                </c:pt>
                <c:pt idx="3">
                  <c:v>Afrique Australe</c:v>
                </c:pt>
                <c:pt idx="4">
                  <c:v>Moyen Orient</c:v>
                </c:pt>
                <c:pt idx="5">
                  <c:v>Amérique du sud</c:v>
                </c:pt>
                <c:pt idx="6">
                  <c:v>Union Européenne</c:v>
                </c:pt>
                <c:pt idx="7">
                  <c:v>Europe hos U.E</c:v>
                </c:pt>
                <c:pt idx="8">
                  <c:v>Mascareignes (Madagascar)</c:v>
                </c:pt>
              </c:strCache>
            </c:strRef>
          </c:cat>
          <c:val>
            <c:numRef>
              <c:f>Feuil1!$B$2:$B$11</c:f>
              <c:numCache>
                <c:formatCode>0.00%</c:formatCode>
                <c:ptCount val="10"/>
                <c:pt idx="0">
                  <c:v>0.34</c:v>
                </c:pt>
                <c:pt idx="1">
                  <c:v>0.33</c:v>
                </c:pt>
                <c:pt idx="2">
                  <c:v>0.16</c:v>
                </c:pt>
                <c:pt idx="3">
                  <c:v>0.01</c:v>
                </c:pt>
                <c:pt idx="4">
                  <c:v>0.06</c:v>
                </c:pt>
                <c:pt idx="5">
                  <c:v>0.01</c:v>
                </c:pt>
                <c:pt idx="6">
                  <c:v>0.05</c:v>
                </c:pt>
                <c:pt idx="7">
                  <c:v>0.02</c:v>
                </c:pt>
                <c:pt idx="8">
                  <c:v>0.02</c:v>
                </c:pt>
              </c:numCache>
            </c:numRef>
          </c:val>
          <c:extLst>
            <c:ext xmlns:c16="http://schemas.microsoft.com/office/drawing/2014/chart" uri="{C3380CC4-5D6E-409C-BE32-E72D297353CC}">
              <c16:uniqueId val="{00000000-AA5B-443A-A649-AE379EF0066C}"/>
            </c:ext>
          </c:extLst>
        </c:ser>
        <c:dLbls>
          <c:showLegendKey val="0"/>
          <c:showVal val="0"/>
          <c:showCatName val="0"/>
          <c:showSerName val="0"/>
          <c:showPercent val="0"/>
          <c:showBubbleSize val="0"/>
        </c:dLbls>
        <c:gapWidth val="100"/>
        <c:overlap val="-24"/>
        <c:axId val="2023037008"/>
        <c:axId val="2023038256"/>
        <c:extLst>
          <c:ext xmlns:c15="http://schemas.microsoft.com/office/drawing/2012/chart" uri="{02D57815-91ED-43cb-92C2-25804820EDAC}">
            <c15:filteredBarSeries>
              <c15:ser>
                <c:idx val="1"/>
                <c:order val="1"/>
                <c:tx>
                  <c:strRef>
                    <c:extLst>
                      <c:ext uri="{02D57815-91ED-43cb-92C2-25804820EDAC}">
                        <c15:formulaRef>
                          <c15:sqref>Feuil1!$C$1</c15:sqref>
                        </c15:formulaRef>
                      </c:ext>
                    </c:extLst>
                    <c:strCache>
                      <c:ptCount val="1"/>
                      <c:pt idx="0">
                        <c:v>Colonne1</c:v>
                      </c:pt>
                    </c:strCache>
                  </c:strRef>
                </c:tx>
                <c:spPr>
                  <a:gradFill rotWithShape="1">
                    <a:gsLst>
                      <a:gs pos="0">
                        <a:schemeClr val="accent2">
                          <a:tint val="94000"/>
                          <a:satMod val="100000"/>
                          <a:lumMod val="108000"/>
                        </a:schemeClr>
                      </a:gs>
                      <a:gs pos="50000">
                        <a:schemeClr val="accent2">
                          <a:tint val="98000"/>
                          <a:shade val="100000"/>
                          <a:satMod val="100000"/>
                          <a:lumMod val="100000"/>
                        </a:schemeClr>
                      </a:gs>
                      <a:gs pos="100000">
                        <a:schemeClr val="accent2">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c:spPr>
                <c:invertIfNegative val="0"/>
                <c:cat>
                  <c:strRef>
                    <c:extLst>
                      <c:ext uri="{02D57815-91ED-43cb-92C2-25804820EDAC}">
                        <c15:formulaRef>
                          <c15:sqref>Feuil1!$A$2:$A$11</c15:sqref>
                        </c15:formulaRef>
                      </c:ext>
                    </c:extLst>
                    <c:strCache>
                      <c:ptCount val="9"/>
                      <c:pt idx="0">
                        <c:v>France</c:v>
                      </c:pt>
                      <c:pt idx="1">
                        <c:v>Afrique du Nord</c:v>
                      </c:pt>
                      <c:pt idx="2">
                        <c:v>Afrique de l'Ouest</c:v>
                      </c:pt>
                      <c:pt idx="3">
                        <c:v>Afrique Australe</c:v>
                      </c:pt>
                      <c:pt idx="4">
                        <c:v>Moyen Orient</c:v>
                      </c:pt>
                      <c:pt idx="5">
                        <c:v>Amérique du sud</c:v>
                      </c:pt>
                      <c:pt idx="6">
                        <c:v>Union Européenne</c:v>
                      </c:pt>
                      <c:pt idx="7">
                        <c:v>Europe hos U.E</c:v>
                      </c:pt>
                      <c:pt idx="8">
                        <c:v>Mascareignes (Madagascar)</c:v>
                      </c:pt>
                    </c:strCache>
                  </c:strRef>
                </c:cat>
                <c:val>
                  <c:numRef>
                    <c:extLst>
                      <c:ext uri="{02D57815-91ED-43cb-92C2-25804820EDAC}">
                        <c15:formulaRef>
                          <c15:sqref>Feuil1!$C$2:$C$11</c15:sqref>
                        </c15:formulaRef>
                      </c:ext>
                    </c:extLst>
                    <c:numCache>
                      <c:formatCode>General</c:formatCode>
                      <c:ptCount val="10"/>
                    </c:numCache>
                  </c:numRef>
                </c:val>
                <c:extLst>
                  <c:ext xmlns:c16="http://schemas.microsoft.com/office/drawing/2014/chart" uri="{C3380CC4-5D6E-409C-BE32-E72D297353CC}">
                    <c16:uniqueId val="{00000001-AA5B-443A-A649-AE379EF0066C}"/>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Feuil1!$D$1</c15:sqref>
                        </c15:formulaRef>
                      </c:ext>
                    </c:extLst>
                    <c:strCache>
                      <c:ptCount val="1"/>
                      <c:pt idx="0">
                        <c:v>Colonne2</c:v>
                      </c:pt>
                    </c:strCache>
                  </c:strRef>
                </c:tx>
                <c:spPr>
                  <a:gradFill rotWithShape="1">
                    <a:gsLst>
                      <a:gs pos="0">
                        <a:schemeClr val="accent3">
                          <a:tint val="94000"/>
                          <a:satMod val="100000"/>
                          <a:lumMod val="108000"/>
                        </a:schemeClr>
                      </a:gs>
                      <a:gs pos="50000">
                        <a:schemeClr val="accent3">
                          <a:tint val="98000"/>
                          <a:shade val="100000"/>
                          <a:satMod val="100000"/>
                          <a:lumMod val="100000"/>
                        </a:schemeClr>
                      </a:gs>
                      <a:gs pos="100000">
                        <a:schemeClr val="accent3">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c:spPr>
                <c:invertIfNegative val="0"/>
                <c:cat>
                  <c:strRef>
                    <c:extLst xmlns:c15="http://schemas.microsoft.com/office/drawing/2012/chart">
                      <c:ext xmlns:c15="http://schemas.microsoft.com/office/drawing/2012/chart" uri="{02D57815-91ED-43cb-92C2-25804820EDAC}">
                        <c15:formulaRef>
                          <c15:sqref>Feuil1!$A$2:$A$11</c15:sqref>
                        </c15:formulaRef>
                      </c:ext>
                    </c:extLst>
                    <c:strCache>
                      <c:ptCount val="9"/>
                      <c:pt idx="0">
                        <c:v>France</c:v>
                      </c:pt>
                      <c:pt idx="1">
                        <c:v>Afrique du Nord</c:v>
                      </c:pt>
                      <c:pt idx="2">
                        <c:v>Afrique de l'Ouest</c:v>
                      </c:pt>
                      <c:pt idx="3">
                        <c:v>Afrique Australe</c:v>
                      </c:pt>
                      <c:pt idx="4">
                        <c:v>Moyen Orient</c:v>
                      </c:pt>
                      <c:pt idx="5">
                        <c:v>Amérique du sud</c:v>
                      </c:pt>
                      <c:pt idx="6">
                        <c:v>Union Européenne</c:v>
                      </c:pt>
                      <c:pt idx="7">
                        <c:v>Europe hos U.E</c:v>
                      </c:pt>
                      <c:pt idx="8">
                        <c:v>Mascareignes (Madagascar)</c:v>
                      </c:pt>
                    </c:strCache>
                  </c:strRef>
                </c:cat>
                <c:val>
                  <c:numRef>
                    <c:extLst xmlns:c15="http://schemas.microsoft.com/office/drawing/2012/chart">
                      <c:ext xmlns:c15="http://schemas.microsoft.com/office/drawing/2012/chart" uri="{02D57815-91ED-43cb-92C2-25804820EDAC}">
                        <c15:formulaRef>
                          <c15:sqref>Feuil1!$D$2:$D$11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2-AA5B-443A-A649-AE379EF0066C}"/>
                  </c:ext>
                </c:extLst>
              </c15:ser>
            </c15:filteredBarSeries>
          </c:ext>
        </c:extLst>
      </c:barChart>
      <c:catAx>
        <c:axId val="20230370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2023038256"/>
        <c:crosses val="autoZero"/>
        <c:auto val="1"/>
        <c:lblAlgn val="ctr"/>
        <c:lblOffset val="100"/>
        <c:noMultiLvlLbl val="0"/>
      </c:catAx>
      <c:valAx>
        <c:axId val="202303825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20230370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2023</c:v>
                </c:pt>
              </c:strCache>
            </c:strRef>
          </c:tx>
          <c:spPr>
            <a:solidFill>
              <a:schemeClr val="bg2"/>
            </a:solidFill>
            <a:ln>
              <a:noFill/>
            </a:ln>
            <a:effectLst/>
          </c:spPr>
          <c:invertIfNegative val="0"/>
          <c:dLbls>
            <c:dLbl>
              <c:idx val="0"/>
              <c:layout>
                <c:manualLayout>
                  <c:x val="1.0456987629407037E-17"/>
                  <c:y val="5.78707079073077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EB-4D2B-938E-9A828C684FD8}"/>
                </c:ext>
              </c:extLst>
            </c:dLbl>
            <c:dLbl>
              <c:idx val="1"/>
              <c:layout>
                <c:manualLayout>
                  <c:x val="0"/>
                  <c:y val="5.78707079073077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7EB-4D2B-938E-9A828C684FD8}"/>
                </c:ext>
              </c:extLst>
            </c:dLbl>
            <c:dLbl>
              <c:idx val="2"/>
              <c:layout>
                <c:manualLayout>
                  <c:x val="0"/>
                  <c:y val="5.32410512747230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7EB-4D2B-938E-9A828C684FD8}"/>
                </c:ext>
              </c:extLst>
            </c:dLbl>
            <c:dLbl>
              <c:idx val="3"/>
              <c:layout>
                <c:manualLayout>
                  <c:x val="-8.3655901035256295E-17"/>
                  <c:y val="6.01855362236000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7EB-4D2B-938E-9A828C684FD8}"/>
                </c:ext>
              </c:extLst>
            </c:dLbl>
            <c:dLbl>
              <c:idx val="4"/>
              <c:layout>
                <c:manualLayout>
                  <c:x val="0"/>
                  <c:y val="6.48151928561846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7EB-4D2B-938E-9A828C684FD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Consultations Médecin PASS + Médecine générale</c:v>
                </c:pt>
                <c:pt idx="1">
                  <c:v>Biologie</c:v>
                </c:pt>
                <c:pt idx="2">
                  <c:v>Imagerie</c:v>
                </c:pt>
                <c:pt idx="3">
                  <c:v>Consultations spécialistes</c:v>
                </c:pt>
                <c:pt idx="4">
                  <c:v>Consultations Gynécologiques</c:v>
                </c:pt>
              </c:strCache>
            </c:strRef>
          </c:cat>
          <c:val>
            <c:numRef>
              <c:f>Feuil1!$B$2:$B$6</c:f>
              <c:numCache>
                <c:formatCode>General</c:formatCode>
                <c:ptCount val="5"/>
                <c:pt idx="0">
                  <c:v>38</c:v>
                </c:pt>
                <c:pt idx="1">
                  <c:v>31</c:v>
                </c:pt>
                <c:pt idx="2">
                  <c:v>28</c:v>
                </c:pt>
                <c:pt idx="3">
                  <c:v>39</c:v>
                </c:pt>
                <c:pt idx="4">
                  <c:v>34</c:v>
                </c:pt>
              </c:numCache>
            </c:numRef>
          </c:val>
          <c:extLst>
            <c:ext xmlns:c16="http://schemas.microsoft.com/office/drawing/2014/chart" uri="{C3380CC4-5D6E-409C-BE32-E72D297353CC}">
              <c16:uniqueId val="{00000000-2615-4E4F-B6A0-E982A22F53E2}"/>
            </c:ext>
          </c:extLst>
        </c:ser>
        <c:ser>
          <c:idx val="1"/>
          <c:order val="1"/>
          <c:tx>
            <c:strRef>
              <c:f>Feuil1!$C$1</c:f>
              <c:strCache>
                <c:ptCount val="1"/>
                <c:pt idx="0">
                  <c:v>2024</c:v>
                </c:pt>
              </c:strCache>
            </c:strRef>
          </c:tx>
          <c:spPr>
            <a:solidFill>
              <a:srgbClr val="00B050"/>
            </a:solidFill>
            <a:ln>
              <a:noFill/>
            </a:ln>
            <a:effectLst/>
          </c:spPr>
          <c:invertIfNegative val="0"/>
          <c:dLbls>
            <c:dLbl>
              <c:idx val="0"/>
              <c:layout>
                <c:manualLayout>
                  <c:x val="-2.0913975258814074E-17"/>
                  <c:y val="5.78707079073077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EB-4D2B-938E-9A828C684FD8}"/>
                </c:ext>
              </c:extLst>
            </c:dLbl>
            <c:dLbl>
              <c:idx val="1"/>
              <c:layout>
                <c:manualLayout>
                  <c:x val="-1.1407754650276866E-3"/>
                  <c:y val="5.32410512747230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7EB-4D2B-938E-9A828C684FD8}"/>
                </c:ext>
              </c:extLst>
            </c:dLbl>
            <c:dLbl>
              <c:idx val="2"/>
              <c:layout>
                <c:manualLayout>
                  <c:x val="-2.2815509300553732E-3"/>
                  <c:y val="5.32410512747230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7EB-4D2B-938E-9A828C684FD8}"/>
                </c:ext>
              </c:extLst>
            </c:dLbl>
            <c:dLbl>
              <c:idx val="3"/>
              <c:layout>
                <c:manualLayout>
                  <c:x val="-1.6731180207051259E-16"/>
                  <c:y val="5.7870707907307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7EB-4D2B-938E-9A828C684FD8}"/>
                </c:ext>
              </c:extLst>
            </c:dLbl>
            <c:dLbl>
              <c:idx val="4"/>
              <c:layout>
                <c:manualLayout>
                  <c:x val="1.1407754650276866E-3"/>
                  <c:y val="6.0185536223599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7EB-4D2B-938E-9A828C684FD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Consultations Médecin PASS + Médecine générale</c:v>
                </c:pt>
                <c:pt idx="1">
                  <c:v>Biologie</c:v>
                </c:pt>
                <c:pt idx="2">
                  <c:v>Imagerie</c:v>
                </c:pt>
                <c:pt idx="3">
                  <c:v>Consultations spécialistes</c:v>
                </c:pt>
                <c:pt idx="4">
                  <c:v>Consultations Gynécologiques</c:v>
                </c:pt>
              </c:strCache>
            </c:strRef>
          </c:cat>
          <c:val>
            <c:numRef>
              <c:f>Feuil1!$C$2:$C$6</c:f>
              <c:numCache>
                <c:formatCode>General</c:formatCode>
                <c:ptCount val="5"/>
                <c:pt idx="0">
                  <c:v>37</c:v>
                </c:pt>
                <c:pt idx="1">
                  <c:v>8</c:v>
                </c:pt>
                <c:pt idx="2">
                  <c:v>9</c:v>
                </c:pt>
                <c:pt idx="3">
                  <c:v>20</c:v>
                </c:pt>
                <c:pt idx="4">
                  <c:v>25</c:v>
                </c:pt>
              </c:numCache>
            </c:numRef>
          </c:val>
          <c:extLst>
            <c:ext xmlns:c16="http://schemas.microsoft.com/office/drawing/2014/chart" uri="{C3380CC4-5D6E-409C-BE32-E72D297353CC}">
              <c16:uniqueId val="{00000001-2615-4E4F-B6A0-E982A22F53E2}"/>
            </c:ext>
          </c:extLst>
        </c:ser>
        <c:ser>
          <c:idx val="2"/>
          <c:order val="2"/>
          <c:tx>
            <c:strRef>
              <c:f>Feuil1!$D$1</c:f>
              <c:strCache>
                <c:ptCount val="1"/>
                <c:pt idx="0">
                  <c:v>2025</c:v>
                </c:pt>
              </c:strCache>
            </c:strRef>
          </c:tx>
          <c:spPr>
            <a:solidFill>
              <a:srgbClr val="C00000"/>
            </a:solidFill>
            <a:ln>
              <a:noFill/>
            </a:ln>
            <a:effectLst/>
          </c:spPr>
          <c:invertIfNegative val="0"/>
          <c:dLbls>
            <c:dLbl>
              <c:idx val="0"/>
              <c:layout>
                <c:manualLayout>
                  <c:x val="-2.0913975258814074E-17"/>
                  <c:y val="5.7870707907307667E-2"/>
                </c:manualLayout>
              </c:layout>
              <c:tx>
                <c:rich>
                  <a:bodyPr/>
                  <a:lstStyle/>
                  <a:p>
                    <a:r>
                      <a:rPr lang="en-US" dirty="0" smtClean="0"/>
                      <a:t>38</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EB-4D2B-938E-9A828C684FD8}"/>
                </c:ext>
              </c:extLst>
            </c:dLbl>
            <c:dLbl>
              <c:idx val="1"/>
              <c:layout>
                <c:manualLayout>
                  <c:x val="-1.1407754650277285E-3"/>
                  <c:y val="5.5555879591015364E-2"/>
                </c:manualLayout>
              </c:layout>
              <c:tx>
                <c:rich>
                  <a:bodyPr/>
                  <a:lstStyle/>
                  <a:p>
                    <a:r>
                      <a:rPr lang="en-US" dirty="0" smtClean="0"/>
                      <a:t>34</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7EB-4D2B-938E-9A828C684FD8}"/>
                </c:ext>
              </c:extLst>
            </c:dLbl>
            <c:dLbl>
              <c:idx val="2"/>
              <c:layout>
                <c:manualLayout>
                  <c:x val="0"/>
                  <c:y val="5.7870707907307715E-2"/>
                </c:manualLayout>
              </c:layout>
              <c:tx>
                <c:rich>
                  <a:bodyPr/>
                  <a:lstStyle/>
                  <a:p>
                    <a:r>
                      <a:rPr lang="en-US" dirty="0" smtClean="0"/>
                      <a:t>35</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7EB-4D2B-938E-9A828C684FD8}"/>
                </c:ext>
              </c:extLst>
            </c:dLbl>
            <c:dLbl>
              <c:idx val="3"/>
              <c:layout>
                <c:manualLayout>
                  <c:x val="-8.3655901035256295E-17"/>
                  <c:y val="6.48151928561845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7EB-4D2B-938E-9A828C684FD8}"/>
                </c:ext>
              </c:extLst>
            </c:dLbl>
            <c:dLbl>
              <c:idx val="4"/>
              <c:layout>
                <c:manualLayout>
                  <c:x val="0"/>
                  <c:y val="5.32410512747231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7EB-4D2B-938E-9A828C684FD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Consultations Médecin PASS + Médecine générale</c:v>
                </c:pt>
                <c:pt idx="1">
                  <c:v>Biologie</c:v>
                </c:pt>
                <c:pt idx="2">
                  <c:v>Imagerie</c:v>
                </c:pt>
                <c:pt idx="3">
                  <c:v>Consultations spécialistes</c:v>
                </c:pt>
                <c:pt idx="4">
                  <c:v>Consultations Gynécologiques</c:v>
                </c:pt>
              </c:strCache>
            </c:strRef>
          </c:cat>
          <c:val>
            <c:numRef>
              <c:f>Feuil1!$D$2:$D$6</c:f>
              <c:numCache>
                <c:formatCode>General</c:formatCode>
                <c:ptCount val="5"/>
                <c:pt idx="0">
                  <c:v>38</c:v>
                </c:pt>
                <c:pt idx="1">
                  <c:v>34</c:v>
                </c:pt>
                <c:pt idx="2">
                  <c:v>35</c:v>
                </c:pt>
                <c:pt idx="3">
                  <c:v>23</c:v>
                </c:pt>
                <c:pt idx="4">
                  <c:v>46</c:v>
                </c:pt>
              </c:numCache>
            </c:numRef>
          </c:val>
          <c:extLst>
            <c:ext xmlns:c16="http://schemas.microsoft.com/office/drawing/2014/chart" uri="{C3380CC4-5D6E-409C-BE32-E72D297353CC}">
              <c16:uniqueId val="{00000002-2615-4E4F-B6A0-E982A22F53E2}"/>
            </c:ext>
          </c:extLst>
        </c:ser>
        <c:dLbls>
          <c:showLegendKey val="0"/>
          <c:showVal val="0"/>
          <c:showCatName val="0"/>
          <c:showSerName val="0"/>
          <c:showPercent val="0"/>
          <c:showBubbleSize val="0"/>
        </c:dLbls>
        <c:gapWidth val="219"/>
        <c:overlap val="-27"/>
        <c:axId val="68468704"/>
        <c:axId val="68462048"/>
      </c:barChart>
      <c:catAx>
        <c:axId val="68468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68462048"/>
        <c:crosses val="autoZero"/>
        <c:auto val="1"/>
        <c:lblAlgn val="ctr"/>
        <c:lblOffset val="100"/>
        <c:noMultiLvlLbl val="0"/>
      </c:catAx>
      <c:valAx>
        <c:axId val="68462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68468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5">
  <a:schemeClr val="accent5"/>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0.56434</cdr:x>
      <cdr:y>0.39181</cdr:y>
    </cdr:from>
    <cdr:to>
      <cdr:x>0.6782</cdr:x>
      <cdr:y>0.49133</cdr:y>
    </cdr:to>
    <cdr:sp macro="" textlink="">
      <cdr:nvSpPr>
        <cdr:cNvPr id="2" name="ZoneTexte 1"/>
        <cdr:cNvSpPr txBox="1"/>
      </cdr:nvSpPr>
      <cdr:spPr>
        <a:xfrm xmlns:a="http://schemas.openxmlformats.org/drawingml/2006/main">
          <a:off x="3815542" y="1628980"/>
          <a:ext cx="769826" cy="4137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fr-FR" sz="2400" dirty="0" smtClean="0">
              <a:solidFill>
                <a:schemeClr val="tx1"/>
              </a:solidFill>
            </a:rPr>
            <a:t>54%</a:t>
          </a:r>
          <a:endParaRPr lang="fr-FR" sz="2400" dirty="0">
            <a:solidFill>
              <a:schemeClr val="tx1"/>
            </a:solidFill>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5585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897772C4-8AE0-4704-95BE-4B8DD1001B62}" type="datetimeFigureOut">
              <a:rPr lang="fr-FR" smtClean="0"/>
              <a:t>16/07/2026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1788837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2568155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37994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1437905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smtClean="0"/>
              <a:t>Modifier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84792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smtClean="0"/>
              <a:t>Modifier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91005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1971185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3900878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1114140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97772C4-8AE0-4704-95BE-4B8DD1001B62}" type="datetimeFigureOut">
              <a:rPr lang="fr-FR" smtClean="0"/>
              <a:t>16/07/2026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548113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97772C4-8AE0-4704-95BE-4B8DD1001B62}" type="datetimeFigureOut">
              <a:rPr lang="fr-FR" smtClean="0"/>
              <a:t>16/07/2026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2101724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97772C4-8AE0-4704-95BE-4B8DD1001B62}" type="datetimeFigureOut">
              <a:rPr lang="fr-FR" smtClean="0"/>
              <a:t>16/07/2026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1473022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97772C4-8AE0-4704-95BE-4B8DD1001B62}" type="datetimeFigureOut">
              <a:rPr lang="fr-FR" smtClean="0"/>
              <a:t>16/07/2026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286668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772C4-8AE0-4704-95BE-4B8DD1001B62}" type="datetimeFigureOut">
              <a:rPr lang="fr-FR" smtClean="0"/>
              <a:t>16/07/2026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1966587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97772C4-8AE0-4704-95BE-4B8DD1001B62}" type="datetimeFigureOut">
              <a:rPr lang="fr-FR" smtClean="0"/>
              <a:t>16/07/2026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3674534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97772C4-8AE0-4704-95BE-4B8DD1001B62}" type="datetimeFigureOut">
              <a:rPr lang="fr-FR" smtClean="0"/>
              <a:t>16/07/2026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D0A7644-72A5-4613-8B8B-AA0B7A552676}" type="slidenum">
              <a:rPr lang="fr-FR" smtClean="0"/>
              <a:t>‹N°›</a:t>
            </a:fld>
            <a:endParaRPr lang="fr-FR"/>
          </a:p>
        </p:txBody>
      </p:sp>
    </p:spTree>
    <p:extLst>
      <p:ext uri="{BB962C8B-B14F-4D97-AF65-F5344CB8AC3E}">
        <p14:creationId xmlns:p14="http://schemas.microsoft.com/office/powerpoint/2010/main" val="3511936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97772C4-8AE0-4704-95BE-4B8DD1001B62}" type="datetimeFigureOut">
              <a:rPr lang="fr-FR" smtClean="0"/>
              <a:t>16/07/2026</a:t>
            </a:fld>
            <a:endParaRPr lang="fr-F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D0A7644-72A5-4613-8B8B-AA0B7A552676}" type="slidenum">
              <a:rPr lang="fr-FR" smtClean="0"/>
              <a:t>‹N°›</a:t>
            </a:fld>
            <a:endParaRPr lang="fr-FR"/>
          </a:p>
        </p:txBody>
      </p:sp>
    </p:spTree>
    <p:extLst>
      <p:ext uri="{BB962C8B-B14F-4D97-AF65-F5344CB8AC3E}">
        <p14:creationId xmlns:p14="http://schemas.microsoft.com/office/powerpoint/2010/main" val="241107025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cid:23DD596B-9252-4402-8519-CE060EBB38C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42337" y="2258568"/>
            <a:ext cx="5834535" cy="2295144"/>
          </a:xfrm>
        </p:spPr>
        <p:txBody>
          <a:bodyPr>
            <a:normAutofit fontScale="90000"/>
          </a:bodyPr>
          <a:lstStyle/>
          <a:p>
            <a:pPr algn="ctr"/>
            <a:r>
              <a:rPr lang="fr-FR" sz="4000" dirty="0" smtClean="0"/>
              <a:t>COPIL </a:t>
            </a:r>
            <a:br>
              <a:rPr lang="fr-FR" sz="4000" dirty="0" smtClean="0"/>
            </a:br>
            <a:r>
              <a:rPr lang="fr-FR" sz="4000" dirty="0" smtClean="0"/>
              <a:t>de </a:t>
            </a:r>
            <a:r>
              <a:rPr lang="fr-FR" sz="4000" dirty="0"/>
              <a:t>la Permanence </a:t>
            </a:r>
            <a:r>
              <a:rPr lang="fr-FR" sz="4000" dirty="0" smtClean="0"/>
              <a:t>d’Accès aux </a:t>
            </a:r>
            <a:r>
              <a:rPr lang="fr-FR" sz="4000" dirty="0"/>
              <a:t>Soins de Santé - PASS</a:t>
            </a:r>
          </a:p>
        </p:txBody>
      </p:sp>
      <p:sp>
        <p:nvSpPr>
          <p:cNvPr id="3" name="Sous-titre 2"/>
          <p:cNvSpPr>
            <a:spLocks noGrp="1"/>
          </p:cNvSpPr>
          <p:nvPr>
            <p:ph type="subTitle" idx="1"/>
          </p:nvPr>
        </p:nvSpPr>
        <p:spPr>
          <a:xfrm>
            <a:off x="7571232" y="192024"/>
            <a:ext cx="2999232" cy="713232"/>
          </a:xfrm>
        </p:spPr>
        <p:txBody>
          <a:bodyPr>
            <a:normAutofit/>
          </a:bodyPr>
          <a:lstStyle/>
          <a:p>
            <a:r>
              <a:rPr lang="fr-FR" sz="4000" dirty="0" smtClean="0">
                <a:solidFill>
                  <a:schemeClr val="tx1"/>
                </a:solidFill>
              </a:rPr>
              <a:t>12/02/2026</a:t>
            </a:r>
            <a:endParaRPr lang="fr-FR" sz="4000" dirty="0">
              <a:solidFill>
                <a:schemeClr val="tx1"/>
              </a:solidFill>
            </a:endParaRPr>
          </a:p>
        </p:txBody>
      </p:sp>
      <p:pic>
        <p:nvPicPr>
          <p:cNvPr id="8" name="Image 7"/>
          <p:cNvPicPr>
            <a:picLocks noChangeAspect="1"/>
          </p:cNvPicPr>
          <p:nvPr/>
        </p:nvPicPr>
        <p:blipFill>
          <a:blip r:embed="rId2"/>
          <a:stretch>
            <a:fillRect/>
          </a:stretch>
        </p:blipFill>
        <p:spPr>
          <a:xfrm>
            <a:off x="7458962" y="5468063"/>
            <a:ext cx="1115665" cy="1115665"/>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688" y="5507266"/>
            <a:ext cx="1240594" cy="1177030"/>
          </a:xfrm>
          <a:prstGeom prst="rect">
            <a:avLst/>
          </a:prstGeom>
        </p:spPr>
      </p:pic>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2634" y="5605273"/>
            <a:ext cx="1325900" cy="773578"/>
          </a:xfrm>
          <a:prstGeom prst="rect">
            <a:avLst/>
          </a:prstGeom>
        </p:spPr>
      </p:pic>
    </p:spTree>
    <p:extLst>
      <p:ext uri="{BB962C8B-B14F-4D97-AF65-F5344CB8AC3E}">
        <p14:creationId xmlns:p14="http://schemas.microsoft.com/office/powerpoint/2010/main" val="3839227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57214" y="107072"/>
            <a:ext cx="6082611" cy="652855"/>
          </a:xfrm>
        </p:spPr>
        <p:txBody>
          <a:bodyPr>
            <a:normAutofit/>
          </a:bodyPr>
          <a:lstStyle/>
          <a:p>
            <a:pPr algn="ctr"/>
            <a:r>
              <a:rPr lang="fr-FR" sz="2800" b="1" u="sng" dirty="0" smtClean="0"/>
              <a:t>Descriptif de la file active 2025</a:t>
            </a:r>
            <a:endParaRPr lang="fr-FR" sz="2800" b="1" u="sng" dirty="0"/>
          </a:p>
        </p:txBody>
      </p:sp>
      <p:sp>
        <p:nvSpPr>
          <p:cNvPr id="10" name="ZoneTexte 9"/>
          <p:cNvSpPr txBox="1"/>
          <p:nvPr/>
        </p:nvSpPr>
        <p:spPr>
          <a:xfrm>
            <a:off x="468249" y="5914662"/>
            <a:ext cx="11321591" cy="461665"/>
          </a:xfrm>
          <a:prstGeom prst="rect">
            <a:avLst/>
          </a:prstGeom>
          <a:noFill/>
        </p:spPr>
        <p:txBody>
          <a:bodyPr wrap="square" rtlCol="0">
            <a:spAutoFit/>
          </a:bodyPr>
          <a:lstStyle/>
          <a:p>
            <a:r>
              <a:rPr lang="fr-FR" sz="2400" dirty="0" smtClean="0"/>
              <a:t>Les tranches d’âge les plus représentées sont celles des 26/35 et 36/45 </a:t>
            </a:r>
            <a:r>
              <a:rPr lang="fr-FR" sz="2400" dirty="0"/>
              <a:t>ans</a:t>
            </a:r>
          </a:p>
        </p:txBody>
      </p:sp>
      <p:graphicFrame>
        <p:nvGraphicFramePr>
          <p:cNvPr id="12" name="Espace réservé du contenu 3"/>
          <p:cNvGraphicFramePr>
            <a:graphicFrameLocks/>
          </p:cNvGraphicFramePr>
          <p:nvPr>
            <p:extLst/>
          </p:nvPr>
        </p:nvGraphicFramePr>
        <p:xfrm>
          <a:off x="6371013" y="1903026"/>
          <a:ext cx="5133536" cy="3461468"/>
        </p:xfrm>
        <a:graphic>
          <a:graphicData uri="http://schemas.openxmlformats.org/drawingml/2006/chart">
            <c:chart xmlns:c="http://schemas.openxmlformats.org/drawingml/2006/chart" xmlns:r="http://schemas.openxmlformats.org/officeDocument/2006/relationships" r:id="rId2"/>
          </a:graphicData>
        </a:graphic>
      </p:graphicFrame>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213" y="1502916"/>
            <a:ext cx="6019800" cy="3762375"/>
          </a:xfrm>
          <a:prstGeom prst="rect">
            <a:avLst/>
          </a:prstGeom>
        </p:spPr>
      </p:pic>
      <p:sp>
        <p:nvSpPr>
          <p:cNvPr id="4" name="ZoneTexte 3"/>
          <p:cNvSpPr txBox="1"/>
          <p:nvPr/>
        </p:nvSpPr>
        <p:spPr>
          <a:xfrm>
            <a:off x="1396539" y="2610196"/>
            <a:ext cx="1238171" cy="707886"/>
          </a:xfrm>
          <a:prstGeom prst="rect">
            <a:avLst/>
          </a:prstGeom>
          <a:noFill/>
        </p:spPr>
        <p:txBody>
          <a:bodyPr wrap="square" rtlCol="0">
            <a:spAutoFit/>
          </a:bodyPr>
          <a:lstStyle/>
          <a:p>
            <a:r>
              <a:rPr lang="fr-FR" sz="4000" b="1" dirty="0" smtClean="0"/>
              <a:t>55%</a:t>
            </a:r>
            <a:endParaRPr lang="fr-FR" sz="4000" b="1" dirty="0"/>
          </a:p>
        </p:txBody>
      </p:sp>
      <p:sp>
        <p:nvSpPr>
          <p:cNvPr id="13" name="ZoneTexte 12"/>
          <p:cNvSpPr txBox="1"/>
          <p:nvPr/>
        </p:nvSpPr>
        <p:spPr>
          <a:xfrm>
            <a:off x="3768437" y="3452552"/>
            <a:ext cx="1238171" cy="707886"/>
          </a:xfrm>
          <a:prstGeom prst="rect">
            <a:avLst/>
          </a:prstGeom>
          <a:noFill/>
        </p:spPr>
        <p:txBody>
          <a:bodyPr wrap="square" rtlCol="0">
            <a:spAutoFit/>
          </a:bodyPr>
          <a:lstStyle/>
          <a:p>
            <a:r>
              <a:rPr lang="fr-FR" sz="4000" b="1" dirty="0" smtClean="0"/>
              <a:t>45%</a:t>
            </a:r>
            <a:endParaRPr lang="fr-FR" sz="4000" b="1" dirty="0"/>
          </a:p>
        </p:txBody>
      </p:sp>
    </p:spTree>
    <p:extLst>
      <p:ext uri="{BB962C8B-B14F-4D97-AF65-F5344CB8AC3E}">
        <p14:creationId xmlns:p14="http://schemas.microsoft.com/office/powerpoint/2010/main" val="149422763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84982" y="107072"/>
            <a:ext cx="7286920" cy="455872"/>
          </a:xfrm>
        </p:spPr>
        <p:txBody>
          <a:bodyPr>
            <a:normAutofit fontScale="90000"/>
          </a:bodyPr>
          <a:lstStyle/>
          <a:p>
            <a:pPr algn="ctr"/>
            <a:r>
              <a:rPr lang="fr-FR" sz="2800" b="1" u="sng" dirty="0" smtClean="0"/>
              <a:t>Orientations des patients</a:t>
            </a:r>
            <a:endParaRPr lang="fr-FR" sz="2800" b="1" u="sng"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graphicFrame>
        <p:nvGraphicFramePr>
          <p:cNvPr id="5" name="Graphique 4"/>
          <p:cNvGraphicFramePr/>
          <p:nvPr>
            <p:extLst>
              <p:ext uri="{D42A27DB-BD31-4B8C-83A1-F6EECF244321}">
                <p14:modId xmlns:p14="http://schemas.microsoft.com/office/powerpoint/2010/main" val="1729448719"/>
              </p:ext>
            </p:extLst>
          </p:nvPr>
        </p:nvGraphicFramePr>
        <p:xfrm>
          <a:off x="2617964" y="1222778"/>
          <a:ext cx="6761112" cy="4157532"/>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1"/>
          <p:cNvSpPr txBox="1"/>
          <p:nvPr/>
        </p:nvSpPr>
        <p:spPr>
          <a:xfrm>
            <a:off x="4408570" y="2861467"/>
            <a:ext cx="758951" cy="44007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400" dirty="0" smtClean="0">
                <a:solidFill>
                  <a:schemeClr val="tx1"/>
                </a:solidFill>
              </a:rPr>
              <a:t>37%</a:t>
            </a:r>
            <a:endParaRPr lang="fr-FR" sz="2400" dirty="0">
              <a:solidFill>
                <a:schemeClr val="tx1"/>
              </a:solidFill>
            </a:endParaRPr>
          </a:p>
        </p:txBody>
      </p:sp>
      <p:sp>
        <p:nvSpPr>
          <p:cNvPr id="11" name="ZoneTexte 1"/>
          <p:cNvSpPr txBox="1"/>
          <p:nvPr/>
        </p:nvSpPr>
        <p:spPr>
          <a:xfrm>
            <a:off x="5167521" y="1594272"/>
            <a:ext cx="528029" cy="30165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dirty="0"/>
              <a:t>6</a:t>
            </a:r>
            <a:r>
              <a:rPr lang="fr-FR" sz="1600" dirty="0" smtClean="0">
                <a:solidFill>
                  <a:schemeClr val="tx1"/>
                </a:solidFill>
              </a:rPr>
              <a:t>%</a:t>
            </a:r>
            <a:endParaRPr lang="fr-FR" sz="1600" dirty="0">
              <a:solidFill>
                <a:schemeClr val="tx1"/>
              </a:solidFill>
            </a:endParaRPr>
          </a:p>
        </p:txBody>
      </p:sp>
      <p:sp>
        <p:nvSpPr>
          <p:cNvPr id="12" name="ZoneTexte 1"/>
          <p:cNvSpPr txBox="1"/>
          <p:nvPr/>
        </p:nvSpPr>
        <p:spPr>
          <a:xfrm>
            <a:off x="5591403" y="1524338"/>
            <a:ext cx="464527" cy="37159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dirty="0"/>
              <a:t>3</a:t>
            </a:r>
            <a:r>
              <a:rPr lang="fr-FR" sz="1600" dirty="0" smtClean="0">
                <a:solidFill>
                  <a:schemeClr val="tx1"/>
                </a:solidFill>
              </a:rPr>
              <a:t>%</a:t>
            </a:r>
            <a:endParaRPr lang="fr-FR" sz="1600" dirty="0">
              <a:solidFill>
                <a:schemeClr val="tx1"/>
              </a:solidFill>
            </a:endParaRPr>
          </a:p>
        </p:txBody>
      </p:sp>
      <p:sp>
        <p:nvSpPr>
          <p:cNvPr id="3" name="ZoneTexte 2"/>
          <p:cNvSpPr txBox="1"/>
          <p:nvPr/>
        </p:nvSpPr>
        <p:spPr>
          <a:xfrm>
            <a:off x="521208" y="2204342"/>
            <a:ext cx="2660904" cy="2246769"/>
          </a:xfrm>
          <a:prstGeom prst="rect">
            <a:avLst/>
          </a:prstGeom>
          <a:noFill/>
        </p:spPr>
        <p:txBody>
          <a:bodyPr wrap="square" rtlCol="0">
            <a:spAutoFit/>
          </a:bodyPr>
          <a:lstStyle/>
          <a:p>
            <a:r>
              <a:rPr lang="fr-FR" sz="2000" dirty="0" smtClean="0">
                <a:solidFill>
                  <a:srgbClr val="FFFF00"/>
                </a:solidFill>
              </a:rPr>
              <a:t>En 2025, augmentation de 8% des patients venus de leur propre initiative ou entourage par rapport à 2024</a:t>
            </a:r>
            <a:endParaRPr lang="fr-FR" sz="2000" dirty="0">
              <a:solidFill>
                <a:srgbClr val="FFFF00"/>
              </a:solidFill>
            </a:endParaRPr>
          </a:p>
        </p:txBody>
      </p:sp>
    </p:spTree>
    <p:extLst>
      <p:ext uri="{BB962C8B-B14F-4D97-AF65-F5344CB8AC3E}">
        <p14:creationId xmlns:p14="http://schemas.microsoft.com/office/powerpoint/2010/main" val="1010726645"/>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Graphique 19"/>
          <p:cNvGraphicFramePr/>
          <p:nvPr>
            <p:extLst>
              <p:ext uri="{D42A27DB-BD31-4B8C-83A1-F6EECF244321}">
                <p14:modId xmlns:p14="http://schemas.microsoft.com/office/powerpoint/2010/main" val="3841131511"/>
              </p:ext>
            </p:extLst>
          </p:nvPr>
        </p:nvGraphicFramePr>
        <p:xfrm>
          <a:off x="1934520" y="448699"/>
          <a:ext cx="8128000" cy="5418667"/>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spTree>
    <p:extLst>
      <p:ext uri="{BB962C8B-B14F-4D97-AF65-F5344CB8AC3E}">
        <p14:creationId xmlns:p14="http://schemas.microsoft.com/office/powerpoint/2010/main" val="2416585879"/>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36716" y="259365"/>
            <a:ext cx="2523607" cy="710171"/>
          </a:xfrm>
        </p:spPr>
        <p:txBody>
          <a:bodyPr>
            <a:normAutofit/>
          </a:bodyPr>
          <a:lstStyle/>
          <a:p>
            <a:pPr algn="ctr"/>
            <a:r>
              <a:rPr lang="fr-FR" sz="2800" b="1" u="sng" dirty="0" smtClean="0"/>
              <a:t>RESSOURCES</a:t>
            </a:r>
            <a:endParaRPr lang="fr-FR" sz="2800" b="1" u="sng" dirty="0"/>
          </a:p>
        </p:txBody>
      </p:sp>
      <p:graphicFrame>
        <p:nvGraphicFramePr>
          <p:cNvPr id="6" name="Graphique 5"/>
          <p:cNvGraphicFramePr/>
          <p:nvPr>
            <p:extLst>
              <p:ext uri="{D42A27DB-BD31-4B8C-83A1-F6EECF244321}">
                <p14:modId xmlns:p14="http://schemas.microsoft.com/office/powerpoint/2010/main" val="2280038963"/>
              </p:ext>
            </p:extLst>
          </p:nvPr>
        </p:nvGraphicFramePr>
        <p:xfrm>
          <a:off x="530352" y="1426464"/>
          <a:ext cx="5309073" cy="4093083"/>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6153731" y="2318843"/>
            <a:ext cx="4700197" cy="2554545"/>
          </a:xfrm>
          <a:prstGeom prst="rect">
            <a:avLst/>
          </a:prstGeom>
        </p:spPr>
        <p:txBody>
          <a:bodyPr wrap="square">
            <a:spAutoFit/>
          </a:bodyPr>
          <a:lstStyle/>
          <a:p>
            <a:pPr algn="just"/>
            <a:r>
              <a:rPr lang="fr-FR" sz="2000" dirty="0" smtClean="0"/>
              <a:t>70% </a:t>
            </a:r>
            <a:r>
              <a:rPr lang="fr-FR" sz="2000" dirty="0"/>
              <a:t>de nos bénéficiaires n’ont aucune ressource. </a:t>
            </a:r>
          </a:p>
          <a:p>
            <a:pPr algn="just"/>
            <a:r>
              <a:rPr lang="fr-FR" sz="2000" dirty="0" smtClean="0"/>
              <a:t>3% </a:t>
            </a:r>
            <a:r>
              <a:rPr lang="fr-FR" sz="2000" dirty="0"/>
              <a:t>sont des travailleurs pauvres et perçoivent un salaire. </a:t>
            </a:r>
          </a:p>
          <a:p>
            <a:pPr algn="just"/>
            <a:r>
              <a:rPr lang="fr-FR" sz="2000" dirty="0" smtClean="0"/>
              <a:t>20% </a:t>
            </a:r>
            <a:r>
              <a:rPr lang="fr-FR" sz="2000" dirty="0"/>
              <a:t>sont bénéficiaires des minima sociaux </a:t>
            </a:r>
          </a:p>
          <a:p>
            <a:pPr algn="just"/>
            <a:r>
              <a:rPr lang="fr-FR" sz="2000" dirty="0"/>
              <a:t>7</a:t>
            </a:r>
            <a:r>
              <a:rPr lang="fr-FR" sz="2000" dirty="0" smtClean="0"/>
              <a:t>% </a:t>
            </a:r>
            <a:r>
              <a:rPr lang="fr-FR" sz="2000" dirty="0"/>
              <a:t>sont titulaires d’une pension de retraite.  </a:t>
            </a:r>
          </a:p>
        </p:txBody>
      </p:sp>
      <p:pic>
        <p:nvPicPr>
          <p:cNvPr id="10" name="Imag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spTree>
    <p:extLst>
      <p:ext uri="{BB962C8B-B14F-4D97-AF65-F5344CB8AC3E}">
        <p14:creationId xmlns:p14="http://schemas.microsoft.com/office/powerpoint/2010/main" val="3932509652"/>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17566" y="366559"/>
            <a:ext cx="2561908" cy="596732"/>
          </a:xfrm>
        </p:spPr>
        <p:txBody>
          <a:bodyPr>
            <a:normAutofit/>
          </a:bodyPr>
          <a:lstStyle/>
          <a:p>
            <a:r>
              <a:rPr lang="fr-FR" sz="2500" b="1" u="sng" dirty="0" smtClean="0"/>
              <a:t>HEBERGEMENT</a:t>
            </a:r>
            <a:endParaRPr lang="fr-FR" sz="2500" b="1" u="sng"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graphicFrame>
        <p:nvGraphicFramePr>
          <p:cNvPr id="6" name="Graphique 5"/>
          <p:cNvGraphicFramePr/>
          <p:nvPr>
            <p:extLst>
              <p:ext uri="{D42A27DB-BD31-4B8C-83A1-F6EECF244321}">
                <p14:modId xmlns:p14="http://schemas.microsoft.com/office/powerpoint/2010/main" val="2122164631"/>
              </p:ext>
            </p:extLst>
          </p:nvPr>
        </p:nvGraphicFramePr>
        <p:xfrm>
          <a:off x="2907792" y="1284102"/>
          <a:ext cx="9284208" cy="5009498"/>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p:cNvSpPr/>
          <p:nvPr/>
        </p:nvSpPr>
        <p:spPr>
          <a:xfrm>
            <a:off x="0" y="2140321"/>
            <a:ext cx="6096000" cy="2862322"/>
          </a:xfrm>
          <a:prstGeom prst="rect">
            <a:avLst/>
          </a:prstGeom>
        </p:spPr>
        <p:txBody>
          <a:bodyPr>
            <a:spAutoFit/>
          </a:bodyPr>
          <a:lstStyle/>
          <a:p>
            <a:pPr algn="just"/>
            <a:r>
              <a:rPr lang="fr-FR" sz="2000" dirty="0" smtClean="0"/>
              <a:t>91% </a:t>
            </a:r>
            <a:r>
              <a:rPr lang="fr-FR" sz="2000" dirty="0"/>
              <a:t>des patients ont un </a:t>
            </a:r>
            <a:r>
              <a:rPr lang="fr-FR" sz="2000" dirty="0" smtClean="0"/>
              <a:t>logement.</a:t>
            </a:r>
            <a:endParaRPr lang="fr-FR" sz="2000" dirty="0"/>
          </a:p>
          <a:p>
            <a:pPr algn="just"/>
            <a:r>
              <a:rPr lang="fr-FR" sz="2000" dirty="0" smtClean="0"/>
              <a:t>Pour 57% </a:t>
            </a:r>
            <a:r>
              <a:rPr lang="fr-FR" sz="2000" dirty="0"/>
              <a:t>d’entre eux, il s’agit d’un hébergement chez un proche, famille ou ami. </a:t>
            </a:r>
          </a:p>
          <a:p>
            <a:pPr algn="just"/>
            <a:r>
              <a:rPr lang="fr-FR" sz="2000" dirty="0"/>
              <a:t>Cet hébergement reste donc précaire car l’entente avec </a:t>
            </a:r>
            <a:r>
              <a:rPr lang="fr-FR" sz="2000" dirty="0" smtClean="0"/>
              <a:t>l’hébergeant </a:t>
            </a:r>
            <a:r>
              <a:rPr lang="fr-FR" sz="2000" dirty="0"/>
              <a:t>peut être révoquée pour diverses raisons. </a:t>
            </a:r>
          </a:p>
          <a:p>
            <a:pPr algn="just"/>
            <a:r>
              <a:rPr lang="fr-FR" sz="2000" dirty="0"/>
              <a:t>Environ 9</a:t>
            </a:r>
            <a:r>
              <a:rPr lang="fr-FR" sz="2000" dirty="0" smtClean="0"/>
              <a:t>% </a:t>
            </a:r>
            <a:r>
              <a:rPr lang="fr-FR" sz="2000" dirty="0"/>
              <a:t>du public que nous recevons vit dans un habitat dégradé ou indigne (voiture, cabane) ou dans la rue. </a:t>
            </a:r>
          </a:p>
        </p:txBody>
      </p:sp>
    </p:spTree>
    <p:extLst>
      <p:ext uri="{BB962C8B-B14F-4D97-AF65-F5344CB8AC3E}">
        <p14:creationId xmlns:p14="http://schemas.microsoft.com/office/powerpoint/2010/main" val="2772904204"/>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25106" y="107072"/>
            <a:ext cx="3746827" cy="455872"/>
          </a:xfrm>
        </p:spPr>
        <p:txBody>
          <a:bodyPr>
            <a:normAutofit fontScale="90000"/>
          </a:bodyPr>
          <a:lstStyle/>
          <a:p>
            <a:pPr algn="ctr"/>
            <a:r>
              <a:rPr lang="fr-FR" sz="2800" b="1" u="sng" dirty="0" smtClean="0"/>
              <a:t>PROFIL DES PATIENTS</a:t>
            </a:r>
            <a:endParaRPr lang="fr-FR" sz="2800" b="1" u="sng" dirty="0"/>
          </a:p>
        </p:txBody>
      </p:sp>
      <p:sp>
        <p:nvSpPr>
          <p:cNvPr id="6" name="ZoneTexte 5"/>
          <p:cNvSpPr txBox="1"/>
          <p:nvPr/>
        </p:nvSpPr>
        <p:spPr>
          <a:xfrm>
            <a:off x="307571" y="1095952"/>
            <a:ext cx="11421687" cy="1477328"/>
          </a:xfrm>
          <a:prstGeom prst="rect">
            <a:avLst/>
          </a:prstGeom>
          <a:noFill/>
        </p:spPr>
        <p:txBody>
          <a:bodyPr wrap="square" rtlCol="0">
            <a:spAutoFit/>
          </a:bodyPr>
          <a:lstStyle/>
          <a:p>
            <a:pPr algn="ctr"/>
            <a:r>
              <a:rPr lang="fr-FR" dirty="0" smtClean="0"/>
              <a:t>UN PUBLIC MAJORITAIREMENT EN VULNERABILITE SOCIALE</a:t>
            </a:r>
          </a:p>
          <a:p>
            <a:pPr algn="ctr"/>
            <a:endParaRPr lang="fr-FR" dirty="0"/>
          </a:p>
          <a:p>
            <a:pPr algn="ctr"/>
            <a:endParaRPr lang="fr-FR" dirty="0"/>
          </a:p>
          <a:p>
            <a:pPr algn="just"/>
            <a:endParaRPr lang="fr-FR" dirty="0" smtClean="0"/>
          </a:p>
          <a:p>
            <a:pPr algn="just"/>
            <a:endParaRPr lang="fr-FR"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graphicFrame>
        <p:nvGraphicFramePr>
          <p:cNvPr id="11" name="Graphique 10"/>
          <p:cNvGraphicFramePr/>
          <p:nvPr>
            <p:extLst/>
          </p:nvPr>
        </p:nvGraphicFramePr>
        <p:xfrm>
          <a:off x="141100" y="2456797"/>
          <a:ext cx="4227885" cy="2979656"/>
        </p:xfrm>
        <a:graphic>
          <a:graphicData uri="http://schemas.openxmlformats.org/drawingml/2006/chart">
            <c:chart xmlns:c="http://schemas.openxmlformats.org/drawingml/2006/chart" xmlns:r="http://schemas.openxmlformats.org/officeDocument/2006/relationships" r:id="rId4"/>
          </a:graphicData>
        </a:graphic>
      </p:graphicFrame>
      <p:pic>
        <p:nvPicPr>
          <p:cNvPr id="17" name="Imag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7014" y="1725842"/>
            <a:ext cx="1019470" cy="1221606"/>
          </a:xfrm>
          <a:prstGeom prst="rect">
            <a:avLst/>
          </a:prstGeom>
        </p:spPr>
      </p:pic>
      <p:sp>
        <p:nvSpPr>
          <p:cNvPr id="18" name="ZoneTexte 17"/>
          <p:cNvSpPr txBox="1"/>
          <p:nvPr/>
        </p:nvSpPr>
        <p:spPr>
          <a:xfrm>
            <a:off x="5246533" y="3106288"/>
            <a:ext cx="1360431" cy="369332"/>
          </a:xfrm>
          <a:prstGeom prst="rect">
            <a:avLst/>
          </a:prstGeom>
          <a:noFill/>
        </p:spPr>
        <p:txBody>
          <a:bodyPr wrap="square" rtlCol="0">
            <a:spAutoFit/>
          </a:bodyPr>
          <a:lstStyle/>
          <a:p>
            <a:r>
              <a:rPr lang="fr-FR" dirty="0" smtClean="0"/>
              <a:t>19 familles</a:t>
            </a:r>
            <a:endParaRPr lang="fr-FR" dirty="0"/>
          </a:p>
        </p:txBody>
      </p:sp>
      <p:pic>
        <p:nvPicPr>
          <p:cNvPr id="19" name="Imag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1933" y="1754287"/>
            <a:ext cx="3359754" cy="1536667"/>
          </a:xfrm>
          <a:prstGeom prst="rect">
            <a:avLst/>
          </a:prstGeom>
        </p:spPr>
      </p:pic>
      <p:sp>
        <p:nvSpPr>
          <p:cNvPr id="20" name="ZoneTexte 19"/>
          <p:cNvSpPr txBox="1"/>
          <p:nvPr/>
        </p:nvSpPr>
        <p:spPr>
          <a:xfrm>
            <a:off x="8314993" y="3428342"/>
            <a:ext cx="4232083" cy="369332"/>
          </a:xfrm>
          <a:prstGeom prst="rect">
            <a:avLst/>
          </a:prstGeom>
          <a:noFill/>
        </p:spPr>
        <p:txBody>
          <a:bodyPr wrap="square" rtlCol="0">
            <a:spAutoFit/>
          </a:bodyPr>
          <a:lstStyle/>
          <a:p>
            <a:r>
              <a:rPr lang="fr-FR" dirty="0" smtClean="0"/>
              <a:t>82 dossiers CPAM déposés </a:t>
            </a:r>
            <a:endParaRPr lang="fr-FR" dirty="0"/>
          </a:p>
        </p:txBody>
      </p:sp>
      <p:sp>
        <p:nvSpPr>
          <p:cNvPr id="23" name="Ellipse 22"/>
          <p:cNvSpPr/>
          <p:nvPr/>
        </p:nvSpPr>
        <p:spPr>
          <a:xfrm>
            <a:off x="5788057" y="4515439"/>
            <a:ext cx="1659117" cy="1555423"/>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0002" y="4255537"/>
            <a:ext cx="2075225" cy="2075225"/>
          </a:xfrm>
          <a:prstGeom prst="rect">
            <a:avLst/>
          </a:prstGeom>
        </p:spPr>
      </p:pic>
      <p:cxnSp>
        <p:nvCxnSpPr>
          <p:cNvPr id="26" name="Connecteur droit 25"/>
          <p:cNvCxnSpPr/>
          <p:nvPr/>
        </p:nvCxnSpPr>
        <p:spPr>
          <a:xfrm>
            <a:off x="5471648" y="4255537"/>
            <a:ext cx="2291931" cy="1975581"/>
          </a:xfrm>
          <a:prstGeom prst="line">
            <a:avLst/>
          </a:prstGeom>
          <a:ln w="28575">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5417014" y="4255537"/>
            <a:ext cx="2346565" cy="1975581"/>
          </a:xfrm>
          <a:prstGeom prst="line">
            <a:avLst/>
          </a:prstGeom>
          <a:ln w="28575">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7655227" y="5108483"/>
            <a:ext cx="4232083" cy="369332"/>
          </a:xfrm>
          <a:prstGeom prst="rect">
            <a:avLst/>
          </a:prstGeom>
          <a:noFill/>
        </p:spPr>
        <p:txBody>
          <a:bodyPr wrap="square" rtlCol="0">
            <a:spAutoFit/>
          </a:bodyPr>
          <a:lstStyle/>
          <a:p>
            <a:r>
              <a:rPr lang="fr-FR" dirty="0" smtClean="0"/>
              <a:t>52 personnes en rupture de soins</a:t>
            </a:r>
            <a:endParaRPr lang="fr-FR" dirty="0"/>
          </a:p>
        </p:txBody>
      </p:sp>
      <p:sp>
        <p:nvSpPr>
          <p:cNvPr id="3" name="ZoneTexte 2"/>
          <p:cNvSpPr txBox="1"/>
          <p:nvPr/>
        </p:nvSpPr>
        <p:spPr>
          <a:xfrm>
            <a:off x="1021402" y="3369082"/>
            <a:ext cx="466344" cy="369744"/>
          </a:xfrm>
          <a:prstGeom prst="rect">
            <a:avLst/>
          </a:prstGeom>
          <a:noFill/>
        </p:spPr>
        <p:txBody>
          <a:bodyPr wrap="square" rtlCol="0">
            <a:spAutoFit/>
          </a:bodyPr>
          <a:lstStyle/>
          <a:p>
            <a:pPr algn="ctr"/>
            <a:r>
              <a:rPr lang="fr-FR" dirty="0" smtClean="0"/>
              <a:t>55</a:t>
            </a:r>
            <a:endParaRPr lang="fr-FR" dirty="0"/>
          </a:p>
        </p:txBody>
      </p:sp>
      <p:sp>
        <p:nvSpPr>
          <p:cNvPr id="4" name="ZoneTexte 3"/>
          <p:cNvSpPr txBox="1"/>
          <p:nvPr/>
        </p:nvSpPr>
        <p:spPr>
          <a:xfrm>
            <a:off x="2173985" y="3710802"/>
            <a:ext cx="502920" cy="369332"/>
          </a:xfrm>
          <a:prstGeom prst="rect">
            <a:avLst/>
          </a:prstGeom>
          <a:noFill/>
        </p:spPr>
        <p:txBody>
          <a:bodyPr wrap="square" rtlCol="0">
            <a:spAutoFit/>
          </a:bodyPr>
          <a:lstStyle/>
          <a:p>
            <a:pPr algn="ctr"/>
            <a:r>
              <a:rPr lang="fr-FR" dirty="0" smtClean="0"/>
              <a:t>34</a:t>
            </a:r>
            <a:endParaRPr lang="fr-FR" dirty="0"/>
          </a:p>
        </p:txBody>
      </p:sp>
      <p:sp>
        <p:nvSpPr>
          <p:cNvPr id="5" name="ZoneTexte 4"/>
          <p:cNvSpPr txBox="1"/>
          <p:nvPr/>
        </p:nvSpPr>
        <p:spPr>
          <a:xfrm>
            <a:off x="3363144" y="4070871"/>
            <a:ext cx="484632" cy="369332"/>
          </a:xfrm>
          <a:prstGeom prst="rect">
            <a:avLst/>
          </a:prstGeom>
          <a:noFill/>
        </p:spPr>
        <p:txBody>
          <a:bodyPr wrap="square" rtlCol="0">
            <a:spAutoFit/>
          </a:bodyPr>
          <a:lstStyle/>
          <a:p>
            <a:pPr algn="ctr"/>
            <a:r>
              <a:rPr lang="fr-FR" dirty="0" smtClean="0"/>
              <a:t>11</a:t>
            </a:r>
            <a:endParaRPr lang="fr-FR" dirty="0"/>
          </a:p>
        </p:txBody>
      </p:sp>
    </p:spTree>
    <p:extLst>
      <p:ext uri="{BB962C8B-B14F-4D97-AF65-F5344CB8AC3E}">
        <p14:creationId xmlns:p14="http://schemas.microsoft.com/office/powerpoint/2010/main" val="2630747955"/>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aphique 5"/>
          <p:cNvGraphicFramePr/>
          <p:nvPr>
            <p:extLst>
              <p:ext uri="{D42A27DB-BD31-4B8C-83A1-F6EECF244321}">
                <p14:modId xmlns:p14="http://schemas.microsoft.com/office/powerpoint/2010/main" val="2638359240"/>
              </p:ext>
            </p:extLst>
          </p:nvPr>
        </p:nvGraphicFramePr>
        <p:xfrm>
          <a:off x="1308623" y="107072"/>
          <a:ext cx="9519489" cy="6681705"/>
        </p:xfrm>
        <a:graphic>
          <a:graphicData uri="http://schemas.openxmlformats.org/drawingml/2006/chart">
            <c:chart xmlns:c="http://schemas.openxmlformats.org/drawingml/2006/chart" xmlns:r="http://schemas.openxmlformats.org/officeDocument/2006/relationships" r:id="rId2"/>
          </a:graphicData>
        </a:graphic>
      </p:graphicFrame>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spTree>
    <p:extLst>
      <p:ext uri="{BB962C8B-B14F-4D97-AF65-F5344CB8AC3E}">
        <p14:creationId xmlns:p14="http://schemas.microsoft.com/office/powerpoint/2010/main" val="2467379296"/>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23691" y="188641"/>
            <a:ext cx="4048870" cy="707362"/>
          </a:xfrm>
        </p:spPr>
        <p:txBody>
          <a:bodyPr>
            <a:normAutofit/>
          </a:bodyPr>
          <a:lstStyle/>
          <a:p>
            <a:pPr algn="ctr"/>
            <a:r>
              <a:rPr lang="fr-FR" sz="2800" b="1" u="sng" dirty="0" smtClean="0"/>
              <a:t>BILAN MEDICAL 2025</a:t>
            </a:r>
            <a:endParaRPr lang="fr-FR" sz="2800" b="1" u="sng" dirty="0"/>
          </a:p>
        </p:txBody>
      </p:sp>
      <p:graphicFrame>
        <p:nvGraphicFramePr>
          <p:cNvPr id="9" name="Espace réservé du contenu 8"/>
          <p:cNvGraphicFramePr>
            <a:graphicFrameLocks noGrp="1"/>
          </p:cNvGraphicFramePr>
          <p:nvPr>
            <p:ph idx="1"/>
            <p:extLst/>
          </p:nvPr>
        </p:nvGraphicFramePr>
        <p:xfrm>
          <a:off x="528021" y="1289336"/>
          <a:ext cx="11132778" cy="5486368"/>
        </p:xfrm>
        <a:graphic>
          <a:graphicData uri="http://schemas.openxmlformats.org/drawingml/2006/chart">
            <c:chart xmlns:c="http://schemas.openxmlformats.org/drawingml/2006/chart" xmlns:r="http://schemas.openxmlformats.org/officeDocument/2006/relationships" r:id="rId2"/>
          </a:graphicData>
        </a:graphic>
      </p:graphicFrame>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123771671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0867" y="2067528"/>
            <a:ext cx="10307781" cy="2576945"/>
          </a:xfrm>
        </p:spPr>
        <p:txBody>
          <a:bodyPr>
            <a:noAutofit/>
          </a:bodyPr>
          <a:lstStyle/>
          <a:p>
            <a:pPr algn="ctr"/>
            <a:r>
              <a:rPr lang="fr-FR" sz="4400" b="1" u="sng" dirty="0" smtClean="0"/>
              <a:t>DEVELOPPEMENT DE L’ALLER-VERS en 2025</a:t>
            </a:r>
            <a:endParaRPr lang="fr-FR" sz="4400" b="1" u="sng"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751274190"/>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3928" y="188641"/>
            <a:ext cx="1240594" cy="1177030"/>
          </a:xfrm>
          <a:prstGeom prst="rect">
            <a:avLst/>
          </a:prstGeom>
        </p:spPr>
      </p:pic>
      <p:pic>
        <p:nvPicPr>
          <p:cNvPr id="16" name="Imag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2584" y="2923526"/>
            <a:ext cx="3884191" cy="3210403"/>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0078" y="1364121"/>
            <a:ext cx="4162425" cy="3267075"/>
          </a:xfrm>
          <a:prstGeom prst="rect">
            <a:avLst/>
          </a:prstGeom>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77715" y="516365"/>
            <a:ext cx="4238625" cy="3086100"/>
          </a:xfrm>
          <a:prstGeom prst="rect">
            <a:avLst/>
          </a:prstGeom>
        </p:spPr>
      </p:pic>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6405" y="3947669"/>
            <a:ext cx="4234311" cy="2804825"/>
          </a:xfrm>
          <a:prstGeom prst="rect">
            <a:avLst/>
          </a:prstGeom>
        </p:spPr>
      </p:pic>
      <p:sp>
        <p:nvSpPr>
          <p:cNvPr id="13" name="ZoneTexte 12"/>
          <p:cNvSpPr txBox="1"/>
          <p:nvPr/>
        </p:nvSpPr>
        <p:spPr>
          <a:xfrm>
            <a:off x="6252006" y="3084500"/>
            <a:ext cx="420624" cy="215444"/>
          </a:xfrm>
          <a:prstGeom prst="rect">
            <a:avLst/>
          </a:prstGeom>
          <a:noFill/>
        </p:spPr>
        <p:txBody>
          <a:bodyPr wrap="square" rtlCol="0">
            <a:spAutoFit/>
          </a:bodyPr>
          <a:lstStyle/>
          <a:p>
            <a:r>
              <a:rPr lang="fr-FR" sz="800" b="1" dirty="0" smtClean="0">
                <a:solidFill>
                  <a:schemeClr val="bg1"/>
                </a:solidFill>
              </a:rPr>
              <a:t>S</a:t>
            </a:r>
            <a:endParaRPr lang="fr-FR" sz="800" b="1" dirty="0">
              <a:solidFill>
                <a:schemeClr val="bg1"/>
              </a:solidFill>
            </a:endParaRPr>
          </a:p>
        </p:txBody>
      </p:sp>
      <p:sp>
        <p:nvSpPr>
          <p:cNvPr id="19" name="ZoneTexte 18"/>
          <p:cNvSpPr txBox="1"/>
          <p:nvPr/>
        </p:nvSpPr>
        <p:spPr>
          <a:xfrm>
            <a:off x="6286452" y="3588581"/>
            <a:ext cx="420624" cy="215444"/>
          </a:xfrm>
          <a:prstGeom prst="rect">
            <a:avLst/>
          </a:prstGeom>
          <a:noFill/>
        </p:spPr>
        <p:txBody>
          <a:bodyPr wrap="square" rtlCol="0">
            <a:spAutoFit/>
          </a:bodyPr>
          <a:lstStyle/>
          <a:p>
            <a:r>
              <a:rPr lang="fr-FR" sz="800" b="1" dirty="0" smtClean="0">
                <a:solidFill>
                  <a:schemeClr val="bg1"/>
                </a:solidFill>
              </a:rPr>
              <a:t>S</a:t>
            </a:r>
            <a:endParaRPr lang="fr-FR" sz="800" b="1" dirty="0">
              <a:solidFill>
                <a:schemeClr val="bg1"/>
              </a:solidFill>
            </a:endParaRPr>
          </a:p>
        </p:txBody>
      </p:sp>
      <p:sp>
        <p:nvSpPr>
          <p:cNvPr id="15" name="ZoneTexte 14"/>
          <p:cNvSpPr txBox="1"/>
          <p:nvPr/>
        </p:nvSpPr>
        <p:spPr>
          <a:xfrm>
            <a:off x="4094028" y="1575848"/>
            <a:ext cx="629264" cy="369332"/>
          </a:xfrm>
          <a:prstGeom prst="rect">
            <a:avLst/>
          </a:prstGeom>
          <a:noFill/>
        </p:spPr>
        <p:txBody>
          <a:bodyPr wrap="square" rtlCol="0">
            <a:spAutoFit/>
          </a:bodyPr>
          <a:lstStyle/>
          <a:p>
            <a:pPr algn="ctr"/>
            <a:r>
              <a:rPr lang="fr-FR" b="1" dirty="0" smtClean="0">
                <a:latin typeface="Arial" panose="020B0604020202020204" pitchFamily="34" charset="0"/>
                <a:cs typeface="Arial" panose="020B0604020202020204" pitchFamily="34" charset="0"/>
              </a:rPr>
              <a:t>76</a:t>
            </a:r>
            <a:endParaRPr lang="fr-FR" b="1" dirty="0">
              <a:latin typeface="Arial" panose="020B0604020202020204" pitchFamily="34" charset="0"/>
              <a:cs typeface="Arial" panose="020B0604020202020204" pitchFamily="34" charset="0"/>
            </a:endParaRPr>
          </a:p>
        </p:txBody>
      </p:sp>
      <p:sp>
        <p:nvSpPr>
          <p:cNvPr id="20" name="ZoneTexte 19"/>
          <p:cNvSpPr txBox="1"/>
          <p:nvPr/>
        </p:nvSpPr>
        <p:spPr>
          <a:xfrm>
            <a:off x="6945547" y="2257426"/>
            <a:ext cx="629264" cy="369332"/>
          </a:xfrm>
          <a:prstGeom prst="rect">
            <a:avLst/>
          </a:prstGeom>
          <a:noFill/>
        </p:spPr>
        <p:txBody>
          <a:bodyPr wrap="square" rtlCol="0">
            <a:spAutoFit/>
          </a:bodyPr>
          <a:lstStyle/>
          <a:p>
            <a:pPr algn="ctr"/>
            <a:r>
              <a:rPr lang="fr-FR" b="1" dirty="0" smtClean="0">
                <a:latin typeface="Arial" panose="020B0604020202020204" pitchFamily="34" charset="0"/>
                <a:cs typeface="Arial" panose="020B0604020202020204" pitchFamily="34" charset="0"/>
              </a:rPr>
              <a:t>60</a:t>
            </a:r>
            <a:endParaRPr lang="fr-FR" b="1" dirty="0">
              <a:latin typeface="Arial" panose="020B0604020202020204" pitchFamily="34" charset="0"/>
              <a:cs typeface="Arial" panose="020B0604020202020204" pitchFamily="34" charset="0"/>
            </a:endParaRPr>
          </a:p>
        </p:txBody>
      </p:sp>
      <p:sp>
        <p:nvSpPr>
          <p:cNvPr id="21" name="ZoneTexte 20"/>
          <p:cNvSpPr txBox="1"/>
          <p:nvPr/>
        </p:nvSpPr>
        <p:spPr>
          <a:xfrm>
            <a:off x="3969265" y="4159395"/>
            <a:ext cx="629264" cy="369332"/>
          </a:xfrm>
          <a:prstGeom prst="rect">
            <a:avLst/>
          </a:prstGeom>
          <a:noFill/>
        </p:spPr>
        <p:txBody>
          <a:bodyPr wrap="square" rtlCol="0">
            <a:spAutoFit/>
          </a:bodyPr>
          <a:lstStyle/>
          <a:p>
            <a:pPr algn="ctr"/>
            <a:r>
              <a:rPr lang="fr-FR" b="1" dirty="0" smtClean="0">
                <a:latin typeface="Arial" panose="020B0604020202020204" pitchFamily="34" charset="0"/>
                <a:cs typeface="Arial" panose="020B0604020202020204" pitchFamily="34" charset="0"/>
              </a:rPr>
              <a:t>27</a:t>
            </a:r>
            <a:endParaRPr lang="fr-FR" b="1" dirty="0">
              <a:latin typeface="Arial" panose="020B0604020202020204" pitchFamily="34" charset="0"/>
              <a:cs typeface="Arial" panose="020B0604020202020204" pitchFamily="34" charset="0"/>
            </a:endParaRPr>
          </a:p>
        </p:txBody>
      </p:sp>
      <p:sp>
        <p:nvSpPr>
          <p:cNvPr id="22" name="ZoneTexte 21"/>
          <p:cNvSpPr txBox="1"/>
          <p:nvPr/>
        </p:nvSpPr>
        <p:spPr>
          <a:xfrm>
            <a:off x="6992821" y="4631196"/>
            <a:ext cx="629264" cy="369332"/>
          </a:xfrm>
          <a:prstGeom prst="rect">
            <a:avLst/>
          </a:prstGeom>
          <a:noFill/>
        </p:spPr>
        <p:txBody>
          <a:bodyPr wrap="square" rtlCol="0">
            <a:spAutoFit/>
          </a:bodyPr>
          <a:lstStyle/>
          <a:p>
            <a:pPr algn="ctr"/>
            <a:r>
              <a:rPr lang="fr-FR" b="1" dirty="0" smtClean="0">
                <a:latin typeface="Arial" panose="020B0604020202020204" pitchFamily="34" charset="0"/>
                <a:cs typeface="Arial" panose="020B0604020202020204" pitchFamily="34" charset="0"/>
              </a:rPr>
              <a:t>95</a:t>
            </a:r>
            <a:endParaRPr lang="fr-FR" b="1" dirty="0">
              <a:latin typeface="Arial" panose="020B0604020202020204" pitchFamily="34" charset="0"/>
              <a:cs typeface="Arial" panose="020B0604020202020204" pitchFamily="34" charset="0"/>
            </a:endParaRPr>
          </a:p>
        </p:txBody>
      </p:sp>
      <p:sp>
        <p:nvSpPr>
          <p:cNvPr id="23" name="Ellipse 22"/>
          <p:cNvSpPr/>
          <p:nvPr/>
        </p:nvSpPr>
        <p:spPr>
          <a:xfrm>
            <a:off x="6225496" y="3738307"/>
            <a:ext cx="105287" cy="11562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53214817"/>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18765" y="116216"/>
            <a:ext cx="2959510" cy="944488"/>
          </a:xfrm>
        </p:spPr>
        <p:txBody>
          <a:bodyPr>
            <a:normAutofit/>
          </a:bodyPr>
          <a:lstStyle/>
          <a:p>
            <a:r>
              <a:rPr lang="fr-FR" sz="2800" b="1" u="sng" dirty="0" smtClean="0"/>
              <a:t>ORDRE DU JOUR</a:t>
            </a:r>
            <a:endParaRPr lang="fr-FR" sz="2800" b="1" u="sng" dirty="0"/>
          </a:p>
        </p:txBody>
      </p:sp>
      <p:sp>
        <p:nvSpPr>
          <p:cNvPr id="3" name="Espace réservé du contenu 2"/>
          <p:cNvSpPr>
            <a:spLocks noGrp="1"/>
          </p:cNvSpPr>
          <p:nvPr>
            <p:ph idx="1"/>
          </p:nvPr>
        </p:nvSpPr>
        <p:spPr>
          <a:xfrm>
            <a:off x="1709928" y="1527048"/>
            <a:ext cx="7068312" cy="4535424"/>
          </a:xfrm>
        </p:spPr>
        <p:txBody>
          <a:bodyPr>
            <a:noAutofit/>
          </a:bodyPr>
          <a:lstStyle/>
          <a:p>
            <a:r>
              <a:rPr lang="fr-FR" sz="2400" dirty="0" smtClean="0">
                <a:solidFill>
                  <a:schemeClr val="tx1"/>
                </a:solidFill>
              </a:rPr>
              <a:t>Présentation de la PASS et de son équipe</a:t>
            </a:r>
          </a:p>
          <a:p>
            <a:pPr marL="0" indent="0">
              <a:buNone/>
            </a:pPr>
            <a:endParaRPr lang="fr-FR" sz="2400" dirty="0" smtClean="0">
              <a:solidFill>
                <a:schemeClr val="tx1"/>
              </a:solidFill>
            </a:endParaRPr>
          </a:p>
          <a:p>
            <a:r>
              <a:rPr lang="fr-FR" sz="2400" dirty="0" smtClean="0">
                <a:solidFill>
                  <a:schemeClr val="tx1"/>
                </a:solidFill>
              </a:rPr>
              <a:t>Bilan de la File active 2025</a:t>
            </a:r>
          </a:p>
          <a:p>
            <a:endParaRPr lang="fr-FR" sz="2400" dirty="0">
              <a:solidFill>
                <a:schemeClr val="tx1"/>
              </a:solidFill>
            </a:endParaRPr>
          </a:p>
          <a:p>
            <a:r>
              <a:rPr lang="fr-FR" sz="2400" dirty="0" smtClean="0">
                <a:solidFill>
                  <a:schemeClr val="tx1"/>
                </a:solidFill>
              </a:rPr>
              <a:t>Développement de l’Aller-vers</a:t>
            </a:r>
          </a:p>
          <a:p>
            <a:pPr marL="0" indent="0">
              <a:buNone/>
            </a:pPr>
            <a:endParaRPr lang="fr-FR" sz="2400" dirty="0" smtClean="0">
              <a:solidFill>
                <a:schemeClr val="tx1"/>
              </a:solidFill>
            </a:endParaRPr>
          </a:p>
          <a:p>
            <a:r>
              <a:rPr lang="fr-FR" sz="2400" dirty="0" smtClean="0">
                <a:solidFill>
                  <a:schemeClr val="tx1"/>
                </a:solidFill>
              </a:rPr>
              <a:t>Cas concret d’un patient PASS</a:t>
            </a:r>
          </a:p>
          <a:p>
            <a:pPr marL="0" indent="0">
              <a:buNone/>
            </a:pPr>
            <a:endParaRPr lang="fr-FR" sz="2400" dirty="0" smtClean="0">
              <a:solidFill>
                <a:schemeClr val="tx1"/>
              </a:solidFill>
            </a:endParaRPr>
          </a:p>
          <a:p>
            <a:r>
              <a:rPr lang="fr-FR" sz="2400" dirty="0" smtClean="0">
                <a:solidFill>
                  <a:schemeClr val="tx1"/>
                </a:solidFill>
              </a:rPr>
              <a:t>Objectifs 2025/2026</a:t>
            </a: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16216"/>
            <a:ext cx="1240594" cy="1177030"/>
          </a:xfrm>
          <a:prstGeom prst="rect">
            <a:avLst/>
          </a:prstGeom>
        </p:spPr>
      </p:pic>
    </p:spTree>
    <p:extLst>
      <p:ext uri="{BB962C8B-B14F-4D97-AF65-F5344CB8AC3E}">
        <p14:creationId xmlns:p14="http://schemas.microsoft.com/office/powerpoint/2010/main" val="1409063578"/>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748009" y="210056"/>
            <a:ext cx="10443991" cy="6247864"/>
          </a:xfrm>
          <a:prstGeom prst="rect">
            <a:avLst/>
          </a:prstGeom>
        </p:spPr>
        <p:txBody>
          <a:bodyPr wrap="square">
            <a:spAutoFit/>
          </a:bodyPr>
          <a:lstStyle/>
          <a:p>
            <a:pPr lvl="0"/>
            <a:r>
              <a:rPr lang="fr-FR" sz="1400" dirty="0" smtClean="0">
                <a:solidFill>
                  <a:schemeClr val="tx2"/>
                </a:solidFill>
              </a:rPr>
              <a:t> </a:t>
            </a:r>
            <a:r>
              <a:rPr lang="fr-FR" sz="2000" b="1" u="sng" dirty="0"/>
              <a:t>Département 27 : </a:t>
            </a:r>
            <a:endParaRPr lang="fr-FR" sz="2000" b="1" u="sng" dirty="0" smtClean="0"/>
          </a:p>
          <a:p>
            <a:pPr lvl="0"/>
            <a:endParaRPr lang="fr-FR" sz="2000" b="1" u="sng" dirty="0"/>
          </a:p>
          <a:p>
            <a:pPr marL="342900" lvl="0" indent="-342900">
              <a:buFont typeface="Arial" panose="020B0604020202020204" pitchFamily="34" charset="0"/>
              <a:buChar char="•"/>
            </a:pPr>
            <a:r>
              <a:rPr lang="fr-FR" sz="2000" dirty="0" smtClean="0"/>
              <a:t>Bassin de vie important et multiples partenariats </a:t>
            </a:r>
            <a:endParaRPr lang="fr-FR" sz="2000" dirty="0"/>
          </a:p>
          <a:p>
            <a:pPr marL="342900" lvl="0" indent="-342900">
              <a:buFont typeface="Arial" panose="020B0604020202020204" pitchFamily="34" charset="0"/>
              <a:buChar char="•"/>
            </a:pPr>
            <a:r>
              <a:rPr lang="fr-FR" sz="2000" dirty="0" smtClean="0"/>
              <a:t>La majorité de </a:t>
            </a:r>
            <a:r>
              <a:rPr lang="fr-FR" sz="2000" dirty="0"/>
              <a:t>la patientèle de la </a:t>
            </a:r>
            <a:r>
              <a:rPr lang="fr-FR" sz="2000" dirty="0" smtClean="0"/>
              <a:t>PASS est </a:t>
            </a:r>
            <a:r>
              <a:rPr lang="fr-FR" sz="2000" dirty="0"/>
              <a:t>issue du 27. </a:t>
            </a:r>
            <a:endParaRPr lang="fr-FR" sz="2000" dirty="0" smtClean="0"/>
          </a:p>
          <a:p>
            <a:pPr marL="342900" lvl="0" indent="-342900">
              <a:buFont typeface="Arial" panose="020B0604020202020204" pitchFamily="34" charset="0"/>
              <a:buChar char="•"/>
            </a:pPr>
            <a:r>
              <a:rPr lang="fr-FR" sz="2000" dirty="0"/>
              <a:t>N</a:t>
            </a:r>
            <a:r>
              <a:rPr lang="fr-FR" sz="2000" dirty="0" smtClean="0"/>
              <a:t>os </a:t>
            </a:r>
            <a:r>
              <a:rPr lang="fr-FR" sz="2000" dirty="0"/>
              <a:t>principaux partenaires sont également dans le département de l’Eure. </a:t>
            </a:r>
          </a:p>
          <a:p>
            <a:pPr marL="342900" lvl="0" indent="-342900">
              <a:buFont typeface="Arial" panose="020B0604020202020204" pitchFamily="34" charset="0"/>
              <a:buChar char="•"/>
            </a:pPr>
            <a:endParaRPr lang="fr-FR" sz="2000" dirty="0" smtClean="0"/>
          </a:p>
          <a:p>
            <a:pPr lvl="0"/>
            <a:r>
              <a:rPr lang="fr-FR" sz="2000" b="1" u="sng" dirty="0" smtClean="0"/>
              <a:t>Département </a:t>
            </a:r>
            <a:r>
              <a:rPr lang="fr-FR" sz="2000" b="1" u="sng" dirty="0"/>
              <a:t>60 </a:t>
            </a:r>
            <a:r>
              <a:rPr lang="fr-FR" sz="2000" b="1" u="sng" dirty="0" smtClean="0"/>
              <a:t>:</a:t>
            </a:r>
          </a:p>
          <a:p>
            <a:pPr lvl="0"/>
            <a:endParaRPr lang="fr-FR" sz="2000" b="1" u="sng" dirty="0"/>
          </a:p>
          <a:p>
            <a:pPr marL="342900" lvl="0" indent="-342900">
              <a:buFont typeface="Arial" panose="020B0604020202020204" pitchFamily="34" charset="0"/>
              <a:buChar char="•"/>
            </a:pPr>
            <a:r>
              <a:rPr lang="fr-FR" sz="2000" dirty="0" smtClean="0"/>
              <a:t>Accord de partenariat avec la CPAM de l’Oise </a:t>
            </a:r>
            <a:r>
              <a:rPr lang="fr-FR" sz="2000" dirty="0"/>
              <a:t>réalisé en 2024</a:t>
            </a:r>
          </a:p>
          <a:p>
            <a:endParaRPr lang="fr-FR" sz="2000" dirty="0" smtClean="0">
              <a:solidFill>
                <a:schemeClr val="tx2"/>
              </a:solidFill>
            </a:endParaRPr>
          </a:p>
          <a:p>
            <a:endParaRPr lang="fr-FR" sz="2000" b="1" u="sng" dirty="0" smtClean="0">
              <a:solidFill>
                <a:schemeClr val="tx2"/>
              </a:solidFill>
            </a:endParaRPr>
          </a:p>
          <a:p>
            <a:r>
              <a:rPr lang="fr-FR" sz="2000" b="1" u="sng" dirty="0" smtClean="0"/>
              <a:t>Département </a:t>
            </a:r>
            <a:r>
              <a:rPr lang="fr-FR" sz="2000" b="1" u="sng" dirty="0"/>
              <a:t>76 </a:t>
            </a:r>
            <a:r>
              <a:rPr lang="fr-FR" sz="2000" b="1" u="sng" dirty="0" smtClean="0"/>
              <a:t>:</a:t>
            </a:r>
          </a:p>
          <a:p>
            <a:endParaRPr lang="fr-FR" sz="2000" b="1" u="sng" dirty="0"/>
          </a:p>
          <a:p>
            <a:pPr marL="342900" lvl="0" indent="-342900">
              <a:buFont typeface="Arial" panose="020B0604020202020204" pitchFamily="34" charset="0"/>
              <a:buChar char="•"/>
            </a:pPr>
            <a:r>
              <a:rPr lang="fr-FR" sz="2000" dirty="0" smtClean="0"/>
              <a:t>Partenariat </a:t>
            </a:r>
            <a:r>
              <a:rPr lang="fr-FR" sz="2000" dirty="0"/>
              <a:t>avec </a:t>
            </a:r>
            <a:r>
              <a:rPr lang="fr-FR" sz="2000" dirty="0" smtClean="0"/>
              <a:t>la Mission </a:t>
            </a:r>
            <a:r>
              <a:rPr lang="fr-FR" sz="2000" dirty="0"/>
              <a:t>d’Appui aux PASS de </a:t>
            </a:r>
            <a:r>
              <a:rPr lang="fr-FR" sz="2000" dirty="0" smtClean="0"/>
              <a:t>Neufchâtel </a:t>
            </a:r>
            <a:r>
              <a:rPr lang="fr-FR" sz="2000" dirty="0"/>
              <a:t>en Bray</a:t>
            </a:r>
          </a:p>
          <a:p>
            <a:pPr lvl="0"/>
            <a:endParaRPr lang="fr-FR" sz="2000" dirty="0"/>
          </a:p>
          <a:p>
            <a:endParaRPr lang="fr-FR" sz="2000" dirty="0"/>
          </a:p>
          <a:p>
            <a:r>
              <a:rPr lang="fr-FR" sz="2000" b="1" u="sng" dirty="0"/>
              <a:t>Département 95 </a:t>
            </a:r>
            <a:r>
              <a:rPr lang="fr-FR" sz="2000" b="1" u="sng" dirty="0" smtClean="0"/>
              <a:t>:</a:t>
            </a:r>
          </a:p>
          <a:p>
            <a:endParaRPr lang="fr-FR" sz="2000" b="1" u="sng" dirty="0"/>
          </a:p>
          <a:p>
            <a:pPr marL="342900" indent="-342900">
              <a:buFont typeface="Arial" panose="020B0604020202020204" pitchFamily="34" charset="0"/>
              <a:buChar char="•"/>
            </a:pPr>
            <a:r>
              <a:rPr lang="fr-FR" sz="2000" dirty="0" smtClean="0"/>
              <a:t>Quelques patients sont issus du 95</a:t>
            </a:r>
          </a:p>
          <a:p>
            <a:pPr marL="342900" indent="-342900">
              <a:buFont typeface="Arial" panose="020B0604020202020204" pitchFamily="34" charset="0"/>
              <a:buChar char="•"/>
            </a:pPr>
            <a:r>
              <a:rPr lang="fr-FR" sz="2000" dirty="0"/>
              <a:t>P</a:t>
            </a:r>
            <a:r>
              <a:rPr lang="fr-FR" sz="2000" dirty="0" smtClean="0"/>
              <a:t>artenariat avec l’Espace Partenaire en cours </a:t>
            </a:r>
            <a:endParaRPr lang="fr-FR" sz="2000"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244" y="129521"/>
            <a:ext cx="1113474" cy="1115706"/>
          </a:xfrm>
          <a:prstGeom prst="rect">
            <a:avLst/>
          </a:prstGeom>
        </p:spPr>
      </p:pic>
    </p:spTree>
    <p:extLst>
      <p:ext uri="{BB962C8B-B14F-4D97-AF65-F5344CB8AC3E}">
        <p14:creationId xmlns:p14="http://schemas.microsoft.com/office/powerpoint/2010/main" val="3927341133"/>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6"/>
          <p:cNvPicPr>
            <a:picLocks noGrp="1" noChangeAspect="1"/>
          </p:cNvPicPr>
          <p:nvPr>
            <p:ph idx="1"/>
          </p:nvPr>
        </p:nvPicPr>
        <p:blipFill rotWithShape="1">
          <a:blip r:embed="rId2"/>
          <a:srcRect l="41051" t="14951" r="26732" b="3908"/>
          <a:stretch/>
        </p:blipFill>
        <p:spPr>
          <a:xfrm>
            <a:off x="1254574" y="1035283"/>
            <a:ext cx="3893498" cy="5515917"/>
          </a:xfrm>
          <a:prstGeom prst="rect">
            <a:avLst/>
          </a:prstGeom>
        </p:spPr>
        <p:style>
          <a:lnRef idx="2">
            <a:schemeClr val="accent1"/>
          </a:lnRef>
          <a:fillRef idx="1">
            <a:schemeClr val="lt1"/>
          </a:fillRef>
          <a:effectRef idx="0">
            <a:schemeClr val="accent1"/>
          </a:effectRef>
          <a:fontRef idx="minor">
            <a:schemeClr val="dk1"/>
          </a:fontRef>
        </p:style>
      </p:pic>
      <p:pic>
        <p:nvPicPr>
          <p:cNvPr id="7" name="Espace réservé du contenu 6"/>
          <p:cNvPicPr>
            <a:picLocks noChangeAspect="1"/>
          </p:cNvPicPr>
          <p:nvPr/>
        </p:nvPicPr>
        <p:blipFill rotWithShape="1">
          <a:blip r:embed="rId2"/>
          <a:srcRect l="41051" t="46992" r="26732" b="32236"/>
          <a:stretch/>
        </p:blipFill>
        <p:spPr>
          <a:xfrm>
            <a:off x="5214331" y="2324670"/>
            <a:ext cx="6463099" cy="3025585"/>
          </a:xfrm>
          <a:prstGeom prst="rect">
            <a:avLst/>
          </a:prstGeom>
        </p:spPr>
        <p:style>
          <a:lnRef idx="2">
            <a:schemeClr val="accent2"/>
          </a:lnRef>
          <a:fillRef idx="1">
            <a:schemeClr val="lt1"/>
          </a:fillRef>
          <a:effectRef idx="0">
            <a:schemeClr val="accent2"/>
          </a:effectRef>
          <a:fontRef idx="minor">
            <a:schemeClr val="dk1"/>
          </a:fontRef>
        </p:style>
      </p:pic>
      <p:sp>
        <p:nvSpPr>
          <p:cNvPr id="8" name="Rectangle 7"/>
          <p:cNvSpPr/>
          <p:nvPr/>
        </p:nvSpPr>
        <p:spPr>
          <a:xfrm>
            <a:off x="3806978" y="107072"/>
            <a:ext cx="4383084" cy="523220"/>
          </a:xfrm>
          <a:prstGeom prst="rect">
            <a:avLst/>
          </a:prstGeom>
        </p:spPr>
        <p:txBody>
          <a:bodyPr wrap="square">
            <a:spAutoFit/>
          </a:bodyPr>
          <a:lstStyle/>
          <a:p>
            <a:pPr fontAlgn="base"/>
            <a:r>
              <a:rPr lang="fr-FR" sz="2800" b="1" u="sng" dirty="0" smtClean="0"/>
              <a:t>Les critères de repérage</a:t>
            </a:r>
            <a:endParaRPr lang="fr-FR" sz="2800" b="1" u="sng"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spTree>
    <p:extLst>
      <p:ext uri="{BB962C8B-B14F-4D97-AF65-F5344CB8AC3E}">
        <p14:creationId xmlns:p14="http://schemas.microsoft.com/office/powerpoint/2010/main" val="3233941881"/>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20073" y="302991"/>
            <a:ext cx="5568696" cy="707401"/>
          </a:xfrm>
        </p:spPr>
        <p:txBody>
          <a:bodyPr>
            <a:noAutofit/>
          </a:bodyPr>
          <a:lstStyle/>
          <a:p>
            <a:r>
              <a:rPr lang="fr-FR" sz="2800" b="1" u="sng" dirty="0" smtClean="0"/>
              <a:t>Partenaires et permanences</a:t>
            </a:r>
            <a:endParaRPr lang="fr-FR" sz="2800" b="1" u="sng" dirty="0"/>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pic>
        <p:nvPicPr>
          <p:cNvPr id="10" name="Image 9"/>
          <p:cNvPicPr>
            <a:picLocks noChangeAspect="1"/>
          </p:cNvPicPr>
          <p:nvPr/>
        </p:nvPicPr>
        <p:blipFill>
          <a:blip r:embed="rId4"/>
          <a:stretch>
            <a:fillRect/>
          </a:stretch>
        </p:blipFill>
        <p:spPr>
          <a:xfrm>
            <a:off x="957125" y="1913203"/>
            <a:ext cx="1939302" cy="1606374"/>
          </a:xfrm>
          <a:prstGeom prst="rect">
            <a:avLst/>
          </a:prstGeom>
        </p:spPr>
      </p:pic>
      <p:pic>
        <p:nvPicPr>
          <p:cNvPr id="11" name="Imag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8279" y="1275889"/>
            <a:ext cx="2105666" cy="2105666"/>
          </a:xfrm>
          <a:prstGeom prst="rect">
            <a:avLst/>
          </a:prstGeom>
        </p:spPr>
      </p:pic>
      <p:pic>
        <p:nvPicPr>
          <p:cNvPr id="13" name="Imag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49755" y="3796293"/>
            <a:ext cx="3670081" cy="2222367"/>
          </a:xfrm>
          <a:prstGeom prst="rect">
            <a:avLst/>
          </a:prstGeom>
        </p:spPr>
      </p:pic>
      <p:pic>
        <p:nvPicPr>
          <p:cNvPr id="14" name="Imag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75688" y="1431879"/>
            <a:ext cx="1710306" cy="2018905"/>
          </a:xfrm>
          <a:prstGeom prst="rect">
            <a:avLst/>
          </a:prstGeom>
        </p:spPr>
      </p:pic>
      <p:pic>
        <p:nvPicPr>
          <p:cNvPr id="15" name="Imag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39663" y="4204557"/>
            <a:ext cx="2953439" cy="2323061"/>
          </a:xfrm>
          <a:prstGeom prst="rect">
            <a:avLst/>
          </a:prstGeom>
        </p:spPr>
      </p:pic>
      <p:sp>
        <p:nvSpPr>
          <p:cNvPr id="16" name="Ellipse 15"/>
          <p:cNvSpPr/>
          <p:nvPr/>
        </p:nvSpPr>
        <p:spPr>
          <a:xfrm>
            <a:off x="9362076" y="4270076"/>
            <a:ext cx="2720196" cy="174858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9708570" y="4821202"/>
            <a:ext cx="2027208" cy="646331"/>
          </a:xfrm>
          <a:prstGeom prst="rect">
            <a:avLst/>
          </a:prstGeom>
          <a:noFill/>
        </p:spPr>
        <p:txBody>
          <a:bodyPr wrap="square" rtlCol="0">
            <a:spAutoFit/>
          </a:bodyPr>
          <a:lstStyle/>
          <a:p>
            <a:pPr algn="ctr"/>
            <a:r>
              <a:rPr lang="fr-FR" b="1" dirty="0" smtClean="0">
                <a:solidFill>
                  <a:schemeClr val="accent6">
                    <a:lumMod val="75000"/>
                  </a:schemeClr>
                </a:solidFill>
              </a:rPr>
              <a:t>Saint Gervais Saint Protais</a:t>
            </a:r>
            <a:endParaRPr lang="fr-FR" b="1" dirty="0">
              <a:solidFill>
                <a:schemeClr val="accent6">
                  <a:lumMod val="75000"/>
                </a:schemeClr>
              </a:solidFill>
            </a:endParaRPr>
          </a:p>
        </p:txBody>
      </p:sp>
    </p:spTree>
    <p:extLst>
      <p:ext uri="{BB962C8B-B14F-4D97-AF65-F5344CB8AC3E}">
        <p14:creationId xmlns:p14="http://schemas.microsoft.com/office/powerpoint/2010/main" val="2282462598"/>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8978" y="344159"/>
            <a:ext cx="8118295" cy="444672"/>
          </a:xfrm>
        </p:spPr>
        <p:txBody>
          <a:bodyPr>
            <a:normAutofit fontScale="90000"/>
          </a:bodyPr>
          <a:lstStyle/>
          <a:p>
            <a:pPr algn="ctr"/>
            <a:r>
              <a:rPr lang="fr-FR" sz="2800" b="1" u="sng" dirty="0" smtClean="0"/>
              <a:t>Bilan des PermanenceS et rencontres en 2025</a:t>
            </a:r>
            <a:endParaRPr lang="fr-FR" sz="2800" b="1" u="sng" dirty="0"/>
          </a:p>
        </p:txBody>
      </p:sp>
      <p:pic>
        <p:nvPicPr>
          <p:cNvPr id="12" name="Imag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
        <p:nvSpPr>
          <p:cNvPr id="5" name="ZoneTexte 4"/>
          <p:cNvSpPr txBox="1"/>
          <p:nvPr/>
        </p:nvSpPr>
        <p:spPr>
          <a:xfrm>
            <a:off x="1988978" y="1502688"/>
            <a:ext cx="9497510" cy="5355312"/>
          </a:xfrm>
          <a:prstGeom prst="rect">
            <a:avLst/>
          </a:prstGeom>
          <a:noFill/>
        </p:spPr>
        <p:txBody>
          <a:bodyPr wrap="square" rtlCol="0">
            <a:spAutoFit/>
          </a:bodyPr>
          <a:lstStyle/>
          <a:p>
            <a:pPr marL="285750" indent="-285750">
              <a:buFont typeface="Wingdings" panose="05000000000000000000" pitchFamily="2" charset="2"/>
              <a:buChar char="Ø"/>
            </a:pPr>
            <a:r>
              <a:rPr lang="fr-FR" b="1" dirty="0" smtClean="0"/>
              <a:t>Restos du cœur </a:t>
            </a:r>
            <a:r>
              <a:rPr lang="fr-FR" dirty="0" smtClean="0"/>
              <a:t>: 10/02 - 24/11</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b="1" dirty="0" smtClean="0"/>
              <a:t>Offrir ensemble </a:t>
            </a:r>
            <a:r>
              <a:rPr lang="fr-FR" dirty="0" smtClean="0"/>
              <a:t>: 10/02 – 06/08 – 21/11</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b="1" dirty="0" smtClean="0"/>
              <a:t>Saint Gervais Saint Protais </a:t>
            </a:r>
            <a:r>
              <a:rPr lang="fr-FR" dirty="0" smtClean="0"/>
              <a:t>: 21/02 – 22/08 – 14/11</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b="1" dirty="0" smtClean="0"/>
              <a:t>Secours populaire </a:t>
            </a:r>
            <a:r>
              <a:rPr lang="fr-FR" dirty="0" smtClean="0"/>
              <a:t>: 25/03 – 19/08</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b="1" dirty="0" smtClean="0"/>
              <a:t>Saint Vincent de Paul </a:t>
            </a:r>
            <a:r>
              <a:rPr lang="fr-FR" dirty="0" smtClean="0"/>
              <a:t>: 14/08 – 20/11</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b="1" dirty="0" smtClean="0"/>
              <a:t>Accueil Service (Maraude) </a:t>
            </a:r>
            <a:r>
              <a:rPr lang="fr-FR" dirty="0" smtClean="0"/>
              <a:t>: 18/04</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b="1" dirty="0" smtClean="0"/>
              <a:t>Mairie de Bézu-Saint-Eloi </a:t>
            </a:r>
            <a:r>
              <a:rPr lang="fr-FR" dirty="0" smtClean="0"/>
              <a:t>: 16/04 – Permanence 28/05</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b="1" dirty="0" smtClean="0"/>
              <a:t>Mairie de Saussay-la-Campagne </a:t>
            </a:r>
            <a:r>
              <a:rPr lang="fr-FR" dirty="0" smtClean="0"/>
              <a:t>: 07/05 – Permanence 23/05</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endParaRPr lang="fr-FR" dirty="0" smtClean="0"/>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endParaRPr lang="fr-FR" dirty="0"/>
          </a:p>
        </p:txBody>
      </p:sp>
    </p:spTree>
    <p:extLst>
      <p:ext uri="{BB962C8B-B14F-4D97-AF65-F5344CB8AC3E}">
        <p14:creationId xmlns:p14="http://schemas.microsoft.com/office/powerpoint/2010/main" val="2903153025"/>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4698" y="-22007"/>
            <a:ext cx="8295195" cy="516364"/>
          </a:xfrm>
        </p:spPr>
        <p:txBody>
          <a:bodyPr>
            <a:normAutofit fontScale="90000"/>
          </a:bodyPr>
          <a:lstStyle/>
          <a:p>
            <a:pPr algn="ctr"/>
            <a:r>
              <a:rPr lang="fr-FR" sz="2800" b="1" u="sng" dirty="0" smtClean="0"/>
              <a:t>Permanences 2025</a:t>
            </a:r>
            <a:endParaRPr lang="fr-FR" sz="2800" b="1" u="sng"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6040" y="438912"/>
            <a:ext cx="8872512" cy="6273494"/>
          </a:xfrm>
        </p:spPr>
      </p:pic>
      <p:sp>
        <p:nvSpPr>
          <p:cNvPr id="7" name="Titre 1"/>
          <p:cNvSpPr txBox="1">
            <a:spLocks/>
          </p:cNvSpPr>
          <p:nvPr/>
        </p:nvSpPr>
        <p:spPr>
          <a:xfrm>
            <a:off x="1946813" y="5340096"/>
            <a:ext cx="3310128" cy="13723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fr-FR" sz="1200" dirty="0" smtClean="0">
                <a:solidFill>
                  <a:schemeClr val="bg2"/>
                </a:solidFill>
              </a:rPr>
              <a:t>En bleu: permanence sur des locaux publics</a:t>
            </a:r>
            <a:br>
              <a:rPr lang="fr-FR" sz="1200" dirty="0" smtClean="0">
                <a:solidFill>
                  <a:schemeClr val="bg2"/>
                </a:solidFill>
              </a:rPr>
            </a:br>
            <a:r>
              <a:rPr lang="fr-FR" sz="1200" dirty="0" smtClean="0">
                <a:solidFill>
                  <a:srgbClr val="00B050"/>
                </a:solidFill>
              </a:rPr>
              <a:t>En vert : permanence dans des associations caritatives</a:t>
            </a:r>
            <a:endParaRPr lang="fr-FR" sz="1200" dirty="0">
              <a:solidFill>
                <a:srgbClr val="00B050"/>
              </a:solidFill>
            </a:endParaRPr>
          </a:p>
        </p:txBody>
      </p:sp>
      <p:sp>
        <p:nvSpPr>
          <p:cNvPr id="8" name="Ellipse 7"/>
          <p:cNvSpPr/>
          <p:nvPr/>
        </p:nvSpPr>
        <p:spPr>
          <a:xfrm>
            <a:off x="5797296" y="969264"/>
            <a:ext cx="576072" cy="310896"/>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3840480" y="2962656"/>
            <a:ext cx="822960" cy="301752"/>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6212296" y="5650992"/>
            <a:ext cx="709712" cy="353026"/>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5403245" y="3301694"/>
            <a:ext cx="635508" cy="256032"/>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8065008" y="4005072"/>
            <a:ext cx="484632" cy="237744"/>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15" name="Imag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4143592957"/>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2746" y="188641"/>
            <a:ext cx="8130760" cy="780352"/>
          </a:xfrm>
        </p:spPr>
        <p:txBody>
          <a:bodyPr>
            <a:noAutofit/>
          </a:bodyPr>
          <a:lstStyle/>
          <a:p>
            <a:r>
              <a:rPr lang="fr-FR" sz="2800" b="1" u="sng" dirty="0" smtClean="0"/>
              <a:t>DEVELOPPEMENT DE L’ALLER-VERS dans l'Oise</a:t>
            </a:r>
            <a:endParaRPr lang="fr-FR" sz="2800" b="1" u="sng" dirty="0"/>
          </a:p>
        </p:txBody>
      </p:sp>
      <p:sp>
        <p:nvSpPr>
          <p:cNvPr id="3" name="Espace réservé du contenu 2"/>
          <p:cNvSpPr>
            <a:spLocks noGrp="1"/>
          </p:cNvSpPr>
          <p:nvPr>
            <p:ph idx="1"/>
          </p:nvPr>
        </p:nvSpPr>
        <p:spPr>
          <a:xfrm>
            <a:off x="1409779" y="2002535"/>
            <a:ext cx="7944533" cy="3694811"/>
          </a:xfrm>
        </p:spPr>
        <p:txBody>
          <a:bodyPr>
            <a:normAutofit/>
          </a:bodyPr>
          <a:lstStyle/>
          <a:p>
            <a:pPr marL="0" indent="0" algn="ctr">
              <a:buNone/>
            </a:pPr>
            <a:endParaRPr lang="fr-FR" dirty="0"/>
          </a:p>
          <a:p>
            <a:pPr>
              <a:buFont typeface="Wingdings" panose="05000000000000000000" pitchFamily="2" charset="2"/>
              <a:buChar char="Ø"/>
            </a:pPr>
            <a:r>
              <a:rPr lang="fr-FR" dirty="0" smtClean="0">
                <a:solidFill>
                  <a:schemeClr val="tx1"/>
                </a:solidFill>
              </a:rPr>
              <a:t>Contact avec les Mairies</a:t>
            </a:r>
            <a:endParaRPr lang="fr-FR" dirty="0">
              <a:solidFill>
                <a:schemeClr val="tx1"/>
              </a:solidFill>
            </a:endParaRPr>
          </a:p>
          <a:p>
            <a:pPr marL="0" indent="0">
              <a:buNone/>
            </a:pPr>
            <a:endParaRPr lang="fr-FR" dirty="0" smtClean="0">
              <a:solidFill>
                <a:schemeClr val="tx1"/>
              </a:solidFill>
            </a:endParaRPr>
          </a:p>
          <a:p>
            <a:pPr>
              <a:buFont typeface="Wingdings" panose="05000000000000000000" pitchFamily="2" charset="2"/>
              <a:buChar char="Ø"/>
            </a:pPr>
            <a:r>
              <a:rPr lang="fr-FR" dirty="0" smtClean="0">
                <a:solidFill>
                  <a:schemeClr val="tx1"/>
                </a:solidFill>
              </a:rPr>
              <a:t>Rencontre avec les pharmacies</a:t>
            </a:r>
          </a:p>
          <a:p>
            <a:pPr marL="0" indent="0">
              <a:buNone/>
            </a:pPr>
            <a:endParaRPr lang="fr-FR" dirty="0" smtClean="0">
              <a:solidFill>
                <a:schemeClr val="tx1"/>
              </a:solidFill>
            </a:endParaRPr>
          </a:p>
          <a:p>
            <a:pPr>
              <a:buFont typeface="Wingdings" panose="05000000000000000000" pitchFamily="2" charset="2"/>
              <a:buChar char="Ø"/>
            </a:pPr>
            <a:r>
              <a:rPr lang="fr-FR" dirty="0" smtClean="0">
                <a:solidFill>
                  <a:schemeClr val="tx1"/>
                </a:solidFill>
              </a:rPr>
              <a:t>Rencontre avec la </a:t>
            </a:r>
            <a:r>
              <a:rPr lang="fr-FR" dirty="0">
                <a:solidFill>
                  <a:schemeClr val="tx1"/>
                </a:solidFill>
              </a:rPr>
              <a:t>Maison Départementale de la </a:t>
            </a:r>
            <a:r>
              <a:rPr lang="fr-FR" dirty="0" smtClean="0">
                <a:solidFill>
                  <a:schemeClr val="tx1"/>
                </a:solidFill>
              </a:rPr>
              <a:t>Solidarité , CCAS des villes </a:t>
            </a:r>
            <a:r>
              <a:rPr lang="fr-FR" dirty="0">
                <a:solidFill>
                  <a:schemeClr val="tx1"/>
                </a:solidFill>
              </a:rPr>
              <a:t>limitrophes de l’Oise (Sérifontaine, Trie-Château, </a:t>
            </a:r>
            <a:r>
              <a:rPr lang="fr-FR" dirty="0" smtClean="0">
                <a:solidFill>
                  <a:schemeClr val="tx1"/>
                </a:solidFill>
              </a:rPr>
              <a:t>Chaumont-en-Vexin)</a:t>
            </a:r>
          </a:p>
          <a:p>
            <a:pPr marL="0" indent="0" algn="ctr">
              <a:buNone/>
            </a:pPr>
            <a:endParaRPr lang="fr-FR" dirty="0" smtClean="0"/>
          </a:p>
          <a:p>
            <a:pPr marL="0" indent="0" algn="ctr">
              <a:buNone/>
            </a:pPr>
            <a:endParaRPr lang="fr-FR"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
        <p:nvSpPr>
          <p:cNvPr id="4" name="ZoneTexte 3"/>
          <p:cNvSpPr txBox="1"/>
          <p:nvPr/>
        </p:nvSpPr>
        <p:spPr>
          <a:xfrm>
            <a:off x="1157517" y="5697346"/>
            <a:ext cx="8449056" cy="369332"/>
          </a:xfrm>
          <a:prstGeom prst="rect">
            <a:avLst/>
          </a:prstGeom>
          <a:noFill/>
        </p:spPr>
        <p:txBody>
          <a:bodyPr wrap="square" rtlCol="0">
            <a:spAutoFit/>
          </a:bodyPr>
          <a:lstStyle/>
          <a:p>
            <a:r>
              <a:rPr lang="fr-FR" dirty="0" smtClean="0">
                <a:solidFill>
                  <a:srgbClr val="FFFF00"/>
                </a:solidFill>
              </a:rPr>
              <a:t>Des contacts et des permanences réguliers seront mises en place en 2026</a:t>
            </a:r>
            <a:endParaRPr lang="fr-FR" dirty="0">
              <a:solidFill>
                <a:srgbClr val="FFFF00"/>
              </a:solidFill>
            </a:endParaRPr>
          </a:p>
        </p:txBody>
      </p:sp>
    </p:spTree>
    <p:extLst>
      <p:ext uri="{BB962C8B-B14F-4D97-AF65-F5344CB8AC3E}">
        <p14:creationId xmlns:p14="http://schemas.microsoft.com/office/powerpoint/2010/main" val="3165479027"/>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2757" y="656692"/>
            <a:ext cx="8545869" cy="6077383"/>
          </a:xfrm>
          <a:prstGeom prst="rect">
            <a:avLst/>
          </a:prstGeom>
        </p:spPr>
      </p:pic>
      <p:sp>
        <p:nvSpPr>
          <p:cNvPr id="2" name="Titre 1"/>
          <p:cNvSpPr>
            <a:spLocks noGrp="1"/>
          </p:cNvSpPr>
          <p:nvPr>
            <p:ph type="title"/>
          </p:nvPr>
        </p:nvSpPr>
        <p:spPr>
          <a:xfrm>
            <a:off x="2723383" y="124314"/>
            <a:ext cx="6649486" cy="444672"/>
          </a:xfrm>
        </p:spPr>
        <p:txBody>
          <a:bodyPr>
            <a:normAutofit fontScale="90000"/>
          </a:bodyPr>
          <a:lstStyle/>
          <a:p>
            <a:pPr algn="ctr"/>
            <a:r>
              <a:rPr lang="fr-FR" sz="2800" b="1" u="sng" dirty="0" smtClean="0"/>
              <a:t>PermanenceS programméeS 2025-2026</a:t>
            </a:r>
            <a:endParaRPr lang="fr-FR" sz="2800" b="1" u="sng" dirty="0"/>
          </a:p>
        </p:txBody>
      </p:sp>
      <p:sp>
        <p:nvSpPr>
          <p:cNvPr id="16" name="Ellipse 15"/>
          <p:cNvSpPr/>
          <p:nvPr/>
        </p:nvSpPr>
        <p:spPr>
          <a:xfrm>
            <a:off x="2989018" y="4325112"/>
            <a:ext cx="603504" cy="32918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2766813" y="832104"/>
            <a:ext cx="825709" cy="33669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5705856" y="4965192"/>
            <a:ext cx="1527048" cy="420624"/>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7351776" y="656692"/>
            <a:ext cx="3071719" cy="923330"/>
          </a:xfrm>
          <a:prstGeom prst="rect">
            <a:avLst/>
          </a:prstGeom>
          <a:noFill/>
        </p:spPr>
        <p:txBody>
          <a:bodyPr wrap="square" rtlCol="0">
            <a:spAutoFit/>
          </a:bodyPr>
          <a:lstStyle/>
          <a:p>
            <a:r>
              <a:rPr lang="fr-FR" dirty="0">
                <a:solidFill>
                  <a:schemeClr val="bg2"/>
                </a:solidFill>
              </a:rPr>
              <a:t>En bleu: </a:t>
            </a:r>
            <a:r>
              <a:rPr lang="fr-FR" dirty="0" smtClean="0">
                <a:solidFill>
                  <a:schemeClr val="bg2"/>
                </a:solidFill>
              </a:rPr>
              <a:t>Permanence dans les locaux </a:t>
            </a:r>
            <a:r>
              <a:rPr lang="fr-FR" dirty="0">
                <a:solidFill>
                  <a:schemeClr val="bg2"/>
                </a:solidFill>
              </a:rPr>
              <a:t>publics</a:t>
            </a:r>
            <a:br>
              <a:rPr lang="fr-FR" dirty="0">
                <a:solidFill>
                  <a:schemeClr val="bg2"/>
                </a:solidFill>
              </a:rPr>
            </a:br>
            <a:endParaRPr lang="fr-FR" dirty="0">
              <a:solidFill>
                <a:schemeClr val="accent6">
                  <a:lumMod val="75000"/>
                </a:schemeClr>
              </a:solidFill>
            </a:endParaRPr>
          </a:p>
        </p:txBody>
      </p:sp>
      <p:sp>
        <p:nvSpPr>
          <p:cNvPr id="4" name="Ellipse 3"/>
          <p:cNvSpPr/>
          <p:nvPr/>
        </p:nvSpPr>
        <p:spPr>
          <a:xfrm>
            <a:off x="4141161" y="4096512"/>
            <a:ext cx="950976" cy="329184"/>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18363419"/>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1653476" y="2503084"/>
            <a:ext cx="8534400" cy="1507067"/>
          </a:xfrm>
        </p:spPr>
        <p:txBody>
          <a:bodyPr>
            <a:normAutofit/>
          </a:bodyPr>
          <a:lstStyle/>
          <a:p>
            <a:pPr algn="ctr"/>
            <a:r>
              <a:rPr lang="fr-FR" sz="4400" b="1" u="sng" dirty="0" smtClean="0"/>
              <a:t>CAS CONCRETS D’UN PATIENT PASS</a:t>
            </a:r>
            <a:endParaRPr lang="fr-FR" sz="4400" b="1" u="sng"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spTree>
    <p:extLst>
      <p:ext uri="{BB962C8B-B14F-4D97-AF65-F5344CB8AC3E}">
        <p14:creationId xmlns:p14="http://schemas.microsoft.com/office/powerpoint/2010/main" val="2218140178"/>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5297196" y="841549"/>
            <a:ext cx="1288796" cy="369332"/>
          </a:xfrm>
          <a:prstGeom prst="rect">
            <a:avLst/>
          </a:prstGeom>
          <a:noFill/>
        </p:spPr>
        <p:txBody>
          <a:bodyPr wrap="square" rtlCol="0">
            <a:spAutoFit/>
          </a:bodyPr>
          <a:lstStyle/>
          <a:p>
            <a:r>
              <a:rPr lang="fr-FR" dirty="0" smtClean="0"/>
              <a:t>Homme</a:t>
            </a:r>
            <a:endParaRPr lang="fr-FR" dirty="0"/>
          </a:p>
        </p:txBody>
      </p:sp>
      <p:sp>
        <p:nvSpPr>
          <p:cNvPr id="10" name="ZoneTexte 9"/>
          <p:cNvSpPr txBox="1"/>
          <p:nvPr/>
        </p:nvSpPr>
        <p:spPr>
          <a:xfrm>
            <a:off x="7476909" y="446524"/>
            <a:ext cx="949458" cy="369332"/>
          </a:xfrm>
          <a:prstGeom prst="rect">
            <a:avLst/>
          </a:prstGeom>
          <a:noFill/>
        </p:spPr>
        <p:txBody>
          <a:bodyPr wrap="square" rtlCol="0">
            <a:spAutoFit/>
          </a:bodyPr>
          <a:lstStyle/>
          <a:p>
            <a:r>
              <a:rPr lang="fr-FR" dirty="0" smtClean="0"/>
              <a:t>38 ans</a:t>
            </a:r>
            <a:endParaRPr lang="fr-FR" dirty="0"/>
          </a:p>
        </p:txBody>
      </p:sp>
      <p:sp>
        <p:nvSpPr>
          <p:cNvPr id="11" name="ZoneTexte 10"/>
          <p:cNvSpPr txBox="1"/>
          <p:nvPr/>
        </p:nvSpPr>
        <p:spPr>
          <a:xfrm>
            <a:off x="2044853" y="5117528"/>
            <a:ext cx="2816352" cy="369332"/>
          </a:xfrm>
          <a:prstGeom prst="rect">
            <a:avLst/>
          </a:prstGeom>
          <a:noFill/>
        </p:spPr>
        <p:txBody>
          <a:bodyPr wrap="square" rtlCol="0">
            <a:spAutoFit/>
          </a:bodyPr>
          <a:lstStyle/>
          <a:p>
            <a:r>
              <a:rPr lang="fr-FR" dirty="0" smtClean="0"/>
              <a:t>Absence de passeport</a:t>
            </a:r>
            <a:endParaRPr lang="fr-FR" dirty="0"/>
          </a:p>
        </p:txBody>
      </p:sp>
      <p:sp>
        <p:nvSpPr>
          <p:cNvPr id="12" name="ZoneTexte 11"/>
          <p:cNvSpPr txBox="1"/>
          <p:nvPr/>
        </p:nvSpPr>
        <p:spPr>
          <a:xfrm>
            <a:off x="2014195" y="452722"/>
            <a:ext cx="2606040" cy="646331"/>
          </a:xfrm>
          <a:prstGeom prst="rect">
            <a:avLst/>
          </a:prstGeom>
          <a:noFill/>
        </p:spPr>
        <p:txBody>
          <a:bodyPr wrap="square" rtlCol="0">
            <a:spAutoFit/>
          </a:bodyPr>
          <a:lstStyle/>
          <a:p>
            <a:pPr algn="ctr"/>
            <a:r>
              <a:rPr lang="fr-FR" dirty="0" smtClean="0"/>
              <a:t>Troubles psychiatriques </a:t>
            </a:r>
            <a:endParaRPr lang="fr-FR" dirty="0"/>
          </a:p>
        </p:txBody>
      </p:sp>
      <p:sp>
        <p:nvSpPr>
          <p:cNvPr id="13" name="ZoneTexte 12"/>
          <p:cNvSpPr txBox="1"/>
          <p:nvPr/>
        </p:nvSpPr>
        <p:spPr>
          <a:xfrm>
            <a:off x="625549" y="6066257"/>
            <a:ext cx="1546790" cy="369332"/>
          </a:xfrm>
          <a:prstGeom prst="rect">
            <a:avLst/>
          </a:prstGeom>
          <a:noFill/>
        </p:spPr>
        <p:txBody>
          <a:bodyPr wrap="square" rtlCol="0">
            <a:spAutoFit/>
          </a:bodyPr>
          <a:lstStyle/>
          <a:p>
            <a:r>
              <a:rPr lang="fr-FR" dirty="0" smtClean="0"/>
              <a:t>Addictions</a:t>
            </a:r>
            <a:endParaRPr lang="fr-FR" dirty="0"/>
          </a:p>
        </p:txBody>
      </p:sp>
      <p:sp>
        <p:nvSpPr>
          <p:cNvPr id="14" name="ZoneTexte 13"/>
          <p:cNvSpPr txBox="1"/>
          <p:nvPr/>
        </p:nvSpPr>
        <p:spPr>
          <a:xfrm>
            <a:off x="9543991" y="520792"/>
            <a:ext cx="621792" cy="369332"/>
          </a:xfrm>
          <a:prstGeom prst="rect">
            <a:avLst/>
          </a:prstGeom>
          <a:noFill/>
        </p:spPr>
        <p:txBody>
          <a:bodyPr wrap="square" rtlCol="0">
            <a:spAutoFit/>
          </a:bodyPr>
          <a:lstStyle/>
          <a:p>
            <a:r>
              <a:rPr lang="fr-FR" dirty="0" smtClean="0"/>
              <a:t>SDF</a:t>
            </a:r>
            <a:endParaRPr lang="fr-FR" dirty="0"/>
          </a:p>
        </p:txBody>
      </p:sp>
      <p:sp>
        <p:nvSpPr>
          <p:cNvPr id="15" name="ZoneTexte 14"/>
          <p:cNvSpPr txBox="1"/>
          <p:nvPr/>
        </p:nvSpPr>
        <p:spPr>
          <a:xfrm>
            <a:off x="653814" y="3235150"/>
            <a:ext cx="2979270" cy="923330"/>
          </a:xfrm>
          <a:prstGeom prst="rect">
            <a:avLst/>
          </a:prstGeom>
          <a:noFill/>
        </p:spPr>
        <p:txBody>
          <a:bodyPr wrap="square" rtlCol="0">
            <a:spAutoFit/>
          </a:bodyPr>
          <a:lstStyle/>
          <a:p>
            <a:pPr algn="ctr"/>
            <a:r>
              <a:rPr lang="fr-FR" dirty="0" smtClean="0"/>
              <a:t>Problèmes de santé(cardiopathie congénitale)</a:t>
            </a:r>
            <a:endParaRPr lang="fr-FR" dirty="0"/>
          </a:p>
        </p:txBody>
      </p:sp>
      <p:sp>
        <p:nvSpPr>
          <p:cNvPr id="16" name="ZoneTexte 15"/>
          <p:cNvSpPr txBox="1"/>
          <p:nvPr/>
        </p:nvSpPr>
        <p:spPr>
          <a:xfrm>
            <a:off x="8574222" y="5767250"/>
            <a:ext cx="1463040" cy="369332"/>
          </a:xfrm>
          <a:prstGeom prst="rect">
            <a:avLst/>
          </a:prstGeom>
          <a:noFill/>
        </p:spPr>
        <p:txBody>
          <a:bodyPr wrap="square" rtlCol="0">
            <a:spAutoFit/>
          </a:bodyPr>
          <a:lstStyle/>
          <a:p>
            <a:r>
              <a:rPr lang="fr-FR" dirty="0" smtClean="0"/>
              <a:t>OQTF</a:t>
            </a:r>
            <a:endParaRPr lang="fr-FR" dirty="0"/>
          </a:p>
        </p:txBody>
      </p:sp>
      <p:sp>
        <p:nvSpPr>
          <p:cNvPr id="17" name="ZoneTexte 16"/>
          <p:cNvSpPr txBox="1"/>
          <p:nvPr/>
        </p:nvSpPr>
        <p:spPr>
          <a:xfrm>
            <a:off x="8986267" y="4296498"/>
            <a:ext cx="2542032" cy="646331"/>
          </a:xfrm>
          <a:prstGeom prst="rect">
            <a:avLst/>
          </a:prstGeom>
          <a:noFill/>
        </p:spPr>
        <p:txBody>
          <a:bodyPr wrap="square" rtlCol="0">
            <a:spAutoFit/>
          </a:bodyPr>
          <a:lstStyle/>
          <a:p>
            <a:pPr algn="ctr"/>
            <a:r>
              <a:rPr lang="fr-FR" dirty="0" smtClean="0"/>
              <a:t>Sans couverture sociale</a:t>
            </a:r>
            <a:endParaRPr lang="fr-FR" dirty="0"/>
          </a:p>
        </p:txBody>
      </p:sp>
      <p:sp>
        <p:nvSpPr>
          <p:cNvPr id="18" name="ZoneTexte 17"/>
          <p:cNvSpPr txBox="1"/>
          <p:nvPr/>
        </p:nvSpPr>
        <p:spPr>
          <a:xfrm>
            <a:off x="5725317" y="5859886"/>
            <a:ext cx="1554480" cy="646331"/>
          </a:xfrm>
          <a:prstGeom prst="rect">
            <a:avLst/>
          </a:prstGeom>
          <a:noFill/>
        </p:spPr>
        <p:txBody>
          <a:bodyPr wrap="square" rtlCol="0">
            <a:spAutoFit/>
          </a:bodyPr>
          <a:lstStyle/>
          <a:p>
            <a:pPr algn="ctr"/>
            <a:r>
              <a:rPr lang="fr-FR" dirty="0" smtClean="0"/>
              <a:t>Arrestations régulières</a:t>
            </a:r>
            <a:endParaRPr lang="fr-FR" dirty="0"/>
          </a:p>
        </p:txBody>
      </p:sp>
      <p:sp>
        <p:nvSpPr>
          <p:cNvPr id="3" name="ZoneTexte 2"/>
          <p:cNvSpPr txBox="1"/>
          <p:nvPr/>
        </p:nvSpPr>
        <p:spPr>
          <a:xfrm>
            <a:off x="9685701" y="3161663"/>
            <a:ext cx="1965960" cy="369332"/>
          </a:xfrm>
          <a:prstGeom prst="rect">
            <a:avLst/>
          </a:prstGeom>
          <a:noFill/>
        </p:spPr>
        <p:txBody>
          <a:bodyPr wrap="square" rtlCol="0">
            <a:spAutoFit/>
          </a:bodyPr>
          <a:lstStyle/>
          <a:p>
            <a:r>
              <a:rPr lang="fr-FR" dirty="0" smtClean="0"/>
              <a:t>Sans ressources</a:t>
            </a:r>
            <a:endParaRPr lang="fr-FR" dirty="0"/>
          </a:p>
        </p:txBody>
      </p:sp>
      <p:sp>
        <p:nvSpPr>
          <p:cNvPr id="6" name="ZoneTexte 5"/>
          <p:cNvSpPr txBox="1"/>
          <p:nvPr/>
        </p:nvSpPr>
        <p:spPr>
          <a:xfrm>
            <a:off x="1734901" y="1911142"/>
            <a:ext cx="2084832" cy="646331"/>
          </a:xfrm>
          <a:prstGeom prst="rect">
            <a:avLst/>
          </a:prstGeom>
          <a:noFill/>
        </p:spPr>
        <p:txBody>
          <a:bodyPr wrap="square" rtlCol="0">
            <a:spAutoFit/>
          </a:bodyPr>
          <a:lstStyle/>
          <a:p>
            <a:pPr algn="ctr"/>
            <a:r>
              <a:rPr lang="fr-FR" dirty="0" smtClean="0"/>
              <a:t>Rupture de traitement</a:t>
            </a:r>
            <a:endParaRPr lang="fr-FR" dirty="0"/>
          </a:p>
        </p:txBody>
      </p:sp>
      <p:sp>
        <p:nvSpPr>
          <p:cNvPr id="7" name="Ellipse 6"/>
          <p:cNvSpPr/>
          <p:nvPr/>
        </p:nvSpPr>
        <p:spPr>
          <a:xfrm>
            <a:off x="1641175" y="1747595"/>
            <a:ext cx="2272284" cy="10424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2104928" y="285843"/>
            <a:ext cx="2403095" cy="1114190"/>
          </a:xfrm>
          <a:prstGeom prst="ellipse">
            <a:avLst/>
          </a:prstGeom>
          <a:no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nvSpPr>
        <p:spPr>
          <a:xfrm>
            <a:off x="4969651" y="569373"/>
            <a:ext cx="1791374" cy="100654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nvSpPr>
        <p:spPr>
          <a:xfrm>
            <a:off x="7127493" y="270343"/>
            <a:ext cx="1648290" cy="72169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p:cNvSpPr/>
          <p:nvPr/>
        </p:nvSpPr>
        <p:spPr>
          <a:xfrm>
            <a:off x="9305742" y="381939"/>
            <a:ext cx="1098291" cy="62036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9404091" y="2955271"/>
            <a:ext cx="2349781" cy="78211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8627074" y="4145085"/>
            <a:ext cx="2875787" cy="949159"/>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8307711" y="5582046"/>
            <a:ext cx="1357111" cy="7549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435750" y="5962879"/>
            <a:ext cx="1707699" cy="59436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5194169" y="5767250"/>
            <a:ext cx="2392917" cy="831604"/>
          </a:xfrm>
          <a:prstGeom prst="ellipse">
            <a:avLst/>
          </a:prstGeom>
          <a:no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p:nvPr/>
        </p:nvSpPr>
        <p:spPr>
          <a:xfrm>
            <a:off x="1477086" y="4860945"/>
            <a:ext cx="3760527" cy="911859"/>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109729" y="3032091"/>
            <a:ext cx="4067441" cy="1473831"/>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p:cNvSpPr/>
          <p:nvPr/>
        </p:nvSpPr>
        <p:spPr>
          <a:xfrm>
            <a:off x="7992685" y="1439971"/>
            <a:ext cx="3432339" cy="13634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8426367" y="1798545"/>
            <a:ext cx="2712214" cy="646331"/>
          </a:xfrm>
          <a:prstGeom prst="rect">
            <a:avLst/>
          </a:prstGeom>
          <a:noFill/>
        </p:spPr>
        <p:txBody>
          <a:bodyPr wrap="square" rtlCol="0">
            <a:spAutoFit/>
          </a:bodyPr>
          <a:lstStyle/>
          <a:p>
            <a:pPr algn="ctr"/>
            <a:r>
              <a:rPr lang="fr-FR" dirty="0" smtClean="0"/>
              <a:t>Prise en charge depuis 2022</a:t>
            </a:r>
            <a:endParaRPr lang="fr-FR" dirty="0"/>
          </a:p>
        </p:txBody>
      </p:sp>
      <p:pic>
        <p:nvPicPr>
          <p:cNvPr id="31" name="Image 3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32" name="Imag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6363" y="1577800"/>
            <a:ext cx="3314700" cy="3314700"/>
          </a:xfrm>
          <a:prstGeom prst="rect">
            <a:avLst/>
          </a:prstGeom>
        </p:spPr>
      </p:pic>
    </p:spTree>
    <p:extLst>
      <p:ext uri="{BB962C8B-B14F-4D97-AF65-F5344CB8AC3E}">
        <p14:creationId xmlns:p14="http://schemas.microsoft.com/office/powerpoint/2010/main" val="1795101530"/>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5297196" y="841549"/>
            <a:ext cx="1288796" cy="369332"/>
          </a:xfrm>
          <a:prstGeom prst="rect">
            <a:avLst/>
          </a:prstGeom>
          <a:noFill/>
        </p:spPr>
        <p:txBody>
          <a:bodyPr wrap="square" rtlCol="0">
            <a:spAutoFit/>
          </a:bodyPr>
          <a:lstStyle/>
          <a:p>
            <a:r>
              <a:rPr lang="fr-FR" dirty="0" smtClean="0"/>
              <a:t>Homme</a:t>
            </a:r>
            <a:endParaRPr lang="fr-FR" dirty="0"/>
          </a:p>
        </p:txBody>
      </p:sp>
      <p:sp>
        <p:nvSpPr>
          <p:cNvPr id="10" name="ZoneTexte 9"/>
          <p:cNvSpPr txBox="1"/>
          <p:nvPr/>
        </p:nvSpPr>
        <p:spPr>
          <a:xfrm>
            <a:off x="7476909" y="446524"/>
            <a:ext cx="949458" cy="369332"/>
          </a:xfrm>
          <a:prstGeom prst="rect">
            <a:avLst/>
          </a:prstGeom>
          <a:noFill/>
        </p:spPr>
        <p:txBody>
          <a:bodyPr wrap="square" rtlCol="0">
            <a:spAutoFit/>
          </a:bodyPr>
          <a:lstStyle/>
          <a:p>
            <a:r>
              <a:rPr lang="fr-FR" dirty="0" smtClean="0"/>
              <a:t>47 ans</a:t>
            </a:r>
            <a:endParaRPr lang="fr-FR" dirty="0"/>
          </a:p>
        </p:txBody>
      </p:sp>
      <p:sp>
        <p:nvSpPr>
          <p:cNvPr id="11" name="ZoneTexte 10"/>
          <p:cNvSpPr txBox="1"/>
          <p:nvPr/>
        </p:nvSpPr>
        <p:spPr>
          <a:xfrm>
            <a:off x="1532941" y="840291"/>
            <a:ext cx="2491510" cy="369332"/>
          </a:xfrm>
          <a:prstGeom prst="rect">
            <a:avLst/>
          </a:prstGeom>
          <a:noFill/>
        </p:spPr>
        <p:txBody>
          <a:bodyPr wrap="square" rtlCol="0">
            <a:spAutoFit/>
          </a:bodyPr>
          <a:lstStyle/>
          <a:p>
            <a:r>
              <a:rPr lang="fr-FR" dirty="0" smtClean="0"/>
              <a:t>Problèmes de santé</a:t>
            </a:r>
            <a:endParaRPr lang="fr-FR" dirty="0"/>
          </a:p>
        </p:txBody>
      </p:sp>
      <p:sp>
        <p:nvSpPr>
          <p:cNvPr id="15" name="ZoneTexte 14"/>
          <p:cNvSpPr txBox="1"/>
          <p:nvPr/>
        </p:nvSpPr>
        <p:spPr>
          <a:xfrm>
            <a:off x="578697" y="2468464"/>
            <a:ext cx="2979270" cy="923330"/>
          </a:xfrm>
          <a:prstGeom prst="rect">
            <a:avLst/>
          </a:prstGeom>
          <a:noFill/>
        </p:spPr>
        <p:txBody>
          <a:bodyPr wrap="square" rtlCol="0">
            <a:spAutoFit/>
          </a:bodyPr>
          <a:lstStyle/>
          <a:p>
            <a:pPr algn="ctr"/>
            <a:r>
              <a:rPr lang="fr-FR" dirty="0" smtClean="0"/>
              <a:t>Problèmes administratifs (Avocat, notaire, préfecture)</a:t>
            </a:r>
            <a:endParaRPr lang="fr-FR" dirty="0"/>
          </a:p>
        </p:txBody>
      </p:sp>
      <p:sp>
        <p:nvSpPr>
          <p:cNvPr id="16" name="ZoneTexte 15"/>
          <p:cNvSpPr txBox="1"/>
          <p:nvPr/>
        </p:nvSpPr>
        <p:spPr>
          <a:xfrm>
            <a:off x="3614245" y="5760882"/>
            <a:ext cx="2286000" cy="646331"/>
          </a:xfrm>
          <a:prstGeom prst="rect">
            <a:avLst/>
          </a:prstGeom>
          <a:noFill/>
        </p:spPr>
        <p:txBody>
          <a:bodyPr wrap="square" rtlCol="0">
            <a:spAutoFit/>
          </a:bodyPr>
          <a:lstStyle/>
          <a:p>
            <a:pPr algn="ctr"/>
            <a:r>
              <a:rPr lang="fr-FR" dirty="0" smtClean="0"/>
              <a:t>Pas de droits ouverts</a:t>
            </a:r>
            <a:endParaRPr lang="fr-FR" dirty="0"/>
          </a:p>
        </p:txBody>
      </p:sp>
      <p:sp>
        <p:nvSpPr>
          <p:cNvPr id="17" name="ZoneTexte 16"/>
          <p:cNvSpPr txBox="1"/>
          <p:nvPr/>
        </p:nvSpPr>
        <p:spPr>
          <a:xfrm>
            <a:off x="8793951" y="4434998"/>
            <a:ext cx="2542032" cy="369332"/>
          </a:xfrm>
          <a:prstGeom prst="rect">
            <a:avLst/>
          </a:prstGeom>
          <a:noFill/>
        </p:spPr>
        <p:txBody>
          <a:bodyPr wrap="square" rtlCol="0">
            <a:spAutoFit/>
          </a:bodyPr>
          <a:lstStyle/>
          <a:p>
            <a:pPr algn="ctr"/>
            <a:r>
              <a:rPr lang="fr-FR" dirty="0" smtClean="0"/>
              <a:t>Vit sur ses économies</a:t>
            </a:r>
            <a:endParaRPr lang="fr-FR" dirty="0"/>
          </a:p>
        </p:txBody>
      </p:sp>
      <p:sp>
        <p:nvSpPr>
          <p:cNvPr id="3" name="ZoneTexte 2"/>
          <p:cNvSpPr txBox="1"/>
          <p:nvPr/>
        </p:nvSpPr>
        <p:spPr>
          <a:xfrm>
            <a:off x="9927360" y="3003986"/>
            <a:ext cx="1965960" cy="646331"/>
          </a:xfrm>
          <a:prstGeom prst="rect">
            <a:avLst/>
          </a:prstGeom>
          <a:noFill/>
        </p:spPr>
        <p:txBody>
          <a:bodyPr wrap="square" rtlCol="0">
            <a:spAutoFit/>
          </a:bodyPr>
          <a:lstStyle/>
          <a:p>
            <a:r>
              <a:rPr lang="fr-FR" dirty="0" smtClean="0"/>
              <a:t>Ancien légionnaire</a:t>
            </a:r>
            <a:endParaRPr lang="fr-FR" dirty="0"/>
          </a:p>
        </p:txBody>
      </p:sp>
      <p:sp>
        <p:nvSpPr>
          <p:cNvPr id="7" name="Ellipse 6"/>
          <p:cNvSpPr/>
          <p:nvPr/>
        </p:nvSpPr>
        <p:spPr>
          <a:xfrm>
            <a:off x="1523028" y="513493"/>
            <a:ext cx="2413906" cy="11208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nvSpPr>
        <p:spPr>
          <a:xfrm>
            <a:off x="4969651" y="569373"/>
            <a:ext cx="1791374" cy="100654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nvSpPr>
        <p:spPr>
          <a:xfrm>
            <a:off x="7127493" y="270343"/>
            <a:ext cx="1648290" cy="72169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9404091" y="2955271"/>
            <a:ext cx="2349781" cy="78211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8627074" y="4145085"/>
            <a:ext cx="2875787" cy="949159"/>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7049151" y="5262378"/>
            <a:ext cx="2195722" cy="12127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3560787" y="5668246"/>
            <a:ext cx="2392917" cy="831604"/>
          </a:xfrm>
          <a:prstGeom prst="ellipse">
            <a:avLst/>
          </a:prstGeom>
          <a:no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p:nvPr/>
        </p:nvSpPr>
        <p:spPr>
          <a:xfrm>
            <a:off x="697837" y="4182385"/>
            <a:ext cx="3760527" cy="911859"/>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114103" y="2265539"/>
            <a:ext cx="3908459" cy="1141100"/>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p:cNvSpPr/>
          <p:nvPr/>
        </p:nvSpPr>
        <p:spPr>
          <a:xfrm>
            <a:off x="7992685" y="1439971"/>
            <a:ext cx="3432339" cy="13634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8426367" y="1798545"/>
            <a:ext cx="2712214" cy="646331"/>
          </a:xfrm>
          <a:prstGeom prst="rect">
            <a:avLst/>
          </a:prstGeom>
          <a:noFill/>
        </p:spPr>
        <p:txBody>
          <a:bodyPr wrap="square" rtlCol="0">
            <a:spAutoFit/>
          </a:bodyPr>
          <a:lstStyle/>
          <a:p>
            <a:pPr algn="ctr"/>
            <a:r>
              <a:rPr lang="fr-FR" dirty="0" smtClean="0"/>
              <a:t>Prise en charge depuis 2024</a:t>
            </a:r>
            <a:endParaRPr lang="fr-FR" dirty="0"/>
          </a:p>
        </p:txBody>
      </p:sp>
      <p:pic>
        <p:nvPicPr>
          <p:cNvPr id="31" name="Image 3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32" name="Imag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8537" y="1644543"/>
            <a:ext cx="3314700" cy="3314700"/>
          </a:xfrm>
          <a:prstGeom prst="rect">
            <a:avLst/>
          </a:prstGeom>
        </p:spPr>
      </p:pic>
      <p:sp>
        <p:nvSpPr>
          <p:cNvPr id="5" name="ZoneTexte 4"/>
          <p:cNvSpPr txBox="1"/>
          <p:nvPr/>
        </p:nvSpPr>
        <p:spPr>
          <a:xfrm>
            <a:off x="7250070" y="5407087"/>
            <a:ext cx="1793883" cy="923330"/>
          </a:xfrm>
          <a:prstGeom prst="rect">
            <a:avLst/>
          </a:prstGeom>
          <a:noFill/>
        </p:spPr>
        <p:txBody>
          <a:bodyPr wrap="square" rtlCol="0">
            <a:spAutoFit/>
          </a:bodyPr>
          <a:lstStyle/>
          <a:p>
            <a:pPr algn="ctr"/>
            <a:r>
              <a:rPr lang="fr-FR" dirty="0" smtClean="0"/>
              <a:t>Le domicile n’est pas à son nom</a:t>
            </a:r>
            <a:endParaRPr lang="fr-FR" dirty="0"/>
          </a:p>
        </p:txBody>
      </p:sp>
      <p:sp>
        <p:nvSpPr>
          <p:cNvPr id="8" name="ZoneTexte 7"/>
          <p:cNvSpPr txBox="1"/>
          <p:nvPr/>
        </p:nvSpPr>
        <p:spPr>
          <a:xfrm>
            <a:off x="1097802" y="4367103"/>
            <a:ext cx="2960596" cy="646331"/>
          </a:xfrm>
          <a:prstGeom prst="rect">
            <a:avLst/>
          </a:prstGeom>
          <a:noFill/>
        </p:spPr>
        <p:txBody>
          <a:bodyPr wrap="square" rtlCol="0">
            <a:spAutoFit/>
          </a:bodyPr>
          <a:lstStyle/>
          <a:p>
            <a:pPr algn="ctr"/>
            <a:r>
              <a:rPr lang="fr-FR" dirty="0" smtClean="0"/>
              <a:t>Contact à le médiateur de la CPAM</a:t>
            </a:r>
            <a:endParaRPr lang="fr-FR" dirty="0"/>
          </a:p>
        </p:txBody>
      </p:sp>
      <p:pic>
        <p:nvPicPr>
          <p:cNvPr id="12" name="Image 11"/>
          <p:cNvPicPr>
            <a:picLocks noChangeAspect="1"/>
          </p:cNvPicPr>
          <p:nvPr/>
        </p:nvPicPr>
        <p:blipFill>
          <a:blip r:embed="rId5"/>
          <a:stretch>
            <a:fillRect/>
          </a:stretch>
        </p:blipFill>
        <p:spPr>
          <a:xfrm rot="20300734">
            <a:off x="4892328" y="1779238"/>
            <a:ext cx="654303" cy="849919"/>
          </a:xfrm>
          <a:prstGeom prst="rect">
            <a:avLst/>
          </a:prstGeom>
        </p:spPr>
      </p:pic>
      <p:pic>
        <p:nvPicPr>
          <p:cNvPr id="33" name="Image 32"/>
          <p:cNvPicPr>
            <a:picLocks noChangeAspect="1"/>
          </p:cNvPicPr>
          <p:nvPr/>
        </p:nvPicPr>
        <p:blipFill>
          <a:blip r:embed="rId5"/>
          <a:stretch>
            <a:fillRect/>
          </a:stretch>
        </p:blipFill>
        <p:spPr>
          <a:xfrm rot="1359767">
            <a:off x="6899505" y="1813873"/>
            <a:ext cx="654303" cy="849919"/>
          </a:xfrm>
          <a:prstGeom prst="rect">
            <a:avLst/>
          </a:prstGeom>
        </p:spPr>
      </p:pic>
    </p:spTree>
    <p:extLst>
      <p:ext uri="{BB962C8B-B14F-4D97-AF65-F5344CB8AC3E}">
        <p14:creationId xmlns:p14="http://schemas.microsoft.com/office/powerpoint/2010/main" val="110727324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9427" y="519880"/>
            <a:ext cx="7678186" cy="825615"/>
          </a:xfrm>
        </p:spPr>
        <p:txBody>
          <a:bodyPr>
            <a:normAutofit fontScale="90000"/>
          </a:bodyPr>
          <a:lstStyle/>
          <a:p>
            <a:r>
              <a:rPr lang="fr-FR" sz="3100" b="1" u="sng" dirty="0"/>
              <a:t>Rappel historique et missions </a:t>
            </a:r>
            <a:r>
              <a:rPr lang="fr-FR" sz="3100" b="1" u="sng" dirty="0" err="1" smtClean="0"/>
              <a:t>deS</a:t>
            </a:r>
            <a:r>
              <a:rPr lang="fr-FR" sz="3100" b="1" u="sng" dirty="0" smtClean="0"/>
              <a:t> PASS</a:t>
            </a:r>
            <a:r>
              <a:rPr lang="fr-FR" b="1" dirty="0"/>
              <a:t/>
            </a:r>
            <a:br>
              <a:rPr lang="fr-FR" b="1" dirty="0"/>
            </a:br>
            <a:endParaRPr lang="fr-FR" b="1" dirty="0"/>
          </a:p>
        </p:txBody>
      </p:sp>
      <p:sp>
        <p:nvSpPr>
          <p:cNvPr id="3" name="Espace réservé du contenu 2"/>
          <p:cNvSpPr>
            <a:spLocks noGrp="1"/>
          </p:cNvSpPr>
          <p:nvPr>
            <p:ph idx="1"/>
          </p:nvPr>
        </p:nvSpPr>
        <p:spPr>
          <a:xfrm>
            <a:off x="285226" y="1568273"/>
            <a:ext cx="11442584" cy="2320240"/>
          </a:xfrm>
        </p:spPr>
        <p:txBody>
          <a:bodyPr>
            <a:normAutofit/>
          </a:bodyPr>
          <a:lstStyle/>
          <a:p>
            <a:pPr algn="just">
              <a:buFont typeface="Wingdings" panose="05000000000000000000" pitchFamily="2" charset="2"/>
              <a:buChar char="v"/>
            </a:pPr>
            <a:r>
              <a:rPr lang="fr-FR" b="1" dirty="0" smtClean="0">
                <a:solidFill>
                  <a:schemeClr val="tx1"/>
                </a:solidFill>
              </a:rPr>
              <a:t>Loi de juillet 1998 </a:t>
            </a:r>
            <a:r>
              <a:rPr lang="fr-FR" dirty="0" smtClean="0">
                <a:solidFill>
                  <a:schemeClr val="tx1"/>
                </a:solidFill>
                <a:latin typeface="+mj-lt"/>
              </a:rPr>
              <a:t>: Relative à la lutte contre l’exclusion. </a:t>
            </a:r>
            <a:r>
              <a:rPr lang="fr-FR" dirty="0" smtClean="0">
                <a:solidFill>
                  <a:schemeClr val="tx1"/>
                </a:solidFill>
              </a:rPr>
              <a:t>Tend à </a:t>
            </a:r>
            <a:r>
              <a:rPr lang="fr-FR" dirty="0">
                <a:solidFill>
                  <a:schemeClr val="tx1"/>
                </a:solidFill>
              </a:rPr>
              <a:t>garantir </a:t>
            </a:r>
            <a:r>
              <a:rPr lang="fr-FR" dirty="0" smtClean="0">
                <a:solidFill>
                  <a:schemeClr val="tx1"/>
                </a:solidFill>
              </a:rPr>
              <a:t>l'accès aux </a:t>
            </a:r>
            <a:r>
              <a:rPr lang="fr-FR" dirty="0">
                <a:solidFill>
                  <a:schemeClr val="tx1"/>
                </a:solidFill>
              </a:rPr>
              <a:t>droits fondamentaux dans les domaines de l'emploi, du logement, de la protection de la santé, de la justice, de l'éducation, de la formation et de la culture, de la protection de la famille et de l'enfance</a:t>
            </a:r>
            <a:r>
              <a:rPr lang="fr-FR" dirty="0" smtClean="0">
                <a:solidFill>
                  <a:schemeClr val="tx1"/>
                </a:solidFill>
              </a:rPr>
              <a:t>.</a:t>
            </a:r>
          </a:p>
          <a:p>
            <a:pPr algn="just">
              <a:buFont typeface="Wingdings" panose="05000000000000000000" pitchFamily="2" charset="2"/>
              <a:buChar char="v"/>
            </a:pPr>
            <a:r>
              <a:rPr lang="fr-FR" b="1" dirty="0" smtClean="0">
                <a:solidFill>
                  <a:schemeClr val="tx1"/>
                </a:solidFill>
              </a:rPr>
              <a:t>Circulaire d’avril 2022 : </a:t>
            </a:r>
            <a:r>
              <a:rPr lang="fr-FR" dirty="0" smtClean="0">
                <a:solidFill>
                  <a:schemeClr val="tx1"/>
                </a:solidFill>
              </a:rPr>
              <a:t>Actualisation du référentiel du cahier des charges des PASS</a:t>
            </a:r>
          </a:p>
        </p:txBody>
      </p:sp>
      <p:sp>
        <p:nvSpPr>
          <p:cNvPr id="4" name="ZoneTexte 3"/>
          <p:cNvSpPr txBox="1"/>
          <p:nvPr/>
        </p:nvSpPr>
        <p:spPr>
          <a:xfrm>
            <a:off x="1648694" y="4524098"/>
            <a:ext cx="8455426" cy="1631216"/>
          </a:xfrm>
          <a:prstGeom prst="rect">
            <a:avLst/>
          </a:prstGeom>
          <a:noFill/>
        </p:spPr>
        <p:txBody>
          <a:bodyPr wrap="square" rtlCol="0">
            <a:spAutoFit/>
          </a:bodyPr>
          <a:lstStyle/>
          <a:p>
            <a:r>
              <a:rPr lang="fr-FR" sz="2000" dirty="0"/>
              <a:t>La </a:t>
            </a:r>
            <a:r>
              <a:rPr lang="fr-FR" sz="2000" dirty="0" smtClean="0"/>
              <a:t>PASS, </a:t>
            </a:r>
            <a:r>
              <a:rPr lang="fr-FR" sz="2000" dirty="0"/>
              <a:t>permet un accès aux soins aux </a:t>
            </a:r>
            <a:r>
              <a:rPr lang="fr-FR" sz="2000" dirty="0" smtClean="0"/>
              <a:t>personnes primo-arrivants, précaires ou démunies et n’ayant </a:t>
            </a:r>
            <a:r>
              <a:rPr lang="fr-FR" sz="2000" dirty="0"/>
              <a:t>pas </a:t>
            </a:r>
            <a:r>
              <a:rPr lang="fr-FR" sz="2000" dirty="0" smtClean="0"/>
              <a:t>de </a:t>
            </a:r>
            <a:r>
              <a:rPr lang="fr-FR" sz="2000" dirty="0"/>
              <a:t>couverture sociale (complète ou </a:t>
            </a:r>
            <a:r>
              <a:rPr lang="fr-FR" sz="2000" dirty="0" smtClean="0"/>
              <a:t>partielle). </a:t>
            </a:r>
          </a:p>
          <a:p>
            <a:r>
              <a:rPr lang="fr-FR" sz="2000" dirty="0" smtClean="0"/>
              <a:t>Elle les accompagne </a:t>
            </a:r>
            <a:r>
              <a:rPr lang="fr-FR" sz="2000" dirty="0"/>
              <a:t>dans </a:t>
            </a:r>
            <a:r>
              <a:rPr lang="fr-FR" sz="2000" dirty="0" smtClean="0"/>
              <a:t>leurs parcours de santé, l’ouverture </a:t>
            </a:r>
            <a:r>
              <a:rPr lang="fr-FR" sz="2000" dirty="0"/>
              <a:t>de </a:t>
            </a:r>
            <a:r>
              <a:rPr lang="fr-FR" sz="2000" dirty="0" smtClean="0"/>
              <a:t>droits et les oriente vers un suivi médical classique.</a:t>
            </a:r>
            <a:endParaRPr lang="fr-FR" sz="2000"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spTree>
    <p:extLst>
      <p:ext uri="{BB962C8B-B14F-4D97-AF65-F5344CB8AC3E}">
        <p14:creationId xmlns:p14="http://schemas.microsoft.com/office/powerpoint/2010/main" val="171430683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93447" y="125938"/>
            <a:ext cx="8010144" cy="1256023"/>
          </a:xfrm>
        </p:spPr>
        <p:txBody>
          <a:bodyPr>
            <a:normAutofit/>
          </a:bodyPr>
          <a:lstStyle/>
          <a:p>
            <a:pPr algn="ctr"/>
            <a:r>
              <a:rPr lang="fr-FR" sz="2800" b="1" u="sng" dirty="0" smtClean="0"/>
              <a:t>Situations dans/pour lesquelles la </a:t>
            </a:r>
            <a:r>
              <a:rPr lang="fr-FR" sz="2800" b="1" u="sng" dirty="0" err="1" smtClean="0"/>
              <a:t>pass</a:t>
            </a:r>
            <a:r>
              <a:rPr lang="fr-FR" sz="2800" b="1" u="sng" dirty="0" smtClean="0"/>
              <a:t> n’intervient pas</a:t>
            </a:r>
            <a:endParaRPr lang="fr-FR" sz="2800" b="1" u="sng" dirty="0"/>
          </a:p>
        </p:txBody>
      </p:sp>
      <p:sp>
        <p:nvSpPr>
          <p:cNvPr id="6" name="Ellipse 5"/>
          <p:cNvSpPr/>
          <p:nvPr/>
        </p:nvSpPr>
        <p:spPr>
          <a:xfrm>
            <a:off x="838228" y="2147630"/>
            <a:ext cx="2903996" cy="106049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469964" y="2493211"/>
            <a:ext cx="2093976" cy="369332"/>
          </a:xfrm>
          <a:prstGeom prst="rect">
            <a:avLst/>
          </a:prstGeom>
          <a:noFill/>
        </p:spPr>
        <p:txBody>
          <a:bodyPr wrap="square" rtlCol="0">
            <a:spAutoFit/>
          </a:bodyPr>
          <a:lstStyle/>
          <a:p>
            <a:r>
              <a:rPr lang="fr-FR" dirty="0" smtClean="0"/>
              <a:t>Droits ouverts</a:t>
            </a:r>
            <a:endParaRPr lang="fr-FR" dirty="0"/>
          </a:p>
        </p:txBody>
      </p:sp>
      <p:sp>
        <p:nvSpPr>
          <p:cNvPr id="9" name="Ellipse 8"/>
          <p:cNvSpPr/>
          <p:nvPr/>
        </p:nvSpPr>
        <p:spPr>
          <a:xfrm>
            <a:off x="4600057" y="1680912"/>
            <a:ext cx="2315965" cy="88374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8084186" y="1830204"/>
            <a:ext cx="3278577" cy="131334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2516952" y="4216593"/>
            <a:ext cx="6561055" cy="21865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sp>
        <p:nvSpPr>
          <p:cNvPr id="16" name="ZoneTexte 15"/>
          <p:cNvSpPr txBox="1"/>
          <p:nvPr/>
        </p:nvSpPr>
        <p:spPr>
          <a:xfrm>
            <a:off x="4750491" y="1769760"/>
            <a:ext cx="2093976" cy="646331"/>
          </a:xfrm>
          <a:prstGeom prst="rect">
            <a:avLst/>
          </a:prstGeom>
          <a:noFill/>
        </p:spPr>
        <p:txBody>
          <a:bodyPr wrap="square" rtlCol="0">
            <a:spAutoFit/>
          </a:bodyPr>
          <a:lstStyle/>
          <a:p>
            <a:pPr algn="ctr"/>
            <a:r>
              <a:rPr lang="fr-FR" dirty="0" smtClean="0"/>
              <a:t>Absence de précarité</a:t>
            </a:r>
            <a:endParaRPr lang="fr-FR" dirty="0"/>
          </a:p>
        </p:txBody>
      </p:sp>
      <p:sp>
        <p:nvSpPr>
          <p:cNvPr id="17" name="ZoneTexte 16"/>
          <p:cNvSpPr txBox="1"/>
          <p:nvPr/>
        </p:nvSpPr>
        <p:spPr>
          <a:xfrm>
            <a:off x="3207712" y="4499065"/>
            <a:ext cx="5179537" cy="1754326"/>
          </a:xfrm>
          <a:prstGeom prst="rect">
            <a:avLst/>
          </a:prstGeom>
          <a:noFill/>
        </p:spPr>
        <p:txBody>
          <a:bodyPr wrap="square" rtlCol="0">
            <a:spAutoFit/>
          </a:bodyPr>
          <a:lstStyle/>
          <a:p>
            <a:pPr algn="ctr"/>
            <a:r>
              <a:rPr lang="fr-FR" sz="3600" dirty="0" smtClean="0"/>
              <a:t>La PASS ne remplace pas le médecin traitant</a:t>
            </a:r>
            <a:endParaRPr lang="fr-FR" sz="3600" dirty="0"/>
          </a:p>
        </p:txBody>
      </p:sp>
      <p:sp>
        <p:nvSpPr>
          <p:cNvPr id="18" name="ZoneTexte 17"/>
          <p:cNvSpPr txBox="1"/>
          <p:nvPr/>
        </p:nvSpPr>
        <p:spPr>
          <a:xfrm>
            <a:off x="8676486" y="1954426"/>
            <a:ext cx="2093976" cy="923330"/>
          </a:xfrm>
          <a:prstGeom prst="rect">
            <a:avLst/>
          </a:prstGeom>
          <a:noFill/>
        </p:spPr>
        <p:txBody>
          <a:bodyPr wrap="square" rtlCol="0">
            <a:spAutoFit/>
          </a:bodyPr>
          <a:lstStyle/>
          <a:p>
            <a:pPr algn="ctr"/>
            <a:r>
              <a:rPr lang="fr-FR" dirty="0" smtClean="0"/>
              <a:t>Personne couvert par une assurance VISA</a:t>
            </a:r>
            <a:endParaRPr lang="fr-FR" dirty="0"/>
          </a:p>
        </p:txBody>
      </p:sp>
    </p:spTree>
    <p:extLst>
      <p:ext uri="{BB962C8B-B14F-4D97-AF65-F5344CB8AC3E}">
        <p14:creationId xmlns:p14="http://schemas.microsoft.com/office/powerpoint/2010/main" val="2514582194"/>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46120" y="2426536"/>
            <a:ext cx="4765482" cy="1478570"/>
          </a:xfrm>
        </p:spPr>
        <p:txBody>
          <a:bodyPr>
            <a:normAutofit/>
          </a:bodyPr>
          <a:lstStyle/>
          <a:p>
            <a:pPr algn="ctr"/>
            <a:r>
              <a:rPr lang="fr-FR" sz="4400" b="1" u="sng" dirty="0" smtClean="0"/>
              <a:t>Les objectifs</a:t>
            </a:r>
            <a:r>
              <a:rPr lang="fr-FR" sz="4400" dirty="0" smtClean="0"/>
              <a:t> </a:t>
            </a:r>
            <a:endParaRPr lang="fr-FR" sz="4400" dirty="0"/>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2921019416"/>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1" y="98859"/>
            <a:ext cx="10249592" cy="6559636"/>
          </a:xfrm>
        </p:spPr>
        <p:txBody>
          <a:bodyPr>
            <a:normAutofit/>
          </a:bodyPr>
          <a:lstStyle/>
          <a:p>
            <a:pPr algn="ctr"/>
            <a:endParaRPr lang="fr-FR" sz="4400" dirty="0"/>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graphicFrame>
        <p:nvGraphicFramePr>
          <p:cNvPr id="4" name="Tableau 3"/>
          <p:cNvGraphicFramePr>
            <a:graphicFrameLocks noGrp="1"/>
          </p:cNvGraphicFramePr>
          <p:nvPr>
            <p:extLst>
              <p:ext uri="{D42A27DB-BD31-4B8C-83A1-F6EECF244321}">
                <p14:modId xmlns:p14="http://schemas.microsoft.com/office/powerpoint/2010/main" val="2725602679"/>
              </p:ext>
            </p:extLst>
          </p:nvPr>
        </p:nvGraphicFramePr>
        <p:xfrm>
          <a:off x="1091416" y="1526000"/>
          <a:ext cx="9895562" cy="4765040"/>
        </p:xfrm>
        <a:graphic>
          <a:graphicData uri="http://schemas.openxmlformats.org/drawingml/2006/table">
            <a:tbl>
              <a:tblPr firstRow="1" bandRow="1">
                <a:tableStyleId>{5C22544A-7EE6-4342-B048-85BDC9FD1C3A}</a:tableStyleId>
              </a:tblPr>
              <a:tblGrid>
                <a:gridCol w="4947781">
                  <a:extLst>
                    <a:ext uri="{9D8B030D-6E8A-4147-A177-3AD203B41FA5}">
                      <a16:colId xmlns:a16="http://schemas.microsoft.com/office/drawing/2014/main" val="1013280761"/>
                    </a:ext>
                  </a:extLst>
                </a:gridCol>
                <a:gridCol w="4947781">
                  <a:extLst>
                    <a:ext uri="{9D8B030D-6E8A-4147-A177-3AD203B41FA5}">
                      <a16:colId xmlns:a16="http://schemas.microsoft.com/office/drawing/2014/main" val="2163966226"/>
                    </a:ext>
                  </a:extLst>
                </a:gridCol>
              </a:tblGrid>
              <a:tr h="370840">
                <a:tc>
                  <a:txBody>
                    <a:bodyPr/>
                    <a:lstStyle/>
                    <a:p>
                      <a:r>
                        <a:rPr lang="fr-FR" dirty="0" smtClean="0"/>
                        <a:t>OBJECTIF FIXES EN</a:t>
                      </a:r>
                      <a:r>
                        <a:rPr lang="fr-FR" baseline="0" dirty="0" smtClean="0"/>
                        <a:t> 2025</a:t>
                      </a:r>
                      <a:endParaRPr lang="fr-FR" dirty="0"/>
                    </a:p>
                  </a:txBody>
                  <a:tcPr>
                    <a:solidFill>
                      <a:schemeClr val="tx2">
                        <a:lumMod val="50000"/>
                      </a:schemeClr>
                    </a:solidFill>
                  </a:tcPr>
                </a:tc>
                <a:tc>
                  <a:txBody>
                    <a:bodyPr/>
                    <a:lstStyle/>
                    <a:p>
                      <a:r>
                        <a:rPr lang="fr-FR" dirty="0" smtClean="0"/>
                        <a:t>OBJECTIFS REALISES </a:t>
                      </a:r>
                      <a:endParaRPr lang="fr-FR" dirty="0"/>
                    </a:p>
                  </a:txBody>
                  <a:tcPr>
                    <a:solidFill>
                      <a:schemeClr val="tx2">
                        <a:lumMod val="50000"/>
                      </a:schemeClr>
                    </a:solidFill>
                  </a:tcPr>
                </a:tc>
                <a:extLst>
                  <a:ext uri="{0D108BD9-81ED-4DB2-BD59-A6C34878D82A}">
                    <a16:rowId xmlns:a16="http://schemas.microsoft.com/office/drawing/2014/main" val="2264131256"/>
                  </a:ext>
                </a:extLst>
              </a:tr>
              <a:tr h="370840">
                <a:tc>
                  <a:txBody>
                    <a:bodyPr/>
                    <a:lstStyle/>
                    <a:p>
                      <a:pPr algn="just"/>
                      <a:r>
                        <a:rPr lang="fr-FR" dirty="0" smtClean="0"/>
                        <a:t>Développer</a:t>
                      </a:r>
                      <a:r>
                        <a:rPr lang="fr-FR" baseline="0" dirty="0" smtClean="0"/>
                        <a:t> l’aller-vers dans l’Oise ; contacter les mairies, CCAS, caserne de pompier, présenter la PASS dans les pharmacies</a:t>
                      </a:r>
                      <a:endParaRPr lang="fr-FR" dirty="0"/>
                    </a:p>
                  </a:txBody>
                  <a:tcPr>
                    <a:solidFill>
                      <a:schemeClr val="tx2">
                        <a:lumMod val="40000"/>
                        <a:lumOff val="60000"/>
                      </a:schemeClr>
                    </a:solidFill>
                  </a:tcPr>
                </a:tc>
                <a:tc>
                  <a:txBody>
                    <a:bodyPr/>
                    <a:lstStyle/>
                    <a:p>
                      <a:pPr algn="just"/>
                      <a:r>
                        <a:rPr lang="fr-FR" b="1" u="sng" dirty="0" smtClean="0"/>
                        <a:t>Objectif</a:t>
                      </a:r>
                      <a:r>
                        <a:rPr lang="fr-FR" b="1" u="sng" baseline="0" dirty="0" smtClean="0"/>
                        <a:t> atteint :</a:t>
                      </a:r>
                      <a:r>
                        <a:rPr lang="fr-FR" b="1" u="none" baseline="0" dirty="0" smtClean="0"/>
                        <a:t> </a:t>
                      </a:r>
                      <a:r>
                        <a:rPr lang="fr-FR" baseline="0" dirty="0" smtClean="0"/>
                        <a:t>contact et présentation de la PASS avec les communes de Trie-Château, Sérifontaine et Chaumont-en-Vexin fait en mai 2025</a:t>
                      </a:r>
                      <a:endParaRPr lang="fr-FR" dirty="0"/>
                    </a:p>
                  </a:txBody>
                  <a:tcPr>
                    <a:solidFill>
                      <a:schemeClr val="tx2">
                        <a:lumMod val="40000"/>
                        <a:lumOff val="60000"/>
                      </a:schemeClr>
                    </a:solidFill>
                  </a:tcPr>
                </a:tc>
                <a:extLst>
                  <a:ext uri="{0D108BD9-81ED-4DB2-BD59-A6C34878D82A}">
                    <a16:rowId xmlns:a16="http://schemas.microsoft.com/office/drawing/2014/main" val="3588727331"/>
                  </a:ext>
                </a:extLst>
              </a:tr>
              <a:tr h="370840">
                <a:tc>
                  <a:txBody>
                    <a:bodyPr/>
                    <a:lstStyle/>
                    <a:p>
                      <a:pPr algn="just"/>
                      <a:r>
                        <a:rPr lang="fr-FR" dirty="0" smtClean="0"/>
                        <a:t>Poursuite de l’aller-vers avec les partenaires existants</a:t>
                      </a:r>
                      <a:endParaRPr lang="fr-FR" dirty="0"/>
                    </a:p>
                  </a:txBody>
                  <a:tcPr>
                    <a:solidFill>
                      <a:schemeClr val="tx2">
                        <a:lumMod val="40000"/>
                        <a:lumOff val="60000"/>
                      </a:schemeClr>
                    </a:solidFill>
                  </a:tcPr>
                </a:tc>
                <a:tc>
                  <a:txBody>
                    <a:bodyPr/>
                    <a:lstStyle/>
                    <a:p>
                      <a:pPr algn="just"/>
                      <a:r>
                        <a:rPr lang="fr-FR" b="1" u="sng" dirty="0" smtClean="0"/>
                        <a:t>Objectif</a:t>
                      </a:r>
                      <a:r>
                        <a:rPr lang="fr-FR" b="1" u="sng" baseline="0" dirty="0" smtClean="0"/>
                        <a:t> </a:t>
                      </a:r>
                      <a:r>
                        <a:rPr lang="fr-FR" b="1" u="sng" dirty="0" smtClean="0"/>
                        <a:t>atteint</a:t>
                      </a:r>
                      <a:r>
                        <a:rPr lang="fr-FR" b="1" u="sng" baseline="0" dirty="0" smtClean="0"/>
                        <a:t> :</a:t>
                      </a:r>
                      <a:r>
                        <a:rPr lang="fr-FR" b="1" u="none" baseline="0" dirty="0" smtClean="0"/>
                        <a:t> </a:t>
                      </a:r>
                      <a:r>
                        <a:rPr lang="fr-FR" baseline="0" dirty="0" smtClean="0"/>
                        <a:t>des permanences régulières sont organisées</a:t>
                      </a:r>
                      <a:endParaRPr lang="fr-FR" dirty="0"/>
                    </a:p>
                  </a:txBody>
                  <a:tcPr>
                    <a:solidFill>
                      <a:schemeClr val="tx2">
                        <a:lumMod val="40000"/>
                        <a:lumOff val="60000"/>
                      </a:schemeClr>
                    </a:solidFill>
                  </a:tcPr>
                </a:tc>
                <a:extLst>
                  <a:ext uri="{0D108BD9-81ED-4DB2-BD59-A6C34878D82A}">
                    <a16:rowId xmlns:a16="http://schemas.microsoft.com/office/drawing/2014/main" val="1500158218"/>
                  </a:ext>
                </a:extLst>
              </a:tr>
              <a:tr h="370840">
                <a:tc>
                  <a:txBody>
                    <a:bodyPr/>
                    <a:lstStyle/>
                    <a:p>
                      <a:r>
                        <a:rPr lang="fr-FR" dirty="0" smtClean="0"/>
                        <a:t>Développer la file active </a:t>
                      </a:r>
                      <a:endParaRPr lang="fr-FR" dirty="0"/>
                    </a:p>
                  </a:txBody>
                  <a:tcPr>
                    <a:solidFill>
                      <a:schemeClr val="tx2">
                        <a:lumMod val="40000"/>
                        <a:lumOff val="60000"/>
                      </a:schemeClr>
                    </a:solidFill>
                  </a:tcPr>
                </a:tc>
                <a:tc>
                  <a:txBody>
                    <a:bodyPr/>
                    <a:lstStyle/>
                    <a:p>
                      <a:pPr algn="just"/>
                      <a:r>
                        <a:rPr lang="fr-FR" b="1" u="sng" dirty="0" smtClean="0"/>
                        <a:t>Objectif atteint :</a:t>
                      </a:r>
                      <a:r>
                        <a:rPr lang="fr-FR" b="1" u="none" dirty="0" smtClean="0"/>
                        <a:t> </a:t>
                      </a:r>
                      <a:r>
                        <a:rPr lang="fr-FR" dirty="0" smtClean="0"/>
                        <a:t>81</a:t>
                      </a:r>
                      <a:r>
                        <a:rPr lang="fr-FR" baseline="0" dirty="0" smtClean="0"/>
                        <a:t> en 2024 / 99 en 2025</a:t>
                      </a:r>
                      <a:endParaRPr lang="fr-FR" dirty="0"/>
                    </a:p>
                  </a:txBody>
                  <a:tcPr>
                    <a:solidFill>
                      <a:schemeClr val="tx2">
                        <a:lumMod val="40000"/>
                        <a:lumOff val="60000"/>
                      </a:schemeClr>
                    </a:solidFill>
                  </a:tcPr>
                </a:tc>
                <a:extLst>
                  <a:ext uri="{0D108BD9-81ED-4DB2-BD59-A6C34878D82A}">
                    <a16:rowId xmlns:a16="http://schemas.microsoft.com/office/drawing/2014/main" val="2717375487"/>
                  </a:ext>
                </a:extLst>
              </a:tr>
              <a:tr h="370840">
                <a:tc>
                  <a:txBody>
                    <a:bodyPr/>
                    <a:lstStyle/>
                    <a:p>
                      <a:r>
                        <a:rPr lang="fr-FR" dirty="0" smtClean="0"/>
                        <a:t>Développer la PASS dentaire à Gisors</a:t>
                      </a:r>
                      <a:endParaRPr lang="fr-FR" dirty="0"/>
                    </a:p>
                  </a:txBody>
                  <a:tcPr>
                    <a:solidFill>
                      <a:schemeClr val="tx2">
                        <a:lumMod val="40000"/>
                        <a:lumOff val="60000"/>
                      </a:schemeClr>
                    </a:solidFill>
                  </a:tcPr>
                </a:tc>
                <a:tc>
                  <a:txBody>
                    <a:bodyPr/>
                    <a:lstStyle/>
                    <a:p>
                      <a:r>
                        <a:rPr lang="fr-FR" b="1" u="sng" dirty="0" smtClean="0"/>
                        <a:t>Objectif atteint : </a:t>
                      </a:r>
                      <a:r>
                        <a:rPr lang="fr-FR" b="0" u="none" dirty="0" smtClean="0"/>
                        <a:t>Dentiste à Bézu-Saint-Eloi</a:t>
                      </a:r>
                      <a:r>
                        <a:rPr lang="fr-FR" b="0" u="none" baseline="0" dirty="0" smtClean="0"/>
                        <a:t> accepte la rétroactivité</a:t>
                      </a:r>
                      <a:endParaRPr lang="fr-FR" b="1" u="sng" dirty="0"/>
                    </a:p>
                  </a:txBody>
                  <a:tcPr>
                    <a:solidFill>
                      <a:schemeClr val="tx2">
                        <a:lumMod val="40000"/>
                        <a:lumOff val="60000"/>
                      </a:schemeClr>
                    </a:solidFill>
                  </a:tcPr>
                </a:tc>
                <a:extLst>
                  <a:ext uri="{0D108BD9-81ED-4DB2-BD59-A6C34878D82A}">
                    <a16:rowId xmlns:a16="http://schemas.microsoft.com/office/drawing/2014/main" val="945151249"/>
                  </a:ext>
                </a:extLst>
              </a:tr>
              <a:tr h="370840">
                <a:tc>
                  <a:txBody>
                    <a:bodyPr/>
                    <a:lstStyle/>
                    <a:p>
                      <a:r>
                        <a:rPr lang="fr-FR" dirty="0" smtClean="0"/>
                        <a:t>Obtenir</a:t>
                      </a:r>
                      <a:r>
                        <a:rPr lang="fr-FR" baseline="0" dirty="0" smtClean="0"/>
                        <a:t> les besoins logistiques </a:t>
                      </a:r>
                      <a:endParaRPr lang="fr-FR" dirty="0"/>
                    </a:p>
                  </a:txBody>
                  <a:tcPr>
                    <a:solidFill>
                      <a:schemeClr val="tx2">
                        <a:lumMod val="40000"/>
                        <a:lumOff val="60000"/>
                      </a:schemeClr>
                    </a:solidFill>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fr-FR" b="1" u="sng" dirty="0" smtClean="0"/>
                        <a:t>Objectif</a:t>
                      </a:r>
                      <a:r>
                        <a:rPr lang="fr-FR" b="1" u="sng" baseline="0" dirty="0" smtClean="0"/>
                        <a:t> atteint :</a:t>
                      </a:r>
                      <a:r>
                        <a:rPr lang="fr-FR" b="1" u="none" baseline="0" dirty="0" smtClean="0"/>
                        <a:t> </a:t>
                      </a:r>
                      <a:r>
                        <a:rPr lang="fr-FR" sz="1800" baseline="0" dirty="0" smtClean="0">
                          <a:solidFill>
                            <a:schemeClr val="bg1"/>
                          </a:solidFill>
                        </a:rPr>
                        <a:t>obtention des besoins logistiques pour l’Aller-Vers</a:t>
                      </a:r>
                    </a:p>
                  </a:txBody>
                  <a:tcPr>
                    <a:solidFill>
                      <a:schemeClr val="tx2">
                        <a:lumMod val="40000"/>
                        <a:lumOff val="60000"/>
                      </a:schemeClr>
                    </a:solidFill>
                  </a:tcPr>
                </a:tc>
                <a:extLst>
                  <a:ext uri="{0D108BD9-81ED-4DB2-BD59-A6C34878D82A}">
                    <a16:rowId xmlns:a16="http://schemas.microsoft.com/office/drawing/2014/main" val="2215743088"/>
                  </a:ext>
                </a:extLst>
              </a:tr>
              <a:tr h="370840">
                <a:tc>
                  <a:txBody>
                    <a:bodyPr/>
                    <a:lstStyle/>
                    <a:p>
                      <a:r>
                        <a:rPr lang="fr-FR" dirty="0" smtClean="0"/>
                        <a:t>Convention espace partenaire avec la CPAM 95</a:t>
                      </a:r>
                      <a:endParaRPr lang="fr-FR" dirty="0"/>
                    </a:p>
                  </a:txBody>
                  <a:tcPr>
                    <a:solidFill>
                      <a:schemeClr val="tx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800" b="1" u="sng" baseline="0" dirty="0" smtClean="0">
                          <a:solidFill>
                            <a:schemeClr val="bg1"/>
                          </a:solidFill>
                        </a:rPr>
                        <a:t>Objectif non atteint :</a:t>
                      </a:r>
                      <a:r>
                        <a:rPr lang="fr-FR" sz="1800" b="1" u="none" baseline="0" dirty="0" smtClean="0">
                          <a:solidFill>
                            <a:schemeClr val="bg1"/>
                          </a:solidFill>
                        </a:rPr>
                        <a:t> </a:t>
                      </a:r>
                      <a:r>
                        <a:rPr lang="fr-FR" sz="1800" baseline="0" dirty="0" smtClean="0">
                          <a:solidFill>
                            <a:schemeClr val="bg1"/>
                          </a:solidFill>
                        </a:rPr>
                        <a:t>la CPAM 95 souhaite développer en priorité l’espace partenaire dans leur département</a:t>
                      </a:r>
                    </a:p>
                  </a:txBody>
                  <a:tcPr>
                    <a:solidFill>
                      <a:schemeClr val="tx2">
                        <a:lumMod val="40000"/>
                        <a:lumOff val="60000"/>
                      </a:schemeClr>
                    </a:solidFill>
                  </a:tcPr>
                </a:tc>
                <a:extLst>
                  <a:ext uri="{0D108BD9-81ED-4DB2-BD59-A6C34878D82A}">
                    <a16:rowId xmlns:a16="http://schemas.microsoft.com/office/drawing/2014/main" val="2326187145"/>
                  </a:ext>
                </a:extLst>
              </a:tr>
            </a:tbl>
          </a:graphicData>
        </a:graphic>
      </p:graphicFrame>
    </p:spTree>
    <p:extLst>
      <p:ext uri="{BB962C8B-B14F-4D97-AF65-F5344CB8AC3E}">
        <p14:creationId xmlns:p14="http://schemas.microsoft.com/office/powerpoint/2010/main" val="3027487427"/>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47704" y="-21671"/>
            <a:ext cx="3000844" cy="886432"/>
          </a:xfrm>
        </p:spPr>
        <p:txBody>
          <a:bodyPr>
            <a:noAutofit/>
          </a:bodyPr>
          <a:lstStyle/>
          <a:p>
            <a:r>
              <a:rPr lang="fr-FR" sz="2800" b="1" u="sng" dirty="0" smtClean="0"/>
              <a:t>OBJECTIFS 2026</a:t>
            </a:r>
            <a:endParaRPr lang="fr-FR" sz="2800" b="1" u="sng" dirty="0"/>
          </a:p>
        </p:txBody>
      </p:sp>
      <p:sp>
        <p:nvSpPr>
          <p:cNvPr id="3" name="Espace réservé du contenu 2"/>
          <p:cNvSpPr>
            <a:spLocks noGrp="1"/>
          </p:cNvSpPr>
          <p:nvPr>
            <p:ph idx="1"/>
          </p:nvPr>
        </p:nvSpPr>
        <p:spPr>
          <a:xfrm>
            <a:off x="1764792" y="1099908"/>
            <a:ext cx="9868700" cy="6224334"/>
          </a:xfrm>
        </p:spPr>
        <p:txBody>
          <a:bodyPr>
            <a:normAutofit fontScale="40000" lnSpcReduction="20000"/>
          </a:bodyPr>
          <a:lstStyle/>
          <a:p>
            <a:pPr marL="0" indent="0">
              <a:buNone/>
            </a:pPr>
            <a:r>
              <a:rPr lang="fr-FR" dirty="0" smtClean="0"/>
              <a:t> </a:t>
            </a:r>
          </a:p>
          <a:p>
            <a:pPr>
              <a:buFont typeface="Wingdings" panose="05000000000000000000" pitchFamily="2" charset="2"/>
              <a:buChar char="Ø"/>
            </a:pPr>
            <a:r>
              <a:rPr lang="fr-FR" sz="5500" dirty="0" smtClean="0">
                <a:solidFill>
                  <a:schemeClr val="tx1"/>
                </a:solidFill>
              </a:rPr>
              <a:t>Poursuivre le partenariat dans l’Oise :</a:t>
            </a:r>
          </a:p>
          <a:p>
            <a:pPr>
              <a:buFont typeface="Wingdings" panose="05000000000000000000" pitchFamily="2" charset="2"/>
              <a:buChar char="Ø"/>
            </a:pPr>
            <a:endParaRPr lang="fr-FR" sz="5500" dirty="0" smtClean="0">
              <a:solidFill>
                <a:schemeClr val="tx1"/>
              </a:solidFill>
            </a:endParaRPr>
          </a:p>
          <a:p>
            <a:pPr>
              <a:buFont typeface="Wingdings" panose="05000000000000000000" pitchFamily="2" charset="2"/>
              <a:buChar char="Ø"/>
            </a:pPr>
            <a:r>
              <a:rPr lang="fr-FR" sz="5500" dirty="0" smtClean="0">
                <a:solidFill>
                  <a:schemeClr val="tx1"/>
                </a:solidFill>
              </a:rPr>
              <a:t>Contact avec la Mairie, les Pompiers, la Gendarmerie</a:t>
            </a:r>
            <a:r>
              <a:rPr lang="fr-FR" sz="5500" dirty="0">
                <a:solidFill>
                  <a:schemeClr val="tx1"/>
                </a:solidFill>
              </a:rPr>
              <a:t> </a:t>
            </a:r>
            <a:r>
              <a:rPr lang="fr-FR" sz="5500" dirty="0" smtClean="0">
                <a:solidFill>
                  <a:schemeClr val="tx1"/>
                </a:solidFill>
              </a:rPr>
              <a:t>(1 fois par an)</a:t>
            </a:r>
          </a:p>
          <a:p>
            <a:pPr marL="0" indent="0">
              <a:buNone/>
            </a:pPr>
            <a:endParaRPr lang="fr-FR" sz="5500" dirty="0" smtClean="0">
              <a:solidFill>
                <a:schemeClr val="tx1"/>
              </a:solidFill>
            </a:endParaRPr>
          </a:p>
          <a:p>
            <a:pPr>
              <a:buFont typeface="Wingdings" panose="05000000000000000000" pitchFamily="2" charset="2"/>
              <a:buChar char="Ø"/>
            </a:pPr>
            <a:r>
              <a:rPr lang="fr-FR" sz="5500" dirty="0" smtClean="0">
                <a:solidFill>
                  <a:schemeClr val="tx1"/>
                </a:solidFill>
              </a:rPr>
              <a:t>Approfondir le partenariat avec l’Equipe Mobile de Prévention à la Santé du Département de l’Eure</a:t>
            </a:r>
          </a:p>
          <a:p>
            <a:pPr marL="0" indent="0">
              <a:buNone/>
            </a:pPr>
            <a:endParaRPr lang="fr-FR" sz="5500" dirty="0" smtClean="0">
              <a:solidFill>
                <a:schemeClr val="tx1"/>
              </a:solidFill>
            </a:endParaRPr>
          </a:p>
          <a:p>
            <a:pPr>
              <a:buFont typeface="Wingdings" panose="05000000000000000000" pitchFamily="2" charset="2"/>
              <a:buChar char="Ø"/>
            </a:pPr>
            <a:r>
              <a:rPr lang="fr-FR" sz="5500" dirty="0" smtClean="0">
                <a:solidFill>
                  <a:schemeClr val="tx1"/>
                </a:solidFill>
              </a:rPr>
              <a:t>Améliorer la communication (flyers FALC ; nouveaux outils)</a:t>
            </a:r>
          </a:p>
          <a:p>
            <a:pPr marL="0" indent="0">
              <a:buNone/>
            </a:pPr>
            <a:endParaRPr lang="fr-FR" sz="5500" dirty="0" smtClean="0">
              <a:solidFill>
                <a:schemeClr val="tx1"/>
              </a:solidFill>
            </a:endParaRPr>
          </a:p>
          <a:p>
            <a:pPr>
              <a:buFont typeface="Wingdings" panose="05000000000000000000" pitchFamily="2" charset="2"/>
              <a:buChar char="Ø"/>
            </a:pPr>
            <a:r>
              <a:rPr lang="fr-FR" sz="5500" dirty="0" smtClean="0">
                <a:solidFill>
                  <a:schemeClr val="tx1"/>
                </a:solidFill>
              </a:rPr>
              <a:t>Partenariat avec la CPAM du Val d’Oise (Déploiement en cours)</a:t>
            </a:r>
          </a:p>
          <a:p>
            <a:pPr marL="0" indent="0">
              <a:buNone/>
            </a:pPr>
            <a:endParaRPr lang="fr-FR" sz="5500" dirty="0" smtClean="0">
              <a:solidFill>
                <a:schemeClr val="tx1"/>
              </a:solidFill>
            </a:endParaRPr>
          </a:p>
          <a:p>
            <a:pPr>
              <a:buFont typeface="Wingdings" panose="05000000000000000000" pitchFamily="2" charset="2"/>
              <a:buChar char="Ø"/>
            </a:pPr>
            <a:r>
              <a:rPr lang="fr-FR" sz="5500" dirty="0" smtClean="0">
                <a:solidFill>
                  <a:schemeClr val="tx1"/>
                </a:solidFill>
              </a:rPr>
              <a:t>Poursuite du partenariat existant  (Trimestriel pour les associations et annuel pour les permanences dans les locaux des Mairies)</a:t>
            </a:r>
          </a:p>
          <a:p>
            <a:pPr marL="0" indent="0">
              <a:buNone/>
            </a:pPr>
            <a:endParaRPr lang="fr-FR" sz="5500" dirty="0" smtClean="0">
              <a:solidFill>
                <a:schemeClr val="tx1"/>
              </a:solidFill>
            </a:endParaRPr>
          </a:p>
          <a:p>
            <a:pPr>
              <a:buFont typeface="Wingdings" panose="05000000000000000000" pitchFamily="2" charset="2"/>
              <a:buChar char="Ø"/>
            </a:pPr>
            <a:r>
              <a:rPr lang="fr-FR" sz="5500" dirty="0" smtClean="0">
                <a:solidFill>
                  <a:schemeClr val="tx1"/>
                </a:solidFill>
              </a:rPr>
              <a:t>Développer la PASS Dentaire</a:t>
            </a:r>
          </a:p>
          <a:p>
            <a:pPr>
              <a:buFont typeface="Wingdings" panose="05000000000000000000" pitchFamily="2" charset="2"/>
              <a:buChar char="Ø"/>
            </a:pPr>
            <a:endParaRPr lang="fr-FR" sz="7200" dirty="0">
              <a:solidFill>
                <a:schemeClr val="tx1"/>
              </a:solidFill>
            </a:endParaRPr>
          </a:p>
          <a:p>
            <a:pPr>
              <a:buFont typeface="Wingdings" panose="05000000000000000000" pitchFamily="2" charset="2"/>
              <a:buChar char="Ø"/>
            </a:pPr>
            <a:endParaRPr lang="fr-FR" sz="8000" dirty="0">
              <a:solidFill>
                <a:schemeClr val="tx1"/>
              </a:solidFill>
            </a:endParaRP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947249596"/>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2433105" y="1499648"/>
            <a:ext cx="7214616" cy="4154984"/>
          </a:xfrm>
          <a:prstGeom prst="rect">
            <a:avLst/>
          </a:prstGeom>
          <a:noFill/>
        </p:spPr>
        <p:txBody>
          <a:bodyPr wrap="square" rtlCol="0">
            <a:spAutoFit/>
          </a:bodyPr>
          <a:lstStyle/>
          <a:p>
            <a:pPr algn="ctr"/>
            <a:r>
              <a:rPr lang="fr-FR" sz="4400" dirty="0" smtClean="0"/>
              <a:t>Merci à toutes et à tous                        pour votre écoute</a:t>
            </a:r>
          </a:p>
          <a:p>
            <a:endParaRPr lang="fr-FR" sz="4400" dirty="0"/>
          </a:p>
          <a:p>
            <a:pPr algn="ctr"/>
            <a:r>
              <a:rPr lang="fr-FR" sz="4400" dirty="0" smtClean="0"/>
              <a:t>Nous sommes à votre disposition pour répondre à vos questions</a:t>
            </a:r>
            <a:endParaRPr lang="fr-FR" sz="4400" dirty="0"/>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282145109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967676" y="2453137"/>
            <a:ext cx="9905998" cy="1478570"/>
          </a:xfrm>
        </p:spPr>
        <p:txBody>
          <a:bodyPr>
            <a:normAutofit/>
          </a:bodyPr>
          <a:lstStyle/>
          <a:p>
            <a:pPr algn="ctr"/>
            <a:r>
              <a:rPr lang="fr-FR" sz="4400" b="1" u="sng" dirty="0" smtClean="0"/>
              <a:t>Présentation et organisation de la PASS</a:t>
            </a:r>
            <a:endParaRPr lang="fr-FR" sz="4400" b="1" u="sng"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16216"/>
            <a:ext cx="1240594" cy="1177030"/>
          </a:xfrm>
          <a:prstGeom prst="rect">
            <a:avLst/>
          </a:prstGeom>
        </p:spPr>
      </p:pic>
    </p:spTree>
    <p:extLst>
      <p:ext uri="{BB962C8B-B14F-4D97-AF65-F5344CB8AC3E}">
        <p14:creationId xmlns:p14="http://schemas.microsoft.com/office/powerpoint/2010/main" val="423481565"/>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39378" y="107072"/>
            <a:ext cx="8118283" cy="1072351"/>
          </a:xfrm>
        </p:spPr>
        <p:txBody>
          <a:bodyPr>
            <a:noAutofit/>
          </a:bodyPr>
          <a:lstStyle/>
          <a:p>
            <a:pPr algn="ctr"/>
            <a:r>
              <a:rPr lang="fr-FR" sz="2800" b="1" u="sng" dirty="0" smtClean="0"/>
              <a:t>Présentation et organisation de la PASS</a:t>
            </a:r>
            <a:endParaRPr lang="fr-FR" sz="2800" b="1" u="sng" dirty="0"/>
          </a:p>
        </p:txBody>
      </p:sp>
      <p:sp>
        <p:nvSpPr>
          <p:cNvPr id="11" name="ZoneTexte 10"/>
          <p:cNvSpPr txBox="1"/>
          <p:nvPr/>
        </p:nvSpPr>
        <p:spPr>
          <a:xfrm>
            <a:off x="8366760" y="1395977"/>
            <a:ext cx="1709207" cy="369332"/>
          </a:xfrm>
          <a:prstGeom prst="rect">
            <a:avLst/>
          </a:prstGeom>
          <a:noFill/>
        </p:spPr>
        <p:txBody>
          <a:bodyPr wrap="square" rtlCol="0">
            <a:spAutoFit/>
          </a:bodyPr>
          <a:lstStyle/>
          <a:p>
            <a:r>
              <a:rPr lang="fr-FR" dirty="0"/>
              <a:t>		</a:t>
            </a:r>
          </a:p>
        </p:txBody>
      </p:sp>
      <p:sp>
        <p:nvSpPr>
          <p:cNvPr id="6" name="Rectangle 5"/>
          <p:cNvSpPr/>
          <p:nvPr/>
        </p:nvSpPr>
        <p:spPr>
          <a:xfrm>
            <a:off x="2663252" y="2126561"/>
            <a:ext cx="3901440" cy="923330"/>
          </a:xfrm>
          <a:prstGeom prst="rect">
            <a:avLst/>
          </a:prstGeom>
        </p:spPr>
        <p:txBody>
          <a:bodyPr wrap="square">
            <a:spAutoFit/>
          </a:bodyPr>
          <a:lstStyle/>
          <a:p>
            <a:pPr marL="285750" indent="-285750">
              <a:buFont typeface="Wingdings" panose="05000000000000000000" pitchFamily="2" charset="2"/>
              <a:buChar char="Ø"/>
            </a:pPr>
            <a:r>
              <a:rPr lang="fr-FR" b="1" dirty="0"/>
              <a:t>Un agent d’accueil </a:t>
            </a:r>
            <a:r>
              <a:rPr lang="fr-FR" dirty="0"/>
              <a:t>(0,50 ETP)</a:t>
            </a:r>
            <a:endParaRPr lang="fr-FR" i="1" dirty="0"/>
          </a:p>
          <a:p>
            <a:r>
              <a:rPr lang="fr-FR" dirty="0" smtClean="0"/>
              <a:t>Présent du lundi au vendredi de </a:t>
            </a:r>
            <a:r>
              <a:rPr lang="fr-FR" dirty="0"/>
              <a:t>9H à 12H30 </a:t>
            </a:r>
          </a:p>
        </p:txBody>
      </p:sp>
      <p:sp>
        <p:nvSpPr>
          <p:cNvPr id="7" name="Rectangle 6"/>
          <p:cNvSpPr/>
          <p:nvPr/>
        </p:nvSpPr>
        <p:spPr>
          <a:xfrm>
            <a:off x="7354115" y="5267823"/>
            <a:ext cx="2121407" cy="923330"/>
          </a:xfrm>
          <a:prstGeom prst="rect">
            <a:avLst/>
          </a:prstGeom>
        </p:spPr>
        <p:txBody>
          <a:bodyPr wrap="square">
            <a:spAutoFit/>
          </a:bodyPr>
          <a:lstStyle/>
          <a:p>
            <a:endParaRPr lang="fr-FR" dirty="0"/>
          </a:p>
          <a:p>
            <a:pPr marL="285750" indent="-285750">
              <a:buFont typeface="Wingdings" panose="05000000000000000000" pitchFamily="2" charset="2"/>
              <a:buChar char="Ø"/>
            </a:pPr>
            <a:r>
              <a:rPr lang="fr-FR" b="1" dirty="0" smtClean="0"/>
              <a:t>Une infirmière </a:t>
            </a:r>
            <a:r>
              <a:rPr lang="fr-FR" dirty="0" smtClean="0"/>
              <a:t>(0,50 ETP)</a:t>
            </a:r>
            <a:endParaRPr lang="fr-FR" dirty="0"/>
          </a:p>
        </p:txBody>
      </p:sp>
      <p:sp>
        <p:nvSpPr>
          <p:cNvPr id="8" name="Rectangle 7"/>
          <p:cNvSpPr/>
          <p:nvPr/>
        </p:nvSpPr>
        <p:spPr>
          <a:xfrm>
            <a:off x="2458156" y="4661476"/>
            <a:ext cx="3681984" cy="646331"/>
          </a:xfrm>
          <a:prstGeom prst="rect">
            <a:avLst/>
          </a:prstGeom>
        </p:spPr>
        <p:txBody>
          <a:bodyPr wrap="square">
            <a:spAutoFit/>
          </a:bodyPr>
          <a:lstStyle/>
          <a:p>
            <a:pPr marL="285750" indent="-285750">
              <a:buFont typeface="Wingdings" panose="05000000000000000000" pitchFamily="2" charset="2"/>
              <a:buChar char="Ø"/>
            </a:pPr>
            <a:r>
              <a:rPr lang="fr-FR" b="1" dirty="0"/>
              <a:t>Une assistante sociale </a:t>
            </a:r>
            <a:r>
              <a:rPr lang="fr-FR" dirty="0"/>
              <a:t>(0,50 ETP)</a:t>
            </a:r>
            <a:endParaRPr lang="fr-FR" b="1" dirty="0"/>
          </a:p>
          <a:p>
            <a:r>
              <a:rPr lang="fr-FR" dirty="0"/>
              <a:t>		</a:t>
            </a:r>
          </a:p>
        </p:txBody>
      </p:sp>
      <p:sp>
        <p:nvSpPr>
          <p:cNvPr id="9" name="Rectangle 8"/>
          <p:cNvSpPr/>
          <p:nvPr/>
        </p:nvSpPr>
        <p:spPr>
          <a:xfrm>
            <a:off x="8082058" y="3215244"/>
            <a:ext cx="2786929" cy="1200329"/>
          </a:xfrm>
          <a:prstGeom prst="rect">
            <a:avLst/>
          </a:prstGeom>
        </p:spPr>
        <p:txBody>
          <a:bodyPr wrap="square">
            <a:spAutoFit/>
          </a:bodyPr>
          <a:lstStyle/>
          <a:p>
            <a:pPr marL="285750" indent="-285750" algn="r">
              <a:buFont typeface="Wingdings" panose="05000000000000000000" pitchFamily="2" charset="2"/>
              <a:buChar char="Ø"/>
            </a:pPr>
            <a:r>
              <a:rPr lang="fr-FR" b="1" dirty="0"/>
              <a:t>Un médecin référent </a:t>
            </a:r>
            <a:r>
              <a:rPr lang="fr-FR" dirty="0"/>
              <a:t>(0,10 ETP)</a:t>
            </a:r>
          </a:p>
          <a:p>
            <a:pPr algn="r"/>
            <a:r>
              <a:rPr lang="fr-FR" dirty="0"/>
              <a:t>Chef de service des </a:t>
            </a:r>
            <a:r>
              <a:rPr lang="fr-FR" dirty="0" smtClean="0"/>
              <a:t>urgences</a:t>
            </a:r>
            <a:endParaRPr lang="fr-FR" dirty="0"/>
          </a:p>
        </p:txBody>
      </p:sp>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pic>
        <p:nvPicPr>
          <p:cNvPr id="16" name="Imag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837" y="1650513"/>
            <a:ext cx="1965415" cy="1403868"/>
          </a:xfrm>
          <a:prstGeom prst="rect">
            <a:avLst/>
          </a:prstGeom>
        </p:spPr>
      </p:pic>
      <p:pic>
        <p:nvPicPr>
          <p:cNvPr id="17" name="Imag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049" y="3750430"/>
            <a:ext cx="2424990" cy="1822092"/>
          </a:xfrm>
          <a:prstGeom prst="rect">
            <a:avLst/>
          </a:prstGeom>
        </p:spPr>
      </p:pic>
      <p:pic>
        <p:nvPicPr>
          <p:cNvPr id="18" name="Imag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5919" y="2772325"/>
            <a:ext cx="2032826" cy="1507228"/>
          </a:xfrm>
          <a:prstGeom prst="rect">
            <a:avLst/>
          </a:prstGeom>
        </p:spPr>
      </p:pic>
      <p:pic>
        <p:nvPicPr>
          <p:cNvPr id="19" name="Imag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5977" y="4827363"/>
            <a:ext cx="1834880" cy="1834880"/>
          </a:xfrm>
          <a:prstGeom prst="rect">
            <a:avLst/>
          </a:prstGeom>
        </p:spPr>
      </p:pic>
    </p:spTree>
    <p:extLst>
      <p:ext uri="{BB962C8B-B14F-4D97-AF65-F5344CB8AC3E}">
        <p14:creationId xmlns:p14="http://schemas.microsoft.com/office/powerpoint/2010/main" val="3604875618"/>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p:nvPr/>
        </p:nvPicPr>
        <p:blipFill>
          <a:blip r:embed="rId2"/>
          <a:stretch>
            <a:fillRect/>
          </a:stretch>
        </p:blipFill>
        <p:spPr>
          <a:xfrm>
            <a:off x="1297112" y="1131867"/>
            <a:ext cx="2782448" cy="22074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Image 8" descr="IMG_5043.jpg"/>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7054714" y="411480"/>
            <a:ext cx="2265551" cy="31544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pic>
        <p:nvPicPr>
          <p:cNvPr id="13" name="Imag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5032" y="4227587"/>
            <a:ext cx="3369682" cy="18954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ZoneTexte 3"/>
          <p:cNvSpPr txBox="1"/>
          <p:nvPr/>
        </p:nvSpPr>
        <p:spPr>
          <a:xfrm>
            <a:off x="599377" y="4114800"/>
            <a:ext cx="2884487" cy="1200329"/>
          </a:xfrm>
          <a:prstGeom prst="rect">
            <a:avLst/>
          </a:prstGeom>
          <a:noFill/>
        </p:spPr>
        <p:txBody>
          <a:bodyPr wrap="square" rtlCol="0">
            <a:spAutoFit/>
          </a:bodyPr>
          <a:lstStyle/>
          <a:p>
            <a:r>
              <a:rPr lang="fr-FR" b="1" dirty="0" smtClean="0"/>
              <a:t>L’accueil de la PASS se situe dans le hall du bâtiment Les Jardins du Vexin</a:t>
            </a:r>
            <a:endParaRPr lang="fr-FR" b="1" dirty="0"/>
          </a:p>
        </p:txBody>
      </p:sp>
      <p:sp>
        <p:nvSpPr>
          <p:cNvPr id="14" name="ZoneTexte 13"/>
          <p:cNvSpPr txBox="1"/>
          <p:nvPr/>
        </p:nvSpPr>
        <p:spPr>
          <a:xfrm>
            <a:off x="9427464" y="1988704"/>
            <a:ext cx="2935224" cy="923330"/>
          </a:xfrm>
          <a:prstGeom prst="rect">
            <a:avLst/>
          </a:prstGeom>
          <a:noFill/>
        </p:spPr>
        <p:txBody>
          <a:bodyPr wrap="square" rtlCol="0">
            <a:spAutoFit/>
          </a:bodyPr>
          <a:lstStyle/>
          <a:p>
            <a:r>
              <a:rPr lang="fr-FR" b="1" dirty="0" smtClean="0"/>
              <a:t>Une douche est à disposition du lundi au vendredi de 9h à 12h</a:t>
            </a:r>
            <a:endParaRPr lang="fr-FR" b="1" dirty="0"/>
          </a:p>
        </p:txBody>
      </p:sp>
    </p:spTree>
    <p:extLst>
      <p:ext uri="{BB962C8B-B14F-4D97-AF65-F5344CB8AC3E}">
        <p14:creationId xmlns:p14="http://schemas.microsoft.com/office/powerpoint/2010/main" val="353072465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2907791" y="2505198"/>
            <a:ext cx="5405561" cy="1478570"/>
          </a:xfrm>
        </p:spPr>
        <p:txBody>
          <a:bodyPr>
            <a:normAutofit/>
          </a:bodyPr>
          <a:lstStyle/>
          <a:p>
            <a:pPr algn="ctr"/>
            <a:r>
              <a:rPr lang="fr-FR" sz="4400" b="1" u="sng" dirty="0" smtClean="0"/>
              <a:t>File active </a:t>
            </a:r>
            <a:r>
              <a:rPr lang="fr-FR" sz="4400" b="1" u="sng" dirty="0"/>
              <a:t>2025</a:t>
            </a: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331750528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6305046" y="2922858"/>
            <a:ext cx="3118104" cy="133502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6305046" y="5312387"/>
            <a:ext cx="3118104" cy="133502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6559439" y="3167578"/>
            <a:ext cx="2267712" cy="646331"/>
          </a:xfrm>
          <a:prstGeom prst="rect">
            <a:avLst/>
          </a:prstGeom>
          <a:noFill/>
        </p:spPr>
        <p:txBody>
          <a:bodyPr wrap="square" rtlCol="0">
            <a:spAutoFit/>
          </a:bodyPr>
          <a:lstStyle/>
          <a:p>
            <a:pPr algn="ctr"/>
            <a:r>
              <a:rPr lang="fr-FR" dirty="0" smtClean="0"/>
              <a:t>File active Assistante sociale</a:t>
            </a:r>
            <a:endParaRPr lang="fr-FR" dirty="0"/>
          </a:p>
        </p:txBody>
      </p:sp>
      <p:sp>
        <p:nvSpPr>
          <p:cNvPr id="10" name="Ellipse 9"/>
          <p:cNvSpPr/>
          <p:nvPr/>
        </p:nvSpPr>
        <p:spPr>
          <a:xfrm>
            <a:off x="2569464" y="5284678"/>
            <a:ext cx="3118104" cy="133502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147256" y="5312387"/>
            <a:ext cx="3118104" cy="133502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6606052" y="5506409"/>
            <a:ext cx="2267712" cy="923330"/>
          </a:xfrm>
          <a:prstGeom prst="rect">
            <a:avLst/>
          </a:prstGeom>
          <a:noFill/>
        </p:spPr>
        <p:txBody>
          <a:bodyPr wrap="square" rtlCol="0">
            <a:spAutoFit/>
          </a:bodyPr>
          <a:lstStyle/>
          <a:p>
            <a:pPr algn="ctr"/>
            <a:r>
              <a:rPr lang="fr-FR" dirty="0" smtClean="0"/>
              <a:t>Consultations Médecin de la PASS</a:t>
            </a:r>
            <a:endParaRPr lang="fr-FR" dirty="0"/>
          </a:p>
        </p:txBody>
      </p:sp>
      <p:sp>
        <p:nvSpPr>
          <p:cNvPr id="14" name="Ellipse 13"/>
          <p:cNvSpPr/>
          <p:nvPr/>
        </p:nvSpPr>
        <p:spPr>
          <a:xfrm>
            <a:off x="2569464" y="2923999"/>
            <a:ext cx="3118104" cy="133502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8861846" y="2899725"/>
            <a:ext cx="3118104" cy="133502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138702" y="2923999"/>
            <a:ext cx="3118104" cy="133502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8873764" y="5284678"/>
            <a:ext cx="3118104" cy="133502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3303761" y="867201"/>
            <a:ext cx="3118104" cy="133502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5879850" y="868108"/>
            <a:ext cx="3118104" cy="1335024"/>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3503648" y="5656733"/>
            <a:ext cx="1404408" cy="646331"/>
          </a:xfrm>
          <a:prstGeom prst="rect">
            <a:avLst/>
          </a:prstGeom>
          <a:noFill/>
        </p:spPr>
        <p:txBody>
          <a:bodyPr wrap="square" rtlCol="0">
            <a:spAutoFit/>
          </a:bodyPr>
          <a:lstStyle/>
          <a:p>
            <a:r>
              <a:rPr lang="fr-FR" dirty="0" smtClean="0"/>
              <a:t>64 dont 45 nouveaux</a:t>
            </a:r>
            <a:endParaRPr lang="fr-FR" dirty="0"/>
          </a:p>
        </p:txBody>
      </p:sp>
      <p:sp>
        <p:nvSpPr>
          <p:cNvPr id="21" name="ZoneTexte 20"/>
          <p:cNvSpPr txBox="1"/>
          <p:nvPr/>
        </p:nvSpPr>
        <p:spPr>
          <a:xfrm>
            <a:off x="9299143" y="5558610"/>
            <a:ext cx="2267712" cy="646331"/>
          </a:xfrm>
          <a:prstGeom prst="rect">
            <a:avLst/>
          </a:prstGeom>
          <a:noFill/>
        </p:spPr>
        <p:txBody>
          <a:bodyPr wrap="square" rtlCol="0">
            <a:spAutoFit/>
          </a:bodyPr>
          <a:lstStyle/>
          <a:p>
            <a:pPr algn="ctr"/>
            <a:r>
              <a:rPr lang="fr-FR" dirty="0" smtClean="0"/>
              <a:t>31 dont 25 nouveaux patients</a:t>
            </a:r>
            <a:endParaRPr lang="fr-FR" dirty="0"/>
          </a:p>
        </p:txBody>
      </p:sp>
      <p:sp>
        <p:nvSpPr>
          <p:cNvPr id="22" name="ZoneTexte 21"/>
          <p:cNvSpPr txBox="1"/>
          <p:nvPr/>
        </p:nvSpPr>
        <p:spPr>
          <a:xfrm>
            <a:off x="9299143" y="3145352"/>
            <a:ext cx="2267712" cy="646331"/>
          </a:xfrm>
          <a:prstGeom prst="rect">
            <a:avLst/>
          </a:prstGeom>
          <a:noFill/>
        </p:spPr>
        <p:txBody>
          <a:bodyPr wrap="square" rtlCol="0">
            <a:spAutoFit/>
          </a:bodyPr>
          <a:lstStyle/>
          <a:p>
            <a:pPr algn="ctr"/>
            <a:r>
              <a:rPr lang="fr-FR" dirty="0" smtClean="0"/>
              <a:t>90 dont 75 nouveaux patients</a:t>
            </a:r>
            <a:endParaRPr lang="fr-FR" dirty="0"/>
          </a:p>
        </p:txBody>
      </p:sp>
      <p:sp>
        <p:nvSpPr>
          <p:cNvPr id="23" name="ZoneTexte 22"/>
          <p:cNvSpPr txBox="1"/>
          <p:nvPr/>
        </p:nvSpPr>
        <p:spPr>
          <a:xfrm>
            <a:off x="723431" y="3406844"/>
            <a:ext cx="2267712" cy="369332"/>
          </a:xfrm>
          <a:prstGeom prst="rect">
            <a:avLst/>
          </a:prstGeom>
          <a:noFill/>
        </p:spPr>
        <p:txBody>
          <a:bodyPr wrap="square" rtlCol="0">
            <a:spAutoFit/>
          </a:bodyPr>
          <a:lstStyle/>
          <a:p>
            <a:r>
              <a:rPr lang="fr-FR" dirty="0" smtClean="0"/>
              <a:t>Agent d’accueil</a:t>
            </a:r>
            <a:endParaRPr lang="fr-FR" dirty="0"/>
          </a:p>
        </p:txBody>
      </p:sp>
      <p:sp>
        <p:nvSpPr>
          <p:cNvPr id="24" name="ZoneTexte 23"/>
          <p:cNvSpPr txBox="1"/>
          <p:nvPr/>
        </p:nvSpPr>
        <p:spPr>
          <a:xfrm>
            <a:off x="6286235" y="928984"/>
            <a:ext cx="2267712" cy="1200329"/>
          </a:xfrm>
          <a:prstGeom prst="rect">
            <a:avLst/>
          </a:prstGeom>
          <a:noFill/>
        </p:spPr>
        <p:txBody>
          <a:bodyPr wrap="square" rtlCol="0">
            <a:spAutoFit/>
          </a:bodyPr>
          <a:lstStyle/>
          <a:p>
            <a:pPr algn="ctr"/>
            <a:r>
              <a:rPr lang="fr-FR" dirty="0" smtClean="0"/>
              <a:t>99 dont 84 nouveaux patients et 11 suivi de grossesse</a:t>
            </a:r>
            <a:endParaRPr lang="fr-FR" dirty="0"/>
          </a:p>
        </p:txBody>
      </p:sp>
      <p:sp>
        <p:nvSpPr>
          <p:cNvPr id="25" name="ZoneTexte 24"/>
          <p:cNvSpPr txBox="1"/>
          <p:nvPr/>
        </p:nvSpPr>
        <p:spPr>
          <a:xfrm>
            <a:off x="3503648" y="1281944"/>
            <a:ext cx="2267712" cy="369332"/>
          </a:xfrm>
          <a:prstGeom prst="rect">
            <a:avLst/>
          </a:prstGeom>
          <a:noFill/>
        </p:spPr>
        <p:txBody>
          <a:bodyPr wrap="square" rtlCol="0">
            <a:spAutoFit/>
          </a:bodyPr>
          <a:lstStyle/>
          <a:p>
            <a:pPr algn="ctr"/>
            <a:r>
              <a:rPr lang="fr-FR" dirty="0" smtClean="0"/>
              <a:t>File active PASS</a:t>
            </a:r>
            <a:endParaRPr lang="fr-FR" dirty="0"/>
          </a:p>
        </p:txBody>
      </p:sp>
      <p:sp>
        <p:nvSpPr>
          <p:cNvPr id="26" name="ZoneTexte 25"/>
          <p:cNvSpPr txBox="1"/>
          <p:nvPr/>
        </p:nvSpPr>
        <p:spPr>
          <a:xfrm>
            <a:off x="3199701" y="3244072"/>
            <a:ext cx="2119356" cy="646331"/>
          </a:xfrm>
          <a:prstGeom prst="rect">
            <a:avLst/>
          </a:prstGeom>
          <a:noFill/>
        </p:spPr>
        <p:txBody>
          <a:bodyPr wrap="square" rtlCol="0">
            <a:spAutoFit/>
          </a:bodyPr>
          <a:lstStyle/>
          <a:p>
            <a:pPr algn="ctr"/>
            <a:r>
              <a:rPr lang="fr-FR" dirty="0" smtClean="0"/>
              <a:t>1981 actions diverses</a:t>
            </a:r>
            <a:endParaRPr lang="fr-FR" dirty="0"/>
          </a:p>
        </p:txBody>
      </p:sp>
      <p:sp>
        <p:nvSpPr>
          <p:cNvPr id="32" name="ZoneTexte 31"/>
          <p:cNvSpPr txBox="1"/>
          <p:nvPr/>
        </p:nvSpPr>
        <p:spPr>
          <a:xfrm>
            <a:off x="747839" y="5661212"/>
            <a:ext cx="1686306" cy="646331"/>
          </a:xfrm>
          <a:prstGeom prst="rect">
            <a:avLst/>
          </a:prstGeom>
          <a:noFill/>
        </p:spPr>
        <p:txBody>
          <a:bodyPr wrap="square" rtlCol="0">
            <a:spAutoFit/>
          </a:bodyPr>
          <a:lstStyle/>
          <a:p>
            <a:pPr algn="ctr"/>
            <a:r>
              <a:rPr lang="fr-FR" dirty="0" smtClean="0"/>
              <a:t>File active IDE</a:t>
            </a:r>
            <a:endParaRPr lang="fr-FR" dirty="0"/>
          </a:p>
        </p:txBody>
      </p:sp>
      <p:pic>
        <p:nvPicPr>
          <p:cNvPr id="33" name="Image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100" y="107072"/>
            <a:ext cx="1113474" cy="1115706"/>
          </a:xfrm>
          <a:prstGeom prst="rect">
            <a:avLst/>
          </a:prstGeom>
        </p:spPr>
      </p:pic>
      <p:pic>
        <p:nvPicPr>
          <p:cNvPr id="34" name="Imag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2466" y="107072"/>
            <a:ext cx="1240594" cy="1177030"/>
          </a:xfrm>
          <a:prstGeom prst="rect">
            <a:avLst/>
          </a:prstGeom>
        </p:spPr>
      </p:pic>
      <p:sp>
        <p:nvSpPr>
          <p:cNvPr id="35" name="ZoneTexte 34"/>
          <p:cNvSpPr txBox="1"/>
          <p:nvPr/>
        </p:nvSpPr>
        <p:spPr>
          <a:xfrm>
            <a:off x="5575175" y="341644"/>
            <a:ext cx="1131018" cy="707886"/>
          </a:xfrm>
          <a:prstGeom prst="rect">
            <a:avLst/>
          </a:prstGeom>
          <a:noFill/>
        </p:spPr>
        <p:txBody>
          <a:bodyPr wrap="square" rtlCol="0">
            <a:spAutoFit/>
          </a:bodyPr>
          <a:lstStyle/>
          <a:p>
            <a:pPr algn="ctr"/>
            <a:r>
              <a:rPr lang="fr-FR" sz="4000" b="1" dirty="0" smtClean="0"/>
              <a:t>FA </a:t>
            </a:r>
            <a:endParaRPr lang="fr-FR" sz="4000" b="1" dirty="0"/>
          </a:p>
        </p:txBody>
      </p:sp>
      <p:pic>
        <p:nvPicPr>
          <p:cNvPr id="37" name="Imag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7254" y="4544430"/>
            <a:ext cx="935070" cy="897162"/>
          </a:xfrm>
          <a:prstGeom prst="rect">
            <a:avLst/>
          </a:prstGeom>
        </p:spPr>
      </p:pic>
      <p:pic>
        <p:nvPicPr>
          <p:cNvPr id="38" name="Image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8316" y="1897739"/>
            <a:ext cx="1586971" cy="1192420"/>
          </a:xfrm>
          <a:prstGeom prst="rect">
            <a:avLst/>
          </a:prstGeom>
        </p:spPr>
      </p:pic>
      <p:pic>
        <p:nvPicPr>
          <p:cNvPr id="39" name="Image 3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4953" y="2255998"/>
            <a:ext cx="1201401" cy="858144"/>
          </a:xfrm>
          <a:prstGeom prst="rect">
            <a:avLst/>
          </a:prstGeom>
        </p:spPr>
      </p:pic>
      <p:pic>
        <p:nvPicPr>
          <p:cNvPr id="40" name="Image 3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89146" y="4344151"/>
            <a:ext cx="876214" cy="1165745"/>
          </a:xfrm>
          <a:prstGeom prst="rect">
            <a:avLst/>
          </a:prstGeom>
        </p:spPr>
      </p:pic>
    </p:spTree>
    <p:extLst>
      <p:ext uri="{BB962C8B-B14F-4D97-AF65-F5344CB8AC3E}">
        <p14:creationId xmlns:p14="http://schemas.microsoft.com/office/powerpoint/2010/main" val="4072588420"/>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19059" y="333693"/>
            <a:ext cx="4307158" cy="707362"/>
          </a:xfrm>
        </p:spPr>
        <p:txBody>
          <a:bodyPr>
            <a:noAutofit/>
          </a:bodyPr>
          <a:lstStyle/>
          <a:p>
            <a:pPr algn="ctr"/>
            <a:r>
              <a:rPr lang="fr-FR" sz="2800" b="1" u="sng" dirty="0" smtClean="0"/>
              <a:t>comparatif annuel</a:t>
            </a:r>
            <a:endParaRPr lang="fr-FR" sz="2800" b="1" u="sng" dirty="0"/>
          </a:p>
        </p:txBody>
      </p:sp>
      <p:graphicFrame>
        <p:nvGraphicFramePr>
          <p:cNvPr id="9" name="Espace réservé du contenu 8"/>
          <p:cNvGraphicFramePr>
            <a:graphicFrameLocks noGrp="1"/>
          </p:cNvGraphicFramePr>
          <p:nvPr>
            <p:ph idx="1"/>
            <p:extLst>
              <p:ext uri="{D42A27DB-BD31-4B8C-83A1-F6EECF244321}">
                <p14:modId xmlns:p14="http://schemas.microsoft.com/office/powerpoint/2010/main" val="3655613661"/>
              </p:ext>
            </p:extLst>
          </p:nvPr>
        </p:nvGraphicFramePr>
        <p:xfrm>
          <a:off x="528020" y="1307624"/>
          <a:ext cx="11132778" cy="5486368"/>
        </p:xfrm>
        <a:graphic>
          <a:graphicData uri="http://schemas.openxmlformats.org/drawingml/2006/chart">
            <c:chart xmlns:c="http://schemas.openxmlformats.org/drawingml/2006/chart" xmlns:r="http://schemas.openxmlformats.org/officeDocument/2006/relationships" r:id="rId2"/>
          </a:graphicData>
        </a:graphic>
      </p:graphicFrame>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1678" y="98859"/>
            <a:ext cx="1240594" cy="1177030"/>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100" y="188641"/>
            <a:ext cx="1113474" cy="1115706"/>
          </a:xfrm>
          <a:prstGeom prst="rect">
            <a:avLst/>
          </a:prstGeom>
        </p:spPr>
      </p:pic>
    </p:spTree>
    <p:extLst>
      <p:ext uri="{BB962C8B-B14F-4D97-AF65-F5344CB8AC3E}">
        <p14:creationId xmlns:p14="http://schemas.microsoft.com/office/powerpoint/2010/main" val="2733561641"/>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751</TotalTime>
  <Words>1159</Words>
  <Application>Microsoft Office PowerPoint</Application>
  <PresentationFormat>Grand écran</PresentationFormat>
  <Paragraphs>235</Paragraphs>
  <Slides>34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34</vt:i4>
      </vt:variant>
    </vt:vector>
  </HeadingPairs>
  <TitlesOfParts>
    <vt:vector size="39" baseType="lpstr">
      <vt:lpstr>Arial</vt:lpstr>
      <vt:lpstr>Century Gothic</vt:lpstr>
      <vt:lpstr>Wingdings</vt:lpstr>
      <vt:lpstr>Wingdings 3</vt:lpstr>
      <vt:lpstr>Secteur</vt:lpstr>
      <vt:lpstr>COPIL  de la Permanence d’Accès aux Soins de Santé - PASS</vt:lpstr>
      <vt:lpstr>ORDRE DU JOUR</vt:lpstr>
      <vt:lpstr>Rappel historique et missions deS PASS </vt:lpstr>
      <vt:lpstr>Présentation et organisation de la PASS</vt:lpstr>
      <vt:lpstr>Présentation et organisation de la PASS</vt:lpstr>
      <vt:lpstr>Présentation PowerPoint</vt:lpstr>
      <vt:lpstr>File active 2025</vt:lpstr>
      <vt:lpstr>Présentation PowerPoint</vt:lpstr>
      <vt:lpstr>comparatif annuel</vt:lpstr>
      <vt:lpstr>Descriptif de la file active 2025</vt:lpstr>
      <vt:lpstr>Orientations des patients</vt:lpstr>
      <vt:lpstr>Présentation PowerPoint</vt:lpstr>
      <vt:lpstr>RESSOURCES</vt:lpstr>
      <vt:lpstr>HEBERGEMENT</vt:lpstr>
      <vt:lpstr>PROFIL DES PATIENTS</vt:lpstr>
      <vt:lpstr>Présentation PowerPoint</vt:lpstr>
      <vt:lpstr>BILAN MEDICAL 2025</vt:lpstr>
      <vt:lpstr>DEVELOPPEMENT DE L’ALLER-VERS en 2025</vt:lpstr>
      <vt:lpstr>Présentation PowerPoint</vt:lpstr>
      <vt:lpstr>Présentation PowerPoint</vt:lpstr>
      <vt:lpstr>Présentation PowerPoint</vt:lpstr>
      <vt:lpstr>Partenaires et permanences</vt:lpstr>
      <vt:lpstr>Bilan des PermanenceS et rencontres en 2025</vt:lpstr>
      <vt:lpstr>Permanences 2025</vt:lpstr>
      <vt:lpstr>DEVELOPPEMENT DE L’ALLER-VERS dans l'Oise</vt:lpstr>
      <vt:lpstr>PermanenceS programméeS 2025-2026</vt:lpstr>
      <vt:lpstr>CAS CONCRETS D’UN PATIENT PASS</vt:lpstr>
      <vt:lpstr>Présentation PowerPoint</vt:lpstr>
      <vt:lpstr>Présentation PowerPoint</vt:lpstr>
      <vt:lpstr>Situations dans/pour lesquelles la pass n’intervient pas</vt:lpstr>
      <vt:lpstr>Les objectifs </vt:lpstr>
      <vt:lpstr>Présentation PowerPoint</vt:lpstr>
      <vt:lpstr>OBJECTIFS 2026</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COPIL de la Permanence d’Accès aux Soins de Santé - PASS</dc:title>
  <dc:creator>HECQUE BENOIT</dc:creator>
  <cp:lastModifiedBy>HAMELET Alexandra</cp:lastModifiedBy>
  <cp:revision>55</cp:revision>
  <dcterms:created xsi:type="dcterms:W3CDTF">2026-01-07T10:21:57Z</dcterms:created>
  <dcterms:modified xsi:type="dcterms:W3CDTF">2026-07-16T13:33:35Z</dcterms:modified>
</cp:coreProperties>
</file>