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theme/themeOverride1.xml" ContentType="application/vnd.openxmlformats-officedocument.themeOverride+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2.xml" ContentType="application/vnd.openxmlformats-officedocument.themeOverride+xml"/>
  <Override PartName="/ppt/charts/chart4.xml" ContentType="application/vnd.openxmlformats-officedocument.drawingml.chart+xml"/>
  <Override PartName="/ppt/theme/themeOverride3.xml" ContentType="application/vnd.openxmlformats-officedocument.themeOverride+xml"/>
  <Override PartName="/ppt/charts/chart5.xml" ContentType="application/vnd.openxmlformats-officedocument.drawingml.chart+xml"/>
  <Override PartName="/ppt/theme/themeOverride4.xml" ContentType="application/vnd.openxmlformats-officedocument.themeOverride+xml"/>
  <Override PartName="/ppt/charts/chart6.xml" ContentType="application/vnd.openxmlformats-officedocument.drawingml.chart+xml"/>
  <Override PartName="/ppt/charts/chart7.xml" ContentType="application/vnd.openxmlformats-officedocument.drawingml.chart+xml"/>
  <Override PartName="/ppt/charts/style2.xml" ContentType="application/vnd.ms-office.chartstyle+xml"/>
  <Override PartName="/ppt/charts/colors2.xml" ContentType="application/vnd.ms-office.chartcolorstyle+xml"/>
  <Override PartName="/ppt/charts/chart8.xml" ContentType="application/vnd.openxmlformats-officedocument.drawingml.chart+xml"/>
  <Override PartName="/ppt/charts/style3.xml" ContentType="application/vnd.ms-office.chartstyle+xml"/>
  <Override PartName="/ppt/charts/colors3.xml" ContentType="application/vnd.ms-office.chartcolorstyle+xml"/>
  <Override PartName="/ppt/charts/chart9.xml" ContentType="application/vnd.openxmlformats-officedocument.drawingml.chart+xml"/>
  <Override PartName="/ppt/charts/style4.xml" ContentType="application/vnd.ms-office.chartstyle+xml"/>
  <Override PartName="/ppt/charts/colors4.xml" ContentType="application/vnd.ms-office.chartcolorstyle+xml"/>
  <Override PartName="/ppt/charts/chart10.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charts/chart11.xml" ContentType="application/vnd.openxmlformats-officedocument.drawingml.chart+xml"/>
  <Override PartName="/ppt/charts/style6.xml" ContentType="application/vnd.ms-office.chartstyle+xml"/>
  <Override PartName="/ppt/charts/colors6.xml" ContentType="application/vnd.ms-office.chartcolorstyle+xml"/>
  <Override PartName="/ppt/charts/chart12.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6.xml" ContentType="application/vnd.openxmlformats-officedocument.themeOverride+xml"/>
  <Override PartName="/ppt/notesSlides/notesSlide2.xml" ContentType="application/vnd.openxmlformats-officedocument.presentationml.notesSlide+xml"/>
  <Override PartName="/ppt/charts/chart13.xml" ContentType="application/vnd.openxmlformats-officedocument.drawingml.chart+xml"/>
  <Override PartName="/ppt/theme/themeOverride7.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9"/>
  </p:notesMasterIdLst>
  <p:handoutMasterIdLst>
    <p:handoutMasterId r:id="rId40"/>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2" r:id="rId17"/>
    <p:sldId id="273" r:id="rId18"/>
    <p:sldId id="274" r:id="rId19"/>
    <p:sldId id="275" r:id="rId20"/>
    <p:sldId id="276" r:id="rId21"/>
    <p:sldId id="277" r:id="rId22"/>
    <p:sldId id="278" r:id="rId23"/>
    <p:sldId id="279" r:id="rId24"/>
    <p:sldId id="280" r:id="rId25"/>
    <p:sldId id="281" r:id="rId26"/>
    <p:sldId id="282" r:id="rId27"/>
    <p:sldId id="298" r:id="rId28"/>
    <p:sldId id="287" r:id="rId29"/>
    <p:sldId id="299" r:id="rId30"/>
    <p:sldId id="284" r:id="rId31"/>
    <p:sldId id="304" r:id="rId32"/>
    <p:sldId id="285" r:id="rId33"/>
    <p:sldId id="300" r:id="rId34"/>
    <p:sldId id="289" r:id="rId35"/>
    <p:sldId id="301" r:id="rId36"/>
    <p:sldId id="302" r:id="rId37"/>
    <p:sldId id="303" r:id="rId38"/>
  </p:sldIdLst>
  <p:sldSz cx="12192000" cy="6858000"/>
  <p:notesSz cx="9928225" cy="67976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114" d="100"/>
          <a:sy n="114" d="100"/>
        </p:scale>
        <p:origin x="35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charts/_rels/chart1.xml.rels><?xml version="1.0" encoding="UTF-8" standalone="yes"?>
<Relationships xmlns="http://schemas.openxmlformats.org/package/2006/relationships"><Relationship Id="rId1" Type="http://schemas.openxmlformats.org/officeDocument/2006/relationships/oleObject" Target="file:///C:\Users\053984\Desktop\Classeur1.ods"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file:///C:\Users\053984\Desktop\Classeur1.ods" TargetMode="External"/></Relationships>
</file>

<file path=ppt/charts/_rels/chart11.xml.rels><?xml version="1.0" encoding="UTF-8" standalone="yes"?>
<Relationships xmlns="http://schemas.openxmlformats.org/package/2006/relationships"><Relationship Id="rId3" Type="http://schemas.openxmlformats.org/officeDocument/2006/relationships/oleObject" Target="file:///C:\Users\053984\Desktop\Classeur1.ods" TargetMode="External"/><Relationship Id="rId2" Type="http://schemas.microsoft.com/office/2011/relationships/chartColorStyle" Target="colors6.xml"/><Relationship Id="rId1" Type="http://schemas.microsoft.com/office/2011/relationships/chartStyle" Target="style6.xml"/></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oleObject" Target="file:///\\srvfichiers.chdieppe.local\fichiers2\Cadre%20P&#244;le%20AT\PASS\2025\recueil%20pour%20les%20PASS%202025.xls" TargetMode="External"/></Relationships>
</file>

<file path=ppt/charts/_rels/chart13.xml.rels><?xml version="1.0" encoding="UTF-8" standalone="yes"?>
<Relationships xmlns="http://schemas.openxmlformats.org/package/2006/relationships"><Relationship Id="rId2" Type="http://schemas.openxmlformats.org/officeDocument/2006/relationships/oleObject" Target="file:///\\srvfichiers.chdieppe.local\fichiers2\Cadre%20P&#244;le%20AT\PASS\2025\recueil%20pour%20les%20PASS%202025.xls" TargetMode="External"/><Relationship Id="rId1" Type="http://schemas.openxmlformats.org/officeDocument/2006/relationships/themeOverride" Target="../theme/themeOverride7.xml"/></Relationships>
</file>

<file path=ppt/charts/_rels/chart2.xml.rels><?xml version="1.0" encoding="UTF-8" standalone="yes"?>
<Relationships xmlns="http://schemas.openxmlformats.org/package/2006/relationships"><Relationship Id="rId2" Type="http://schemas.openxmlformats.org/officeDocument/2006/relationships/oleObject" Target="file:///\\srvfichiers.chdieppe.local\fichiers2\Cadre%20P&#244;le%20AT\PASS\2025\recueil%20pour%20les%20PASS%202025.xls" TargetMode="External"/><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053984\Desktop\ppt.ods" TargetMode="External"/></Relationships>
</file>

<file path=ppt/charts/_rels/chart4.xml.rels><?xml version="1.0" encoding="UTF-8" standalone="yes"?>
<Relationships xmlns="http://schemas.openxmlformats.org/package/2006/relationships"><Relationship Id="rId2" Type="http://schemas.openxmlformats.org/officeDocument/2006/relationships/oleObject" Target="file:///\\srvfichiers.chdieppe.local\fichiers2\Cadre%20P&#244;le%20AT\PASS\2025\recueil%20pour%20les%20PASS%202025.xls" TargetMode="External"/><Relationship Id="rId1" Type="http://schemas.openxmlformats.org/officeDocument/2006/relationships/themeOverride" Target="../theme/themeOverride3.xml"/></Relationships>
</file>

<file path=ppt/charts/_rels/chart5.xml.rels><?xml version="1.0" encoding="UTF-8" standalone="yes"?>
<Relationships xmlns="http://schemas.openxmlformats.org/package/2006/relationships"><Relationship Id="rId2" Type="http://schemas.openxmlformats.org/officeDocument/2006/relationships/oleObject" Target="file:///\\srvfichiers.chdieppe.local\fichiers2\Cadre%20P&#244;le%20AT\PASS\2025\recueil%20pour%20les%20PASS%202025.xls" TargetMode="External"/><Relationship Id="rId1" Type="http://schemas.openxmlformats.org/officeDocument/2006/relationships/themeOverride" Target="../theme/themeOverride4.xml"/></Relationships>
</file>

<file path=ppt/charts/_rels/chart6.xml.rels><?xml version="1.0" encoding="UTF-8" standalone="yes"?>
<Relationships xmlns="http://schemas.openxmlformats.org/package/2006/relationships"><Relationship Id="rId1" Type="http://schemas.openxmlformats.org/officeDocument/2006/relationships/oleObject" Target="file:///\\srvfichiers.chdieppe.local\fichiers2\Cadre%20P&#244;le%20AT\PASS\2025\recueil%20pour%20les%20PASS%202025.xls" TargetMode="External"/></Relationships>
</file>

<file path=ppt/charts/_rels/chart7.xml.rels><?xml version="1.0" encoding="UTF-8" standalone="yes"?>
<Relationships xmlns="http://schemas.openxmlformats.org/package/2006/relationships"><Relationship Id="rId3" Type="http://schemas.openxmlformats.org/officeDocument/2006/relationships/oleObject" Target="file:///\\srvfichiers.chdieppe.local\fichiers2\Cadre%20P&#244;le%20AT\PASS\2025\recueil%20pour%20les%20PASS%202025.xls" TargetMode="External"/><Relationship Id="rId2" Type="http://schemas.microsoft.com/office/2011/relationships/chartColorStyle" Target="colors2.xml"/><Relationship Id="rId1" Type="http://schemas.microsoft.com/office/2011/relationships/chartStyle" Target="style2.xml"/></Relationships>
</file>

<file path=ppt/charts/_rels/chart8.xml.rels><?xml version="1.0" encoding="UTF-8" standalone="yes"?>
<Relationships xmlns="http://schemas.openxmlformats.org/package/2006/relationships"><Relationship Id="rId3" Type="http://schemas.openxmlformats.org/officeDocument/2006/relationships/oleObject" Target="file:///\\srvfichiers.chdieppe.local\fichiers2\Cadre%20P&#244;le%20AT\PASS\2025\recueil%20pour%20les%20PASS%202025.xls" TargetMode="External"/><Relationship Id="rId2" Type="http://schemas.microsoft.com/office/2011/relationships/chartColorStyle" Target="colors3.xml"/><Relationship Id="rId1" Type="http://schemas.microsoft.com/office/2011/relationships/chartStyle" Target="style3.xml"/></Relationships>
</file>

<file path=ppt/charts/_rels/chart9.xml.rels><?xml version="1.0" encoding="UTF-8" standalone="yes"?>
<Relationships xmlns="http://schemas.openxmlformats.org/package/2006/relationships"><Relationship Id="rId3" Type="http://schemas.openxmlformats.org/officeDocument/2006/relationships/oleObject" Target="file:///\\srvfichiers.chdieppe.local\fichiers2\Cadre%20P&#244;le%20AT\PASS\2025\recueil%20pour%20les%20PASS%202025.xls"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lIns="0" tIns="0" rIns="0" bIns="0"/>
          <a:lstStyle/>
          <a:p>
            <a:pPr marL="0" marR="0" indent="0" algn="ctr" defTabSz="914400" fontAlgn="auto" hangingPunct="1">
              <a:lnSpc>
                <a:spcPct val="100000"/>
              </a:lnSpc>
              <a:spcBef>
                <a:spcPts val="0"/>
              </a:spcBef>
              <a:spcAft>
                <a:spcPts val="0"/>
              </a:spcAft>
              <a:tabLst/>
              <a:defRPr sz="1400" b="0" i="0" u="none" strike="noStrike" kern="1200" spc="0" baseline="0">
                <a:solidFill>
                  <a:srgbClr val="595959"/>
                </a:solidFill>
                <a:latin typeface="Calibri"/>
              </a:defRPr>
            </a:pPr>
            <a:r>
              <a:rPr lang="fr-FR" sz="1400" b="0" i="0" u="none" strike="noStrike" kern="1200" cap="none" spc="0" baseline="0" dirty="0">
                <a:solidFill>
                  <a:srgbClr val="595959"/>
                </a:solidFill>
                <a:uFillTx/>
                <a:latin typeface="Calibri"/>
              </a:rPr>
              <a:t>EVOLUTION DE LA FILE ACTIVE DE 2021 A 2025</a:t>
            </a:r>
          </a:p>
        </c:rich>
      </c:tx>
      <c:layout>
        <c:manualLayout>
          <c:xMode val="edge"/>
          <c:yMode val="edge"/>
          <c:x val="0.12850000000000003"/>
          <c:y val="1.8518518518518517E-2"/>
        </c:manualLayout>
      </c:layout>
      <c:overlay val="0"/>
      <c:spPr>
        <a:noFill/>
        <a:ln>
          <a:noFill/>
        </a:ln>
      </c:spPr>
    </c:title>
    <c:autoTitleDeleted val="0"/>
    <c:plotArea>
      <c:layout>
        <c:manualLayout>
          <c:layoutTarget val="inner"/>
          <c:xMode val="edge"/>
          <c:yMode val="edge"/>
          <c:x val="7.9247594050743664E-2"/>
          <c:y val="0.17171296296296296"/>
          <c:w val="0.8874190726159229"/>
          <c:h val="0.66128062117235342"/>
        </c:manualLayout>
      </c:layout>
      <c:barChart>
        <c:barDir val="col"/>
        <c:grouping val="clustered"/>
        <c:varyColors val="0"/>
        <c:ser>
          <c:idx val="0"/>
          <c:order val="0"/>
          <c:tx>
            <c:strRef>
              <c:f>Feuil1!$B$10</c:f>
              <c:strCache>
                <c:ptCount val="1"/>
                <c:pt idx="0">
                  <c:v>2021</c:v>
                </c:pt>
              </c:strCache>
            </c:strRef>
          </c:tx>
          <c:spPr>
            <a:solidFill>
              <a:srgbClr val="4472C4"/>
            </a:solidFill>
            <a:ln>
              <a:noFill/>
            </a:ln>
          </c:spPr>
          <c:invertIfNegative val="0"/>
          <c:dLbls>
            <c:spPr>
              <a:noFill/>
              <a:ln>
                <a:noFill/>
              </a:ln>
              <a:effectLst/>
            </c:spPr>
            <c:txPr>
              <a:bodyPr lIns="0" tIns="0" rIns="0" bIns="0"/>
              <a:lstStyle/>
              <a:p>
                <a:pPr marL="0" marR="0" indent="0" algn="ctr" defTabSz="914400" fontAlgn="auto" hangingPunct="1">
                  <a:lnSpc>
                    <a:spcPct val="100000"/>
                  </a:lnSpc>
                  <a:spcBef>
                    <a:spcPts val="0"/>
                  </a:spcBef>
                  <a:spcAft>
                    <a:spcPts val="0"/>
                  </a:spcAft>
                  <a:tabLst/>
                  <a:defRPr sz="900" b="0" i="0" u="none" strike="noStrike" kern="1200" baseline="0">
                    <a:solidFill>
                      <a:srgbClr val="404040"/>
                    </a:solidFill>
                    <a:latin typeface="Calibri"/>
                  </a:defRPr>
                </a:pPr>
                <a:endParaRPr lang="fr-FR"/>
              </a:p>
            </c:txPr>
            <c:showLegendKey val="0"/>
            <c:showVal val="1"/>
            <c:showCatName val="0"/>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c15:spPr>
                <c15:showLeaderLines val="1"/>
              </c:ext>
            </c:extLst>
          </c:dLbls>
          <c:cat>
            <c:strRef>
              <c:f>Feuil1!$C$9:$D$9</c:f>
              <c:strCache>
                <c:ptCount val="1"/>
                <c:pt idx="0">
                  <c:v>NOMBRE DE PATIENT </c:v>
                </c:pt>
              </c:strCache>
            </c:strRef>
          </c:cat>
          <c:val>
            <c:numRef>
              <c:f>Feuil1!$C$10:$D$10</c:f>
              <c:numCache>
                <c:formatCode>General</c:formatCode>
                <c:ptCount val="2"/>
                <c:pt idx="0">
                  <c:v>84</c:v>
                </c:pt>
              </c:numCache>
            </c:numRef>
          </c:val>
          <c:extLst>
            <c:ext xmlns:c16="http://schemas.microsoft.com/office/drawing/2014/chart" uri="{C3380CC4-5D6E-409C-BE32-E72D297353CC}">
              <c16:uniqueId val="{00000000-D349-46D1-97A5-B873D07E135A}"/>
            </c:ext>
          </c:extLst>
        </c:ser>
        <c:ser>
          <c:idx val="1"/>
          <c:order val="1"/>
          <c:tx>
            <c:strRef>
              <c:f>Feuil1!$B$11</c:f>
              <c:strCache>
                <c:ptCount val="1"/>
                <c:pt idx="0">
                  <c:v>2022</c:v>
                </c:pt>
              </c:strCache>
            </c:strRef>
          </c:tx>
          <c:spPr>
            <a:solidFill>
              <a:srgbClr val="ED7D31"/>
            </a:solidFill>
            <a:ln>
              <a:noFill/>
            </a:ln>
          </c:spPr>
          <c:invertIfNegative val="0"/>
          <c:dLbls>
            <c:spPr>
              <a:noFill/>
              <a:ln>
                <a:noFill/>
              </a:ln>
              <a:effectLst/>
            </c:spPr>
            <c:txPr>
              <a:bodyPr lIns="0" tIns="0" rIns="0" bIns="0"/>
              <a:lstStyle/>
              <a:p>
                <a:pPr marL="0" marR="0" indent="0" algn="ctr" defTabSz="914400" fontAlgn="auto" hangingPunct="1">
                  <a:lnSpc>
                    <a:spcPct val="100000"/>
                  </a:lnSpc>
                  <a:spcBef>
                    <a:spcPts val="0"/>
                  </a:spcBef>
                  <a:spcAft>
                    <a:spcPts val="0"/>
                  </a:spcAft>
                  <a:tabLst/>
                  <a:defRPr sz="900" b="0" i="0" u="none" strike="noStrike" kern="1200" baseline="0">
                    <a:solidFill>
                      <a:srgbClr val="404040"/>
                    </a:solidFill>
                    <a:latin typeface="Calibri"/>
                  </a:defRPr>
                </a:pPr>
                <a:endParaRPr lang="fr-FR"/>
              </a:p>
            </c:txPr>
            <c:showLegendKey val="0"/>
            <c:showVal val="1"/>
            <c:showCatName val="0"/>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c15:spPr>
                <c15:showLeaderLines val="1"/>
              </c:ext>
            </c:extLst>
          </c:dLbls>
          <c:cat>
            <c:strRef>
              <c:f>Feuil1!$C$9:$D$9</c:f>
              <c:strCache>
                <c:ptCount val="1"/>
                <c:pt idx="0">
                  <c:v>NOMBRE DE PATIENT </c:v>
                </c:pt>
              </c:strCache>
            </c:strRef>
          </c:cat>
          <c:val>
            <c:numRef>
              <c:f>Feuil1!$C$11:$D$11</c:f>
              <c:numCache>
                <c:formatCode>General</c:formatCode>
                <c:ptCount val="2"/>
                <c:pt idx="0">
                  <c:v>104</c:v>
                </c:pt>
              </c:numCache>
            </c:numRef>
          </c:val>
          <c:extLst>
            <c:ext xmlns:c16="http://schemas.microsoft.com/office/drawing/2014/chart" uri="{C3380CC4-5D6E-409C-BE32-E72D297353CC}">
              <c16:uniqueId val="{00000001-D349-46D1-97A5-B873D07E135A}"/>
            </c:ext>
          </c:extLst>
        </c:ser>
        <c:ser>
          <c:idx val="2"/>
          <c:order val="2"/>
          <c:tx>
            <c:strRef>
              <c:f>Feuil1!$B$12</c:f>
              <c:strCache>
                <c:ptCount val="1"/>
                <c:pt idx="0">
                  <c:v>2023</c:v>
                </c:pt>
              </c:strCache>
            </c:strRef>
          </c:tx>
          <c:spPr>
            <a:solidFill>
              <a:srgbClr val="A5A5A5"/>
            </a:solidFill>
            <a:ln>
              <a:noFill/>
            </a:ln>
          </c:spPr>
          <c:invertIfNegative val="0"/>
          <c:dLbls>
            <c:spPr>
              <a:noFill/>
              <a:ln>
                <a:noFill/>
              </a:ln>
              <a:effectLst/>
            </c:spPr>
            <c:txPr>
              <a:bodyPr lIns="0" tIns="0" rIns="0" bIns="0"/>
              <a:lstStyle/>
              <a:p>
                <a:pPr marL="0" marR="0" indent="0" algn="ctr" defTabSz="914400" fontAlgn="auto" hangingPunct="1">
                  <a:lnSpc>
                    <a:spcPct val="100000"/>
                  </a:lnSpc>
                  <a:spcBef>
                    <a:spcPts val="0"/>
                  </a:spcBef>
                  <a:spcAft>
                    <a:spcPts val="0"/>
                  </a:spcAft>
                  <a:tabLst/>
                  <a:defRPr sz="900" b="0" i="0" u="none" strike="noStrike" kern="1200" baseline="0">
                    <a:solidFill>
                      <a:srgbClr val="404040"/>
                    </a:solidFill>
                    <a:latin typeface="Calibri"/>
                  </a:defRPr>
                </a:pPr>
                <a:endParaRPr lang="fr-FR"/>
              </a:p>
            </c:txPr>
            <c:showLegendKey val="0"/>
            <c:showVal val="1"/>
            <c:showCatName val="0"/>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c15:spPr>
                <c15:showLeaderLines val="1"/>
              </c:ext>
            </c:extLst>
          </c:dLbls>
          <c:cat>
            <c:strRef>
              <c:f>Feuil1!$C$9:$D$9</c:f>
              <c:strCache>
                <c:ptCount val="1"/>
                <c:pt idx="0">
                  <c:v>NOMBRE DE PATIENT </c:v>
                </c:pt>
              </c:strCache>
            </c:strRef>
          </c:cat>
          <c:val>
            <c:numRef>
              <c:f>Feuil1!$C$12:$D$12</c:f>
              <c:numCache>
                <c:formatCode>General</c:formatCode>
                <c:ptCount val="2"/>
                <c:pt idx="0">
                  <c:v>221</c:v>
                </c:pt>
              </c:numCache>
            </c:numRef>
          </c:val>
          <c:extLst>
            <c:ext xmlns:c16="http://schemas.microsoft.com/office/drawing/2014/chart" uri="{C3380CC4-5D6E-409C-BE32-E72D297353CC}">
              <c16:uniqueId val="{00000002-D349-46D1-97A5-B873D07E135A}"/>
            </c:ext>
          </c:extLst>
        </c:ser>
        <c:ser>
          <c:idx val="3"/>
          <c:order val="3"/>
          <c:tx>
            <c:strRef>
              <c:f>Feuil1!$B$13</c:f>
              <c:strCache>
                <c:ptCount val="1"/>
                <c:pt idx="0">
                  <c:v>2024</c:v>
                </c:pt>
              </c:strCache>
            </c:strRef>
          </c:tx>
          <c:spPr>
            <a:solidFill>
              <a:srgbClr val="FFC000"/>
            </a:solidFill>
            <a:ln>
              <a:noFill/>
            </a:ln>
          </c:spPr>
          <c:invertIfNegative val="0"/>
          <c:dLbls>
            <c:spPr>
              <a:noFill/>
              <a:ln>
                <a:noFill/>
              </a:ln>
              <a:effectLst/>
            </c:spPr>
            <c:txPr>
              <a:bodyPr lIns="0" tIns="0" rIns="0" bIns="0"/>
              <a:lstStyle/>
              <a:p>
                <a:pPr marL="0" marR="0" indent="0" algn="ctr" defTabSz="914400" fontAlgn="auto" hangingPunct="1">
                  <a:lnSpc>
                    <a:spcPct val="100000"/>
                  </a:lnSpc>
                  <a:spcBef>
                    <a:spcPts val="0"/>
                  </a:spcBef>
                  <a:spcAft>
                    <a:spcPts val="0"/>
                  </a:spcAft>
                  <a:tabLst/>
                  <a:defRPr sz="900" b="0" i="0" u="none" strike="noStrike" kern="1200" baseline="0">
                    <a:solidFill>
                      <a:srgbClr val="404040"/>
                    </a:solidFill>
                    <a:latin typeface="Calibri"/>
                  </a:defRPr>
                </a:pPr>
                <a:endParaRPr lang="fr-FR"/>
              </a:p>
            </c:txPr>
            <c:showLegendKey val="0"/>
            <c:showVal val="1"/>
            <c:showCatName val="0"/>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c15:spPr>
                <c15:showLeaderLines val="1"/>
              </c:ext>
            </c:extLst>
          </c:dLbls>
          <c:cat>
            <c:strRef>
              <c:f>Feuil1!$C$9:$D$9</c:f>
              <c:strCache>
                <c:ptCount val="1"/>
                <c:pt idx="0">
                  <c:v>NOMBRE DE PATIENT </c:v>
                </c:pt>
              </c:strCache>
            </c:strRef>
          </c:cat>
          <c:val>
            <c:numRef>
              <c:f>Feuil1!$C$13:$D$13</c:f>
              <c:numCache>
                <c:formatCode>General</c:formatCode>
                <c:ptCount val="2"/>
                <c:pt idx="0">
                  <c:v>235</c:v>
                </c:pt>
              </c:numCache>
            </c:numRef>
          </c:val>
          <c:extLst>
            <c:ext xmlns:c16="http://schemas.microsoft.com/office/drawing/2014/chart" uri="{C3380CC4-5D6E-409C-BE32-E72D297353CC}">
              <c16:uniqueId val="{00000003-D349-46D1-97A5-B873D07E135A}"/>
            </c:ext>
          </c:extLst>
        </c:ser>
        <c:ser>
          <c:idx val="4"/>
          <c:order val="4"/>
          <c:tx>
            <c:strRef>
              <c:f>Feuil1!$B$14</c:f>
              <c:strCache>
                <c:ptCount val="1"/>
                <c:pt idx="0">
                  <c:v>2025</c:v>
                </c:pt>
              </c:strCache>
            </c:strRef>
          </c:tx>
          <c:spPr>
            <a:solidFill>
              <a:srgbClr val="5B9BD5"/>
            </a:solidFill>
            <a:ln>
              <a:noFill/>
            </a:ln>
          </c:spPr>
          <c:invertIfNegative val="0"/>
          <c:dLbls>
            <c:spPr>
              <a:noFill/>
              <a:ln>
                <a:noFill/>
              </a:ln>
              <a:effectLst/>
            </c:spPr>
            <c:txPr>
              <a:bodyPr lIns="0" tIns="0" rIns="0" bIns="0"/>
              <a:lstStyle/>
              <a:p>
                <a:pPr marL="0" marR="0" indent="0" algn="ctr" defTabSz="914400" fontAlgn="auto" hangingPunct="1">
                  <a:lnSpc>
                    <a:spcPct val="100000"/>
                  </a:lnSpc>
                  <a:spcBef>
                    <a:spcPts val="0"/>
                  </a:spcBef>
                  <a:spcAft>
                    <a:spcPts val="0"/>
                  </a:spcAft>
                  <a:tabLst/>
                  <a:defRPr sz="900" b="0" i="0" u="none" strike="noStrike" kern="1200" baseline="0">
                    <a:solidFill>
                      <a:srgbClr val="404040"/>
                    </a:solidFill>
                    <a:latin typeface="Calibri"/>
                  </a:defRPr>
                </a:pPr>
                <a:endParaRPr lang="fr-FR"/>
              </a:p>
            </c:txPr>
            <c:showLegendKey val="0"/>
            <c:showVal val="1"/>
            <c:showCatName val="0"/>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c15:spPr>
                <c15:showLeaderLines val="1"/>
              </c:ext>
            </c:extLst>
          </c:dLbls>
          <c:cat>
            <c:strRef>
              <c:f>Feuil1!$C$9:$D$9</c:f>
              <c:strCache>
                <c:ptCount val="1"/>
                <c:pt idx="0">
                  <c:v>NOMBRE DE PATIENT </c:v>
                </c:pt>
              </c:strCache>
            </c:strRef>
          </c:cat>
          <c:val>
            <c:numRef>
              <c:f>Feuil1!$C$14:$D$14</c:f>
              <c:numCache>
                <c:formatCode>General</c:formatCode>
                <c:ptCount val="2"/>
                <c:pt idx="0">
                  <c:v>355</c:v>
                </c:pt>
              </c:numCache>
            </c:numRef>
          </c:val>
          <c:extLst>
            <c:ext xmlns:c16="http://schemas.microsoft.com/office/drawing/2014/chart" uri="{C3380CC4-5D6E-409C-BE32-E72D297353CC}">
              <c16:uniqueId val="{00000004-D349-46D1-97A5-B873D07E135A}"/>
            </c:ext>
          </c:extLst>
        </c:ser>
        <c:dLbls>
          <c:showLegendKey val="0"/>
          <c:showVal val="0"/>
          <c:showCatName val="0"/>
          <c:showSerName val="0"/>
          <c:showPercent val="0"/>
          <c:showBubbleSize val="0"/>
        </c:dLbls>
        <c:gapWidth val="219"/>
        <c:overlap val="-27"/>
        <c:axId val="304107576"/>
        <c:axId val="304109928"/>
      </c:barChart>
      <c:valAx>
        <c:axId val="304109928"/>
        <c:scaling>
          <c:orientation val="minMax"/>
        </c:scaling>
        <c:delete val="0"/>
        <c:axPos val="l"/>
        <c:majorGridlines>
          <c:spPr>
            <a:ln w="9528" cap="flat">
              <a:solidFill>
                <a:srgbClr val="D9D9D9"/>
              </a:solidFill>
              <a:prstDash val="solid"/>
              <a:round/>
            </a:ln>
          </c:spPr>
        </c:majorGridlines>
        <c:numFmt formatCode="General" sourceLinked="1"/>
        <c:majorTickMark val="none"/>
        <c:minorTickMark val="none"/>
        <c:tickLblPos val="nextTo"/>
        <c:spPr>
          <a:noFill/>
          <a:ln>
            <a:noFill/>
          </a:ln>
        </c:spPr>
        <c:txPr>
          <a:bodyPr lIns="0" tIns="0" rIns="0" bIns="0"/>
          <a:lstStyle/>
          <a:p>
            <a:pPr marL="0" marR="0" indent="0" defTabSz="914400" fontAlgn="auto" hangingPunct="1">
              <a:lnSpc>
                <a:spcPct val="100000"/>
              </a:lnSpc>
              <a:spcBef>
                <a:spcPts val="0"/>
              </a:spcBef>
              <a:spcAft>
                <a:spcPts val="0"/>
              </a:spcAft>
              <a:tabLst/>
              <a:defRPr sz="900" b="0" i="0" u="none" strike="noStrike" kern="1200" baseline="0">
                <a:solidFill>
                  <a:srgbClr val="595959"/>
                </a:solidFill>
                <a:latin typeface="Calibri"/>
              </a:defRPr>
            </a:pPr>
            <a:endParaRPr lang="fr-FR"/>
          </a:p>
        </c:txPr>
        <c:crossAx val="304107576"/>
        <c:crosses val="autoZero"/>
        <c:crossBetween val="between"/>
      </c:valAx>
      <c:catAx>
        <c:axId val="304107576"/>
        <c:scaling>
          <c:orientation val="minMax"/>
        </c:scaling>
        <c:delete val="0"/>
        <c:axPos val="b"/>
        <c:numFmt formatCode="General" sourceLinked="1"/>
        <c:majorTickMark val="none"/>
        <c:minorTickMark val="none"/>
        <c:tickLblPos val="nextTo"/>
        <c:spPr>
          <a:noFill/>
          <a:ln w="9528" cap="flat">
            <a:solidFill>
              <a:srgbClr val="D9D9D9"/>
            </a:solidFill>
            <a:prstDash val="solid"/>
            <a:round/>
          </a:ln>
        </c:spPr>
        <c:txPr>
          <a:bodyPr lIns="0" tIns="0" rIns="0" bIns="0"/>
          <a:lstStyle/>
          <a:p>
            <a:pPr marL="0" marR="0" indent="0" defTabSz="914400" fontAlgn="auto" hangingPunct="1">
              <a:lnSpc>
                <a:spcPct val="100000"/>
              </a:lnSpc>
              <a:spcBef>
                <a:spcPts val="0"/>
              </a:spcBef>
              <a:spcAft>
                <a:spcPts val="0"/>
              </a:spcAft>
              <a:tabLst/>
              <a:defRPr sz="900" b="0" i="0" u="none" strike="noStrike" kern="1200" baseline="0">
                <a:solidFill>
                  <a:srgbClr val="595959"/>
                </a:solidFill>
                <a:latin typeface="Calibri"/>
              </a:defRPr>
            </a:pPr>
            <a:endParaRPr lang="fr-FR"/>
          </a:p>
        </c:txPr>
        <c:crossAx val="304109928"/>
        <c:crosses val="autoZero"/>
        <c:auto val="1"/>
        <c:lblAlgn val="ctr"/>
        <c:lblOffset val="100"/>
        <c:noMultiLvlLbl val="0"/>
      </c:catAx>
      <c:spPr>
        <a:noFill/>
        <a:ln>
          <a:noFill/>
        </a:ln>
      </c:spPr>
    </c:plotArea>
    <c:legend>
      <c:legendPos val="b"/>
      <c:overlay val="0"/>
      <c:spPr>
        <a:noFill/>
        <a:ln>
          <a:noFill/>
        </a:ln>
      </c:spPr>
      <c:txPr>
        <a:bodyPr lIns="0" tIns="0" rIns="0" bIns="0"/>
        <a:lstStyle/>
        <a:p>
          <a:pPr marL="0" marR="0" indent="0" defTabSz="914400" fontAlgn="auto" hangingPunct="1">
            <a:lnSpc>
              <a:spcPct val="100000"/>
            </a:lnSpc>
            <a:spcBef>
              <a:spcPts val="0"/>
            </a:spcBef>
            <a:spcAft>
              <a:spcPts val="0"/>
            </a:spcAft>
            <a:tabLst/>
            <a:defRPr sz="900" b="0" i="0" u="none" strike="noStrike" kern="1200" baseline="0">
              <a:solidFill>
                <a:srgbClr val="595959"/>
              </a:solidFill>
              <a:latin typeface="Calibri"/>
            </a:defRPr>
          </a:pPr>
          <a:endParaRPr lang="fr-FR"/>
        </a:p>
      </c:txPr>
    </c:legend>
    <c:plotVisOnly val="1"/>
    <c:dispBlanksAs val="gap"/>
    <c:showDLblsOverMax val="0"/>
  </c:chart>
  <c:spPr>
    <a:solidFill>
      <a:srgbClr val="FFFFFF"/>
    </a:solidFill>
    <a:ln w="9528" cap="flat">
      <a:solidFill>
        <a:srgbClr val="D9D9D9"/>
      </a:solidFill>
      <a:prstDash val="solid"/>
      <a:round/>
    </a:ln>
  </c:spPr>
  <c:txPr>
    <a:bodyPr lIns="0" tIns="0" rIns="0" bIns="0"/>
    <a:lstStyle/>
    <a:p>
      <a:pPr marL="0" marR="0" indent="0" defTabSz="914400" fontAlgn="auto" hangingPunct="1">
        <a:lnSpc>
          <a:spcPct val="100000"/>
        </a:lnSpc>
        <a:spcBef>
          <a:spcPts val="0"/>
        </a:spcBef>
        <a:spcAft>
          <a:spcPts val="0"/>
        </a:spcAft>
        <a:tabLst/>
        <a:defRPr lang="fr-FR" sz="1000" b="0" i="0" u="none" strike="noStrike" kern="1200" baseline="0">
          <a:solidFill>
            <a:srgbClr val="000000"/>
          </a:solidFill>
          <a:latin typeface="Calibri"/>
        </a:defRPr>
      </a:pPr>
      <a:endParaRPr lang="fr-FR"/>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fr-FR" dirty="0"/>
              <a:t>évolution</a:t>
            </a:r>
            <a:r>
              <a:rPr lang="fr-FR" baseline="0" dirty="0"/>
              <a:t> file active ide entre 2024-2025</a:t>
            </a:r>
            <a:endParaRPr lang="fr-FR"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manualLayout>
          <c:layoutTarget val="inner"/>
          <c:xMode val="edge"/>
          <c:yMode val="edge"/>
          <c:x val="6.5358705161854769E-2"/>
          <c:y val="0.18560185185185185"/>
          <c:w val="0.89019685039370078"/>
          <c:h val="0.61498432487605714"/>
        </c:manualLayout>
      </c:layout>
      <c:barChart>
        <c:barDir val="col"/>
        <c:grouping val="clustered"/>
        <c:varyColors val="0"/>
        <c:ser>
          <c:idx val="0"/>
          <c:order val="0"/>
          <c:tx>
            <c:strRef>
              <c:f>Feuil1!$A$47</c:f>
              <c:strCache>
                <c:ptCount val="1"/>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Feuil1!$B$46:$F$46</c:f>
              <c:strCache>
                <c:ptCount val="5"/>
                <c:pt idx="0">
                  <c:v>total </c:v>
                </c:pt>
                <c:pt idx="1">
                  <c:v>Hommes </c:v>
                </c:pt>
                <c:pt idx="2">
                  <c:v>dont nouveaux </c:v>
                </c:pt>
                <c:pt idx="3">
                  <c:v>Femmes </c:v>
                </c:pt>
                <c:pt idx="4">
                  <c:v>dont nouveaux </c:v>
                </c:pt>
              </c:strCache>
            </c:strRef>
          </c:cat>
          <c:val>
            <c:numRef>
              <c:f>Feuil1!$B$47:$F$47</c:f>
              <c:numCache>
                <c:formatCode>General</c:formatCode>
                <c:ptCount val="5"/>
                <c:pt idx="0">
                  <c:v>157</c:v>
                </c:pt>
                <c:pt idx="1">
                  <c:v>65</c:v>
                </c:pt>
                <c:pt idx="2">
                  <c:v>53</c:v>
                </c:pt>
                <c:pt idx="3">
                  <c:v>92</c:v>
                </c:pt>
                <c:pt idx="4">
                  <c:v>77</c:v>
                </c:pt>
              </c:numCache>
            </c:numRef>
          </c:val>
          <c:extLst>
            <c:ext xmlns:c16="http://schemas.microsoft.com/office/drawing/2014/chart" uri="{C3380CC4-5D6E-409C-BE32-E72D297353CC}">
              <c16:uniqueId val="{00000000-FE2D-4630-A047-C8577C50A400}"/>
            </c:ext>
          </c:extLst>
        </c:ser>
        <c:ser>
          <c:idx val="1"/>
          <c:order val="1"/>
          <c:tx>
            <c:strRef>
              <c:f>Feuil1!$A$48</c:f>
              <c:strCache>
                <c:ptCount val="1"/>
                <c:pt idx="0">
                  <c:v>2025</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Feuil1!$B$46:$F$46</c:f>
              <c:strCache>
                <c:ptCount val="5"/>
                <c:pt idx="0">
                  <c:v>total </c:v>
                </c:pt>
                <c:pt idx="1">
                  <c:v>Hommes </c:v>
                </c:pt>
                <c:pt idx="2">
                  <c:v>dont nouveaux </c:v>
                </c:pt>
                <c:pt idx="3">
                  <c:v>Femmes </c:v>
                </c:pt>
                <c:pt idx="4">
                  <c:v>dont nouveaux </c:v>
                </c:pt>
              </c:strCache>
            </c:strRef>
          </c:cat>
          <c:val>
            <c:numRef>
              <c:f>Feuil1!$B$48:$F$48</c:f>
              <c:numCache>
                <c:formatCode>General</c:formatCode>
                <c:ptCount val="5"/>
                <c:pt idx="0">
                  <c:v>253</c:v>
                </c:pt>
                <c:pt idx="1">
                  <c:v>102</c:v>
                </c:pt>
                <c:pt idx="2">
                  <c:v>98</c:v>
                </c:pt>
                <c:pt idx="3">
                  <c:v>151</c:v>
                </c:pt>
                <c:pt idx="4">
                  <c:v>85</c:v>
                </c:pt>
              </c:numCache>
            </c:numRef>
          </c:val>
          <c:extLst>
            <c:ext xmlns:c16="http://schemas.microsoft.com/office/drawing/2014/chart" uri="{C3380CC4-5D6E-409C-BE32-E72D297353CC}">
              <c16:uniqueId val="{00000001-FE2D-4630-A047-C8577C50A400}"/>
            </c:ext>
          </c:extLst>
        </c:ser>
        <c:dLbls>
          <c:showLegendKey val="0"/>
          <c:showVal val="0"/>
          <c:showCatName val="0"/>
          <c:showSerName val="0"/>
          <c:showPercent val="0"/>
          <c:showBubbleSize val="0"/>
        </c:dLbls>
        <c:gapWidth val="219"/>
        <c:overlap val="-27"/>
        <c:axId val="305496280"/>
        <c:axId val="305498632"/>
      </c:barChart>
      <c:catAx>
        <c:axId val="3054962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305498632"/>
        <c:crosses val="autoZero"/>
        <c:auto val="1"/>
        <c:lblAlgn val="ctr"/>
        <c:lblOffset val="100"/>
        <c:noMultiLvlLbl val="0"/>
      </c:catAx>
      <c:valAx>
        <c:axId val="3054986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3054962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fr-FR" dirty="0"/>
              <a:t>évolution</a:t>
            </a:r>
            <a:r>
              <a:rPr lang="fr-FR" baseline="0" dirty="0"/>
              <a:t> des consultations ide entre 2024-2025</a:t>
            </a:r>
            <a:endParaRPr lang="fr-FR" dirty="0"/>
          </a:p>
        </c:rich>
      </c:tx>
      <c:layout>
        <c:manualLayout>
          <c:xMode val="edge"/>
          <c:yMode val="edge"/>
          <c:x val="0.12626936829558999"/>
          <c:y val="3.085629561060084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clustered"/>
        <c:varyColors val="0"/>
        <c:ser>
          <c:idx val="0"/>
          <c:order val="0"/>
          <c:tx>
            <c:strRef>
              <c:f>Feuil1!$B$60</c:f>
              <c:strCache>
                <c:ptCount val="1"/>
                <c:pt idx="0">
                  <c:v>nombre de rdv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Feuil1!$A$61:$A$62</c:f>
              <c:numCache>
                <c:formatCode>General</c:formatCode>
                <c:ptCount val="2"/>
                <c:pt idx="0">
                  <c:v>2024</c:v>
                </c:pt>
                <c:pt idx="1">
                  <c:v>2025</c:v>
                </c:pt>
              </c:numCache>
            </c:numRef>
          </c:cat>
          <c:val>
            <c:numRef>
              <c:f>Feuil1!$B$61:$B$62</c:f>
              <c:numCache>
                <c:formatCode>General</c:formatCode>
                <c:ptCount val="2"/>
                <c:pt idx="0">
                  <c:v>316</c:v>
                </c:pt>
                <c:pt idx="1">
                  <c:v>506</c:v>
                </c:pt>
              </c:numCache>
            </c:numRef>
          </c:val>
          <c:extLst>
            <c:ext xmlns:c16="http://schemas.microsoft.com/office/drawing/2014/chart" uri="{C3380CC4-5D6E-409C-BE32-E72D297353CC}">
              <c16:uniqueId val="{00000000-0A0A-4B3C-AEDE-E793ABF2B98D}"/>
            </c:ext>
          </c:extLst>
        </c:ser>
        <c:ser>
          <c:idx val="1"/>
          <c:order val="1"/>
          <c:tx>
            <c:strRef>
              <c:f>Feuil1!$C$60</c:f>
              <c:strCache>
                <c:ptCount val="1"/>
                <c:pt idx="0">
                  <c:v>sans rdv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Feuil1!$A$61:$A$62</c:f>
              <c:numCache>
                <c:formatCode>General</c:formatCode>
                <c:ptCount val="2"/>
                <c:pt idx="0">
                  <c:v>2024</c:v>
                </c:pt>
                <c:pt idx="1">
                  <c:v>2025</c:v>
                </c:pt>
              </c:numCache>
            </c:numRef>
          </c:cat>
          <c:val>
            <c:numRef>
              <c:f>Feuil1!$C$61:$C$62</c:f>
              <c:numCache>
                <c:formatCode>General</c:formatCode>
                <c:ptCount val="2"/>
                <c:pt idx="0">
                  <c:v>185</c:v>
                </c:pt>
                <c:pt idx="1">
                  <c:v>298</c:v>
                </c:pt>
              </c:numCache>
            </c:numRef>
          </c:val>
          <c:extLst>
            <c:ext xmlns:c16="http://schemas.microsoft.com/office/drawing/2014/chart" uri="{C3380CC4-5D6E-409C-BE32-E72D297353CC}">
              <c16:uniqueId val="{00000001-0A0A-4B3C-AEDE-E793ABF2B98D}"/>
            </c:ext>
          </c:extLst>
        </c:ser>
        <c:ser>
          <c:idx val="2"/>
          <c:order val="2"/>
          <c:tx>
            <c:strRef>
              <c:f>Feuil1!$D$60</c:f>
              <c:strCache>
                <c:ptCount val="1"/>
                <c:pt idx="0">
                  <c:v>avec rdv </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Feuil1!$A$61:$A$62</c:f>
              <c:numCache>
                <c:formatCode>General</c:formatCode>
                <c:ptCount val="2"/>
                <c:pt idx="0">
                  <c:v>2024</c:v>
                </c:pt>
                <c:pt idx="1">
                  <c:v>2025</c:v>
                </c:pt>
              </c:numCache>
            </c:numRef>
          </c:cat>
          <c:val>
            <c:numRef>
              <c:f>Feuil1!$D$61:$D$62</c:f>
              <c:numCache>
                <c:formatCode>General</c:formatCode>
                <c:ptCount val="2"/>
                <c:pt idx="0">
                  <c:v>131</c:v>
                </c:pt>
                <c:pt idx="1">
                  <c:v>208</c:v>
                </c:pt>
              </c:numCache>
            </c:numRef>
          </c:val>
          <c:extLst>
            <c:ext xmlns:c16="http://schemas.microsoft.com/office/drawing/2014/chart" uri="{C3380CC4-5D6E-409C-BE32-E72D297353CC}">
              <c16:uniqueId val="{00000002-0A0A-4B3C-AEDE-E793ABF2B98D}"/>
            </c:ext>
          </c:extLst>
        </c:ser>
        <c:ser>
          <c:idx val="3"/>
          <c:order val="3"/>
          <c:tx>
            <c:strRef>
              <c:f>Feuil1!$E$60</c:f>
              <c:strCache>
                <c:ptCount val="1"/>
                <c:pt idx="0">
                  <c:v>non honoré</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Feuil1!$A$61:$A$62</c:f>
              <c:numCache>
                <c:formatCode>General</c:formatCode>
                <c:ptCount val="2"/>
                <c:pt idx="0">
                  <c:v>2024</c:v>
                </c:pt>
                <c:pt idx="1">
                  <c:v>2025</c:v>
                </c:pt>
              </c:numCache>
            </c:numRef>
          </c:cat>
          <c:val>
            <c:numRef>
              <c:f>Feuil1!$E$61:$E$62</c:f>
              <c:numCache>
                <c:formatCode>General</c:formatCode>
                <c:ptCount val="2"/>
                <c:pt idx="0">
                  <c:v>14</c:v>
                </c:pt>
                <c:pt idx="1">
                  <c:v>21</c:v>
                </c:pt>
              </c:numCache>
            </c:numRef>
          </c:val>
          <c:extLst>
            <c:ext xmlns:c16="http://schemas.microsoft.com/office/drawing/2014/chart" uri="{C3380CC4-5D6E-409C-BE32-E72D297353CC}">
              <c16:uniqueId val="{00000003-0A0A-4B3C-AEDE-E793ABF2B98D}"/>
            </c:ext>
          </c:extLst>
        </c:ser>
        <c:dLbls>
          <c:showLegendKey val="0"/>
          <c:showVal val="0"/>
          <c:showCatName val="0"/>
          <c:showSerName val="0"/>
          <c:showPercent val="0"/>
          <c:showBubbleSize val="0"/>
        </c:dLbls>
        <c:gapWidth val="219"/>
        <c:overlap val="-27"/>
        <c:axId val="305494320"/>
        <c:axId val="304958072"/>
      </c:barChart>
      <c:catAx>
        <c:axId val="3054943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304958072"/>
        <c:crosses val="autoZero"/>
        <c:auto val="1"/>
        <c:lblAlgn val="ctr"/>
        <c:lblOffset val="100"/>
        <c:noMultiLvlLbl val="0"/>
      </c:catAx>
      <c:valAx>
        <c:axId val="3049580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3054943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fr-FR" dirty="0"/>
              <a:t>motif</a:t>
            </a:r>
            <a:r>
              <a:rPr lang="fr-FR" baseline="0" dirty="0"/>
              <a:t> d'intervention </a:t>
            </a:r>
            <a:endParaRPr lang="fr-FR"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bar"/>
        <c:grouping val="clustered"/>
        <c:varyColors val="0"/>
        <c:ser>
          <c:idx val="0"/>
          <c:order val="0"/>
          <c:tx>
            <c:strRef>
              <c:f>Feuil5!$A$26</c:f>
              <c:strCache>
                <c:ptCount val="1"/>
                <c:pt idx="0">
                  <c:v>IDE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Feuil5!$B$25:$I$25</c:f>
              <c:strCache>
                <c:ptCount val="6"/>
                <c:pt idx="0">
                  <c:v>Education à la santé/Prévention</c:v>
                </c:pt>
                <c:pt idx="1">
                  <c:v>Ecoute</c:v>
                </c:pt>
                <c:pt idx="2">
                  <c:v>Accompagnement physique</c:v>
                </c:pt>
                <c:pt idx="3">
                  <c:v>Liaison Partenaires</c:v>
                </c:pt>
                <c:pt idx="4">
                  <c:v>Prise de rendez vous</c:v>
                </c:pt>
                <c:pt idx="5">
                  <c:v>TOTAL</c:v>
                </c:pt>
              </c:strCache>
            </c:strRef>
          </c:cat>
          <c:val>
            <c:numRef>
              <c:f>Feuil5!$B$26:$I$26</c:f>
              <c:numCache>
                <c:formatCode>General</c:formatCode>
                <c:ptCount val="8"/>
                <c:pt idx="0">
                  <c:v>59</c:v>
                </c:pt>
                <c:pt idx="1">
                  <c:v>216</c:v>
                </c:pt>
                <c:pt idx="2">
                  <c:v>63</c:v>
                </c:pt>
                <c:pt idx="3">
                  <c:v>176</c:v>
                </c:pt>
                <c:pt idx="4">
                  <c:v>176</c:v>
                </c:pt>
                <c:pt idx="5">
                  <c:v>690</c:v>
                </c:pt>
              </c:numCache>
            </c:numRef>
          </c:val>
          <c:extLst>
            <c:ext xmlns:c16="http://schemas.microsoft.com/office/drawing/2014/chart" uri="{C3380CC4-5D6E-409C-BE32-E72D297353CC}">
              <c16:uniqueId val="{00000000-9C7D-446C-B5DD-24A3E75A37F2}"/>
            </c:ext>
          </c:extLst>
        </c:ser>
        <c:dLbls>
          <c:showLegendKey val="0"/>
          <c:showVal val="0"/>
          <c:showCatName val="0"/>
          <c:showSerName val="0"/>
          <c:showPercent val="0"/>
          <c:showBubbleSize val="0"/>
        </c:dLbls>
        <c:gapWidth val="182"/>
        <c:axId val="304957288"/>
        <c:axId val="304954152"/>
      </c:barChart>
      <c:catAx>
        <c:axId val="3049572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304954152"/>
        <c:crosses val="autoZero"/>
        <c:auto val="1"/>
        <c:lblAlgn val="ctr"/>
        <c:lblOffset val="100"/>
        <c:noMultiLvlLbl val="0"/>
      </c:catAx>
      <c:valAx>
        <c:axId val="30495415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30495728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400" b="0" i="0" u="none" strike="noStrike" baseline="0">
                <a:solidFill>
                  <a:srgbClr val="333333"/>
                </a:solidFill>
                <a:latin typeface="Calibri"/>
                <a:ea typeface="Calibri"/>
                <a:cs typeface="Calibri"/>
              </a:defRPr>
            </a:pPr>
            <a:r>
              <a:rPr lang="fr-FR" dirty="0"/>
              <a:t>Problématiques repérées par une IDE ou MED</a:t>
            </a:r>
          </a:p>
        </c:rich>
      </c:tx>
      <c:layout>
        <c:manualLayout>
          <c:xMode val="edge"/>
          <c:yMode val="edge"/>
          <c:x val="0.22437546417808885"/>
          <c:y val="2.8504560445383759E-2"/>
        </c:manualLayout>
      </c:layout>
      <c:overlay val="0"/>
      <c:spPr>
        <a:noFill/>
        <a:ln w="25400">
          <a:noFill/>
        </a:ln>
      </c:spPr>
    </c:title>
    <c:autoTitleDeleted val="0"/>
    <c:plotArea>
      <c:layout>
        <c:manualLayout>
          <c:layoutTarget val="inner"/>
          <c:xMode val="edge"/>
          <c:yMode val="edge"/>
          <c:x val="0.43091985909054109"/>
          <c:y val="0.19715632261309296"/>
          <c:w val="0.54979430297758691"/>
          <c:h val="0.72211472378771402"/>
        </c:manualLayout>
      </c:layout>
      <c:barChart>
        <c:barDir val="bar"/>
        <c:grouping val="clustered"/>
        <c:varyColors val="0"/>
        <c:ser>
          <c:idx val="0"/>
          <c:order val="0"/>
          <c:spPr>
            <a:solidFill>
              <a:srgbClr val="7030A0"/>
            </a:solidFill>
            <a:ln w="25400">
              <a:no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IDE!$A$13:$A$27</c:f>
              <c:strCache>
                <c:ptCount val="15"/>
                <c:pt idx="0">
                  <c:v>Dossier en cours </c:v>
                </c:pt>
                <c:pt idx="1">
                  <c:v>Conso régulière d'alcool</c:v>
                </c:pt>
                <c:pt idx="2">
                  <c:v>Tabac</c:v>
                </c:pt>
                <c:pt idx="3">
                  <c:v>Conso Autres produits</c:v>
                </c:pt>
                <c:pt idx="4">
                  <c:v>Retard de vaccination</c:v>
                </c:pt>
                <c:pt idx="5">
                  <c:v>Rupture de soins &lt; 1 an</c:v>
                </c:pt>
                <c:pt idx="6">
                  <c:v>Rupture de soins &gt; 1 an</c:v>
                </c:pt>
                <c:pt idx="7">
                  <c:v>Détresse, Epuisement</c:v>
                </c:pt>
                <c:pt idx="8">
                  <c:v>Troubles psychologiques</c:v>
                </c:pt>
                <c:pt idx="9">
                  <c:v>Hygiène</c:v>
                </c:pt>
                <c:pt idx="10">
                  <c:v>Isolement social</c:v>
                </c:pt>
                <c:pt idx="11">
                  <c:v>Maltraitance</c:v>
                </c:pt>
                <c:pt idx="12">
                  <c:v>Logement inadapté à l'état de santé</c:v>
                </c:pt>
                <c:pt idx="13">
                  <c:v>Difficultés liées à l'approche culturelle</c:v>
                </c:pt>
                <c:pt idx="14">
                  <c:v>Difficultés liées à l'expression, la compréhension</c:v>
                </c:pt>
              </c:strCache>
            </c:strRef>
          </c:cat>
          <c:val>
            <c:numRef>
              <c:f>IDE!$B$13:$B$27</c:f>
              <c:numCache>
                <c:formatCode>General</c:formatCode>
                <c:ptCount val="15"/>
                <c:pt idx="0">
                  <c:v>79</c:v>
                </c:pt>
                <c:pt idx="1">
                  <c:v>44</c:v>
                </c:pt>
                <c:pt idx="2">
                  <c:v>56</c:v>
                </c:pt>
                <c:pt idx="3">
                  <c:v>17</c:v>
                </c:pt>
                <c:pt idx="4">
                  <c:v>84</c:v>
                </c:pt>
                <c:pt idx="5">
                  <c:v>53</c:v>
                </c:pt>
                <c:pt idx="6">
                  <c:v>34</c:v>
                </c:pt>
                <c:pt idx="7">
                  <c:v>103</c:v>
                </c:pt>
                <c:pt idx="8">
                  <c:v>81</c:v>
                </c:pt>
                <c:pt idx="9">
                  <c:v>21</c:v>
                </c:pt>
                <c:pt idx="10">
                  <c:v>128</c:v>
                </c:pt>
                <c:pt idx="11">
                  <c:v>97</c:v>
                </c:pt>
                <c:pt idx="12">
                  <c:v>65</c:v>
                </c:pt>
                <c:pt idx="13">
                  <c:v>27</c:v>
                </c:pt>
                <c:pt idx="14">
                  <c:v>65</c:v>
                </c:pt>
              </c:numCache>
            </c:numRef>
          </c:val>
          <c:extLst>
            <c:ext xmlns:c16="http://schemas.microsoft.com/office/drawing/2014/chart" uri="{C3380CC4-5D6E-409C-BE32-E72D297353CC}">
              <c16:uniqueId val="{00000000-6178-4913-BAF5-DABFF978E9AE}"/>
            </c:ext>
          </c:extLst>
        </c:ser>
        <c:dLbls>
          <c:showLegendKey val="0"/>
          <c:showVal val="0"/>
          <c:showCatName val="0"/>
          <c:showSerName val="0"/>
          <c:showPercent val="0"/>
          <c:showBubbleSize val="0"/>
        </c:dLbls>
        <c:gapWidth val="182"/>
        <c:axId val="304952976"/>
        <c:axId val="304956896"/>
      </c:barChart>
      <c:catAx>
        <c:axId val="304952976"/>
        <c:scaling>
          <c:orientation val="minMax"/>
        </c:scaling>
        <c:delete val="0"/>
        <c:axPos val="l"/>
        <c:numFmt formatCode="General" sourceLinked="1"/>
        <c:majorTickMark val="none"/>
        <c:minorTickMark val="none"/>
        <c:tickLblPos val="nextTo"/>
        <c:spPr>
          <a:ln w="3175">
            <a:solidFill>
              <a:srgbClr val="C0C0C0"/>
            </a:solidFill>
            <a:prstDash val="solid"/>
          </a:ln>
        </c:spPr>
        <c:txPr>
          <a:bodyPr rot="0" vert="horz"/>
          <a:lstStyle/>
          <a:p>
            <a:pPr>
              <a:defRPr sz="900" b="0" i="0" u="none" strike="noStrike" baseline="0">
                <a:solidFill>
                  <a:srgbClr val="333333"/>
                </a:solidFill>
                <a:latin typeface="Calibri"/>
                <a:ea typeface="Calibri"/>
                <a:cs typeface="Calibri"/>
              </a:defRPr>
            </a:pPr>
            <a:endParaRPr lang="fr-FR"/>
          </a:p>
        </c:txPr>
        <c:crossAx val="304956896"/>
        <c:crossesAt val="0"/>
        <c:auto val="1"/>
        <c:lblAlgn val="ctr"/>
        <c:lblOffset val="100"/>
        <c:tickLblSkip val="2"/>
        <c:tickMarkSkip val="1"/>
        <c:noMultiLvlLbl val="0"/>
      </c:catAx>
      <c:valAx>
        <c:axId val="304956896"/>
        <c:scaling>
          <c:orientation val="minMax"/>
        </c:scaling>
        <c:delete val="0"/>
        <c:axPos val="b"/>
        <c:majorGridlines>
          <c:spPr>
            <a:ln w="3175">
              <a:solidFill>
                <a:srgbClr val="C0C0C0"/>
              </a:solidFill>
              <a:prstDash val="solid"/>
            </a:ln>
          </c:spPr>
        </c:majorGridlines>
        <c:numFmt formatCode="General" sourceLinked="1"/>
        <c:majorTickMark val="none"/>
        <c:minorTickMark val="none"/>
        <c:tickLblPos val="nextTo"/>
        <c:spPr>
          <a:ln w="6350">
            <a:noFill/>
          </a:ln>
        </c:spPr>
        <c:txPr>
          <a:bodyPr rot="0" vert="horz"/>
          <a:lstStyle/>
          <a:p>
            <a:pPr>
              <a:defRPr sz="900" b="0" i="0" u="none" strike="noStrike" baseline="0">
                <a:solidFill>
                  <a:srgbClr val="333333"/>
                </a:solidFill>
                <a:latin typeface="Calibri"/>
                <a:ea typeface="Calibri"/>
                <a:cs typeface="Calibri"/>
              </a:defRPr>
            </a:pPr>
            <a:endParaRPr lang="fr-FR"/>
          </a:p>
        </c:txPr>
        <c:crossAx val="304952976"/>
        <c:crossesAt val="1"/>
        <c:crossBetween val="between"/>
      </c:valAx>
      <c:spPr>
        <a:noFill/>
        <a:ln w="25400">
          <a:noFill/>
        </a:ln>
      </c:spPr>
    </c:plotArea>
    <c:plotVisOnly val="1"/>
    <c:dispBlanksAs val="gap"/>
    <c:showDLblsOverMax val="0"/>
  </c:chart>
  <c:spPr>
    <a:solidFill>
      <a:srgbClr val="FFFFFF"/>
    </a:solidFill>
    <a:ln w="3175">
      <a:solidFill>
        <a:srgbClr val="C0C0C0"/>
      </a:solidFill>
      <a:prstDash val="solid"/>
    </a:ln>
  </c:spPr>
  <c:txPr>
    <a:bodyPr/>
    <a:lstStyle/>
    <a:p>
      <a:pPr>
        <a:defRPr sz="1000" b="0" i="0" u="none" strike="noStrike" baseline="0">
          <a:solidFill>
            <a:srgbClr val="000000"/>
          </a:solidFill>
          <a:latin typeface="Arial"/>
          <a:ea typeface="Arial"/>
          <a:cs typeface="Arial"/>
        </a:defRPr>
      </a:pPr>
      <a:endParaRPr lang="fr-FR"/>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400" b="0" i="0" u="none" strike="noStrike" baseline="0">
                <a:solidFill>
                  <a:srgbClr val="333333"/>
                </a:solidFill>
                <a:latin typeface="Calibri"/>
                <a:ea typeface="Calibri"/>
                <a:cs typeface="Calibri"/>
              </a:defRPr>
            </a:pPr>
            <a:r>
              <a:rPr lang="fr-FR" dirty="0"/>
              <a:t>Répartition par sexe de la file active </a:t>
            </a:r>
          </a:p>
        </c:rich>
      </c:tx>
      <c:layout>
        <c:manualLayout>
          <c:xMode val="edge"/>
          <c:yMode val="edge"/>
          <c:x val="0.20834011373578301"/>
          <c:y val="4.2106736657917761E-2"/>
        </c:manualLayout>
      </c:layout>
      <c:overlay val="0"/>
      <c:spPr>
        <a:noFill/>
        <a:ln w="25400">
          <a:noFill/>
        </a:ln>
      </c:spPr>
    </c:title>
    <c:autoTitleDeleted val="0"/>
    <c:plotArea>
      <c:layout>
        <c:manualLayout>
          <c:layoutTarget val="inner"/>
          <c:xMode val="edge"/>
          <c:yMode val="edge"/>
          <c:x val="7.916924714622732E-2"/>
          <c:y val="0.29825581258382361"/>
          <c:w val="0.8875289285340221"/>
          <c:h val="0.49475375969787205"/>
        </c:manualLayout>
      </c:layout>
      <c:barChart>
        <c:barDir val="col"/>
        <c:grouping val="clustered"/>
        <c:varyColors val="0"/>
        <c:ser>
          <c:idx val="0"/>
          <c:order val="0"/>
          <c:tx>
            <c:strRef>
              <c:f>PROFIL!$A$7</c:f>
              <c:strCache>
                <c:ptCount val="1"/>
                <c:pt idx="0">
                  <c:v>Sexe</c:v>
                </c:pt>
              </c:strCache>
            </c:strRef>
          </c:tx>
          <c:spPr>
            <a:solidFill>
              <a:srgbClr val="00B0F0"/>
            </a:solidFill>
            <a:ln w="25400">
              <a:no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PROFIL!$A$8:$A$9</c:f>
              <c:strCache>
                <c:ptCount val="2"/>
                <c:pt idx="0">
                  <c:v>Homme</c:v>
                </c:pt>
                <c:pt idx="1">
                  <c:v>Femme</c:v>
                </c:pt>
              </c:strCache>
            </c:strRef>
          </c:cat>
          <c:val>
            <c:numRef>
              <c:f>PROFIL!$B$8:$B$9</c:f>
              <c:numCache>
                <c:formatCode>General</c:formatCode>
                <c:ptCount val="2"/>
                <c:pt idx="0">
                  <c:v>155</c:v>
                </c:pt>
                <c:pt idx="1">
                  <c:v>200</c:v>
                </c:pt>
              </c:numCache>
            </c:numRef>
          </c:val>
          <c:extLst>
            <c:ext xmlns:c16="http://schemas.microsoft.com/office/drawing/2014/chart" uri="{C3380CC4-5D6E-409C-BE32-E72D297353CC}">
              <c16:uniqueId val="{00000000-A2F1-427D-9CBE-570D2D8EC6C4}"/>
            </c:ext>
          </c:extLst>
        </c:ser>
        <c:ser>
          <c:idx val="1"/>
          <c:order val="1"/>
          <c:tx>
            <c:strRef>
              <c:f>PROFIL!$C$7</c:f>
              <c:strCache>
                <c:ptCount val="1"/>
                <c:pt idx="0">
                  <c:v>Dont nouveaux</c:v>
                </c:pt>
              </c:strCache>
            </c:strRef>
          </c:tx>
          <c:spPr>
            <a:solidFill>
              <a:srgbClr val="FFC000"/>
            </a:solidFill>
            <a:ln w="25400">
              <a:no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PROFIL!$A$8:$A$9</c:f>
              <c:strCache>
                <c:ptCount val="2"/>
                <c:pt idx="0">
                  <c:v>Homme</c:v>
                </c:pt>
                <c:pt idx="1">
                  <c:v>Femme</c:v>
                </c:pt>
              </c:strCache>
            </c:strRef>
          </c:cat>
          <c:val>
            <c:numRef>
              <c:f>PROFIL!$D$8:$D$9</c:f>
              <c:numCache>
                <c:formatCode>General</c:formatCode>
                <c:ptCount val="2"/>
                <c:pt idx="0">
                  <c:v>115</c:v>
                </c:pt>
                <c:pt idx="1">
                  <c:v>155</c:v>
                </c:pt>
              </c:numCache>
            </c:numRef>
          </c:val>
          <c:extLst>
            <c:ext xmlns:c16="http://schemas.microsoft.com/office/drawing/2014/chart" uri="{C3380CC4-5D6E-409C-BE32-E72D297353CC}">
              <c16:uniqueId val="{00000001-A2F1-427D-9CBE-570D2D8EC6C4}"/>
            </c:ext>
          </c:extLst>
        </c:ser>
        <c:dLbls>
          <c:showLegendKey val="0"/>
          <c:showVal val="0"/>
          <c:showCatName val="0"/>
          <c:showSerName val="0"/>
          <c:showPercent val="0"/>
          <c:showBubbleSize val="0"/>
        </c:dLbls>
        <c:gapWidth val="219"/>
        <c:overlap val="-27"/>
        <c:axId val="304107968"/>
        <c:axId val="304111888"/>
      </c:barChart>
      <c:catAx>
        <c:axId val="304107968"/>
        <c:scaling>
          <c:orientation val="minMax"/>
        </c:scaling>
        <c:delete val="0"/>
        <c:axPos val="b"/>
        <c:numFmt formatCode="General" sourceLinked="1"/>
        <c:majorTickMark val="none"/>
        <c:minorTickMark val="none"/>
        <c:tickLblPos val="nextTo"/>
        <c:spPr>
          <a:ln w="3175">
            <a:solidFill>
              <a:srgbClr val="C0C0C0"/>
            </a:solidFill>
            <a:prstDash val="solid"/>
          </a:ln>
        </c:spPr>
        <c:txPr>
          <a:bodyPr rot="0" vert="horz"/>
          <a:lstStyle/>
          <a:p>
            <a:pPr>
              <a:defRPr sz="900" b="0" i="0" u="none" strike="noStrike" baseline="0">
                <a:solidFill>
                  <a:srgbClr val="333333"/>
                </a:solidFill>
                <a:latin typeface="Calibri"/>
                <a:ea typeface="Calibri"/>
                <a:cs typeface="Calibri"/>
              </a:defRPr>
            </a:pPr>
            <a:endParaRPr lang="fr-FR"/>
          </a:p>
        </c:txPr>
        <c:crossAx val="304111888"/>
        <c:crossesAt val="0"/>
        <c:auto val="1"/>
        <c:lblAlgn val="ctr"/>
        <c:lblOffset val="100"/>
        <c:tickLblSkip val="1"/>
        <c:tickMarkSkip val="1"/>
        <c:noMultiLvlLbl val="0"/>
      </c:catAx>
      <c:valAx>
        <c:axId val="304111888"/>
        <c:scaling>
          <c:orientation val="minMax"/>
        </c:scaling>
        <c:delete val="0"/>
        <c:axPos val="l"/>
        <c:majorGridlines>
          <c:spPr>
            <a:ln w="3175">
              <a:solidFill>
                <a:srgbClr val="C0C0C0"/>
              </a:solidFill>
              <a:prstDash val="solid"/>
            </a:ln>
          </c:spPr>
        </c:majorGridlines>
        <c:numFmt formatCode="General" sourceLinked="1"/>
        <c:majorTickMark val="none"/>
        <c:minorTickMark val="none"/>
        <c:tickLblPos val="nextTo"/>
        <c:spPr>
          <a:ln w="6350">
            <a:noFill/>
          </a:ln>
        </c:spPr>
        <c:txPr>
          <a:bodyPr rot="0" vert="horz"/>
          <a:lstStyle/>
          <a:p>
            <a:pPr>
              <a:defRPr sz="900" b="0" i="0" u="none" strike="noStrike" baseline="0">
                <a:solidFill>
                  <a:srgbClr val="333333"/>
                </a:solidFill>
                <a:latin typeface="Calibri"/>
                <a:ea typeface="Calibri"/>
                <a:cs typeface="Calibri"/>
              </a:defRPr>
            </a:pPr>
            <a:endParaRPr lang="fr-FR"/>
          </a:p>
        </c:txPr>
        <c:crossAx val="304107968"/>
        <c:crossesAt val="1"/>
        <c:crossBetween val="between"/>
      </c:valAx>
      <c:spPr>
        <a:noFill/>
        <a:ln w="25400">
          <a:noFill/>
        </a:ln>
      </c:spPr>
    </c:plotArea>
    <c:legend>
      <c:legendPos val="r"/>
      <c:layout>
        <c:manualLayout>
          <c:xMode val="edge"/>
          <c:yMode val="edge"/>
          <c:x val="0.34375065616797901"/>
          <c:y val="0.86316084173688812"/>
          <c:w val="0.30833398950131236"/>
          <c:h val="7.719335083114609E-2"/>
        </c:manualLayout>
      </c:layout>
      <c:overlay val="0"/>
      <c:spPr>
        <a:noFill/>
        <a:ln w="25400">
          <a:noFill/>
        </a:ln>
      </c:spPr>
      <c:txPr>
        <a:bodyPr/>
        <a:lstStyle/>
        <a:p>
          <a:pPr>
            <a:defRPr sz="755" b="0" i="0" u="none" strike="noStrike" baseline="0">
              <a:solidFill>
                <a:srgbClr val="333333"/>
              </a:solidFill>
              <a:latin typeface="Calibri"/>
              <a:ea typeface="Calibri"/>
              <a:cs typeface="Calibri"/>
            </a:defRPr>
          </a:pPr>
          <a:endParaRPr lang="fr-FR"/>
        </a:p>
      </c:txPr>
    </c:legend>
    <c:plotVisOnly val="1"/>
    <c:dispBlanksAs val="gap"/>
    <c:showDLblsOverMax val="0"/>
  </c:chart>
  <c:spPr>
    <a:solidFill>
      <a:srgbClr val="FFFFFF"/>
    </a:solidFill>
    <a:ln w="3175">
      <a:solidFill>
        <a:srgbClr val="C0C0C0"/>
      </a:solidFill>
      <a:prstDash val="solid"/>
    </a:ln>
  </c:spPr>
  <c:txPr>
    <a:bodyPr/>
    <a:lstStyle/>
    <a:p>
      <a:pPr>
        <a:defRPr sz="1000" b="0" i="0" u="none" strike="noStrike" baseline="0">
          <a:solidFill>
            <a:srgbClr val="000000"/>
          </a:solidFill>
          <a:latin typeface="Arial"/>
          <a:ea typeface="Arial"/>
          <a:cs typeface="Arial"/>
        </a:defRPr>
      </a:pPr>
      <a:endParaRPr lang="fr-FR"/>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fr-FR" dirty="0"/>
              <a:t>origine</a:t>
            </a:r>
            <a:r>
              <a:rPr lang="fr-FR" baseline="0" dirty="0"/>
              <a:t> géographique </a:t>
            </a:r>
            <a:endParaRPr lang="fr-FR"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clustered"/>
        <c:varyColors val="0"/>
        <c:ser>
          <c:idx val="0"/>
          <c:order val="0"/>
          <c:tx>
            <c:strRef>
              <c:f>Feuil1!$C$30</c:f>
              <c:strCache>
                <c:ptCount val="1"/>
                <c:pt idx="0">
                  <c:v>2025</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Feuil1!$B$31:$B$44</c:f>
              <c:strCache>
                <c:ptCount val="14"/>
                <c:pt idx="0">
                  <c:v>Afrique de l' Ouest </c:v>
                </c:pt>
                <c:pt idx="1">
                  <c:v>METROPOLE et dom tom </c:v>
                </c:pt>
                <c:pt idx="2">
                  <c:v>Europe hors U.E</c:v>
                </c:pt>
                <c:pt idx="3">
                  <c:v>Afrique du Nord</c:v>
                </c:pt>
                <c:pt idx="4">
                  <c:v>Afrique Australe</c:v>
                </c:pt>
                <c:pt idx="5">
                  <c:v>Amérique du Sud</c:v>
                </c:pt>
                <c:pt idx="6">
                  <c:v>Proche Orient</c:v>
                </c:pt>
                <c:pt idx="7">
                  <c:v>Moyen Orient</c:v>
                </c:pt>
                <c:pt idx="8">
                  <c:v>Amérique du Nord</c:v>
                </c:pt>
                <c:pt idx="9">
                  <c:v>Union Européenne</c:v>
                </c:pt>
                <c:pt idx="10">
                  <c:v>Autres</c:v>
                </c:pt>
                <c:pt idx="11">
                  <c:v>mascarignes </c:v>
                </c:pt>
                <c:pt idx="12">
                  <c:v>extreme orient </c:v>
                </c:pt>
                <c:pt idx="13">
                  <c:v>afrique de l'est</c:v>
                </c:pt>
              </c:strCache>
            </c:strRef>
          </c:cat>
          <c:val>
            <c:numRef>
              <c:f>Feuil1!$C$31:$C$44</c:f>
              <c:numCache>
                <c:formatCode>General</c:formatCode>
                <c:ptCount val="14"/>
                <c:pt idx="0">
                  <c:v>143</c:v>
                </c:pt>
                <c:pt idx="1">
                  <c:v>89</c:v>
                </c:pt>
                <c:pt idx="2">
                  <c:v>43</c:v>
                </c:pt>
                <c:pt idx="3">
                  <c:v>30</c:v>
                </c:pt>
                <c:pt idx="4">
                  <c:v>15</c:v>
                </c:pt>
                <c:pt idx="5">
                  <c:v>12</c:v>
                </c:pt>
                <c:pt idx="6">
                  <c:v>2</c:v>
                </c:pt>
                <c:pt idx="7">
                  <c:v>3</c:v>
                </c:pt>
                <c:pt idx="8">
                  <c:v>2</c:v>
                </c:pt>
                <c:pt idx="9">
                  <c:v>9</c:v>
                </c:pt>
                <c:pt idx="10">
                  <c:v>6</c:v>
                </c:pt>
                <c:pt idx="11">
                  <c:v>0</c:v>
                </c:pt>
                <c:pt idx="12">
                  <c:v>0</c:v>
                </c:pt>
                <c:pt idx="13">
                  <c:v>0</c:v>
                </c:pt>
              </c:numCache>
            </c:numRef>
          </c:val>
          <c:extLst>
            <c:ext xmlns:c16="http://schemas.microsoft.com/office/drawing/2014/chart" uri="{C3380CC4-5D6E-409C-BE32-E72D297353CC}">
              <c16:uniqueId val="{00000000-C369-4BA5-AB43-57644B90B869}"/>
            </c:ext>
          </c:extLst>
        </c:ser>
        <c:ser>
          <c:idx val="1"/>
          <c:order val="1"/>
          <c:tx>
            <c:strRef>
              <c:f>Feuil1!$D$30</c:f>
              <c:strCache>
                <c:ptCount val="1"/>
                <c:pt idx="0">
                  <c:v>2024</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Feuil1!$B$31:$B$44</c:f>
              <c:strCache>
                <c:ptCount val="14"/>
                <c:pt idx="0">
                  <c:v>Afrique de l' Ouest </c:v>
                </c:pt>
                <c:pt idx="1">
                  <c:v>METROPOLE et dom tom </c:v>
                </c:pt>
                <c:pt idx="2">
                  <c:v>Europe hors U.E</c:v>
                </c:pt>
                <c:pt idx="3">
                  <c:v>Afrique du Nord</c:v>
                </c:pt>
                <c:pt idx="4">
                  <c:v>Afrique Australe</c:v>
                </c:pt>
                <c:pt idx="5">
                  <c:v>Amérique du Sud</c:v>
                </c:pt>
                <c:pt idx="6">
                  <c:v>Proche Orient</c:v>
                </c:pt>
                <c:pt idx="7">
                  <c:v>Moyen Orient</c:v>
                </c:pt>
                <c:pt idx="8">
                  <c:v>Amérique du Nord</c:v>
                </c:pt>
                <c:pt idx="9">
                  <c:v>Union Européenne</c:v>
                </c:pt>
                <c:pt idx="10">
                  <c:v>Autres</c:v>
                </c:pt>
                <c:pt idx="11">
                  <c:v>mascarignes </c:v>
                </c:pt>
                <c:pt idx="12">
                  <c:v>extreme orient </c:v>
                </c:pt>
                <c:pt idx="13">
                  <c:v>afrique de l'est</c:v>
                </c:pt>
              </c:strCache>
            </c:strRef>
          </c:cat>
          <c:val>
            <c:numRef>
              <c:f>Feuil1!$D$31:$D$44</c:f>
              <c:numCache>
                <c:formatCode>General</c:formatCode>
                <c:ptCount val="14"/>
                <c:pt idx="0">
                  <c:v>76</c:v>
                </c:pt>
                <c:pt idx="1">
                  <c:v>58</c:v>
                </c:pt>
                <c:pt idx="2">
                  <c:v>33</c:v>
                </c:pt>
                <c:pt idx="3">
                  <c:v>18</c:v>
                </c:pt>
                <c:pt idx="4">
                  <c:v>5</c:v>
                </c:pt>
                <c:pt idx="6">
                  <c:v>14</c:v>
                </c:pt>
                <c:pt idx="7">
                  <c:v>12</c:v>
                </c:pt>
                <c:pt idx="8">
                  <c:v>12</c:v>
                </c:pt>
                <c:pt idx="9">
                  <c:v>9</c:v>
                </c:pt>
                <c:pt idx="10">
                  <c:v>9</c:v>
                </c:pt>
                <c:pt idx="11">
                  <c:v>2</c:v>
                </c:pt>
                <c:pt idx="12">
                  <c:v>1</c:v>
                </c:pt>
                <c:pt idx="13">
                  <c:v>1</c:v>
                </c:pt>
              </c:numCache>
            </c:numRef>
          </c:val>
          <c:extLst>
            <c:ext xmlns:c16="http://schemas.microsoft.com/office/drawing/2014/chart" uri="{C3380CC4-5D6E-409C-BE32-E72D297353CC}">
              <c16:uniqueId val="{00000001-C369-4BA5-AB43-57644B90B869}"/>
            </c:ext>
          </c:extLst>
        </c:ser>
        <c:dLbls>
          <c:showLegendKey val="0"/>
          <c:showVal val="0"/>
          <c:showCatName val="0"/>
          <c:showSerName val="0"/>
          <c:showPercent val="0"/>
          <c:showBubbleSize val="0"/>
        </c:dLbls>
        <c:gapWidth val="219"/>
        <c:overlap val="-27"/>
        <c:axId val="304111104"/>
        <c:axId val="304111496"/>
      </c:barChart>
      <c:catAx>
        <c:axId val="3041111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304111496"/>
        <c:crosses val="autoZero"/>
        <c:auto val="1"/>
        <c:lblAlgn val="ctr"/>
        <c:lblOffset val="100"/>
        <c:noMultiLvlLbl val="0"/>
      </c:catAx>
      <c:valAx>
        <c:axId val="3041114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3041111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fr-FR" dirty="0"/>
              <a:t>Logement / Hébergement</a:t>
            </a:r>
          </a:p>
        </c:rich>
      </c:tx>
      <c:layout>
        <c:manualLayout>
          <c:xMode val="edge"/>
          <c:yMode val="edge"/>
          <c:x val="0.30743709119693374"/>
          <c:y val="3.785624735052448E-2"/>
        </c:manualLayout>
      </c:layout>
      <c:overlay val="0"/>
    </c:title>
    <c:autoTitleDeleted val="0"/>
    <c:plotArea>
      <c:layout>
        <c:manualLayout>
          <c:layoutTarget val="inner"/>
          <c:xMode val="edge"/>
          <c:yMode val="edge"/>
          <c:x val="7.2108566830188972E-2"/>
          <c:y val="0.27130255161897215"/>
          <c:w val="0.89756189764945749"/>
          <c:h val="0.38487106159900702"/>
        </c:manualLayout>
      </c:layout>
      <c:barChart>
        <c:barDir val="bar"/>
        <c:grouping val="clustered"/>
        <c:varyColors val="0"/>
        <c:ser>
          <c:idx val="0"/>
          <c:order val="0"/>
          <c:tx>
            <c:strRef>
              <c:f>PROFIL!$B$99</c:f>
              <c:strCache>
                <c:ptCount val="1"/>
                <c:pt idx="0">
                  <c:v>Fixe /stable</c:v>
                </c:pt>
              </c:strCache>
            </c:strRef>
          </c:tx>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errBars>
            <c:errBarType val="both"/>
            <c:errValType val="percentage"/>
            <c:noEndCap val="0"/>
            <c:val val="5"/>
          </c:errBars>
          <c:val>
            <c:numRef>
              <c:f>PROFIL!$C$99</c:f>
              <c:numCache>
                <c:formatCode>General</c:formatCode>
                <c:ptCount val="1"/>
                <c:pt idx="0">
                  <c:v>153</c:v>
                </c:pt>
              </c:numCache>
            </c:numRef>
          </c:val>
          <c:extLst>
            <c:ext xmlns:c16="http://schemas.microsoft.com/office/drawing/2014/chart" uri="{C3380CC4-5D6E-409C-BE32-E72D297353CC}">
              <c16:uniqueId val="{00000000-E327-40FA-8EDD-FBA5B2CBA25B}"/>
            </c:ext>
          </c:extLst>
        </c:ser>
        <c:ser>
          <c:idx val="1"/>
          <c:order val="1"/>
          <c:tx>
            <c:strRef>
              <c:f>PROFIL!$B$100</c:f>
              <c:strCache>
                <c:ptCount val="1"/>
                <c:pt idx="0">
                  <c:v>Mobile / Caravane</c:v>
                </c:pt>
              </c:strCache>
            </c:strRef>
          </c:tx>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errBars>
            <c:errBarType val="both"/>
            <c:errValType val="percentage"/>
            <c:noEndCap val="0"/>
            <c:val val="5"/>
          </c:errBars>
          <c:val>
            <c:numRef>
              <c:f>PROFIL!$C$100</c:f>
              <c:numCache>
                <c:formatCode>General</c:formatCode>
                <c:ptCount val="1"/>
                <c:pt idx="0">
                  <c:v>5</c:v>
                </c:pt>
              </c:numCache>
            </c:numRef>
          </c:val>
          <c:extLst>
            <c:ext xmlns:c16="http://schemas.microsoft.com/office/drawing/2014/chart" uri="{C3380CC4-5D6E-409C-BE32-E72D297353CC}">
              <c16:uniqueId val="{00000001-E327-40FA-8EDD-FBA5B2CBA25B}"/>
            </c:ext>
          </c:extLst>
        </c:ser>
        <c:ser>
          <c:idx val="2"/>
          <c:order val="2"/>
          <c:tx>
            <c:strRef>
              <c:f>PROFIL!$B$101</c:f>
              <c:strCache>
                <c:ptCount val="1"/>
                <c:pt idx="0">
                  <c:v>Famille, Ami</c:v>
                </c:pt>
              </c:strCache>
            </c:strRef>
          </c:tx>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trendline>
            <c:trendlineType val="linear"/>
            <c:dispRSqr val="0"/>
            <c:dispEq val="0"/>
          </c:trendline>
          <c:errBars>
            <c:errBarType val="both"/>
            <c:errValType val="percentage"/>
            <c:noEndCap val="0"/>
            <c:val val="5"/>
          </c:errBars>
          <c:val>
            <c:numRef>
              <c:f>PROFIL!$C$101</c:f>
              <c:numCache>
                <c:formatCode>General</c:formatCode>
                <c:ptCount val="1"/>
                <c:pt idx="0">
                  <c:v>58</c:v>
                </c:pt>
              </c:numCache>
            </c:numRef>
          </c:val>
          <c:extLst>
            <c:ext xmlns:c16="http://schemas.microsoft.com/office/drawing/2014/chart" uri="{C3380CC4-5D6E-409C-BE32-E72D297353CC}">
              <c16:uniqueId val="{00000003-E327-40FA-8EDD-FBA5B2CBA25B}"/>
            </c:ext>
          </c:extLst>
        </c:ser>
        <c:ser>
          <c:idx val="3"/>
          <c:order val="3"/>
          <c:tx>
            <c:strRef>
              <c:f>PROFIL!$B$102</c:f>
              <c:strCache>
                <c:ptCount val="1"/>
                <c:pt idx="0">
                  <c:v>Foyer</c:v>
                </c:pt>
              </c:strCache>
            </c:strRef>
          </c:tx>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errBars>
            <c:errBarType val="both"/>
            <c:errValType val="percentage"/>
            <c:noEndCap val="0"/>
            <c:val val="5"/>
          </c:errBars>
          <c:val>
            <c:numRef>
              <c:f>PROFIL!$C$102</c:f>
              <c:numCache>
                <c:formatCode>General</c:formatCode>
                <c:ptCount val="1"/>
                <c:pt idx="0">
                  <c:v>68</c:v>
                </c:pt>
              </c:numCache>
            </c:numRef>
          </c:val>
          <c:extLst>
            <c:ext xmlns:c16="http://schemas.microsoft.com/office/drawing/2014/chart" uri="{C3380CC4-5D6E-409C-BE32-E72D297353CC}">
              <c16:uniqueId val="{00000004-E327-40FA-8EDD-FBA5B2CBA25B}"/>
            </c:ext>
          </c:extLst>
        </c:ser>
        <c:ser>
          <c:idx val="4"/>
          <c:order val="4"/>
          <c:tx>
            <c:strRef>
              <c:f>PROFIL!$B$103</c:f>
              <c:strCache>
                <c:ptCount val="1"/>
                <c:pt idx="0">
                  <c:v>Hôtel, urgence, 115</c:v>
                </c:pt>
              </c:strCache>
            </c:strRef>
          </c:tx>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errBars>
            <c:errBarType val="both"/>
            <c:errValType val="percentage"/>
            <c:noEndCap val="0"/>
            <c:val val="5"/>
          </c:errBars>
          <c:val>
            <c:numRef>
              <c:f>PROFIL!$C$103</c:f>
              <c:numCache>
                <c:formatCode>General</c:formatCode>
                <c:ptCount val="1"/>
                <c:pt idx="0">
                  <c:v>0</c:v>
                </c:pt>
              </c:numCache>
            </c:numRef>
          </c:val>
          <c:extLst>
            <c:ext xmlns:c16="http://schemas.microsoft.com/office/drawing/2014/chart" uri="{C3380CC4-5D6E-409C-BE32-E72D297353CC}">
              <c16:uniqueId val="{00000005-E327-40FA-8EDD-FBA5B2CBA25B}"/>
            </c:ext>
          </c:extLst>
        </c:ser>
        <c:ser>
          <c:idx val="5"/>
          <c:order val="5"/>
          <c:tx>
            <c:strRef>
              <c:f>PROFIL!$B$104</c:f>
              <c:strCache>
                <c:ptCount val="1"/>
                <c:pt idx="0">
                  <c:v>Sans Hébergement, rue</c:v>
                </c:pt>
              </c:strCache>
            </c:strRef>
          </c:tx>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errBars>
            <c:errBarType val="both"/>
            <c:errValType val="percentage"/>
            <c:noEndCap val="0"/>
            <c:val val="5"/>
          </c:errBars>
          <c:val>
            <c:numRef>
              <c:f>PROFIL!$C$104</c:f>
              <c:numCache>
                <c:formatCode>General</c:formatCode>
                <c:ptCount val="1"/>
                <c:pt idx="0">
                  <c:v>26</c:v>
                </c:pt>
              </c:numCache>
            </c:numRef>
          </c:val>
          <c:extLst>
            <c:ext xmlns:c16="http://schemas.microsoft.com/office/drawing/2014/chart" uri="{C3380CC4-5D6E-409C-BE32-E72D297353CC}">
              <c16:uniqueId val="{00000006-E327-40FA-8EDD-FBA5B2CBA25B}"/>
            </c:ext>
          </c:extLst>
        </c:ser>
        <c:ser>
          <c:idx val="6"/>
          <c:order val="6"/>
          <c:tx>
            <c:strRef>
              <c:f>PROFIL!$B$105</c:f>
              <c:strCache>
                <c:ptCount val="1"/>
                <c:pt idx="0">
                  <c:v>Bidonville, squat</c:v>
                </c:pt>
              </c:strCache>
            </c:strRef>
          </c:tx>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errBars>
            <c:errBarType val="both"/>
            <c:errValType val="percentage"/>
            <c:noEndCap val="0"/>
            <c:val val="5"/>
          </c:errBars>
          <c:val>
            <c:numRef>
              <c:f>PROFIL!$C$105</c:f>
              <c:numCache>
                <c:formatCode>General</c:formatCode>
                <c:ptCount val="1"/>
                <c:pt idx="0">
                  <c:v>0</c:v>
                </c:pt>
              </c:numCache>
            </c:numRef>
          </c:val>
          <c:extLst>
            <c:ext xmlns:c16="http://schemas.microsoft.com/office/drawing/2014/chart" uri="{C3380CC4-5D6E-409C-BE32-E72D297353CC}">
              <c16:uniqueId val="{00000007-E327-40FA-8EDD-FBA5B2CBA25B}"/>
            </c:ext>
          </c:extLst>
        </c:ser>
        <c:ser>
          <c:idx val="7"/>
          <c:order val="7"/>
          <c:tx>
            <c:strRef>
              <c:f>PROFIL!$B$106</c:f>
              <c:strCache>
                <c:ptCount val="1"/>
                <c:pt idx="0">
                  <c:v>Autre </c:v>
                </c:pt>
              </c:strCache>
            </c:strRef>
          </c:tx>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errBars>
            <c:errBarType val="both"/>
            <c:errValType val="percentage"/>
            <c:noEndCap val="0"/>
            <c:val val="5"/>
          </c:errBars>
          <c:val>
            <c:numRef>
              <c:f>PROFIL!$C$106</c:f>
              <c:numCache>
                <c:formatCode>General</c:formatCode>
                <c:ptCount val="1"/>
                <c:pt idx="0">
                  <c:v>3</c:v>
                </c:pt>
              </c:numCache>
            </c:numRef>
          </c:val>
          <c:extLst>
            <c:ext xmlns:c16="http://schemas.microsoft.com/office/drawing/2014/chart" uri="{C3380CC4-5D6E-409C-BE32-E72D297353CC}">
              <c16:uniqueId val="{00000008-E327-40FA-8EDD-FBA5B2CBA25B}"/>
            </c:ext>
          </c:extLst>
        </c:ser>
        <c:dLbls>
          <c:dLblPos val="outEnd"/>
          <c:showLegendKey val="0"/>
          <c:showVal val="1"/>
          <c:showCatName val="0"/>
          <c:showSerName val="0"/>
          <c:showPercent val="0"/>
          <c:showBubbleSize val="0"/>
        </c:dLbls>
        <c:gapWidth val="219"/>
        <c:axId val="304113064"/>
        <c:axId val="304113456"/>
      </c:barChart>
      <c:catAx>
        <c:axId val="304113064"/>
        <c:scaling>
          <c:orientation val="minMax"/>
        </c:scaling>
        <c:delete val="1"/>
        <c:axPos val="l"/>
        <c:numFmt formatCode="General" sourceLinked="1"/>
        <c:majorTickMark val="out"/>
        <c:minorTickMark val="none"/>
        <c:tickLblPos val="nextTo"/>
        <c:crossAx val="304113456"/>
        <c:crossesAt val="0"/>
        <c:auto val="1"/>
        <c:lblAlgn val="ctr"/>
        <c:lblOffset val="100"/>
        <c:noMultiLvlLbl val="0"/>
      </c:catAx>
      <c:valAx>
        <c:axId val="304113456"/>
        <c:scaling>
          <c:orientation val="minMax"/>
        </c:scaling>
        <c:delete val="0"/>
        <c:axPos val="b"/>
        <c:majorGridlines/>
        <c:title>
          <c:tx>
            <c:rich>
              <a:bodyPr/>
              <a:lstStyle/>
              <a:p>
                <a:pPr>
                  <a:defRPr/>
                </a:pPr>
                <a:r>
                  <a:rPr lang="fr-FR" dirty="0"/>
                  <a:t>nombre</a:t>
                </a:r>
                <a:r>
                  <a:rPr lang="fr-FR" baseline="0" dirty="0"/>
                  <a:t> de patients </a:t>
                </a:r>
                <a:endParaRPr lang="fr-FR" dirty="0"/>
              </a:p>
            </c:rich>
          </c:tx>
          <c:overlay val="0"/>
        </c:title>
        <c:numFmt formatCode="General" sourceLinked="1"/>
        <c:majorTickMark val="out"/>
        <c:minorTickMark val="none"/>
        <c:tickLblPos val="nextTo"/>
        <c:txPr>
          <a:bodyPr rot="0" vert="horz"/>
          <a:lstStyle/>
          <a:p>
            <a:pPr>
              <a:defRPr/>
            </a:pPr>
            <a:endParaRPr lang="fr-FR"/>
          </a:p>
        </c:txPr>
        <c:crossAx val="304113064"/>
        <c:crossesAt val="1"/>
        <c:crossBetween val="between"/>
      </c:valAx>
    </c:plotArea>
    <c:legend>
      <c:legendPos val="r"/>
      <c:layout>
        <c:manualLayout>
          <c:xMode val="edge"/>
          <c:yMode val="edge"/>
          <c:x val="7.4770188610144672E-2"/>
          <c:y val="0.81173236626178813"/>
          <c:w val="0.81388379306709269"/>
          <c:h val="0.18820702617220167"/>
        </c:manualLayout>
      </c:layout>
      <c:overlay val="0"/>
    </c:legend>
    <c:plotVisOnly val="1"/>
    <c:dispBlanksAs val="gap"/>
    <c:showDLblsOverMax val="0"/>
  </c:chart>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400" b="0" i="0" u="none" strike="noStrike" baseline="0">
                <a:solidFill>
                  <a:srgbClr val="333333"/>
                </a:solidFill>
                <a:latin typeface="Calibri"/>
                <a:ea typeface="Calibri"/>
                <a:cs typeface="Calibri"/>
              </a:defRPr>
            </a:pPr>
            <a:r>
              <a:rPr lang="fr-FR" dirty="0"/>
              <a:t>Ressources</a:t>
            </a:r>
          </a:p>
        </c:rich>
      </c:tx>
      <c:layout>
        <c:manualLayout>
          <c:xMode val="edge"/>
          <c:yMode val="edge"/>
          <c:x val="0.42241377427821525"/>
          <c:y val="3.0227493603601819E-2"/>
        </c:manualLayout>
      </c:layout>
      <c:overlay val="0"/>
      <c:spPr>
        <a:noFill/>
        <a:ln w="25400">
          <a:noFill/>
        </a:ln>
      </c:spPr>
    </c:title>
    <c:autoTitleDeleted val="0"/>
    <c:plotArea>
      <c:layout>
        <c:manualLayout>
          <c:layoutTarget val="inner"/>
          <c:xMode val="edge"/>
          <c:yMode val="edge"/>
          <c:x val="0.30560992834337519"/>
          <c:y val="0.21159352715993193"/>
          <c:w val="0.68002209186353124"/>
          <c:h val="0.70279278663834532"/>
        </c:manualLayout>
      </c:layout>
      <c:barChart>
        <c:barDir val="bar"/>
        <c:grouping val="clustered"/>
        <c:varyColors val="0"/>
        <c:ser>
          <c:idx val="0"/>
          <c:order val="0"/>
          <c:spPr>
            <a:solidFill>
              <a:srgbClr val="5B9BD5"/>
            </a:solidFill>
            <a:ln w="25400">
              <a:no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PROFIL!$B$110:$B$122</c:f>
              <c:strCache>
                <c:ptCount val="13"/>
                <c:pt idx="0">
                  <c:v>Aucune</c:v>
                </c:pt>
                <c:pt idx="1">
                  <c:v>ADA</c:v>
                </c:pt>
                <c:pt idx="2">
                  <c:v>Retraite</c:v>
                </c:pt>
                <c:pt idx="3">
                  <c:v>Autre</c:v>
                </c:pt>
                <c:pt idx="4">
                  <c:v>Allocation chômage</c:v>
                </c:pt>
                <c:pt idx="5">
                  <c:v>RSA</c:v>
                </c:pt>
                <c:pt idx="6">
                  <c:v>Allocation Solidarité Spécifique</c:v>
                </c:pt>
                <c:pt idx="7">
                  <c:v>AAH</c:v>
                </c:pt>
                <c:pt idx="8">
                  <c:v>Minimum vieillesse</c:v>
                </c:pt>
                <c:pt idx="9">
                  <c:v>Alloc Fam.</c:v>
                </c:pt>
                <c:pt idx="10">
                  <c:v>Rémun. Stage/ garantie Jeunes</c:v>
                </c:pt>
                <c:pt idx="11">
                  <c:v>Invalidité</c:v>
                </c:pt>
                <c:pt idx="12">
                  <c:v>Salaire</c:v>
                </c:pt>
              </c:strCache>
            </c:strRef>
          </c:cat>
          <c:val>
            <c:numRef>
              <c:f>PROFIL!$C$110:$C$122</c:f>
              <c:numCache>
                <c:formatCode>General</c:formatCode>
                <c:ptCount val="13"/>
                <c:pt idx="0">
                  <c:v>135</c:v>
                </c:pt>
                <c:pt idx="1">
                  <c:v>98</c:v>
                </c:pt>
                <c:pt idx="2">
                  <c:v>3</c:v>
                </c:pt>
                <c:pt idx="3">
                  <c:v>1</c:v>
                </c:pt>
                <c:pt idx="4">
                  <c:v>5</c:v>
                </c:pt>
                <c:pt idx="5">
                  <c:v>38</c:v>
                </c:pt>
                <c:pt idx="6">
                  <c:v>2</c:v>
                </c:pt>
                <c:pt idx="7">
                  <c:v>9</c:v>
                </c:pt>
                <c:pt idx="8">
                  <c:v>1</c:v>
                </c:pt>
                <c:pt idx="9">
                  <c:v>0</c:v>
                </c:pt>
                <c:pt idx="10">
                  <c:v>1</c:v>
                </c:pt>
                <c:pt idx="11">
                  <c:v>0</c:v>
                </c:pt>
                <c:pt idx="12">
                  <c:v>33</c:v>
                </c:pt>
              </c:numCache>
            </c:numRef>
          </c:val>
          <c:extLst>
            <c:ext xmlns:c16="http://schemas.microsoft.com/office/drawing/2014/chart" uri="{C3380CC4-5D6E-409C-BE32-E72D297353CC}">
              <c16:uniqueId val="{00000000-1BD2-4AE0-9596-A51EE104C568}"/>
            </c:ext>
          </c:extLst>
        </c:ser>
        <c:dLbls>
          <c:showLegendKey val="0"/>
          <c:showVal val="0"/>
          <c:showCatName val="0"/>
          <c:showSerName val="0"/>
          <c:showPercent val="0"/>
          <c:showBubbleSize val="0"/>
        </c:dLbls>
        <c:gapWidth val="182"/>
        <c:axId val="305499024"/>
        <c:axId val="305497848"/>
      </c:barChart>
      <c:catAx>
        <c:axId val="305499024"/>
        <c:scaling>
          <c:orientation val="minMax"/>
        </c:scaling>
        <c:delete val="0"/>
        <c:axPos val="l"/>
        <c:numFmt formatCode="General" sourceLinked="1"/>
        <c:majorTickMark val="none"/>
        <c:minorTickMark val="none"/>
        <c:tickLblPos val="nextTo"/>
        <c:spPr>
          <a:ln w="3175">
            <a:solidFill>
              <a:srgbClr val="C0C0C0"/>
            </a:solidFill>
            <a:prstDash val="solid"/>
          </a:ln>
        </c:spPr>
        <c:txPr>
          <a:bodyPr rot="0" vert="horz"/>
          <a:lstStyle/>
          <a:p>
            <a:pPr>
              <a:defRPr sz="900" b="0" i="0" u="none" strike="noStrike" baseline="0">
                <a:solidFill>
                  <a:srgbClr val="333333"/>
                </a:solidFill>
                <a:latin typeface="Calibri"/>
                <a:ea typeface="Calibri"/>
                <a:cs typeface="Calibri"/>
              </a:defRPr>
            </a:pPr>
            <a:endParaRPr lang="fr-FR"/>
          </a:p>
        </c:txPr>
        <c:crossAx val="305497848"/>
        <c:crossesAt val="0"/>
        <c:auto val="1"/>
        <c:lblAlgn val="ctr"/>
        <c:lblOffset val="100"/>
        <c:noMultiLvlLbl val="0"/>
      </c:catAx>
      <c:valAx>
        <c:axId val="305497848"/>
        <c:scaling>
          <c:orientation val="minMax"/>
          <c:min val="0"/>
        </c:scaling>
        <c:delete val="1"/>
        <c:axPos val="b"/>
        <c:majorGridlines>
          <c:spPr>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c:spPr>
        </c:majorGridlines>
        <c:numFmt formatCode="General" sourceLinked="1"/>
        <c:majorTickMark val="none"/>
        <c:minorTickMark val="none"/>
        <c:tickLblPos val="nextTo"/>
        <c:crossAx val="305499024"/>
        <c:crossesAt val="1"/>
        <c:crossBetween val="between"/>
        <c:majorUnit val="1"/>
      </c:valAx>
      <c:spPr>
        <a:noFill/>
        <a:ln w="25400">
          <a:noFill/>
        </a:ln>
      </c:spPr>
    </c:plotArea>
    <c:plotVisOnly val="1"/>
    <c:dispBlanksAs val="gap"/>
    <c:showDLblsOverMax val="0"/>
  </c:chart>
  <c:spPr>
    <a:solidFill>
      <a:srgbClr val="FFFFFF"/>
    </a:solidFill>
    <a:ln w="3175">
      <a:solidFill>
        <a:srgbClr val="C0C0C0"/>
      </a:solidFill>
      <a:prstDash val="solid"/>
    </a:ln>
  </c:spPr>
  <c:txPr>
    <a:bodyPr/>
    <a:lstStyle/>
    <a:p>
      <a:pPr>
        <a:defRPr sz="1000" b="0" i="0" u="none" strike="noStrike" baseline="0">
          <a:solidFill>
            <a:srgbClr val="000000"/>
          </a:solidFill>
          <a:latin typeface="Arial"/>
          <a:ea typeface="Arial"/>
          <a:cs typeface="Arial"/>
        </a:defRPr>
      </a:pPr>
      <a:endParaRPr lang="fr-FR"/>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fr-FR" dirty="0"/>
              <a:t>Répartition par sexe de la file active</a:t>
            </a:r>
          </a:p>
        </c:rich>
      </c:tx>
      <c:layout>
        <c:manualLayout>
          <c:xMode val="edge"/>
          <c:yMode val="edge"/>
          <c:x val="0.20711916229677971"/>
          <c:y val="4.081762506959357E-2"/>
        </c:manualLayout>
      </c:layout>
      <c:overlay val="0"/>
      <c:spPr>
        <a:noFill/>
        <a:ln w="25400">
          <a:noFill/>
        </a:ln>
      </c:spPr>
    </c:title>
    <c:autoTitleDeleted val="0"/>
    <c:plotArea>
      <c:layout>
        <c:manualLayout>
          <c:layoutTarget val="inner"/>
          <c:xMode val="edge"/>
          <c:yMode val="edge"/>
          <c:x val="7.9500425471926511E-2"/>
          <c:y val="0.29252684495344772"/>
          <c:w val="0.88705737894991687"/>
          <c:h val="0.50341829131523563"/>
        </c:manualLayout>
      </c:layout>
      <c:barChart>
        <c:barDir val="col"/>
        <c:grouping val="clustered"/>
        <c:varyColors val="0"/>
        <c:ser>
          <c:idx val="0"/>
          <c:order val="0"/>
          <c:tx>
            <c:strRef>
              <c:f>SOCIAL!$A$9</c:f>
              <c:strCache>
                <c:ptCount val="1"/>
                <c:pt idx="0">
                  <c:v>Sexe</c:v>
                </c:pt>
              </c:strCache>
            </c:strRef>
          </c:tx>
          <c:spPr>
            <a:solidFill>
              <a:srgbClr val="5B9BD5"/>
            </a:solidFill>
            <a:ln w="25400">
              <a:noFill/>
            </a:ln>
          </c:spPr>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SOCIAL!$A$10:$A$11</c:f>
              <c:strCache>
                <c:ptCount val="2"/>
                <c:pt idx="0">
                  <c:v>Homme</c:v>
                </c:pt>
                <c:pt idx="1">
                  <c:v>Femme</c:v>
                </c:pt>
              </c:strCache>
            </c:strRef>
          </c:cat>
          <c:val>
            <c:numRef>
              <c:f>SOCIAL!$B$10:$B$11</c:f>
              <c:numCache>
                <c:formatCode>General</c:formatCode>
                <c:ptCount val="2"/>
                <c:pt idx="0">
                  <c:v>93</c:v>
                </c:pt>
                <c:pt idx="1">
                  <c:v>113</c:v>
                </c:pt>
              </c:numCache>
            </c:numRef>
          </c:val>
          <c:extLst>
            <c:ext xmlns:c16="http://schemas.microsoft.com/office/drawing/2014/chart" uri="{C3380CC4-5D6E-409C-BE32-E72D297353CC}">
              <c16:uniqueId val="{00000000-375C-4109-94C4-E39FFC939FA6}"/>
            </c:ext>
          </c:extLst>
        </c:ser>
        <c:ser>
          <c:idx val="1"/>
          <c:order val="1"/>
          <c:tx>
            <c:strRef>
              <c:f>SOCIAL!$C$9</c:f>
              <c:strCache>
                <c:ptCount val="1"/>
                <c:pt idx="0">
                  <c:v>Dont nouveaux</c:v>
                </c:pt>
              </c:strCache>
            </c:strRef>
          </c:tx>
          <c:spPr>
            <a:solidFill>
              <a:srgbClr val="A5A5A5"/>
            </a:solidFill>
            <a:ln w="25400">
              <a:noFill/>
            </a:ln>
          </c:spPr>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SOCIAL!$A$10:$A$11</c:f>
              <c:strCache>
                <c:ptCount val="2"/>
                <c:pt idx="0">
                  <c:v>Homme</c:v>
                </c:pt>
                <c:pt idx="1">
                  <c:v>Femme</c:v>
                </c:pt>
              </c:strCache>
            </c:strRef>
          </c:cat>
          <c:val>
            <c:numRef>
              <c:f>SOCIAL!$D$10:$D$11</c:f>
              <c:numCache>
                <c:formatCode>General</c:formatCode>
                <c:ptCount val="2"/>
                <c:pt idx="0">
                  <c:v>59</c:v>
                </c:pt>
                <c:pt idx="1">
                  <c:v>84</c:v>
                </c:pt>
              </c:numCache>
            </c:numRef>
          </c:val>
          <c:extLst>
            <c:ext xmlns:c16="http://schemas.microsoft.com/office/drawing/2014/chart" uri="{C3380CC4-5D6E-409C-BE32-E72D297353CC}">
              <c16:uniqueId val="{00000001-375C-4109-94C4-E39FFC939FA6}"/>
            </c:ext>
          </c:extLst>
        </c:ser>
        <c:dLbls>
          <c:dLblPos val="outEnd"/>
          <c:showLegendKey val="0"/>
          <c:showVal val="1"/>
          <c:showCatName val="0"/>
          <c:showSerName val="0"/>
          <c:showPercent val="0"/>
          <c:showBubbleSize val="0"/>
        </c:dLbls>
        <c:gapWidth val="219"/>
        <c:overlap val="-27"/>
        <c:axId val="305497456"/>
        <c:axId val="305494712"/>
      </c:barChart>
      <c:catAx>
        <c:axId val="305497456"/>
        <c:scaling>
          <c:orientation val="minMax"/>
        </c:scaling>
        <c:delete val="0"/>
        <c:axPos val="b"/>
        <c:numFmt formatCode="General" sourceLinked="1"/>
        <c:majorTickMark val="none"/>
        <c:minorTickMark val="none"/>
        <c:tickLblPos val="nextTo"/>
        <c:spPr>
          <a:ln w="3175">
            <a:solidFill>
              <a:srgbClr val="C0C0C0"/>
            </a:solidFill>
            <a:prstDash val="solid"/>
          </a:ln>
        </c:spPr>
        <c:txPr>
          <a:bodyPr rot="0" vert="horz"/>
          <a:lstStyle/>
          <a:p>
            <a:pPr>
              <a:defRPr sz="900" b="0" i="0" u="none" strike="noStrike" baseline="0">
                <a:solidFill>
                  <a:srgbClr val="333333"/>
                </a:solidFill>
                <a:latin typeface="Calibri"/>
                <a:ea typeface="Calibri"/>
                <a:cs typeface="Calibri"/>
              </a:defRPr>
            </a:pPr>
            <a:endParaRPr lang="fr-FR"/>
          </a:p>
        </c:txPr>
        <c:crossAx val="305494712"/>
        <c:crossesAt val="0"/>
        <c:auto val="1"/>
        <c:lblAlgn val="ctr"/>
        <c:lblOffset val="100"/>
        <c:tickLblSkip val="1"/>
        <c:tickMarkSkip val="1"/>
        <c:noMultiLvlLbl val="0"/>
      </c:catAx>
      <c:valAx>
        <c:axId val="305494712"/>
        <c:scaling>
          <c:orientation val="minMax"/>
        </c:scaling>
        <c:delete val="0"/>
        <c:axPos val="l"/>
        <c:majorGridlines>
          <c:spPr>
            <a:ln w="3175">
              <a:solidFill>
                <a:srgbClr val="C0C0C0"/>
              </a:solidFill>
              <a:prstDash val="solid"/>
            </a:ln>
          </c:spPr>
        </c:majorGridlines>
        <c:numFmt formatCode="General" sourceLinked="1"/>
        <c:majorTickMark val="none"/>
        <c:minorTickMark val="none"/>
        <c:tickLblPos val="nextTo"/>
        <c:spPr>
          <a:ln w="6350">
            <a:noFill/>
          </a:ln>
        </c:spPr>
        <c:txPr>
          <a:bodyPr rot="0" vert="horz"/>
          <a:lstStyle/>
          <a:p>
            <a:pPr>
              <a:defRPr sz="900" b="0" i="0" u="none" strike="noStrike" baseline="0">
                <a:solidFill>
                  <a:srgbClr val="333333"/>
                </a:solidFill>
                <a:latin typeface="Calibri"/>
                <a:ea typeface="Calibri"/>
                <a:cs typeface="Calibri"/>
              </a:defRPr>
            </a:pPr>
            <a:endParaRPr lang="fr-FR"/>
          </a:p>
        </c:txPr>
        <c:crossAx val="305497456"/>
        <c:crossesAt val="1"/>
        <c:crossBetween val="between"/>
      </c:valAx>
      <c:spPr>
        <a:noFill/>
        <a:ln w="25400">
          <a:noFill/>
        </a:ln>
      </c:spPr>
    </c:plotArea>
    <c:legend>
      <c:legendPos val="r"/>
      <c:layout>
        <c:manualLayout>
          <c:xMode val="edge"/>
          <c:yMode val="edge"/>
          <c:x val="0.34237995824634654"/>
          <c:y val="0.8639483195913642"/>
          <c:w val="0.30897703549060535"/>
          <c:h val="6.1224670148554705E-2"/>
        </c:manualLayout>
      </c:layout>
      <c:overlay val="0"/>
      <c:spPr>
        <a:noFill/>
        <a:ln w="25400">
          <a:noFill/>
        </a:ln>
      </c:spPr>
      <c:txPr>
        <a:bodyPr/>
        <a:lstStyle/>
        <a:p>
          <a:pPr>
            <a:defRPr sz="755" b="0" i="0" u="none" strike="noStrike" baseline="0">
              <a:solidFill>
                <a:srgbClr val="333333"/>
              </a:solidFill>
              <a:latin typeface="Calibri"/>
              <a:ea typeface="Calibri"/>
              <a:cs typeface="Calibri"/>
            </a:defRPr>
          </a:pPr>
          <a:endParaRPr lang="fr-FR"/>
        </a:p>
      </c:txPr>
    </c:legend>
    <c:plotVisOnly val="1"/>
    <c:dispBlanksAs val="gap"/>
    <c:showDLblsOverMax val="0"/>
  </c:chart>
  <c:spPr>
    <a:solidFill>
      <a:srgbClr val="FFFFFF"/>
    </a:solidFill>
    <a:ln w="3175">
      <a:solidFill>
        <a:srgbClr val="C0C0C0"/>
      </a:solidFill>
      <a:prstDash val="solid"/>
    </a:ln>
  </c:spPr>
  <c:txPr>
    <a:bodyPr/>
    <a:lstStyle/>
    <a:p>
      <a:pPr>
        <a:defRPr sz="1000" b="0" i="0" u="none" strike="noStrike" baseline="0">
          <a:solidFill>
            <a:srgbClr val="000000"/>
          </a:solidFill>
          <a:latin typeface="Arial"/>
          <a:ea typeface="Arial"/>
          <a:cs typeface="Arial"/>
        </a:defRPr>
      </a:pPr>
      <a:endParaRPr lang="fr-FR"/>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fr-FR" dirty="0"/>
              <a:t>Ressources des patients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9CE-4BB0-9013-B57C067B687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9CE-4BB0-9013-B57C067B687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9CE-4BB0-9013-B57C067B687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9CE-4BB0-9013-B57C067B687A}"/>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89CE-4BB0-9013-B57C067B687A}"/>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Feuil1!$A$29:$A$33</c:f>
              <c:strCache>
                <c:ptCount val="5"/>
                <c:pt idx="0">
                  <c:v>Bénéficiaires des minimas sociaux: RSA, ASS, AAH, ADA, Invalidité, minimum vieillesse, garantie jeune</c:v>
                </c:pt>
                <c:pt idx="1">
                  <c:v>Salaire</c:v>
                </c:pt>
                <c:pt idx="2">
                  <c:v>Autres</c:v>
                </c:pt>
                <c:pt idx="3">
                  <c:v>Sans ressource</c:v>
                </c:pt>
                <c:pt idx="4">
                  <c:v>Retraite</c:v>
                </c:pt>
              </c:strCache>
            </c:strRef>
          </c:cat>
          <c:val>
            <c:numRef>
              <c:f>Feuil1!$B$29:$B$33</c:f>
              <c:numCache>
                <c:formatCode>General</c:formatCode>
                <c:ptCount val="5"/>
                <c:pt idx="0">
                  <c:v>68</c:v>
                </c:pt>
                <c:pt idx="1">
                  <c:v>26</c:v>
                </c:pt>
                <c:pt idx="2">
                  <c:v>5</c:v>
                </c:pt>
                <c:pt idx="3">
                  <c:v>103</c:v>
                </c:pt>
                <c:pt idx="4">
                  <c:v>1</c:v>
                </c:pt>
              </c:numCache>
            </c:numRef>
          </c:val>
          <c:extLst>
            <c:ext xmlns:c16="http://schemas.microsoft.com/office/drawing/2014/chart" uri="{C3380CC4-5D6E-409C-BE32-E72D297353CC}">
              <c16:uniqueId val="{0000000A-89CE-4BB0-9013-B57C067B687A}"/>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ayout>
        <c:manualLayout>
          <c:xMode val="edge"/>
          <c:yMode val="edge"/>
          <c:x val="5.6668081707177909E-2"/>
          <c:y val="0.63975087924618534"/>
          <c:w val="0.8815154627410704"/>
          <c:h val="0.31616815680921651"/>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fr-FR" dirty="0"/>
              <a:t>Les</a:t>
            </a:r>
            <a:r>
              <a:rPr lang="fr-FR" baseline="0" dirty="0"/>
              <a:t> droits santé</a:t>
            </a:r>
            <a:endParaRPr lang="fr-FR"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Feuil1!$A$39:$A$48</c:f>
              <c:strCache>
                <c:ptCount val="10"/>
                <c:pt idx="0">
                  <c:v>aucune</c:v>
                </c:pt>
                <c:pt idx="1">
                  <c:v>AME</c:v>
                </c:pt>
                <c:pt idx="2">
                  <c:v>Droit commun/PUMA</c:v>
                </c:pt>
                <c:pt idx="3">
                  <c:v>Carte EU</c:v>
                </c:pt>
                <c:pt idx="4">
                  <c:v>Ne sait pas dire</c:v>
                </c:pt>
                <c:pt idx="5">
                  <c:v>CSS</c:v>
                </c:pt>
                <c:pt idx="6">
                  <c:v>CSS Payante</c:v>
                </c:pt>
                <c:pt idx="7">
                  <c:v>Mutuelle</c:v>
                </c:pt>
                <c:pt idx="8">
                  <c:v>ALD</c:v>
                </c:pt>
                <c:pt idx="9">
                  <c:v>Autres ( dispositif facultatif de la CPAM) </c:v>
                </c:pt>
              </c:strCache>
            </c:strRef>
          </c:cat>
          <c:val>
            <c:numRef>
              <c:f>Feuil1!$B$39:$B$48</c:f>
              <c:numCache>
                <c:formatCode>General</c:formatCode>
                <c:ptCount val="10"/>
                <c:pt idx="0">
                  <c:v>120</c:v>
                </c:pt>
                <c:pt idx="1">
                  <c:v>19</c:v>
                </c:pt>
                <c:pt idx="2">
                  <c:v>61</c:v>
                </c:pt>
                <c:pt idx="3">
                  <c:v>1</c:v>
                </c:pt>
                <c:pt idx="4">
                  <c:v>4</c:v>
                </c:pt>
                <c:pt idx="5">
                  <c:v>25</c:v>
                </c:pt>
                <c:pt idx="6">
                  <c:v>1</c:v>
                </c:pt>
                <c:pt idx="7">
                  <c:v>6</c:v>
                </c:pt>
                <c:pt idx="8">
                  <c:v>0</c:v>
                </c:pt>
                <c:pt idx="9">
                  <c:v>0</c:v>
                </c:pt>
              </c:numCache>
            </c:numRef>
          </c:val>
          <c:extLst>
            <c:ext xmlns:c16="http://schemas.microsoft.com/office/drawing/2014/chart" uri="{C3380CC4-5D6E-409C-BE32-E72D297353CC}">
              <c16:uniqueId val="{00000000-15ED-4795-B857-B9CCF271539B}"/>
            </c:ext>
          </c:extLst>
        </c:ser>
        <c:dLbls>
          <c:dLblPos val="outEnd"/>
          <c:showLegendKey val="0"/>
          <c:showVal val="1"/>
          <c:showCatName val="0"/>
          <c:showSerName val="0"/>
          <c:showPercent val="0"/>
          <c:showBubbleSize val="0"/>
        </c:dLbls>
        <c:gapWidth val="182"/>
        <c:axId val="305495104"/>
        <c:axId val="305492360"/>
      </c:barChart>
      <c:catAx>
        <c:axId val="3054951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305492360"/>
        <c:crosses val="autoZero"/>
        <c:auto val="1"/>
        <c:lblAlgn val="ctr"/>
        <c:lblOffset val="100"/>
        <c:noMultiLvlLbl val="0"/>
      </c:catAx>
      <c:valAx>
        <c:axId val="30549236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30549510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fr-FR" dirty="0"/>
              <a:t>Actions</a:t>
            </a:r>
            <a:r>
              <a:rPr lang="fr-FR" baseline="0" dirty="0"/>
              <a:t> proposées et / ou mises en place</a:t>
            </a:r>
            <a:endParaRPr lang="fr-FR"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bar"/>
        <c:grouping val="clustered"/>
        <c:varyColors val="0"/>
        <c:ser>
          <c:idx val="0"/>
          <c:order val="0"/>
          <c:tx>
            <c:strRef>
              <c:f>Feuil1!$B$88</c:f>
              <c:strCache>
                <c:ptCount val="1"/>
                <c:pt idx="0">
                  <c:v>Information</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Feuil1!$A$89:$A$98</c:f>
              <c:strCache>
                <c:ptCount val="10"/>
                <c:pt idx="0">
                  <c:v>Dossier CPAM (PUMA/CSS/AME)</c:v>
                </c:pt>
                <c:pt idx="1">
                  <c:v>Relance dossier CPAM</c:v>
                </c:pt>
                <c:pt idx="2">
                  <c:v>Démarches admnistratives (autres)</c:v>
                </c:pt>
                <c:pt idx="3">
                  <c:v>Aménagement des conditions de vie (liens avec les partenaires opérationnels associations, institutions…)</c:v>
                </c:pt>
                <c:pt idx="4">
                  <c:v>Aides financières et matérielles</c:v>
                </c:pt>
                <c:pt idx="5">
                  <c:v>Démarches d'orientation en structures</c:v>
                </c:pt>
                <c:pt idx="6">
                  <c:v>Réunion de concertation pluridisciplinaire</c:v>
                </c:pt>
                <c:pt idx="7">
                  <c:v>Accompagnement physique vers des structures sociales ou médico-sociales ou judiciaires…</c:v>
                </c:pt>
                <c:pt idx="8">
                  <c:v>Liaison avec un partenaire</c:v>
                </c:pt>
                <c:pt idx="9">
                  <c:v>Ecoute</c:v>
                </c:pt>
              </c:strCache>
            </c:strRef>
          </c:cat>
          <c:val>
            <c:numRef>
              <c:f>Feuil1!$B$89:$B$98</c:f>
              <c:numCache>
                <c:formatCode>General</c:formatCode>
                <c:ptCount val="10"/>
                <c:pt idx="0">
                  <c:v>114</c:v>
                </c:pt>
                <c:pt idx="1">
                  <c:v>42</c:v>
                </c:pt>
                <c:pt idx="2">
                  <c:v>27</c:v>
                </c:pt>
                <c:pt idx="3">
                  <c:v>0</c:v>
                </c:pt>
                <c:pt idx="4">
                  <c:v>22</c:v>
                </c:pt>
                <c:pt idx="5">
                  <c:v>18</c:v>
                </c:pt>
                <c:pt idx="6">
                  <c:v>2</c:v>
                </c:pt>
                <c:pt idx="7">
                  <c:v>0</c:v>
                </c:pt>
                <c:pt idx="8">
                  <c:v>33</c:v>
                </c:pt>
                <c:pt idx="9">
                  <c:v>125</c:v>
                </c:pt>
              </c:numCache>
            </c:numRef>
          </c:val>
          <c:extLst>
            <c:ext xmlns:c16="http://schemas.microsoft.com/office/drawing/2014/chart" uri="{C3380CC4-5D6E-409C-BE32-E72D297353CC}">
              <c16:uniqueId val="{00000000-7EEC-4313-B6BE-4B94F975E6FD}"/>
            </c:ext>
          </c:extLst>
        </c:ser>
        <c:ser>
          <c:idx val="1"/>
          <c:order val="1"/>
          <c:tx>
            <c:strRef>
              <c:f>Feuil1!$C$88</c:f>
              <c:strCache>
                <c:ptCount val="1"/>
                <c:pt idx="0">
                  <c:v>concrétisation</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Feuil1!$A$89:$A$98</c:f>
              <c:strCache>
                <c:ptCount val="10"/>
                <c:pt idx="0">
                  <c:v>Dossier CPAM (PUMA/CSS/AME)</c:v>
                </c:pt>
                <c:pt idx="1">
                  <c:v>Relance dossier CPAM</c:v>
                </c:pt>
                <c:pt idx="2">
                  <c:v>Démarches admnistratives (autres)</c:v>
                </c:pt>
                <c:pt idx="3">
                  <c:v>Aménagement des conditions de vie (liens avec les partenaires opérationnels associations, institutions…)</c:v>
                </c:pt>
                <c:pt idx="4">
                  <c:v>Aides financières et matérielles</c:v>
                </c:pt>
                <c:pt idx="5">
                  <c:v>Démarches d'orientation en structures</c:v>
                </c:pt>
                <c:pt idx="6">
                  <c:v>Réunion de concertation pluridisciplinaire</c:v>
                </c:pt>
                <c:pt idx="7">
                  <c:v>Accompagnement physique vers des structures sociales ou médico-sociales ou judiciaires…</c:v>
                </c:pt>
                <c:pt idx="8">
                  <c:v>Liaison avec un partenaire</c:v>
                </c:pt>
                <c:pt idx="9">
                  <c:v>Ecoute</c:v>
                </c:pt>
              </c:strCache>
            </c:strRef>
          </c:cat>
          <c:val>
            <c:numRef>
              <c:f>Feuil1!$C$89:$C$98</c:f>
              <c:numCache>
                <c:formatCode>General</c:formatCode>
                <c:ptCount val="10"/>
                <c:pt idx="0">
                  <c:v>82</c:v>
                </c:pt>
                <c:pt idx="1">
                  <c:v>30</c:v>
                </c:pt>
                <c:pt idx="2">
                  <c:v>21</c:v>
                </c:pt>
                <c:pt idx="3">
                  <c:v>1</c:v>
                </c:pt>
                <c:pt idx="4">
                  <c:v>17</c:v>
                </c:pt>
                <c:pt idx="5">
                  <c:v>15</c:v>
                </c:pt>
                <c:pt idx="6">
                  <c:v>0</c:v>
                </c:pt>
                <c:pt idx="7">
                  <c:v>0</c:v>
                </c:pt>
                <c:pt idx="8">
                  <c:v>32</c:v>
                </c:pt>
                <c:pt idx="9">
                  <c:v>125</c:v>
                </c:pt>
              </c:numCache>
            </c:numRef>
          </c:val>
          <c:extLst>
            <c:ext xmlns:c16="http://schemas.microsoft.com/office/drawing/2014/chart" uri="{C3380CC4-5D6E-409C-BE32-E72D297353CC}">
              <c16:uniqueId val="{00000001-7EEC-4313-B6BE-4B94F975E6FD}"/>
            </c:ext>
          </c:extLst>
        </c:ser>
        <c:dLbls>
          <c:dLblPos val="outEnd"/>
          <c:showLegendKey val="0"/>
          <c:showVal val="1"/>
          <c:showCatName val="0"/>
          <c:showSerName val="0"/>
          <c:showPercent val="0"/>
          <c:showBubbleSize val="0"/>
        </c:dLbls>
        <c:gapWidth val="182"/>
        <c:axId val="305493144"/>
        <c:axId val="305493536"/>
      </c:barChart>
      <c:catAx>
        <c:axId val="30549314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305493536"/>
        <c:crosses val="autoZero"/>
        <c:auto val="1"/>
        <c:lblAlgn val="ctr"/>
        <c:lblOffset val="100"/>
        <c:noMultiLvlLbl val="0"/>
      </c:catAx>
      <c:valAx>
        <c:axId val="30549353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3054931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4303313" cy="340265"/>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sz="quarter" idx="1"/>
          </p:nvPr>
        </p:nvSpPr>
        <p:spPr>
          <a:xfrm>
            <a:off x="5622595" y="1"/>
            <a:ext cx="4303313" cy="340265"/>
          </a:xfrm>
          <a:prstGeom prst="rect">
            <a:avLst/>
          </a:prstGeom>
        </p:spPr>
        <p:txBody>
          <a:bodyPr vert="horz" lIns="91440" tIns="45720" rIns="91440" bIns="45720" rtlCol="0"/>
          <a:lstStyle>
            <a:lvl1pPr algn="r">
              <a:defRPr sz="1200"/>
            </a:lvl1pPr>
          </a:lstStyle>
          <a:p>
            <a:fld id="{2DE4DF59-A2E4-4BE2-AF1F-A671586A9F01}" type="datetimeFigureOut">
              <a:rPr lang="fr-FR" smtClean="0"/>
              <a:t>16/07/2026</a:t>
            </a:fld>
            <a:endParaRPr lang="fr-FR" dirty="0"/>
          </a:p>
        </p:txBody>
      </p:sp>
      <p:sp>
        <p:nvSpPr>
          <p:cNvPr id="4" name="Espace réservé du pied de page 3"/>
          <p:cNvSpPr>
            <a:spLocks noGrp="1"/>
          </p:cNvSpPr>
          <p:nvPr>
            <p:ph type="ftr" sz="quarter" idx="2"/>
          </p:nvPr>
        </p:nvSpPr>
        <p:spPr>
          <a:xfrm>
            <a:off x="0" y="6457411"/>
            <a:ext cx="4303313" cy="340265"/>
          </a:xfrm>
          <a:prstGeom prst="rect">
            <a:avLst/>
          </a:prstGeom>
        </p:spPr>
        <p:txBody>
          <a:bodyPr vert="horz" lIns="91440" tIns="45720" rIns="91440" bIns="45720" rtlCol="0" anchor="b"/>
          <a:lstStyle>
            <a:lvl1pPr algn="l">
              <a:defRPr sz="1200"/>
            </a:lvl1pPr>
          </a:lstStyle>
          <a:p>
            <a:endParaRPr lang="fr-FR" dirty="0"/>
          </a:p>
        </p:txBody>
      </p:sp>
      <p:sp>
        <p:nvSpPr>
          <p:cNvPr id="5" name="Espace réservé du numéro de diapositive 4"/>
          <p:cNvSpPr>
            <a:spLocks noGrp="1"/>
          </p:cNvSpPr>
          <p:nvPr>
            <p:ph type="sldNum" sz="quarter" idx="3"/>
          </p:nvPr>
        </p:nvSpPr>
        <p:spPr>
          <a:xfrm>
            <a:off x="5622595" y="6457411"/>
            <a:ext cx="4303313" cy="340265"/>
          </a:xfrm>
          <a:prstGeom prst="rect">
            <a:avLst/>
          </a:prstGeom>
        </p:spPr>
        <p:txBody>
          <a:bodyPr vert="horz" lIns="91440" tIns="45720" rIns="91440" bIns="45720" rtlCol="0" anchor="b"/>
          <a:lstStyle>
            <a:lvl1pPr algn="r">
              <a:defRPr sz="1200"/>
            </a:lvl1pPr>
          </a:lstStyle>
          <a:p>
            <a:fld id="{9D957621-CF40-403B-B839-3268B1431807}" type="slidenum">
              <a:rPr lang="fr-FR" smtClean="0"/>
              <a:t>‹N°›</a:t>
            </a:fld>
            <a:endParaRPr lang="fr-FR" dirty="0"/>
          </a:p>
        </p:txBody>
      </p:sp>
    </p:spTree>
    <p:extLst>
      <p:ext uri="{BB962C8B-B14F-4D97-AF65-F5344CB8AC3E}">
        <p14:creationId xmlns:p14="http://schemas.microsoft.com/office/powerpoint/2010/main" val="4849614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4302231" cy="341064"/>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5623698" y="0"/>
            <a:ext cx="4302231" cy="341064"/>
          </a:xfrm>
          <a:prstGeom prst="rect">
            <a:avLst/>
          </a:prstGeom>
        </p:spPr>
        <p:txBody>
          <a:bodyPr vert="horz" lIns="91440" tIns="45720" rIns="91440" bIns="45720" rtlCol="0"/>
          <a:lstStyle>
            <a:lvl1pPr algn="r">
              <a:defRPr sz="1200"/>
            </a:lvl1pPr>
          </a:lstStyle>
          <a:p>
            <a:fld id="{E92A14EB-59EB-436A-8177-DE5B37F0514B}" type="datetimeFigureOut">
              <a:rPr lang="fr-FR" smtClean="0"/>
              <a:t>16/07/2026</a:t>
            </a:fld>
            <a:endParaRPr lang="fr-FR" dirty="0"/>
          </a:p>
        </p:txBody>
      </p:sp>
      <p:sp>
        <p:nvSpPr>
          <p:cNvPr id="4" name="Espace réservé de l'image des diapositives 3"/>
          <p:cNvSpPr>
            <a:spLocks noGrp="1" noRot="1" noChangeAspect="1"/>
          </p:cNvSpPr>
          <p:nvPr>
            <p:ph type="sldImg" idx="2"/>
          </p:nvPr>
        </p:nvSpPr>
        <p:spPr>
          <a:xfrm>
            <a:off x="2925763" y="850900"/>
            <a:ext cx="4076700" cy="229235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992824" y="3271382"/>
            <a:ext cx="7942580" cy="2676585"/>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1" y="6456612"/>
            <a:ext cx="4302231" cy="341064"/>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5623698" y="6456612"/>
            <a:ext cx="4302231" cy="341064"/>
          </a:xfrm>
          <a:prstGeom prst="rect">
            <a:avLst/>
          </a:prstGeom>
        </p:spPr>
        <p:txBody>
          <a:bodyPr vert="horz" lIns="91440" tIns="45720" rIns="91440" bIns="45720" rtlCol="0" anchor="b"/>
          <a:lstStyle>
            <a:lvl1pPr algn="r">
              <a:defRPr sz="1200"/>
            </a:lvl1pPr>
          </a:lstStyle>
          <a:p>
            <a:fld id="{84333B00-E97A-4634-BEE3-D198B8E275B9}" type="slidenum">
              <a:rPr lang="fr-FR" smtClean="0"/>
              <a:t>‹N°›</a:t>
            </a:fld>
            <a:endParaRPr lang="fr-FR" dirty="0"/>
          </a:p>
        </p:txBody>
      </p:sp>
    </p:spTree>
    <p:extLst>
      <p:ext uri="{BB962C8B-B14F-4D97-AF65-F5344CB8AC3E}">
        <p14:creationId xmlns:p14="http://schemas.microsoft.com/office/powerpoint/2010/main" val="27232753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4333B00-E97A-4634-BEE3-D198B8E275B9}" type="slidenum">
              <a:rPr lang="fr-FR" smtClean="0"/>
              <a:t>1</a:t>
            </a:fld>
            <a:endParaRPr lang="fr-FR" dirty="0"/>
          </a:p>
        </p:txBody>
      </p:sp>
    </p:spTree>
    <p:extLst>
      <p:ext uri="{BB962C8B-B14F-4D97-AF65-F5344CB8AC3E}">
        <p14:creationId xmlns:p14="http://schemas.microsoft.com/office/powerpoint/2010/main" val="800831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4333B00-E97A-4634-BEE3-D198B8E275B9}" type="slidenum">
              <a:rPr lang="fr-FR" smtClean="0"/>
              <a:t>22</a:t>
            </a:fld>
            <a:endParaRPr lang="fr-FR" dirty="0"/>
          </a:p>
        </p:txBody>
      </p:sp>
    </p:spTree>
    <p:extLst>
      <p:ext uri="{BB962C8B-B14F-4D97-AF65-F5344CB8AC3E}">
        <p14:creationId xmlns:p14="http://schemas.microsoft.com/office/powerpoint/2010/main" val="10238466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fr-FR"/>
              <a:t>Modifiez le style du titre</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A3198F8E-879D-4049-89DC-34AED7D07D80}" type="datetime1">
              <a:rPr lang="en-US" smtClean="0"/>
              <a:t>7/16/2026</a:t>
            </a:fld>
            <a:endParaRPr lang="en-US" dirty="0"/>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r>
              <a:rPr lang="da-DK"/>
              <a:t>DELIGNIÈRE Sylvie, Dr GAUTHÉ Evelyne, Dr LE GOUIC Christiane DERMAN Karine, PETIT Marine, VAN DEN BROUCKE Angelique</a:t>
            </a:r>
            <a:endParaRPr lang="en-US" dirty="0"/>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71766878-3199-4EAB-94E7-2D6D11070E14}" type="slidenum">
              <a:rPr lang="en-US" dirty="0"/>
              <a:pPr/>
              <a:t>‹N°›</a:t>
            </a:fld>
            <a:endParaRPr lang="en-US" dirty="0"/>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9511D0A2-0F8A-43C7-A440-65CE75E79ED0}" type="datetime1">
              <a:rPr lang="en-US" smtClean="0"/>
              <a:t>7/16/2026</a:t>
            </a:fld>
            <a:endParaRPr lang="en-US" dirty="0"/>
          </a:p>
        </p:txBody>
      </p:sp>
      <p:sp>
        <p:nvSpPr>
          <p:cNvPr id="5" name="Footer Placeholder 4"/>
          <p:cNvSpPr>
            <a:spLocks noGrp="1"/>
          </p:cNvSpPr>
          <p:nvPr>
            <p:ph type="ftr" sz="quarter" idx="11"/>
          </p:nvPr>
        </p:nvSpPr>
        <p:spPr/>
        <p:txBody>
          <a:bodyPr/>
          <a:lstStyle/>
          <a:p>
            <a:r>
              <a:rPr lang="da-DK"/>
              <a:t>DELIGNIÈRE Sylvie, Dr GAUTHÉ Evelyne, Dr LE GOUIC Christiane DERMAN Karine, PETIT Marine, VAN DEN BROUCKE Angelique</a:t>
            </a:r>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F351EBF8-C9E6-40B0-B2CC-1494D4888BA7}" type="datetime1">
              <a:rPr lang="en-US" smtClean="0"/>
              <a:t>7/16/2026</a:t>
            </a:fld>
            <a:endParaRPr lang="en-US" dirty="0"/>
          </a:p>
        </p:txBody>
      </p:sp>
      <p:sp>
        <p:nvSpPr>
          <p:cNvPr id="5" name="Footer Placeholder 4"/>
          <p:cNvSpPr>
            <a:spLocks noGrp="1"/>
          </p:cNvSpPr>
          <p:nvPr>
            <p:ph type="ftr" sz="quarter" idx="11"/>
          </p:nvPr>
        </p:nvSpPr>
        <p:spPr/>
        <p:txBody>
          <a:bodyPr/>
          <a:lstStyle/>
          <a:p>
            <a:r>
              <a:rPr lang="da-DK"/>
              <a:t>DELIGNIÈRE Sylvie, Dr GAUTHÉ Evelyne, Dr LE GOUIC Christiane DERMAN Karine, PETIT Marine, VAN DEN BROUCKE Angelique</a:t>
            </a:r>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FF398F70-C3E3-455F-9477-CB8F7BF7573C}" type="datetime1">
              <a:rPr lang="en-US" smtClean="0"/>
              <a:t>7/16/2026</a:t>
            </a:fld>
            <a:endParaRPr lang="en-US" dirty="0"/>
          </a:p>
        </p:txBody>
      </p:sp>
      <p:sp>
        <p:nvSpPr>
          <p:cNvPr id="5" name="Footer Placeholder 4"/>
          <p:cNvSpPr>
            <a:spLocks noGrp="1"/>
          </p:cNvSpPr>
          <p:nvPr>
            <p:ph type="ftr" sz="quarter" idx="11"/>
          </p:nvPr>
        </p:nvSpPr>
        <p:spPr/>
        <p:txBody>
          <a:bodyPr/>
          <a:lstStyle/>
          <a:p>
            <a:r>
              <a:rPr lang="da-DK"/>
              <a:t>DELIGNIÈRE Sylvie, Dr GAUTHÉ Evelyne, Dr LE GOUIC Christiane DERMAN Karine, PETIT Marine, VAN DEN BROUCKE Angelique</a:t>
            </a:r>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fr-FR"/>
              <a:t>Modifiez le style du titre</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0AFC3237-F398-42E7-A94B-8A16683E0BE1}" type="datetime1">
              <a:rPr lang="en-US" smtClean="0"/>
              <a:t>7/16/2026</a:t>
            </a:fld>
            <a:endParaRPr lang="en-US" dirty="0"/>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r>
              <a:rPr lang="da-DK"/>
              <a:t>DELIGNIÈRE Sylvie, Dr GAUTHÉ Evelyne, Dr LE GOUIC Christiane DERMAN Karine, PETIT Marine, VAN DEN BROUCKE Angelique</a:t>
            </a:r>
            <a:endParaRPr lang="en-US" dirty="0"/>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71766878-3199-4EAB-94E7-2D6D11070E14}" type="slidenum">
              <a:rPr lang="en-US" dirty="0"/>
              <a:pPr/>
              <a:t>‹N°›</a:t>
            </a:fld>
            <a:endParaRPr lang="en-US" dirty="0"/>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39ABBF29-B925-4AF1-B4E4-F610D935A555}" type="datetime1">
              <a:rPr lang="en-US" smtClean="0"/>
              <a:t>7/16/2026</a:t>
            </a:fld>
            <a:endParaRPr lang="en-US" dirty="0"/>
          </a:p>
        </p:txBody>
      </p:sp>
      <p:sp>
        <p:nvSpPr>
          <p:cNvPr id="6" name="Footer Placeholder 5"/>
          <p:cNvSpPr>
            <a:spLocks noGrp="1"/>
          </p:cNvSpPr>
          <p:nvPr>
            <p:ph type="ftr" sz="quarter" idx="11"/>
          </p:nvPr>
        </p:nvSpPr>
        <p:spPr/>
        <p:txBody>
          <a:bodyPr/>
          <a:lstStyle/>
          <a:p>
            <a:r>
              <a:rPr lang="da-DK"/>
              <a:t>DELIGNIÈRE Sylvie, Dr GAUTHÉ Evelyne, Dr LE GOUIC Christiane DERMAN Karine, PETIT Marine, VAN DEN BROUCKE Angelique</a:t>
            </a:r>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fr-FR"/>
              <a:t>Modifiez le style du titre</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1257300" y="2909102"/>
            <a:ext cx="4800600" cy="299639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6633864" y="2909102"/>
            <a:ext cx="4800600" cy="299639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98564B86-B30F-4003-85EB-29D6734274F9}" type="datetime1">
              <a:rPr lang="en-US" smtClean="0"/>
              <a:t>7/16/2026</a:t>
            </a:fld>
            <a:endParaRPr lang="en-US" dirty="0"/>
          </a:p>
        </p:txBody>
      </p:sp>
      <p:sp>
        <p:nvSpPr>
          <p:cNvPr id="8" name="Footer Placeholder 7"/>
          <p:cNvSpPr>
            <a:spLocks noGrp="1"/>
          </p:cNvSpPr>
          <p:nvPr>
            <p:ph type="ftr" sz="quarter" idx="11"/>
          </p:nvPr>
        </p:nvSpPr>
        <p:spPr/>
        <p:txBody>
          <a:bodyPr/>
          <a:lstStyle/>
          <a:p>
            <a:r>
              <a:rPr lang="da-DK"/>
              <a:t>DELIGNIÈRE Sylvie, Dr GAUTHÉ Evelyne, Dr LE GOUIC Christiane DERMAN Karine, PETIT Marine, VAN DEN BROUCKE Angelique</a:t>
            </a:r>
            <a:endParaRPr lang="en-US" dirty="0"/>
          </a:p>
        </p:txBody>
      </p:sp>
      <p:sp>
        <p:nvSpPr>
          <p:cNvPr id="9" name="Slide Number Placeholder 8"/>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757B350E-DB63-448A-8F2D-99264815B146}" type="datetime1">
              <a:rPr lang="en-US" smtClean="0"/>
              <a:t>7/16/2026</a:t>
            </a:fld>
            <a:endParaRPr lang="en-US" dirty="0"/>
          </a:p>
        </p:txBody>
      </p:sp>
      <p:sp>
        <p:nvSpPr>
          <p:cNvPr id="4" name="Footer Placeholder 3"/>
          <p:cNvSpPr>
            <a:spLocks noGrp="1"/>
          </p:cNvSpPr>
          <p:nvPr>
            <p:ph type="ftr" sz="quarter" idx="11"/>
          </p:nvPr>
        </p:nvSpPr>
        <p:spPr/>
        <p:txBody>
          <a:bodyPr/>
          <a:lstStyle/>
          <a:p>
            <a:r>
              <a:rPr lang="da-DK"/>
              <a:t>DELIGNIÈRE Sylvie, Dr GAUTHÉ Evelyne, Dr LE GOUIC Christiane DERMAN Karine, PETIT Marine, VAN DEN BROUCKE Angelique</a:t>
            </a:r>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66B1C9-B77E-472D-8D34-A4751C631172}" type="datetime1">
              <a:rPr lang="en-US" smtClean="0"/>
              <a:t>7/16/2026</a:t>
            </a:fld>
            <a:endParaRPr lang="en-US" dirty="0"/>
          </a:p>
        </p:txBody>
      </p:sp>
      <p:sp>
        <p:nvSpPr>
          <p:cNvPr id="3" name="Footer Placeholder 2"/>
          <p:cNvSpPr>
            <a:spLocks noGrp="1"/>
          </p:cNvSpPr>
          <p:nvPr>
            <p:ph type="ftr" sz="quarter" idx="11"/>
          </p:nvPr>
        </p:nvSpPr>
        <p:spPr/>
        <p:txBody>
          <a:bodyPr/>
          <a:lstStyle/>
          <a:p>
            <a:r>
              <a:rPr lang="da-DK"/>
              <a:t>DELIGNIÈRE Sylvie, Dr GAUTHÉ Evelyne, Dr LE GOUIC Christiane DERMAN Karine, PETIT Marine, VAN DEN BROUCKE Angelique</a:t>
            </a:r>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fr-FR"/>
              <a:t>Modifiez le style du titre</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Date Placeholder 4"/>
          <p:cNvSpPr>
            <a:spLocks noGrp="1"/>
          </p:cNvSpPr>
          <p:nvPr>
            <p:ph type="dt" sz="half" idx="10"/>
          </p:nvPr>
        </p:nvSpPr>
        <p:spPr>
          <a:xfrm>
            <a:off x="765051" y="6375679"/>
            <a:ext cx="1233355" cy="348462"/>
          </a:xfrm>
        </p:spPr>
        <p:txBody>
          <a:bodyPr/>
          <a:lstStyle/>
          <a:p>
            <a:fld id="{C846D6D3-D9D2-4FB1-AEE5-965E70F333F6}" type="datetime1">
              <a:rPr lang="en-US" smtClean="0"/>
              <a:t>7/16/2026</a:t>
            </a:fld>
            <a:endParaRPr lang="en-US" dirty="0"/>
          </a:p>
        </p:txBody>
      </p:sp>
      <p:sp>
        <p:nvSpPr>
          <p:cNvPr id="6" name="Footer Placeholder 5"/>
          <p:cNvSpPr>
            <a:spLocks noGrp="1"/>
          </p:cNvSpPr>
          <p:nvPr>
            <p:ph type="ftr" sz="quarter" idx="11"/>
          </p:nvPr>
        </p:nvSpPr>
        <p:spPr>
          <a:xfrm>
            <a:off x="2103620" y="6375679"/>
            <a:ext cx="3482179" cy="345796"/>
          </a:xfrm>
        </p:spPr>
        <p:txBody>
          <a:bodyPr/>
          <a:lstStyle/>
          <a:p>
            <a:r>
              <a:rPr lang="da-DK"/>
              <a:t>DELIGNIÈRE Sylvie, Dr GAUTHÉ Evelyne, Dr LE GOUIC Christiane DERMAN Karine, PETIT Marine, VAN DEN BROUCKE Angelique</a:t>
            </a:r>
            <a:endParaRPr lang="en-US" dirty="0"/>
          </a:p>
        </p:txBody>
      </p:sp>
      <p:sp>
        <p:nvSpPr>
          <p:cNvPr id="7" name="Slide Number Placeholder 6"/>
          <p:cNvSpPr>
            <a:spLocks noGrp="1"/>
          </p:cNvSpPr>
          <p:nvPr>
            <p:ph type="sldNum" sz="quarter" idx="12"/>
          </p:nvPr>
        </p:nvSpPr>
        <p:spPr>
          <a:xfrm>
            <a:off x="5691014" y="6375679"/>
            <a:ext cx="1232456" cy="345796"/>
          </a:xfrm>
        </p:spPr>
        <p:txBody>
          <a:bodyPr/>
          <a:lstStyle/>
          <a:p>
            <a:fld id="{71766878-3199-4EAB-94E7-2D6D11070E14}" type="slidenum">
              <a:rPr lang="en-US" dirty="0"/>
              <a:t>‹N°›</a:t>
            </a:fld>
            <a:endParaRPr lang="en-US" dirty="0"/>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extLst mod="1">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Cliquez sur l'icône pour ajouter une image</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fr-FR"/>
              <a:t>Modifiez le style du titre</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Date Placeholder 4"/>
          <p:cNvSpPr>
            <a:spLocks noGrp="1"/>
          </p:cNvSpPr>
          <p:nvPr>
            <p:ph type="dt" sz="half" idx="10"/>
          </p:nvPr>
        </p:nvSpPr>
        <p:spPr>
          <a:xfrm>
            <a:off x="765950" y="6375679"/>
            <a:ext cx="1232456" cy="348462"/>
          </a:xfrm>
        </p:spPr>
        <p:txBody>
          <a:bodyPr/>
          <a:lstStyle/>
          <a:p>
            <a:fld id="{1C4BC5BA-0717-48FC-8652-9279CB0686A6}" type="datetime1">
              <a:rPr lang="en-US" smtClean="0"/>
              <a:t>7/16/2026</a:t>
            </a:fld>
            <a:endParaRPr lang="en-US" dirty="0"/>
          </a:p>
        </p:txBody>
      </p:sp>
      <p:sp>
        <p:nvSpPr>
          <p:cNvPr id="6" name="Footer Placeholder 5"/>
          <p:cNvSpPr>
            <a:spLocks noGrp="1"/>
          </p:cNvSpPr>
          <p:nvPr>
            <p:ph type="ftr" sz="quarter" idx="11"/>
          </p:nvPr>
        </p:nvSpPr>
        <p:spPr>
          <a:xfrm>
            <a:off x="2103621" y="6375679"/>
            <a:ext cx="3482178" cy="345796"/>
          </a:xfrm>
        </p:spPr>
        <p:txBody>
          <a:bodyPr/>
          <a:lstStyle/>
          <a:p>
            <a:r>
              <a:rPr lang="da-DK"/>
              <a:t>DELIGNIÈRE Sylvie, Dr GAUTHÉ Evelyne, Dr LE GOUIC Christiane DERMAN Karine, PETIT Marine, VAN DEN BROUCKE Angelique</a:t>
            </a:r>
            <a:endParaRPr lang="en-US" dirty="0"/>
          </a:p>
        </p:txBody>
      </p:sp>
      <p:sp>
        <p:nvSpPr>
          <p:cNvPr id="7" name="Slide Number Placeholder 6"/>
          <p:cNvSpPr>
            <a:spLocks noGrp="1"/>
          </p:cNvSpPr>
          <p:nvPr>
            <p:ph type="sldNum" sz="quarter" idx="12"/>
          </p:nvPr>
        </p:nvSpPr>
        <p:spPr>
          <a:xfrm>
            <a:off x="5687568" y="6375679"/>
            <a:ext cx="1234440" cy="345796"/>
          </a:xfrm>
        </p:spPr>
        <p:txBody>
          <a:bodyPr/>
          <a:lstStyle/>
          <a:p>
            <a:fld id="{71766878-3199-4EAB-94E7-2D6D11070E14}"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98F8CD34-688D-4826-873C-E3E51FA50DFF}" type="datetime1">
              <a:rPr lang="en-US" smtClean="0"/>
              <a:t>7/16/2026</a:t>
            </a:fld>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r>
              <a:rPr lang="da-DK"/>
              <a:t>DELIGNIÈRE Sylvie, Dr GAUTHÉ Evelyne, Dr LE GOUIC Christiane DERMAN Karine, PETIT Marine, VAN DEN BROUCKE Angelique</a:t>
            </a:r>
            <a:endParaRPr lang="en-US" dirty="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71766878-3199-4EAB-94E7-2D6D11070E14}" type="slidenum">
              <a:rPr lang="en-US" dirty="0"/>
              <a:pPr/>
              <a:t>‹N°›</a:t>
            </a:fld>
            <a:endParaRPr lang="en-US" dirty="0"/>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078522" y="826265"/>
            <a:ext cx="10318418" cy="3360144"/>
          </a:xfrm>
        </p:spPr>
        <p:txBody>
          <a:bodyPr/>
          <a:lstStyle/>
          <a:p>
            <a:r>
              <a:rPr lang="fr-FR" sz="8000" dirty="0"/>
              <a:t>Comité pilotage 2025</a:t>
            </a:r>
          </a:p>
        </p:txBody>
      </p:sp>
      <p:sp>
        <p:nvSpPr>
          <p:cNvPr id="3" name="Sous-titre 2"/>
          <p:cNvSpPr>
            <a:spLocks noGrp="1"/>
          </p:cNvSpPr>
          <p:nvPr>
            <p:ph type="subTitle" idx="1"/>
          </p:nvPr>
        </p:nvSpPr>
        <p:spPr>
          <a:xfrm>
            <a:off x="2215045" y="3613534"/>
            <a:ext cx="8045373" cy="2313541"/>
          </a:xfrm>
        </p:spPr>
        <p:txBody>
          <a:bodyPr>
            <a:normAutofit fontScale="32500" lnSpcReduction="20000"/>
          </a:bodyPr>
          <a:lstStyle/>
          <a:p>
            <a:r>
              <a:rPr lang="fr-FR" sz="7400" dirty="0"/>
              <a:t>Permanence d’accès aux soins de santé </a:t>
            </a:r>
          </a:p>
          <a:p>
            <a:r>
              <a:rPr lang="fr-FR" sz="7400" dirty="0"/>
              <a:t>CH Dieppe</a:t>
            </a:r>
          </a:p>
          <a:p>
            <a:r>
              <a:rPr lang="fr-FR" sz="7400" dirty="0"/>
              <a:t>29 avril 2026</a:t>
            </a:r>
          </a:p>
          <a:p>
            <a:r>
              <a:rPr lang="fr-FR" sz="7400" dirty="0"/>
              <a:t>Pavillon Médecine – salle R+4 </a:t>
            </a:r>
          </a:p>
          <a:p>
            <a:endParaRPr lang="fr-FR" dirty="0"/>
          </a:p>
        </p:txBody>
      </p:sp>
      <p:sp>
        <p:nvSpPr>
          <p:cNvPr id="4" name="Espace réservé du pied de page 3"/>
          <p:cNvSpPr>
            <a:spLocks noGrp="1"/>
          </p:cNvSpPr>
          <p:nvPr>
            <p:ph type="ftr" sz="quarter" idx="11"/>
          </p:nvPr>
        </p:nvSpPr>
        <p:spPr>
          <a:xfrm>
            <a:off x="815248" y="6375679"/>
            <a:ext cx="10950766" cy="345796"/>
          </a:xfrm>
        </p:spPr>
        <p:txBody>
          <a:bodyPr/>
          <a:lstStyle/>
          <a:p>
            <a:r>
              <a:rPr lang="da-DK" dirty="0"/>
              <a:t>DELIGNIÈRE Sylvie, Dr GAUTHÉ Evelyne, Dr LE GOUIC Christiane DERMAN Karine, PETIT Marine, VAN DEN BROUCKE Angelique</a:t>
            </a:r>
            <a:endParaRPr lang="en-US" dirty="0"/>
          </a:p>
        </p:txBody>
      </p:sp>
      <p:pic>
        <p:nvPicPr>
          <p:cNvPr id="5" name="Image 4"/>
          <p:cNvPicPr>
            <a:picLocks noChangeAspect="1"/>
          </p:cNvPicPr>
          <p:nvPr/>
        </p:nvPicPr>
        <p:blipFill>
          <a:blip r:embed="rId3"/>
          <a:stretch>
            <a:fillRect/>
          </a:stretch>
        </p:blipFill>
        <p:spPr>
          <a:xfrm>
            <a:off x="440105" y="121186"/>
            <a:ext cx="1271302" cy="1222872"/>
          </a:xfrm>
          <a:prstGeom prst="rect">
            <a:avLst/>
          </a:prstGeom>
        </p:spPr>
      </p:pic>
      <p:pic>
        <p:nvPicPr>
          <p:cNvPr id="6" name="Image 5"/>
          <p:cNvPicPr>
            <a:picLocks noChangeAspect="1"/>
          </p:cNvPicPr>
          <p:nvPr/>
        </p:nvPicPr>
        <p:blipFill>
          <a:blip r:embed="rId4"/>
          <a:stretch>
            <a:fillRect/>
          </a:stretch>
        </p:blipFill>
        <p:spPr>
          <a:xfrm>
            <a:off x="8337443" y="121186"/>
            <a:ext cx="3428571" cy="1066667"/>
          </a:xfrm>
          <a:prstGeom prst="rect">
            <a:avLst/>
          </a:prstGeom>
          <a:solidFill>
            <a:schemeClr val="bg1"/>
          </a:solidFill>
        </p:spPr>
      </p:pic>
      <p:sp>
        <p:nvSpPr>
          <p:cNvPr id="7" name="Espace réservé du numéro de diapositive 6">
            <a:extLst>
              <a:ext uri="{FF2B5EF4-FFF2-40B4-BE49-F238E27FC236}">
                <a16:creationId xmlns:a16="http://schemas.microsoft.com/office/drawing/2014/main" id="{0F0354B1-9619-4F24-90BB-C2A534BE0F68}"/>
              </a:ext>
            </a:extLst>
          </p:cNvPr>
          <p:cNvSpPr>
            <a:spLocks noGrp="1"/>
          </p:cNvSpPr>
          <p:nvPr>
            <p:ph type="sldNum" sz="quarter" idx="12"/>
          </p:nvPr>
        </p:nvSpPr>
        <p:spPr/>
        <p:txBody>
          <a:bodyPr/>
          <a:lstStyle/>
          <a:p>
            <a:fld id="{71766878-3199-4EAB-94E7-2D6D11070E14}" type="slidenum">
              <a:rPr lang="en-US" smtClean="0"/>
              <a:pPr/>
              <a:t>1</a:t>
            </a:fld>
            <a:endParaRPr lang="en-US" dirty="0"/>
          </a:p>
        </p:txBody>
      </p:sp>
    </p:spTree>
    <p:extLst>
      <p:ext uri="{BB962C8B-B14F-4D97-AF65-F5344CB8AC3E}">
        <p14:creationId xmlns:p14="http://schemas.microsoft.com/office/powerpoint/2010/main" val="17536364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solidFill>
                  <a:srgbClr val="0070C0"/>
                </a:solidFill>
              </a:rPr>
              <a:t>Logement</a:t>
            </a:r>
          </a:p>
        </p:txBody>
      </p:sp>
      <p:sp>
        <p:nvSpPr>
          <p:cNvPr id="4" name="Espace réservé du pied de page 3"/>
          <p:cNvSpPr>
            <a:spLocks noGrp="1"/>
          </p:cNvSpPr>
          <p:nvPr>
            <p:ph type="ftr" sz="quarter" idx="11"/>
          </p:nvPr>
        </p:nvSpPr>
        <p:spPr/>
        <p:txBody>
          <a:bodyPr/>
          <a:lstStyle/>
          <a:p>
            <a:r>
              <a:rPr lang="da-DK" dirty="0"/>
              <a:t>DELIGNIÈRE Sylvie, Dr GAUTHÉ Evelyne, Dr LE GOUIC Christiane DERMAN Karine, PETIT Marine, VAN DEN BROUCKE Angelique</a:t>
            </a:r>
            <a:endParaRPr lang="en-US" dirty="0"/>
          </a:p>
        </p:txBody>
      </p:sp>
      <p:graphicFrame>
        <p:nvGraphicFramePr>
          <p:cNvPr id="6" name="Espace réservé du contenu 5">
            <a:extLst>
              <a:ext uri="{FF2B5EF4-FFF2-40B4-BE49-F238E27FC236}">
                <a16:creationId xmlns:a16="http://schemas.microsoft.com/office/drawing/2014/main" id="{8F50D1FD-53F1-49F6-94D7-94E4582015D0}"/>
              </a:ext>
            </a:extLst>
          </p:cNvPr>
          <p:cNvGraphicFramePr>
            <a:graphicFrameLocks noGrp="1"/>
          </p:cNvGraphicFramePr>
          <p:nvPr>
            <p:ph idx="1"/>
            <p:extLst>
              <p:ext uri="{D42A27DB-BD31-4B8C-83A1-F6EECF244321}">
                <p14:modId xmlns:p14="http://schemas.microsoft.com/office/powerpoint/2010/main" val="899891573"/>
              </p:ext>
            </p:extLst>
          </p:nvPr>
        </p:nvGraphicFramePr>
        <p:xfrm>
          <a:off x="1250950" y="1524000"/>
          <a:ext cx="10179050" cy="3594100"/>
        </p:xfrm>
        <a:graphic>
          <a:graphicData uri="http://schemas.openxmlformats.org/drawingml/2006/chart">
            <c:chart xmlns:c="http://schemas.openxmlformats.org/drawingml/2006/chart" xmlns:r="http://schemas.openxmlformats.org/officeDocument/2006/relationships" r:id="rId2"/>
          </a:graphicData>
        </a:graphic>
      </p:graphicFrame>
      <p:sp>
        <p:nvSpPr>
          <p:cNvPr id="3" name="Espace réservé du numéro de diapositive 2">
            <a:extLst>
              <a:ext uri="{FF2B5EF4-FFF2-40B4-BE49-F238E27FC236}">
                <a16:creationId xmlns:a16="http://schemas.microsoft.com/office/drawing/2014/main" id="{2600450E-7736-412C-A983-1B5FE7908934}"/>
              </a:ext>
            </a:extLst>
          </p:cNvPr>
          <p:cNvSpPr>
            <a:spLocks noGrp="1"/>
          </p:cNvSpPr>
          <p:nvPr>
            <p:ph type="sldNum" sz="quarter" idx="12"/>
          </p:nvPr>
        </p:nvSpPr>
        <p:spPr/>
        <p:txBody>
          <a:bodyPr/>
          <a:lstStyle/>
          <a:p>
            <a:fld id="{71766878-3199-4EAB-94E7-2D6D11070E14}" type="slidenum">
              <a:rPr lang="en-US" smtClean="0"/>
              <a:t>10</a:t>
            </a:fld>
            <a:endParaRPr lang="en-US" dirty="0"/>
          </a:p>
        </p:txBody>
      </p:sp>
    </p:spTree>
    <p:extLst>
      <p:ext uri="{BB962C8B-B14F-4D97-AF65-F5344CB8AC3E}">
        <p14:creationId xmlns:p14="http://schemas.microsoft.com/office/powerpoint/2010/main" val="31240927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solidFill>
                  <a:srgbClr val="0070C0"/>
                </a:solidFill>
              </a:rPr>
              <a:t>Ressources</a:t>
            </a:r>
            <a:r>
              <a:rPr lang="fr-FR" dirty="0"/>
              <a:t> </a:t>
            </a:r>
          </a:p>
        </p:txBody>
      </p:sp>
      <p:sp>
        <p:nvSpPr>
          <p:cNvPr id="4" name="Espace réservé du pied de page 3"/>
          <p:cNvSpPr>
            <a:spLocks noGrp="1"/>
          </p:cNvSpPr>
          <p:nvPr>
            <p:ph type="ftr" sz="quarter" idx="11"/>
          </p:nvPr>
        </p:nvSpPr>
        <p:spPr/>
        <p:txBody>
          <a:bodyPr/>
          <a:lstStyle/>
          <a:p>
            <a:r>
              <a:rPr lang="da-DK" dirty="0"/>
              <a:t>DELIGNIÈRE Sylvie, Dr GAUTHÉ Evelyne, Dr LE GOUIC Christiane DERMAN Karine, PETIT Marine, VAN DEN BROUCKE Angelique</a:t>
            </a:r>
            <a:endParaRPr lang="en-US" dirty="0"/>
          </a:p>
        </p:txBody>
      </p:sp>
      <p:sp>
        <p:nvSpPr>
          <p:cNvPr id="3" name="Espace réservé du contenu 2"/>
          <p:cNvSpPr>
            <a:spLocks noGrp="1"/>
          </p:cNvSpPr>
          <p:nvPr>
            <p:ph idx="1"/>
          </p:nvPr>
        </p:nvSpPr>
        <p:spPr/>
        <p:txBody>
          <a:bodyPr/>
          <a:lstStyle/>
          <a:p>
            <a:endParaRPr lang="fr-FR" dirty="0"/>
          </a:p>
        </p:txBody>
      </p:sp>
      <p:graphicFrame>
        <p:nvGraphicFramePr>
          <p:cNvPr id="6" name="Graphique 5">
            <a:extLst>
              <a:ext uri="{FF2B5EF4-FFF2-40B4-BE49-F238E27FC236}">
                <a16:creationId xmlns:a16="http://schemas.microsoft.com/office/drawing/2014/main" id="{BC35A8AA-1C3F-4C63-9994-EA627D3264EA}"/>
              </a:ext>
            </a:extLst>
          </p:cNvPr>
          <p:cNvGraphicFramePr/>
          <p:nvPr>
            <p:extLst>
              <p:ext uri="{D42A27DB-BD31-4B8C-83A1-F6EECF244321}">
                <p14:modId xmlns:p14="http://schemas.microsoft.com/office/powerpoint/2010/main" val="424789447"/>
              </p:ext>
            </p:extLst>
          </p:nvPr>
        </p:nvGraphicFramePr>
        <p:xfrm>
          <a:off x="2597726" y="1713931"/>
          <a:ext cx="7486226" cy="4207932"/>
        </p:xfrm>
        <a:graphic>
          <a:graphicData uri="http://schemas.openxmlformats.org/drawingml/2006/chart">
            <c:chart xmlns:c="http://schemas.openxmlformats.org/drawingml/2006/chart" xmlns:r="http://schemas.openxmlformats.org/officeDocument/2006/relationships" r:id="rId2"/>
          </a:graphicData>
        </a:graphic>
      </p:graphicFrame>
      <p:sp>
        <p:nvSpPr>
          <p:cNvPr id="5" name="Espace réservé du numéro de diapositive 4">
            <a:extLst>
              <a:ext uri="{FF2B5EF4-FFF2-40B4-BE49-F238E27FC236}">
                <a16:creationId xmlns:a16="http://schemas.microsoft.com/office/drawing/2014/main" id="{11A40C29-B294-4104-8877-EA3D6FC91F37}"/>
              </a:ext>
            </a:extLst>
          </p:cNvPr>
          <p:cNvSpPr>
            <a:spLocks noGrp="1"/>
          </p:cNvSpPr>
          <p:nvPr>
            <p:ph type="sldNum" sz="quarter" idx="12"/>
          </p:nvPr>
        </p:nvSpPr>
        <p:spPr/>
        <p:txBody>
          <a:bodyPr/>
          <a:lstStyle/>
          <a:p>
            <a:fld id="{71766878-3199-4EAB-94E7-2D6D11070E14}" type="slidenum">
              <a:rPr lang="en-US" smtClean="0"/>
              <a:t>11</a:t>
            </a:fld>
            <a:endParaRPr lang="en-US" dirty="0"/>
          </a:p>
        </p:txBody>
      </p:sp>
    </p:spTree>
    <p:extLst>
      <p:ext uri="{BB962C8B-B14F-4D97-AF65-F5344CB8AC3E}">
        <p14:creationId xmlns:p14="http://schemas.microsoft.com/office/powerpoint/2010/main" val="13658297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51678" y="382384"/>
            <a:ext cx="10178322" cy="5497207"/>
          </a:xfrm>
        </p:spPr>
        <p:txBody>
          <a:bodyPr/>
          <a:lstStyle/>
          <a:p>
            <a:pPr algn="ctr"/>
            <a:r>
              <a:rPr lang="fr-FR" dirty="0"/>
              <a:t/>
            </a:r>
            <a:br>
              <a:rPr lang="fr-FR" dirty="0"/>
            </a:br>
            <a:r>
              <a:rPr lang="fr-FR" dirty="0"/>
              <a:t/>
            </a:r>
            <a:br>
              <a:rPr lang="fr-FR" dirty="0"/>
            </a:br>
            <a:r>
              <a:rPr lang="fr-FR" dirty="0"/>
              <a:t/>
            </a:r>
            <a:br>
              <a:rPr lang="fr-FR" dirty="0"/>
            </a:br>
            <a:r>
              <a:rPr lang="fr-FR" dirty="0"/>
              <a:t>La prise en charge sociale </a:t>
            </a:r>
          </a:p>
        </p:txBody>
      </p:sp>
      <p:sp>
        <p:nvSpPr>
          <p:cNvPr id="3" name="Espace réservé du contenu 2"/>
          <p:cNvSpPr>
            <a:spLocks noGrp="1"/>
          </p:cNvSpPr>
          <p:nvPr>
            <p:ph idx="1"/>
          </p:nvPr>
        </p:nvSpPr>
        <p:spPr>
          <a:xfrm>
            <a:off x="1251678" y="231355"/>
            <a:ext cx="10178322" cy="5648238"/>
          </a:xfrm>
        </p:spPr>
        <p:txBody>
          <a:bodyPr/>
          <a:lstStyle/>
          <a:p>
            <a:pPr marL="0" indent="0" algn="ctr">
              <a:buNone/>
            </a:pPr>
            <a:endParaRPr lang="fr-FR" dirty="0"/>
          </a:p>
        </p:txBody>
      </p:sp>
      <p:sp>
        <p:nvSpPr>
          <p:cNvPr id="4" name="Espace réservé du pied de page 3"/>
          <p:cNvSpPr>
            <a:spLocks noGrp="1"/>
          </p:cNvSpPr>
          <p:nvPr>
            <p:ph type="ftr" sz="quarter" idx="11"/>
          </p:nvPr>
        </p:nvSpPr>
        <p:spPr/>
        <p:txBody>
          <a:bodyPr/>
          <a:lstStyle/>
          <a:p>
            <a:r>
              <a:rPr lang="da-DK" dirty="0"/>
              <a:t>DELIGNIÈRE Sylvie, Dr GAUTHÉ Evelyne, Dr LE GOUIC Christiane DERMAN Karine, PETIT Marine, VAN DEN BROUCKE Angelique</a:t>
            </a:r>
            <a:endParaRPr lang="en-US" dirty="0"/>
          </a:p>
        </p:txBody>
      </p:sp>
      <p:sp>
        <p:nvSpPr>
          <p:cNvPr id="5" name="Espace réservé du numéro de diapositive 4">
            <a:extLst>
              <a:ext uri="{FF2B5EF4-FFF2-40B4-BE49-F238E27FC236}">
                <a16:creationId xmlns:a16="http://schemas.microsoft.com/office/drawing/2014/main" id="{5130FBB6-D945-49A8-937B-E03EA1FADBE0}"/>
              </a:ext>
            </a:extLst>
          </p:cNvPr>
          <p:cNvSpPr>
            <a:spLocks noGrp="1"/>
          </p:cNvSpPr>
          <p:nvPr>
            <p:ph type="sldNum" sz="quarter" idx="12"/>
          </p:nvPr>
        </p:nvSpPr>
        <p:spPr/>
        <p:txBody>
          <a:bodyPr/>
          <a:lstStyle/>
          <a:p>
            <a:fld id="{71766878-3199-4EAB-94E7-2D6D11070E14}" type="slidenum">
              <a:rPr lang="en-US" smtClean="0"/>
              <a:t>12</a:t>
            </a:fld>
            <a:endParaRPr lang="en-US" dirty="0"/>
          </a:p>
        </p:txBody>
      </p:sp>
    </p:spTree>
    <p:extLst>
      <p:ext uri="{BB962C8B-B14F-4D97-AF65-F5344CB8AC3E}">
        <p14:creationId xmlns:p14="http://schemas.microsoft.com/office/powerpoint/2010/main" val="1216709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solidFill>
                  <a:srgbClr val="0070C0"/>
                </a:solidFill>
              </a:rPr>
              <a:t>Profil des personnes ayant eu un accompagnement social</a:t>
            </a:r>
          </a:p>
        </p:txBody>
      </p:sp>
      <p:sp>
        <p:nvSpPr>
          <p:cNvPr id="4" name="Espace réservé du pied de page 3"/>
          <p:cNvSpPr>
            <a:spLocks noGrp="1"/>
          </p:cNvSpPr>
          <p:nvPr>
            <p:ph type="ftr" sz="quarter" idx="11"/>
          </p:nvPr>
        </p:nvSpPr>
        <p:spPr/>
        <p:txBody>
          <a:bodyPr/>
          <a:lstStyle/>
          <a:p>
            <a:r>
              <a:rPr lang="da-DK" dirty="0"/>
              <a:t>DELIGNIÈRE Sylvie, Dr GAUTHÉ Evelyne, Dr LE GOUIC Christiane DERMAN Karine, PETIT Marine, VAN DEN BROUCKE Angelique</a:t>
            </a:r>
            <a:endParaRPr lang="en-US" dirty="0"/>
          </a:p>
        </p:txBody>
      </p:sp>
      <p:sp>
        <p:nvSpPr>
          <p:cNvPr id="6" name="Rectangle 5"/>
          <p:cNvSpPr/>
          <p:nvPr/>
        </p:nvSpPr>
        <p:spPr>
          <a:xfrm>
            <a:off x="1356400" y="2658872"/>
            <a:ext cx="3844887" cy="2462213"/>
          </a:xfrm>
          <a:prstGeom prst="rect">
            <a:avLst/>
          </a:prstGeom>
        </p:spPr>
        <p:txBody>
          <a:bodyPr wrap="square">
            <a:spAutoFit/>
          </a:bodyPr>
          <a:lstStyle/>
          <a:p>
            <a:r>
              <a:rPr lang="fr-FR" sz="2000" dirty="0"/>
              <a:t>286 patients</a:t>
            </a:r>
          </a:p>
          <a:p>
            <a:r>
              <a:rPr lang="fr-FR" sz="2000" dirty="0"/>
              <a:t> </a:t>
            </a:r>
          </a:p>
          <a:p>
            <a:r>
              <a:rPr lang="fr-FR" sz="2000" dirty="0"/>
              <a:t>113 femmes dont 84 nouvelles</a:t>
            </a:r>
          </a:p>
          <a:p>
            <a:endParaRPr lang="fr-FR" sz="2000" dirty="0"/>
          </a:p>
          <a:p>
            <a:r>
              <a:rPr lang="fr-FR" dirty="0"/>
              <a:t>93 hommes dont 59 nouveaux</a:t>
            </a:r>
          </a:p>
          <a:p>
            <a:endParaRPr lang="fr-FR" dirty="0"/>
          </a:p>
          <a:p>
            <a:endParaRPr lang="fr-FR" dirty="0"/>
          </a:p>
        </p:txBody>
      </p:sp>
      <p:graphicFrame>
        <p:nvGraphicFramePr>
          <p:cNvPr id="7" name="Graphique 6"/>
          <p:cNvGraphicFramePr/>
          <p:nvPr>
            <p:extLst>
              <p:ext uri="{D42A27DB-BD31-4B8C-83A1-F6EECF244321}">
                <p14:modId xmlns:p14="http://schemas.microsoft.com/office/powerpoint/2010/main" val="2381732740"/>
              </p:ext>
            </p:extLst>
          </p:nvPr>
        </p:nvGraphicFramePr>
        <p:xfrm>
          <a:off x="5619749" y="2114031"/>
          <a:ext cx="5598583" cy="3937530"/>
        </p:xfrm>
        <a:graphic>
          <a:graphicData uri="http://schemas.openxmlformats.org/drawingml/2006/chart">
            <c:chart xmlns:c="http://schemas.openxmlformats.org/drawingml/2006/chart" xmlns:r="http://schemas.openxmlformats.org/officeDocument/2006/relationships" r:id="rId2"/>
          </a:graphicData>
        </a:graphic>
      </p:graphicFrame>
      <p:sp>
        <p:nvSpPr>
          <p:cNvPr id="3" name="Espace réservé du numéro de diapositive 2">
            <a:extLst>
              <a:ext uri="{FF2B5EF4-FFF2-40B4-BE49-F238E27FC236}">
                <a16:creationId xmlns:a16="http://schemas.microsoft.com/office/drawing/2014/main" id="{CAF08905-6C13-46E9-A630-D63013D3390F}"/>
              </a:ext>
            </a:extLst>
          </p:cNvPr>
          <p:cNvSpPr>
            <a:spLocks noGrp="1"/>
          </p:cNvSpPr>
          <p:nvPr>
            <p:ph type="sldNum" sz="quarter" idx="12"/>
          </p:nvPr>
        </p:nvSpPr>
        <p:spPr/>
        <p:txBody>
          <a:bodyPr/>
          <a:lstStyle/>
          <a:p>
            <a:fld id="{71766878-3199-4EAB-94E7-2D6D11070E14}" type="slidenum">
              <a:rPr lang="en-US" smtClean="0"/>
              <a:t>13</a:t>
            </a:fld>
            <a:endParaRPr lang="en-US" dirty="0"/>
          </a:p>
        </p:txBody>
      </p:sp>
    </p:spTree>
    <p:extLst>
      <p:ext uri="{BB962C8B-B14F-4D97-AF65-F5344CB8AC3E}">
        <p14:creationId xmlns:p14="http://schemas.microsoft.com/office/powerpoint/2010/main" val="15680079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solidFill>
                  <a:srgbClr val="0070C0"/>
                </a:solidFill>
              </a:rPr>
              <a:t>Les ressources des patients</a:t>
            </a:r>
          </a:p>
        </p:txBody>
      </p:sp>
      <p:sp>
        <p:nvSpPr>
          <p:cNvPr id="4" name="Espace réservé du pied de page 3"/>
          <p:cNvSpPr>
            <a:spLocks noGrp="1"/>
          </p:cNvSpPr>
          <p:nvPr>
            <p:ph type="ftr" sz="quarter" idx="11"/>
          </p:nvPr>
        </p:nvSpPr>
        <p:spPr/>
        <p:txBody>
          <a:bodyPr/>
          <a:lstStyle/>
          <a:p>
            <a:r>
              <a:rPr lang="da-DK" dirty="0"/>
              <a:t>DELIGNIÈRE Sylvie, Dr GAUTHÉ Evelyne, Dr LE GOUIC Christiane DERMAN Karine, PETIT Marine, VAN DEN BROUCKE Angelique</a:t>
            </a:r>
            <a:endParaRPr lang="en-US" dirty="0"/>
          </a:p>
        </p:txBody>
      </p:sp>
      <p:sp>
        <p:nvSpPr>
          <p:cNvPr id="6" name="Rectangle 5"/>
          <p:cNvSpPr/>
          <p:nvPr/>
        </p:nvSpPr>
        <p:spPr>
          <a:xfrm>
            <a:off x="6951030" y="1626314"/>
            <a:ext cx="3547433" cy="4401205"/>
          </a:xfrm>
          <a:prstGeom prst="rect">
            <a:avLst/>
          </a:prstGeom>
        </p:spPr>
        <p:txBody>
          <a:bodyPr wrap="square">
            <a:spAutoFit/>
          </a:bodyPr>
          <a:lstStyle/>
          <a:p>
            <a:r>
              <a:rPr lang="fr-FR" sz="2000" dirty="0"/>
              <a:t>103 personnes sans ressources</a:t>
            </a:r>
          </a:p>
          <a:p>
            <a:endParaRPr lang="fr-FR" sz="2000" dirty="0"/>
          </a:p>
          <a:p>
            <a:r>
              <a:rPr lang="fr-FR" sz="2000" dirty="0"/>
              <a:t>68 personnes bénéficiaire de minima sociaux</a:t>
            </a:r>
          </a:p>
          <a:p>
            <a:endParaRPr lang="fr-FR" sz="2000" dirty="0"/>
          </a:p>
          <a:p>
            <a:r>
              <a:rPr lang="fr-FR" sz="2000" dirty="0"/>
              <a:t>26 personnes percevant un salaire</a:t>
            </a:r>
          </a:p>
          <a:p>
            <a:endParaRPr lang="fr-FR" sz="2000" dirty="0"/>
          </a:p>
          <a:p>
            <a:r>
              <a:rPr lang="fr-FR" sz="2000" dirty="0"/>
              <a:t>5 personnes avec d’autres sources de revenus </a:t>
            </a:r>
          </a:p>
          <a:p>
            <a:endParaRPr lang="fr-FR" sz="2000" dirty="0"/>
          </a:p>
          <a:p>
            <a:r>
              <a:rPr lang="fr-FR" sz="2000" dirty="0"/>
              <a:t>1 personne percevant une retraite</a:t>
            </a:r>
          </a:p>
        </p:txBody>
      </p:sp>
      <p:sp>
        <p:nvSpPr>
          <p:cNvPr id="3" name="Espace réservé du contenu 2"/>
          <p:cNvSpPr>
            <a:spLocks noGrp="1"/>
          </p:cNvSpPr>
          <p:nvPr>
            <p:ph idx="1"/>
          </p:nvPr>
        </p:nvSpPr>
        <p:spPr/>
        <p:txBody>
          <a:bodyPr/>
          <a:lstStyle/>
          <a:p>
            <a:endParaRPr lang="fr-FR" dirty="0"/>
          </a:p>
        </p:txBody>
      </p:sp>
      <p:graphicFrame>
        <p:nvGraphicFramePr>
          <p:cNvPr id="7" name="Graphique 6"/>
          <p:cNvGraphicFramePr/>
          <p:nvPr>
            <p:extLst>
              <p:ext uri="{D42A27DB-BD31-4B8C-83A1-F6EECF244321}">
                <p14:modId xmlns:p14="http://schemas.microsoft.com/office/powerpoint/2010/main" val="894309351"/>
              </p:ext>
            </p:extLst>
          </p:nvPr>
        </p:nvGraphicFramePr>
        <p:xfrm>
          <a:off x="1168400" y="1464733"/>
          <a:ext cx="5291667" cy="4255009"/>
        </p:xfrm>
        <a:graphic>
          <a:graphicData uri="http://schemas.openxmlformats.org/drawingml/2006/chart">
            <c:chart xmlns:c="http://schemas.openxmlformats.org/drawingml/2006/chart" xmlns:r="http://schemas.openxmlformats.org/officeDocument/2006/relationships" r:id="rId2"/>
          </a:graphicData>
        </a:graphic>
      </p:graphicFrame>
      <p:sp>
        <p:nvSpPr>
          <p:cNvPr id="5" name="Espace réservé du numéro de diapositive 4">
            <a:extLst>
              <a:ext uri="{FF2B5EF4-FFF2-40B4-BE49-F238E27FC236}">
                <a16:creationId xmlns:a16="http://schemas.microsoft.com/office/drawing/2014/main" id="{0DAAFB3A-4B5A-4C0C-8E83-AA9429FBAB02}"/>
              </a:ext>
            </a:extLst>
          </p:cNvPr>
          <p:cNvSpPr>
            <a:spLocks noGrp="1"/>
          </p:cNvSpPr>
          <p:nvPr>
            <p:ph type="sldNum" sz="quarter" idx="12"/>
          </p:nvPr>
        </p:nvSpPr>
        <p:spPr/>
        <p:txBody>
          <a:bodyPr/>
          <a:lstStyle/>
          <a:p>
            <a:fld id="{71766878-3199-4EAB-94E7-2D6D11070E14}" type="slidenum">
              <a:rPr lang="en-US" smtClean="0"/>
              <a:t>14</a:t>
            </a:fld>
            <a:endParaRPr lang="en-US" dirty="0"/>
          </a:p>
        </p:txBody>
      </p:sp>
    </p:spTree>
    <p:extLst>
      <p:ext uri="{BB962C8B-B14F-4D97-AF65-F5344CB8AC3E}">
        <p14:creationId xmlns:p14="http://schemas.microsoft.com/office/powerpoint/2010/main" val="42364062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solidFill>
                  <a:srgbClr val="0070C0"/>
                </a:solidFill>
              </a:rPr>
              <a:t>Les droits santé des patients</a:t>
            </a:r>
          </a:p>
        </p:txBody>
      </p:sp>
      <p:sp>
        <p:nvSpPr>
          <p:cNvPr id="4" name="Espace réservé du pied de page 3"/>
          <p:cNvSpPr>
            <a:spLocks noGrp="1"/>
          </p:cNvSpPr>
          <p:nvPr>
            <p:ph type="ftr" sz="quarter" idx="11"/>
          </p:nvPr>
        </p:nvSpPr>
        <p:spPr/>
        <p:txBody>
          <a:bodyPr/>
          <a:lstStyle/>
          <a:p>
            <a:r>
              <a:rPr lang="da-DK" dirty="0"/>
              <a:t>DELIGNIÈRE Sylvie, Dr GAUTHÉ Evelyne, Dr LE GOUIC Christiane DERMAN Karine, PETIT Marine, VAN DEN BROUCKE Angelique</a:t>
            </a:r>
            <a:endParaRPr lang="en-US" dirty="0"/>
          </a:p>
        </p:txBody>
      </p:sp>
      <p:sp>
        <p:nvSpPr>
          <p:cNvPr id="6" name="Rectangle 5"/>
          <p:cNvSpPr/>
          <p:nvPr/>
        </p:nvSpPr>
        <p:spPr>
          <a:xfrm>
            <a:off x="6655513" y="1586650"/>
            <a:ext cx="5138553" cy="4708981"/>
          </a:xfrm>
          <a:prstGeom prst="rect">
            <a:avLst/>
          </a:prstGeom>
        </p:spPr>
        <p:txBody>
          <a:bodyPr wrap="square">
            <a:spAutoFit/>
          </a:bodyPr>
          <a:lstStyle/>
          <a:p>
            <a:r>
              <a:rPr lang="fr-FR" sz="2000" dirty="0"/>
              <a:t>120 avec aucune couverture de base </a:t>
            </a:r>
          </a:p>
          <a:p>
            <a:endParaRPr lang="fr-FR" sz="2000" dirty="0"/>
          </a:p>
          <a:p>
            <a:r>
              <a:rPr lang="fr-FR" sz="2000" dirty="0"/>
              <a:t>19 AME</a:t>
            </a:r>
          </a:p>
          <a:p>
            <a:endParaRPr lang="fr-FR" sz="2000" dirty="0"/>
          </a:p>
          <a:p>
            <a:r>
              <a:rPr lang="fr-FR" sz="2000" dirty="0"/>
              <a:t>61 droits communs/PUMA</a:t>
            </a:r>
          </a:p>
          <a:p>
            <a:endParaRPr lang="fr-FR" sz="2000" dirty="0"/>
          </a:p>
          <a:p>
            <a:r>
              <a:rPr lang="fr-FR" sz="2000" dirty="0"/>
              <a:t>4 la famille ne sait pas dire </a:t>
            </a:r>
          </a:p>
          <a:p>
            <a:endParaRPr lang="fr-FR" sz="2000" dirty="0"/>
          </a:p>
          <a:p>
            <a:r>
              <a:rPr lang="fr-FR" sz="2000" dirty="0"/>
              <a:t>138 pas de complémentaire</a:t>
            </a:r>
          </a:p>
          <a:p>
            <a:endParaRPr lang="fr-FR" sz="2000" dirty="0"/>
          </a:p>
          <a:p>
            <a:r>
              <a:rPr lang="fr-FR" sz="2000" dirty="0"/>
              <a:t>25 C2S non participative et 1 participative</a:t>
            </a:r>
          </a:p>
          <a:p>
            <a:endParaRPr lang="fr-FR" sz="2000" dirty="0"/>
          </a:p>
          <a:p>
            <a:r>
              <a:rPr lang="fr-FR" sz="2000" dirty="0"/>
              <a:t>6 avaient une mutuelle </a:t>
            </a:r>
          </a:p>
          <a:p>
            <a:endParaRPr lang="fr-FR" sz="2000" dirty="0"/>
          </a:p>
        </p:txBody>
      </p:sp>
      <p:sp>
        <p:nvSpPr>
          <p:cNvPr id="3" name="Espace réservé du contenu 2"/>
          <p:cNvSpPr>
            <a:spLocks noGrp="1"/>
          </p:cNvSpPr>
          <p:nvPr>
            <p:ph idx="1"/>
          </p:nvPr>
        </p:nvSpPr>
        <p:spPr/>
        <p:txBody>
          <a:bodyPr/>
          <a:lstStyle/>
          <a:p>
            <a:endParaRPr lang="fr-FR" dirty="0"/>
          </a:p>
        </p:txBody>
      </p:sp>
      <p:graphicFrame>
        <p:nvGraphicFramePr>
          <p:cNvPr id="7" name="Graphique 6"/>
          <p:cNvGraphicFramePr/>
          <p:nvPr>
            <p:extLst>
              <p:ext uri="{D42A27DB-BD31-4B8C-83A1-F6EECF244321}">
                <p14:modId xmlns:p14="http://schemas.microsoft.com/office/powerpoint/2010/main" val="1735143506"/>
              </p:ext>
            </p:extLst>
          </p:nvPr>
        </p:nvGraphicFramePr>
        <p:xfrm>
          <a:off x="1021710" y="1456266"/>
          <a:ext cx="5302889" cy="4423326"/>
        </p:xfrm>
        <a:graphic>
          <a:graphicData uri="http://schemas.openxmlformats.org/drawingml/2006/chart">
            <c:chart xmlns:c="http://schemas.openxmlformats.org/drawingml/2006/chart" xmlns:r="http://schemas.openxmlformats.org/officeDocument/2006/relationships" r:id="rId2"/>
          </a:graphicData>
        </a:graphic>
      </p:graphicFrame>
      <p:sp>
        <p:nvSpPr>
          <p:cNvPr id="5" name="Espace réservé du numéro de diapositive 4">
            <a:extLst>
              <a:ext uri="{FF2B5EF4-FFF2-40B4-BE49-F238E27FC236}">
                <a16:creationId xmlns:a16="http://schemas.microsoft.com/office/drawing/2014/main" id="{4D96DBE5-1F41-42B7-A0C0-C07C62EA771B}"/>
              </a:ext>
            </a:extLst>
          </p:cNvPr>
          <p:cNvSpPr>
            <a:spLocks noGrp="1"/>
          </p:cNvSpPr>
          <p:nvPr>
            <p:ph type="sldNum" sz="quarter" idx="12"/>
          </p:nvPr>
        </p:nvSpPr>
        <p:spPr/>
        <p:txBody>
          <a:bodyPr/>
          <a:lstStyle/>
          <a:p>
            <a:fld id="{71766878-3199-4EAB-94E7-2D6D11070E14}" type="slidenum">
              <a:rPr lang="en-US" smtClean="0"/>
              <a:t>15</a:t>
            </a:fld>
            <a:endParaRPr lang="en-US" dirty="0"/>
          </a:p>
        </p:txBody>
      </p:sp>
    </p:spTree>
    <p:extLst>
      <p:ext uri="{BB962C8B-B14F-4D97-AF65-F5344CB8AC3E}">
        <p14:creationId xmlns:p14="http://schemas.microsoft.com/office/powerpoint/2010/main" val="7444985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solidFill>
                  <a:srgbClr val="0070C0"/>
                </a:solidFill>
              </a:rPr>
              <a:t>Démarches effectuées </a:t>
            </a:r>
          </a:p>
        </p:txBody>
      </p:sp>
      <p:sp>
        <p:nvSpPr>
          <p:cNvPr id="4" name="Espace réservé du pied de page 3"/>
          <p:cNvSpPr>
            <a:spLocks noGrp="1"/>
          </p:cNvSpPr>
          <p:nvPr>
            <p:ph type="ftr" sz="quarter" idx="11"/>
          </p:nvPr>
        </p:nvSpPr>
        <p:spPr/>
        <p:txBody>
          <a:bodyPr/>
          <a:lstStyle/>
          <a:p>
            <a:r>
              <a:rPr lang="da-DK"/>
              <a:t>DELIGNIÈRE Sylvie, Dr GAUTHÉ Evelyne, Dr LE GOUIC Christiane DERMAN Karine, PETIT Marine, VAN DEN BROUCKE Angelique</a:t>
            </a:r>
            <a:endParaRPr lang="en-US" dirty="0"/>
          </a:p>
        </p:txBody>
      </p:sp>
      <p:graphicFrame>
        <p:nvGraphicFramePr>
          <p:cNvPr id="5" name="Espace réservé du contenu 4"/>
          <p:cNvGraphicFramePr>
            <a:graphicFrameLocks noGrp="1"/>
          </p:cNvGraphicFramePr>
          <p:nvPr>
            <p:ph idx="1"/>
            <p:extLst>
              <p:ext uri="{D42A27DB-BD31-4B8C-83A1-F6EECF244321}">
                <p14:modId xmlns:p14="http://schemas.microsoft.com/office/powerpoint/2010/main" val="920694775"/>
              </p:ext>
            </p:extLst>
          </p:nvPr>
        </p:nvGraphicFramePr>
        <p:xfrm>
          <a:off x="719667" y="1549400"/>
          <a:ext cx="10710333" cy="4330700"/>
        </p:xfrm>
        <a:graphic>
          <a:graphicData uri="http://schemas.openxmlformats.org/drawingml/2006/chart">
            <c:chart xmlns:c="http://schemas.openxmlformats.org/drawingml/2006/chart" xmlns:r="http://schemas.openxmlformats.org/officeDocument/2006/relationships" r:id="rId2"/>
          </a:graphicData>
        </a:graphic>
      </p:graphicFrame>
      <p:sp>
        <p:nvSpPr>
          <p:cNvPr id="3" name="Espace réservé du numéro de diapositive 2">
            <a:extLst>
              <a:ext uri="{FF2B5EF4-FFF2-40B4-BE49-F238E27FC236}">
                <a16:creationId xmlns:a16="http://schemas.microsoft.com/office/drawing/2014/main" id="{2B84F359-4978-4D6A-A250-538E19A25205}"/>
              </a:ext>
            </a:extLst>
          </p:cNvPr>
          <p:cNvSpPr>
            <a:spLocks noGrp="1"/>
          </p:cNvSpPr>
          <p:nvPr>
            <p:ph type="sldNum" sz="quarter" idx="12"/>
          </p:nvPr>
        </p:nvSpPr>
        <p:spPr/>
        <p:txBody>
          <a:bodyPr/>
          <a:lstStyle/>
          <a:p>
            <a:fld id="{71766878-3199-4EAB-94E7-2D6D11070E14}" type="slidenum">
              <a:rPr lang="en-US" smtClean="0"/>
              <a:t>16</a:t>
            </a:fld>
            <a:endParaRPr lang="en-US" dirty="0"/>
          </a:p>
        </p:txBody>
      </p:sp>
    </p:spTree>
    <p:extLst>
      <p:ext uri="{BB962C8B-B14F-4D97-AF65-F5344CB8AC3E}">
        <p14:creationId xmlns:p14="http://schemas.microsoft.com/office/powerpoint/2010/main" val="25583285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51678" y="382384"/>
            <a:ext cx="10178322" cy="5497207"/>
          </a:xfrm>
        </p:spPr>
        <p:txBody>
          <a:bodyPr/>
          <a:lstStyle/>
          <a:p>
            <a:r>
              <a:rPr lang="fr-FR" dirty="0"/>
              <a:t/>
            </a:r>
            <a:br>
              <a:rPr lang="fr-FR" dirty="0"/>
            </a:br>
            <a:r>
              <a:rPr lang="fr-FR" dirty="0"/>
              <a:t/>
            </a:r>
            <a:br>
              <a:rPr lang="fr-FR" dirty="0"/>
            </a:br>
            <a:r>
              <a:rPr lang="fr-FR" dirty="0"/>
              <a:t/>
            </a:r>
            <a:br>
              <a:rPr lang="fr-FR" dirty="0"/>
            </a:br>
            <a:r>
              <a:rPr lang="fr-FR" dirty="0"/>
              <a:t>La prise en charge paramédicale </a:t>
            </a:r>
          </a:p>
        </p:txBody>
      </p:sp>
      <p:sp>
        <p:nvSpPr>
          <p:cNvPr id="3" name="Espace réservé du contenu 2"/>
          <p:cNvSpPr>
            <a:spLocks noGrp="1"/>
          </p:cNvSpPr>
          <p:nvPr>
            <p:ph idx="1"/>
          </p:nvPr>
        </p:nvSpPr>
        <p:spPr/>
        <p:txBody>
          <a:bodyPr/>
          <a:lstStyle/>
          <a:p>
            <a:endParaRPr lang="fr-FR" dirty="0"/>
          </a:p>
        </p:txBody>
      </p:sp>
      <p:sp>
        <p:nvSpPr>
          <p:cNvPr id="4" name="Espace réservé du pied de page 3"/>
          <p:cNvSpPr>
            <a:spLocks noGrp="1"/>
          </p:cNvSpPr>
          <p:nvPr>
            <p:ph type="ftr" sz="quarter" idx="11"/>
          </p:nvPr>
        </p:nvSpPr>
        <p:spPr/>
        <p:txBody>
          <a:bodyPr/>
          <a:lstStyle/>
          <a:p>
            <a:r>
              <a:rPr lang="da-DK" dirty="0"/>
              <a:t>DELIGNIÈRE Sylvie, Dr GAUTHÉ Evelyne, Dr LE GOUIC Christiane DERMAN Karine, PETIT Marine, VAN DEN BROUCKE Angelique</a:t>
            </a:r>
            <a:endParaRPr lang="en-US" dirty="0"/>
          </a:p>
        </p:txBody>
      </p:sp>
      <p:sp>
        <p:nvSpPr>
          <p:cNvPr id="5" name="Espace réservé du numéro de diapositive 4">
            <a:extLst>
              <a:ext uri="{FF2B5EF4-FFF2-40B4-BE49-F238E27FC236}">
                <a16:creationId xmlns:a16="http://schemas.microsoft.com/office/drawing/2014/main" id="{E7E60012-7632-48B7-A4FE-889D32A0A968}"/>
              </a:ext>
            </a:extLst>
          </p:cNvPr>
          <p:cNvSpPr>
            <a:spLocks noGrp="1"/>
          </p:cNvSpPr>
          <p:nvPr>
            <p:ph type="sldNum" sz="quarter" idx="12"/>
          </p:nvPr>
        </p:nvSpPr>
        <p:spPr/>
        <p:txBody>
          <a:bodyPr/>
          <a:lstStyle/>
          <a:p>
            <a:fld id="{71766878-3199-4EAB-94E7-2D6D11070E14}" type="slidenum">
              <a:rPr lang="en-US" smtClean="0"/>
              <a:t>17</a:t>
            </a:fld>
            <a:endParaRPr lang="en-US" dirty="0"/>
          </a:p>
        </p:txBody>
      </p:sp>
    </p:spTree>
    <p:extLst>
      <p:ext uri="{BB962C8B-B14F-4D97-AF65-F5344CB8AC3E}">
        <p14:creationId xmlns:p14="http://schemas.microsoft.com/office/powerpoint/2010/main" val="10628484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0070C0"/>
                </a:solidFill>
              </a:rPr>
              <a:t>Profil des personnes ayant eu un accompagnement paramédical</a:t>
            </a:r>
          </a:p>
        </p:txBody>
      </p:sp>
      <p:sp>
        <p:nvSpPr>
          <p:cNvPr id="4" name="Espace réservé du pied de page 3"/>
          <p:cNvSpPr>
            <a:spLocks noGrp="1"/>
          </p:cNvSpPr>
          <p:nvPr>
            <p:ph type="ftr" sz="quarter" idx="11"/>
          </p:nvPr>
        </p:nvSpPr>
        <p:spPr/>
        <p:txBody>
          <a:bodyPr/>
          <a:lstStyle/>
          <a:p>
            <a:r>
              <a:rPr lang="da-DK" dirty="0"/>
              <a:t>DELIGNIÈRE Sylvie, Dr GAUTHÉ Evelyne, Dr LE GOUIC Christiane DERMAN Karine, PETIT Marine, VAN DEN BROUCKE Angelique</a:t>
            </a:r>
            <a:endParaRPr lang="en-US" dirty="0"/>
          </a:p>
        </p:txBody>
      </p:sp>
      <p:sp>
        <p:nvSpPr>
          <p:cNvPr id="6" name="Rectangle 5"/>
          <p:cNvSpPr/>
          <p:nvPr/>
        </p:nvSpPr>
        <p:spPr>
          <a:xfrm>
            <a:off x="7238361" y="2528857"/>
            <a:ext cx="4120308" cy="2554545"/>
          </a:xfrm>
          <a:prstGeom prst="rect">
            <a:avLst/>
          </a:prstGeom>
        </p:spPr>
        <p:txBody>
          <a:bodyPr wrap="square">
            <a:spAutoFit/>
          </a:bodyPr>
          <a:lstStyle/>
          <a:p>
            <a:r>
              <a:rPr lang="fr-FR" sz="2000" dirty="0"/>
              <a:t>253 patients dont 183 nouveaux </a:t>
            </a:r>
          </a:p>
          <a:p>
            <a:endParaRPr lang="fr-FR" sz="2000" dirty="0"/>
          </a:p>
          <a:p>
            <a:r>
              <a:rPr lang="fr-FR" sz="2000" dirty="0"/>
              <a:t>151 femmes dont 85 nouvelles </a:t>
            </a:r>
          </a:p>
          <a:p>
            <a:endParaRPr lang="fr-FR" sz="2000" dirty="0"/>
          </a:p>
          <a:p>
            <a:r>
              <a:rPr lang="fr-FR" sz="2000" dirty="0"/>
              <a:t>102 hommes dont 98 nouveaux </a:t>
            </a:r>
          </a:p>
          <a:p>
            <a:endParaRPr lang="fr-FR" sz="2000" dirty="0"/>
          </a:p>
          <a:p>
            <a:r>
              <a:rPr lang="fr-FR" sz="2000" dirty="0"/>
              <a:t>Nécessité d’évaluer les besoins en santé de chaque patient</a:t>
            </a:r>
            <a:endParaRPr lang="fr-FR" sz="2000" strike="sngStrike" dirty="0"/>
          </a:p>
        </p:txBody>
      </p:sp>
      <p:graphicFrame>
        <p:nvGraphicFramePr>
          <p:cNvPr id="7" name="Graphique 6">
            <a:extLst>
              <a:ext uri="{FF2B5EF4-FFF2-40B4-BE49-F238E27FC236}">
                <a16:creationId xmlns:a16="http://schemas.microsoft.com/office/drawing/2014/main" id="{E66F7222-E2E0-4B23-A764-8F8D41A476D6}"/>
              </a:ext>
            </a:extLst>
          </p:cNvPr>
          <p:cNvGraphicFramePr/>
          <p:nvPr>
            <p:extLst>
              <p:ext uri="{D42A27DB-BD31-4B8C-83A1-F6EECF244321}">
                <p14:modId xmlns:p14="http://schemas.microsoft.com/office/powerpoint/2010/main" val="1035875947"/>
              </p:ext>
            </p:extLst>
          </p:nvPr>
        </p:nvGraphicFramePr>
        <p:xfrm>
          <a:off x="778934" y="2370604"/>
          <a:ext cx="6807200" cy="3010686"/>
        </p:xfrm>
        <a:graphic>
          <a:graphicData uri="http://schemas.openxmlformats.org/drawingml/2006/chart">
            <c:chart xmlns:c="http://schemas.openxmlformats.org/drawingml/2006/chart" xmlns:r="http://schemas.openxmlformats.org/officeDocument/2006/relationships" r:id="rId2"/>
          </a:graphicData>
        </a:graphic>
      </p:graphicFrame>
      <p:sp>
        <p:nvSpPr>
          <p:cNvPr id="3" name="Espace réservé du numéro de diapositive 2">
            <a:extLst>
              <a:ext uri="{FF2B5EF4-FFF2-40B4-BE49-F238E27FC236}">
                <a16:creationId xmlns:a16="http://schemas.microsoft.com/office/drawing/2014/main" id="{73DAD11D-45F9-409A-AEB5-F7BF5FCA366E}"/>
              </a:ext>
            </a:extLst>
          </p:cNvPr>
          <p:cNvSpPr>
            <a:spLocks noGrp="1"/>
          </p:cNvSpPr>
          <p:nvPr>
            <p:ph type="sldNum" sz="quarter" idx="12"/>
          </p:nvPr>
        </p:nvSpPr>
        <p:spPr/>
        <p:txBody>
          <a:bodyPr/>
          <a:lstStyle/>
          <a:p>
            <a:fld id="{71766878-3199-4EAB-94E7-2D6D11070E14}" type="slidenum">
              <a:rPr lang="en-US" smtClean="0"/>
              <a:t>18</a:t>
            </a:fld>
            <a:endParaRPr lang="en-US" dirty="0"/>
          </a:p>
        </p:txBody>
      </p:sp>
    </p:spTree>
    <p:extLst>
      <p:ext uri="{BB962C8B-B14F-4D97-AF65-F5344CB8AC3E}">
        <p14:creationId xmlns:p14="http://schemas.microsoft.com/office/powerpoint/2010/main" val="38119931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solidFill>
                  <a:srgbClr val="0070C0"/>
                </a:solidFill>
              </a:rPr>
              <a:t>Consultations ide au sein de la PASS </a:t>
            </a:r>
          </a:p>
        </p:txBody>
      </p:sp>
      <p:sp>
        <p:nvSpPr>
          <p:cNvPr id="4" name="Espace réservé du pied de page 3"/>
          <p:cNvSpPr>
            <a:spLocks noGrp="1"/>
          </p:cNvSpPr>
          <p:nvPr>
            <p:ph type="ftr" sz="quarter" idx="11"/>
          </p:nvPr>
        </p:nvSpPr>
        <p:spPr/>
        <p:txBody>
          <a:bodyPr/>
          <a:lstStyle/>
          <a:p>
            <a:r>
              <a:rPr lang="da-DK" dirty="0"/>
              <a:t>DELIGNIÈRE Sylvie, Dr GAUTHÉ Evelyne, Dr LE GOUIC Christiane DERMAN Karine, PETIT Marine, VAN DEN BROUCKE Angelique</a:t>
            </a:r>
            <a:endParaRPr lang="en-US" dirty="0"/>
          </a:p>
        </p:txBody>
      </p:sp>
      <p:sp>
        <p:nvSpPr>
          <p:cNvPr id="6" name="Rectangle 5"/>
          <p:cNvSpPr/>
          <p:nvPr/>
        </p:nvSpPr>
        <p:spPr>
          <a:xfrm>
            <a:off x="6846064" y="1874517"/>
            <a:ext cx="4726235" cy="3170099"/>
          </a:xfrm>
          <a:prstGeom prst="rect">
            <a:avLst/>
          </a:prstGeom>
        </p:spPr>
        <p:txBody>
          <a:bodyPr wrap="square">
            <a:spAutoFit/>
          </a:bodyPr>
          <a:lstStyle/>
          <a:p>
            <a:pPr marL="285750" indent="-285750">
              <a:buFont typeface="Arial" panose="020B0604020202020204" pitchFamily="34" charset="0"/>
              <a:buChar char="•"/>
            </a:pPr>
            <a:r>
              <a:rPr lang="fr-FR" sz="2000" dirty="0"/>
              <a:t>506 personnes ont été reçues par l’IDE programmées ou non</a:t>
            </a:r>
          </a:p>
          <a:p>
            <a:pPr marL="285750" indent="-285750">
              <a:buFont typeface="Arial" panose="020B0604020202020204" pitchFamily="34" charset="0"/>
              <a:buChar char="•"/>
            </a:pPr>
            <a:endParaRPr lang="fr-FR" sz="2000" dirty="0"/>
          </a:p>
          <a:p>
            <a:pPr marL="285750" indent="-285750">
              <a:buFont typeface="Arial" panose="020B0604020202020204" pitchFamily="34" charset="0"/>
              <a:buChar char="•"/>
            </a:pPr>
            <a:r>
              <a:rPr lang="fr-FR" sz="2000" dirty="0"/>
              <a:t>298 reçues sans rdv </a:t>
            </a:r>
          </a:p>
          <a:p>
            <a:pPr marL="285750" indent="-285750">
              <a:buFont typeface="Arial" panose="020B0604020202020204" pitchFamily="34" charset="0"/>
              <a:buChar char="•"/>
            </a:pPr>
            <a:endParaRPr lang="fr-FR" sz="2000" dirty="0"/>
          </a:p>
          <a:p>
            <a:pPr marL="285750" indent="-285750">
              <a:buFont typeface="Arial" panose="020B0604020202020204" pitchFamily="34" charset="0"/>
              <a:buChar char="•"/>
            </a:pPr>
            <a:r>
              <a:rPr lang="fr-FR" sz="2000" dirty="0"/>
              <a:t>208 rdv programmés </a:t>
            </a:r>
          </a:p>
          <a:p>
            <a:pPr marL="285750" indent="-285750">
              <a:buFont typeface="Arial" panose="020B0604020202020204" pitchFamily="34" charset="0"/>
              <a:buChar char="•"/>
            </a:pPr>
            <a:endParaRPr lang="fr-FR" sz="2000" dirty="0"/>
          </a:p>
          <a:p>
            <a:pPr marL="285750" indent="-285750">
              <a:buFont typeface="Arial" panose="020B0604020202020204" pitchFamily="34" charset="0"/>
              <a:buChar char="•"/>
            </a:pPr>
            <a:r>
              <a:rPr lang="fr-FR" sz="2000" dirty="0"/>
              <a:t>21 consultations ide n’ont pas été honorées. </a:t>
            </a:r>
          </a:p>
          <a:p>
            <a:endParaRPr lang="fr-FR" sz="2000" dirty="0"/>
          </a:p>
        </p:txBody>
      </p:sp>
      <p:graphicFrame>
        <p:nvGraphicFramePr>
          <p:cNvPr id="7" name="Espace réservé du contenu 6">
            <a:extLst>
              <a:ext uri="{FF2B5EF4-FFF2-40B4-BE49-F238E27FC236}">
                <a16:creationId xmlns:a16="http://schemas.microsoft.com/office/drawing/2014/main" id="{747893F5-009A-43E7-BF6E-201AAA2F4192}"/>
              </a:ext>
            </a:extLst>
          </p:cNvPr>
          <p:cNvGraphicFramePr>
            <a:graphicFrameLocks noGrp="1"/>
          </p:cNvGraphicFramePr>
          <p:nvPr>
            <p:ph idx="1"/>
            <p:extLst>
              <p:ext uri="{D42A27DB-BD31-4B8C-83A1-F6EECF244321}">
                <p14:modId xmlns:p14="http://schemas.microsoft.com/office/powerpoint/2010/main" val="1465232379"/>
              </p:ext>
            </p:extLst>
          </p:nvPr>
        </p:nvGraphicFramePr>
        <p:xfrm>
          <a:off x="1251678" y="1938867"/>
          <a:ext cx="5327650" cy="3292683"/>
        </p:xfrm>
        <a:graphic>
          <a:graphicData uri="http://schemas.openxmlformats.org/drawingml/2006/chart">
            <c:chart xmlns:c="http://schemas.openxmlformats.org/drawingml/2006/chart" xmlns:r="http://schemas.openxmlformats.org/officeDocument/2006/relationships" r:id="rId2"/>
          </a:graphicData>
        </a:graphic>
      </p:graphicFrame>
      <p:sp>
        <p:nvSpPr>
          <p:cNvPr id="3" name="Espace réservé du numéro de diapositive 2">
            <a:extLst>
              <a:ext uri="{FF2B5EF4-FFF2-40B4-BE49-F238E27FC236}">
                <a16:creationId xmlns:a16="http://schemas.microsoft.com/office/drawing/2014/main" id="{0CAF488E-98B0-49DB-BA3F-70779DAA6584}"/>
              </a:ext>
            </a:extLst>
          </p:cNvPr>
          <p:cNvSpPr>
            <a:spLocks noGrp="1"/>
          </p:cNvSpPr>
          <p:nvPr>
            <p:ph type="sldNum" sz="quarter" idx="12"/>
          </p:nvPr>
        </p:nvSpPr>
        <p:spPr/>
        <p:txBody>
          <a:bodyPr/>
          <a:lstStyle/>
          <a:p>
            <a:fld id="{71766878-3199-4EAB-94E7-2D6D11070E14}" type="slidenum">
              <a:rPr lang="en-US" smtClean="0"/>
              <a:t>19</a:t>
            </a:fld>
            <a:endParaRPr lang="en-US" dirty="0"/>
          </a:p>
        </p:txBody>
      </p:sp>
    </p:spTree>
    <p:extLst>
      <p:ext uri="{BB962C8B-B14F-4D97-AF65-F5344CB8AC3E}">
        <p14:creationId xmlns:p14="http://schemas.microsoft.com/office/powerpoint/2010/main" val="538961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solidFill>
                  <a:srgbClr val="0070C0"/>
                </a:solidFill>
              </a:rPr>
              <a:t>Ouverture de la séance</a:t>
            </a:r>
          </a:p>
        </p:txBody>
      </p:sp>
      <p:sp>
        <p:nvSpPr>
          <p:cNvPr id="3" name="Espace réservé du contenu 2"/>
          <p:cNvSpPr>
            <a:spLocks noGrp="1"/>
          </p:cNvSpPr>
          <p:nvPr>
            <p:ph idx="1"/>
          </p:nvPr>
        </p:nvSpPr>
        <p:spPr/>
        <p:txBody>
          <a:bodyPr/>
          <a:lstStyle/>
          <a:p>
            <a:r>
              <a:rPr lang="fr-FR" dirty="0"/>
              <a:t>Mme CARPENTIER Elisa - cadre supérieur de santé </a:t>
            </a:r>
          </a:p>
          <a:p>
            <a:pPr marL="0" indent="0">
              <a:buNone/>
            </a:pPr>
            <a:endParaRPr lang="fr-FR" dirty="0"/>
          </a:p>
          <a:p>
            <a:r>
              <a:rPr lang="fr-FR" dirty="0"/>
              <a:t>Mme DELIGNIERE Sylvie - cadre de santé </a:t>
            </a:r>
          </a:p>
        </p:txBody>
      </p:sp>
      <p:sp>
        <p:nvSpPr>
          <p:cNvPr id="4" name="Espace réservé du pied de page 3"/>
          <p:cNvSpPr>
            <a:spLocks noGrp="1"/>
          </p:cNvSpPr>
          <p:nvPr>
            <p:ph type="ftr" sz="quarter" idx="11"/>
          </p:nvPr>
        </p:nvSpPr>
        <p:spPr>
          <a:xfrm>
            <a:off x="4283439" y="6375679"/>
            <a:ext cx="4114800" cy="345796"/>
          </a:xfrm>
        </p:spPr>
        <p:txBody>
          <a:bodyPr/>
          <a:lstStyle/>
          <a:p>
            <a:r>
              <a:rPr lang="da-DK" dirty="0"/>
              <a:t>DELIGNIÈRE Sylvie, Dr GAUTHÉ Evelyne, Dr LE GOUIC Christiane DERMAN Karine, PETIT Marine, VAN DEN BROUCKE Angelique</a:t>
            </a:r>
            <a:endParaRPr lang="en-US" dirty="0"/>
          </a:p>
        </p:txBody>
      </p:sp>
      <p:sp>
        <p:nvSpPr>
          <p:cNvPr id="5" name="Espace réservé du numéro de diapositive 4">
            <a:extLst>
              <a:ext uri="{FF2B5EF4-FFF2-40B4-BE49-F238E27FC236}">
                <a16:creationId xmlns:a16="http://schemas.microsoft.com/office/drawing/2014/main" id="{935B0548-7F0D-4281-BA60-EAB45838EFE2}"/>
              </a:ext>
            </a:extLst>
          </p:cNvPr>
          <p:cNvSpPr>
            <a:spLocks noGrp="1"/>
          </p:cNvSpPr>
          <p:nvPr>
            <p:ph type="sldNum" sz="quarter" idx="12"/>
          </p:nvPr>
        </p:nvSpPr>
        <p:spPr/>
        <p:txBody>
          <a:bodyPr/>
          <a:lstStyle/>
          <a:p>
            <a:fld id="{71766878-3199-4EAB-94E7-2D6D11070E14}" type="slidenum">
              <a:rPr lang="en-US" smtClean="0"/>
              <a:t>2</a:t>
            </a:fld>
            <a:endParaRPr lang="en-US" dirty="0"/>
          </a:p>
        </p:txBody>
      </p:sp>
    </p:spTree>
    <p:extLst>
      <p:ext uri="{BB962C8B-B14F-4D97-AF65-F5344CB8AC3E}">
        <p14:creationId xmlns:p14="http://schemas.microsoft.com/office/powerpoint/2010/main" val="30449306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solidFill>
                  <a:srgbClr val="0070C0"/>
                </a:solidFill>
              </a:rPr>
              <a:t>Motif de recours</a:t>
            </a:r>
          </a:p>
        </p:txBody>
      </p:sp>
      <p:sp>
        <p:nvSpPr>
          <p:cNvPr id="4" name="Espace réservé du pied de page 3"/>
          <p:cNvSpPr>
            <a:spLocks noGrp="1"/>
          </p:cNvSpPr>
          <p:nvPr>
            <p:ph type="ftr" sz="quarter" idx="11"/>
          </p:nvPr>
        </p:nvSpPr>
        <p:spPr>
          <a:xfrm>
            <a:off x="4080933" y="6291076"/>
            <a:ext cx="4114800" cy="345796"/>
          </a:xfrm>
        </p:spPr>
        <p:txBody>
          <a:bodyPr/>
          <a:lstStyle/>
          <a:p>
            <a:r>
              <a:rPr lang="da-DK" dirty="0"/>
              <a:t>DELIGNIÈRE Sylvie, Dr GAUTHÉ Evelyne, Dr LE GOUIC Christiane DERMAN Karine, PETIT Marine, VAN DEN BROUCKE Angelique</a:t>
            </a:r>
            <a:endParaRPr lang="en-US" dirty="0"/>
          </a:p>
        </p:txBody>
      </p:sp>
      <p:sp>
        <p:nvSpPr>
          <p:cNvPr id="6" name="Rectangle 5"/>
          <p:cNvSpPr/>
          <p:nvPr/>
        </p:nvSpPr>
        <p:spPr>
          <a:xfrm>
            <a:off x="6797406" y="2413338"/>
            <a:ext cx="4781321" cy="3170099"/>
          </a:xfrm>
          <a:prstGeom prst="rect">
            <a:avLst/>
          </a:prstGeom>
        </p:spPr>
        <p:txBody>
          <a:bodyPr wrap="square">
            <a:spAutoFit/>
          </a:bodyPr>
          <a:lstStyle/>
          <a:p>
            <a:r>
              <a:rPr lang="fr-FR" sz="2000" dirty="0"/>
              <a:t>Les patients se présentent à la PASS pour des raisons diverses :</a:t>
            </a:r>
          </a:p>
          <a:p>
            <a:r>
              <a:rPr lang="fr-FR" sz="2000" dirty="0"/>
              <a:t>•	soit à la demande de l'IDE, suite à une orientation de l’un de nos partenaires, </a:t>
            </a:r>
          </a:p>
          <a:p>
            <a:r>
              <a:rPr lang="fr-FR" sz="2000" dirty="0"/>
              <a:t>•	soit dans le cadre d'un bilan de leur état de santé ou pour le suivi d'une pathologie déjà identifiée, </a:t>
            </a:r>
          </a:p>
          <a:p>
            <a:r>
              <a:rPr lang="fr-FR" sz="2000" dirty="0"/>
              <a:t>•	soit encore des informations concernant un traitement et/ou une prise en charge spécifique. </a:t>
            </a:r>
            <a:endParaRPr lang="fr-FR" sz="2000" strike="sngStrike" dirty="0"/>
          </a:p>
        </p:txBody>
      </p:sp>
      <p:sp>
        <p:nvSpPr>
          <p:cNvPr id="3" name="Espace réservé du contenu 2"/>
          <p:cNvSpPr>
            <a:spLocks noGrp="1"/>
          </p:cNvSpPr>
          <p:nvPr>
            <p:ph idx="1"/>
          </p:nvPr>
        </p:nvSpPr>
        <p:spPr/>
        <p:txBody>
          <a:bodyPr/>
          <a:lstStyle/>
          <a:p>
            <a:endParaRPr lang="fr-FR" dirty="0"/>
          </a:p>
        </p:txBody>
      </p:sp>
      <p:pic>
        <p:nvPicPr>
          <p:cNvPr id="8" name="Image 7"/>
          <p:cNvPicPr/>
          <p:nvPr/>
        </p:nvPicPr>
        <p:blipFill>
          <a:blip r:embed="rId2">
            <a:extLst>
              <a:ext uri="{28A0092B-C50C-407E-A947-70E740481C1C}">
                <a14:useLocalDpi xmlns:a14="http://schemas.microsoft.com/office/drawing/2010/main" val="0"/>
              </a:ext>
            </a:extLst>
          </a:blip>
          <a:srcRect/>
          <a:stretch>
            <a:fillRect/>
          </a:stretch>
        </p:blipFill>
        <p:spPr bwMode="auto">
          <a:xfrm>
            <a:off x="1102950" y="2286000"/>
            <a:ext cx="5694455" cy="3593591"/>
          </a:xfrm>
          <a:prstGeom prst="rect">
            <a:avLst/>
          </a:prstGeom>
          <a:noFill/>
        </p:spPr>
      </p:pic>
      <p:sp>
        <p:nvSpPr>
          <p:cNvPr id="5" name="Espace réservé du numéro de diapositive 4">
            <a:extLst>
              <a:ext uri="{FF2B5EF4-FFF2-40B4-BE49-F238E27FC236}">
                <a16:creationId xmlns:a16="http://schemas.microsoft.com/office/drawing/2014/main" id="{79EC8D44-480D-447E-AD31-21A817FE473B}"/>
              </a:ext>
            </a:extLst>
          </p:cNvPr>
          <p:cNvSpPr>
            <a:spLocks noGrp="1"/>
          </p:cNvSpPr>
          <p:nvPr>
            <p:ph type="sldNum" sz="quarter" idx="12"/>
          </p:nvPr>
        </p:nvSpPr>
        <p:spPr/>
        <p:txBody>
          <a:bodyPr/>
          <a:lstStyle/>
          <a:p>
            <a:fld id="{71766878-3199-4EAB-94E7-2D6D11070E14}" type="slidenum">
              <a:rPr lang="en-US" smtClean="0"/>
              <a:t>20</a:t>
            </a:fld>
            <a:endParaRPr lang="en-US" dirty="0"/>
          </a:p>
        </p:txBody>
      </p:sp>
    </p:spTree>
    <p:extLst>
      <p:ext uri="{BB962C8B-B14F-4D97-AF65-F5344CB8AC3E}">
        <p14:creationId xmlns:p14="http://schemas.microsoft.com/office/powerpoint/2010/main" val="9830812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solidFill>
                  <a:srgbClr val="0070C0"/>
                </a:solidFill>
              </a:rPr>
              <a:t>Méthode d’intervention de l’ide lors des entretiens</a:t>
            </a:r>
          </a:p>
        </p:txBody>
      </p:sp>
      <p:sp>
        <p:nvSpPr>
          <p:cNvPr id="4" name="Espace réservé du pied de page 3"/>
          <p:cNvSpPr>
            <a:spLocks noGrp="1"/>
          </p:cNvSpPr>
          <p:nvPr>
            <p:ph type="ftr" sz="quarter" idx="11"/>
          </p:nvPr>
        </p:nvSpPr>
        <p:spPr/>
        <p:txBody>
          <a:bodyPr/>
          <a:lstStyle/>
          <a:p>
            <a:r>
              <a:rPr lang="da-DK" dirty="0"/>
              <a:t>DELIGNIÈRE Sylvie, Dr GAUTHÉ Evelyne, Dr LE GOUIC Christiane DERMAN Karine, PETIT Marine, VAN DEN BROUCKE Angelique</a:t>
            </a:r>
            <a:endParaRPr lang="en-US" dirty="0"/>
          </a:p>
        </p:txBody>
      </p:sp>
      <p:sp>
        <p:nvSpPr>
          <p:cNvPr id="6" name="ZoneTexte 5"/>
          <p:cNvSpPr txBox="1"/>
          <p:nvPr/>
        </p:nvSpPr>
        <p:spPr>
          <a:xfrm>
            <a:off x="7683143" y="1874517"/>
            <a:ext cx="3585990" cy="4401205"/>
          </a:xfrm>
          <a:prstGeom prst="rect">
            <a:avLst/>
          </a:prstGeom>
          <a:noFill/>
        </p:spPr>
        <p:txBody>
          <a:bodyPr wrap="square" rtlCol="0">
            <a:spAutoFit/>
          </a:bodyPr>
          <a:lstStyle/>
          <a:p>
            <a:r>
              <a:rPr lang="fr-FR" sz="2000" u="sng" dirty="0"/>
              <a:t>De prime abord :</a:t>
            </a:r>
          </a:p>
          <a:p>
            <a:pPr marL="285750" indent="-285750">
              <a:buFont typeface="Arial" panose="020B0604020202020204" pitchFamily="34" charset="0"/>
              <a:buChar char="•"/>
            </a:pPr>
            <a:r>
              <a:rPr lang="fr-FR" sz="2000" dirty="0"/>
              <a:t>Entretien</a:t>
            </a:r>
          </a:p>
          <a:p>
            <a:pPr marL="285750" indent="-285750">
              <a:buFont typeface="Arial" panose="020B0604020202020204" pitchFamily="34" charset="0"/>
              <a:buChar char="•"/>
            </a:pPr>
            <a:r>
              <a:rPr lang="fr-FR" sz="2000" dirty="0"/>
              <a:t>recueil de données exhaustif et détaillé</a:t>
            </a:r>
          </a:p>
          <a:p>
            <a:pPr marL="285750" indent="-285750">
              <a:buFont typeface="Arial" panose="020B0604020202020204" pitchFamily="34" charset="0"/>
              <a:buChar char="•"/>
            </a:pPr>
            <a:r>
              <a:rPr lang="fr-FR" sz="2000" dirty="0"/>
              <a:t>Relation de confiance</a:t>
            </a:r>
          </a:p>
          <a:p>
            <a:pPr marL="285750" indent="-285750">
              <a:buFont typeface="Arial" panose="020B0604020202020204" pitchFamily="34" charset="0"/>
              <a:buChar char="•"/>
            </a:pPr>
            <a:r>
              <a:rPr lang="fr-FR" sz="2000" dirty="0"/>
              <a:t>Écoute</a:t>
            </a:r>
          </a:p>
          <a:p>
            <a:pPr marL="285750" indent="-285750">
              <a:buFont typeface="Arial" panose="020B0604020202020204" pitchFamily="34" charset="0"/>
              <a:buChar char="•"/>
            </a:pPr>
            <a:r>
              <a:rPr lang="fr-FR" sz="2000" dirty="0"/>
              <a:t>Liaison partenaire </a:t>
            </a:r>
          </a:p>
          <a:p>
            <a:r>
              <a:rPr lang="fr-FR" sz="2000" u="sng" dirty="0"/>
              <a:t>Dans le but :  </a:t>
            </a:r>
          </a:p>
          <a:p>
            <a:pPr marL="285750" indent="-285750">
              <a:buFont typeface="Arial" panose="020B0604020202020204" pitchFamily="34" charset="0"/>
              <a:buChar char="•"/>
            </a:pPr>
            <a:r>
              <a:rPr lang="fr-FR" sz="2000" dirty="0"/>
              <a:t>Évaluation en besoin de santé </a:t>
            </a:r>
          </a:p>
          <a:p>
            <a:pPr marL="285750" indent="-285750">
              <a:buFont typeface="Arial" panose="020B0604020202020204" pitchFamily="34" charset="0"/>
              <a:buChar char="•"/>
            </a:pPr>
            <a:r>
              <a:rPr lang="fr-FR" sz="2000" dirty="0"/>
              <a:t>Créer parcours de soins </a:t>
            </a:r>
          </a:p>
          <a:p>
            <a:pPr marL="285750" indent="-285750">
              <a:buFont typeface="Arial" panose="020B0604020202020204" pitchFamily="34" charset="0"/>
              <a:buChar char="•"/>
            </a:pPr>
            <a:r>
              <a:rPr lang="fr-FR" sz="2000" dirty="0"/>
              <a:t>Éducation à la santé / prévention </a:t>
            </a:r>
          </a:p>
          <a:p>
            <a:pPr marL="285750" indent="-285750">
              <a:buFont typeface="Arial" panose="020B0604020202020204" pitchFamily="34" charset="0"/>
              <a:buChar char="•"/>
            </a:pPr>
            <a:r>
              <a:rPr lang="fr-FR" sz="2000" dirty="0"/>
              <a:t>Prise de rdv</a:t>
            </a:r>
          </a:p>
          <a:p>
            <a:pPr marL="285750" indent="-285750">
              <a:buFont typeface="Arial" panose="020B0604020202020204" pitchFamily="34" charset="0"/>
              <a:buChar char="•"/>
            </a:pPr>
            <a:r>
              <a:rPr lang="fr-FR" sz="2000" dirty="0"/>
              <a:t>Liaison partenaire </a:t>
            </a:r>
          </a:p>
        </p:txBody>
      </p:sp>
      <p:sp>
        <p:nvSpPr>
          <p:cNvPr id="8" name="Espace réservé du contenu 7"/>
          <p:cNvSpPr>
            <a:spLocks noGrp="1"/>
          </p:cNvSpPr>
          <p:nvPr>
            <p:ph idx="1"/>
          </p:nvPr>
        </p:nvSpPr>
        <p:spPr/>
        <p:txBody>
          <a:bodyPr/>
          <a:lstStyle/>
          <a:p>
            <a:endParaRPr lang="fr-FR" dirty="0"/>
          </a:p>
        </p:txBody>
      </p:sp>
      <p:graphicFrame>
        <p:nvGraphicFramePr>
          <p:cNvPr id="9" name="Graphique 8">
            <a:extLst>
              <a:ext uri="{FF2B5EF4-FFF2-40B4-BE49-F238E27FC236}">
                <a16:creationId xmlns:a16="http://schemas.microsoft.com/office/drawing/2014/main" id="{CDCD6BE6-9EA4-499B-B6ED-166F92409EFC}"/>
              </a:ext>
            </a:extLst>
          </p:cNvPr>
          <p:cNvGraphicFramePr/>
          <p:nvPr>
            <p:extLst>
              <p:ext uri="{D42A27DB-BD31-4B8C-83A1-F6EECF244321}">
                <p14:modId xmlns:p14="http://schemas.microsoft.com/office/powerpoint/2010/main" val="2872820188"/>
              </p:ext>
            </p:extLst>
          </p:nvPr>
        </p:nvGraphicFramePr>
        <p:xfrm>
          <a:off x="1075266" y="2039880"/>
          <a:ext cx="6447010" cy="3929120"/>
        </p:xfrm>
        <a:graphic>
          <a:graphicData uri="http://schemas.openxmlformats.org/drawingml/2006/chart">
            <c:chart xmlns:c="http://schemas.openxmlformats.org/drawingml/2006/chart" xmlns:r="http://schemas.openxmlformats.org/officeDocument/2006/relationships" r:id="rId2"/>
          </a:graphicData>
        </a:graphic>
      </p:graphicFrame>
      <p:sp>
        <p:nvSpPr>
          <p:cNvPr id="3" name="Espace réservé du numéro de diapositive 2">
            <a:extLst>
              <a:ext uri="{FF2B5EF4-FFF2-40B4-BE49-F238E27FC236}">
                <a16:creationId xmlns:a16="http://schemas.microsoft.com/office/drawing/2014/main" id="{B28528C0-E326-457A-B63A-4D9F1883B805}"/>
              </a:ext>
            </a:extLst>
          </p:cNvPr>
          <p:cNvSpPr>
            <a:spLocks noGrp="1"/>
          </p:cNvSpPr>
          <p:nvPr>
            <p:ph type="sldNum" sz="quarter" idx="12"/>
          </p:nvPr>
        </p:nvSpPr>
        <p:spPr/>
        <p:txBody>
          <a:bodyPr/>
          <a:lstStyle/>
          <a:p>
            <a:fld id="{71766878-3199-4EAB-94E7-2D6D11070E14}" type="slidenum">
              <a:rPr lang="en-US" smtClean="0"/>
              <a:t>21</a:t>
            </a:fld>
            <a:endParaRPr lang="en-US" dirty="0"/>
          </a:p>
        </p:txBody>
      </p:sp>
    </p:spTree>
    <p:extLst>
      <p:ext uri="{BB962C8B-B14F-4D97-AF65-F5344CB8AC3E}">
        <p14:creationId xmlns:p14="http://schemas.microsoft.com/office/powerpoint/2010/main" val="8700208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solidFill>
                  <a:srgbClr val="0070C0"/>
                </a:solidFill>
              </a:rPr>
              <a:t>Problématiques de santé repérées </a:t>
            </a:r>
          </a:p>
        </p:txBody>
      </p:sp>
      <p:sp>
        <p:nvSpPr>
          <p:cNvPr id="4" name="Espace réservé du pied de page 3"/>
          <p:cNvSpPr>
            <a:spLocks noGrp="1"/>
          </p:cNvSpPr>
          <p:nvPr>
            <p:ph type="ftr" sz="quarter" idx="11"/>
          </p:nvPr>
        </p:nvSpPr>
        <p:spPr>
          <a:xfrm>
            <a:off x="1069590" y="6375679"/>
            <a:ext cx="10718458" cy="345796"/>
          </a:xfrm>
        </p:spPr>
        <p:txBody>
          <a:bodyPr/>
          <a:lstStyle/>
          <a:p>
            <a:r>
              <a:rPr lang="da-DK" dirty="0"/>
              <a:t>DELIGNIÈRE Sylvie, Dr GAUTHÉ Evelyne, Dr LE GOUIC Christiane DERMAN Karine, PETIT Marine, VAN DEN BROUCKE Angelique</a:t>
            </a:r>
            <a:endParaRPr lang="en-US" dirty="0"/>
          </a:p>
        </p:txBody>
      </p:sp>
      <p:sp>
        <p:nvSpPr>
          <p:cNvPr id="6" name="ZoneTexte 5"/>
          <p:cNvSpPr txBox="1"/>
          <p:nvPr/>
        </p:nvSpPr>
        <p:spPr>
          <a:xfrm>
            <a:off x="7370594" y="1874517"/>
            <a:ext cx="4241494" cy="4647426"/>
          </a:xfrm>
          <a:prstGeom prst="rect">
            <a:avLst/>
          </a:prstGeom>
          <a:noFill/>
        </p:spPr>
        <p:txBody>
          <a:bodyPr wrap="square" rtlCol="0">
            <a:spAutoFit/>
          </a:bodyPr>
          <a:lstStyle/>
          <a:p>
            <a:r>
              <a:rPr lang="fr-FR" sz="2000" dirty="0"/>
              <a:t>84 retards vaccinaux</a:t>
            </a:r>
          </a:p>
          <a:p>
            <a:endParaRPr lang="fr-FR" sz="2000" dirty="0"/>
          </a:p>
          <a:p>
            <a:r>
              <a:rPr lang="fr-FR" sz="2000" dirty="0"/>
              <a:t>65 personnes avec des difficultés liées a la compréhension </a:t>
            </a:r>
          </a:p>
          <a:p>
            <a:endParaRPr lang="fr-FR" sz="2000" dirty="0"/>
          </a:p>
          <a:p>
            <a:r>
              <a:rPr lang="fr-FR" sz="2000" dirty="0"/>
              <a:t>83 personnes présentent un troubles psychologiques </a:t>
            </a:r>
          </a:p>
          <a:p>
            <a:endParaRPr lang="fr-FR" sz="2000" dirty="0"/>
          </a:p>
          <a:p>
            <a:r>
              <a:rPr lang="fr-FR" sz="2000" dirty="0"/>
              <a:t>103 personnes présentent une détresse et un épuisement </a:t>
            </a:r>
          </a:p>
          <a:p>
            <a:endParaRPr lang="fr-FR" sz="2000" dirty="0"/>
          </a:p>
          <a:p>
            <a:r>
              <a:rPr lang="fr-FR" sz="2000" dirty="0"/>
              <a:t>87 personnes étaient en rupture de soins </a:t>
            </a:r>
          </a:p>
          <a:p>
            <a:r>
              <a:rPr lang="fr-FR" dirty="0"/>
              <a:t> </a:t>
            </a:r>
          </a:p>
          <a:p>
            <a:endParaRPr lang="fr-FR" dirty="0"/>
          </a:p>
        </p:txBody>
      </p:sp>
      <p:sp>
        <p:nvSpPr>
          <p:cNvPr id="3" name="Espace réservé du contenu 2"/>
          <p:cNvSpPr>
            <a:spLocks noGrp="1"/>
          </p:cNvSpPr>
          <p:nvPr>
            <p:ph idx="1"/>
          </p:nvPr>
        </p:nvSpPr>
        <p:spPr/>
        <p:txBody>
          <a:bodyPr/>
          <a:lstStyle/>
          <a:p>
            <a:endParaRPr lang="fr-FR" dirty="0"/>
          </a:p>
        </p:txBody>
      </p:sp>
      <p:graphicFrame>
        <p:nvGraphicFramePr>
          <p:cNvPr id="7" name="Graphique 6">
            <a:extLst>
              <a:ext uri="{FF2B5EF4-FFF2-40B4-BE49-F238E27FC236}">
                <a16:creationId xmlns:a16="http://schemas.microsoft.com/office/drawing/2014/main" id="{EA652989-8CE2-4897-B2C0-F108EA74EA98}"/>
              </a:ext>
            </a:extLst>
          </p:cNvPr>
          <p:cNvGraphicFramePr/>
          <p:nvPr>
            <p:extLst>
              <p:ext uri="{D42A27DB-BD31-4B8C-83A1-F6EECF244321}">
                <p14:modId xmlns:p14="http://schemas.microsoft.com/office/powerpoint/2010/main" val="743404426"/>
              </p:ext>
            </p:extLst>
          </p:nvPr>
        </p:nvGraphicFramePr>
        <p:xfrm>
          <a:off x="1141306" y="1789914"/>
          <a:ext cx="6047199" cy="4179086"/>
        </p:xfrm>
        <a:graphic>
          <a:graphicData uri="http://schemas.openxmlformats.org/drawingml/2006/chart">
            <c:chart xmlns:c="http://schemas.openxmlformats.org/drawingml/2006/chart" xmlns:r="http://schemas.openxmlformats.org/officeDocument/2006/relationships" r:id="rId3"/>
          </a:graphicData>
        </a:graphic>
      </p:graphicFrame>
      <p:sp>
        <p:nvSpPr>
          <p:cNvPr id="5" name="Espace réservé du numéro de diapositive 4">
            <a:extLst>
              <a:ext uri="{FF2B5EF4-FFF2-40B4-BE49-F238E27FC236}">
                <a16:creationId xmlns:a16="http://schemas.microsoft.com/office/drawing/2014/main" id="{E7519D2F-6384-474F-B25A-E77D835FD5F9}"/>
              </a:ext>
            </a:extLst>
          </p:cNvPr>
          <p:cNvSpPr>
            <a:spLocks noGrp="1"/>
          </p:cNvSpPr>
          <p:nvPr>
            <p:ph type="sldNum" sz="quarter" idx="12"/>
          </p:nvPr>
        </p:nvSpPr>
        <p:spPr/>
        <p:txBody>
          <a:bodyPr/>
          <a:lstStyle/>
          <a:p>
            <a:fld id="{71766878-3199-4EAB-94E7-2D6D11070E14}" type="slidenum">
              <a:rPr lang="en-US" smtClean="0"/>
              <a:t>22</a:t>
            </a:fld>
            <a:endParaRPr lang="en-US" dirty="0"/>
          </a:p>
        </p:txBody>
      </p:sp>
    </p:spTree>
    <p:extLst>
      <p:ext uri="{BB962C8B-B14F-4D97-AF65-F5344CB8AC3E}">
        <p14:creationId xmlns:p14="http://schemas.microsoft.com/office/powerpoint/2010/main" val="2760954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51678" y="382384"/>
            <a:ext cx="10178322" cy="5497207"/>
          </a:xfrm>
        </p:spPr>
        <p:txBody>
          <a:bodyPr/>
          <a:lstStyle/>
          <a:p>
            <a:pPr algn="ctr"/>
            <a:r>
              <a:rPr lang="fr-FR" dirty="0"/>
              <a:t/>
            </a:r>
            <a:br>
              <a:rPr lang="fr-FR" dirty="0"/>
            </a:br>
            <a:r>
              <a:rPr lang="fr-FR" dirty="0"/>
              <a:t/>
            </a:r>
            <a:br>
              <a:rPr lang="fr-FR" dirty="0"/>
            </a:br>
            <a:r>
              <a:rPr lang="fr-FR" dirty="0"/>
              <a:t/>
            </a:r>
            <a:br>
              <a:rPr lang="fr-FR" dirty="0"/>
            </a:br>
            <a:r>
              <a:rPr lang="fr-FR" dirty="0"/>
              <a:t>La Prise en charge médicale </a:t>
            </a:r>
          </a:p>
        </p:txBody>
      </p:sp>
      <p:sp>
        <p:nvSpPr>
          <p:cNvPr id="3" name="Espace réservé du contenu 2"/>
          <p:cNvSpPr>
            <a:spLocks noGrp="1"/>
          </p:cNvSpPr>
          <p:nvPr>
            <p:ph idx="1"/>
          </p:nvPr>
        </p:nvSpPr>
        <p:spPr/>
        <p:txBody>
          <a:bodyPr/>
          <a:lstStyle/>
          <a:p>
            <a:endParaRPr lang="fr-FR" dirty="0"/>
          </a:p>
        </p:txBody>
      </p:sp>
      <p:sp>
        <p:nvSpPr>
          <p:cNvPr id="4" name="Espace réservé du pied de page 3"/>
          <p:cNvSpPr>
            <a:spLocks noGrp="1"/>
          </p:cNvSpPr>
          <p:nvPr>
            <p:ph type="ftr" sz="quarter" idx="11"/>
          </p:nvPr>
        </p:nvSpPr>
        <p:spPr/>
        <p:txBody>
          <a:bodyPr/>
          <a:lstStyle/>
          <a:p>
            <a:r>
              <a:rPr lang="da-DK" dirty="0"/>
              <a:t>DELIGNIÈRE Sylvie, Dr GAUTHÉ Evelyne, Dr LE GOUIC Christiane DERMAN Karine, PETIT Marine, VAN DEN BROUCKE Angelique</a:t>
            </a:r>
            <a:endParaRPr lang="en-US" dirty="0"/>
          </a:p>
        </p:txBody>
      </p:sp>
      <p:sp>
        <p:nvSpPr>
          <p:cNvPr id="5" name="Espace réservé du numéro de diapositive 4">
            <a:extLst>
              <a:ext uri="{FF2B5EF4-FFF2-40B4-BE49-F238E27FC236}">
                <a16:creationId xmlns:a16="http://schemas.microsoft.com/office/drawing/2014/main" id="{6139E9B7-FEA2-447C-97EC-1ED036F46D2C}"/>
              </a:ext>
            </a:extLst>
          </p:cNvPr>
          <p:cNvSpPr>
            <a:spLocks noGrp="1"/>
          </p:cNvSpPr>
          <p:nvPr>
            <p:ph type="sldNum" sz="quarter" idx="12"/>
          </p:nvPr>
        </p:nvSpPr>
        <p:spPr/>
        <p:txBody>
          <a:bodyPr/>
          <a:lstStyle/>
          <a:p>
            <a:fld id="{71766878-3199-4EAB-94E7-2D6D11070E14}" type="slidenum">
              <a:rPr lang="en-US" smtClean="0"/>
              <a:t>23</a:t>
            </a:fld>
            <a:endParaRPr lang="en-US" dirty="0"/>
          </a:p>
        </p:txBody>
      </p:sp>
    </p:spTree>
    <p:extLst>
      <p:ext uri="{BB962C8B-B14F-4D97-AF65-F5344CB8AC3E}">
        <p14:creationId xmlns:p14="http://schemas.microsoft.com/office/powerpoint/2010/main" val="4376986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solidFill>
                  <a:srgbClr val="0070C0"/>
                </a:solidFill>
              </a:rPr>
              <a:t>Répartition homme femme de la prise en charge médicale </a:t>
            </a:r>
          </a:p>
        </p:txBody>
      </p:sp>
      <p:sp>
        <p:nvSpPr>
          <p:cNvPr id="4" name="Espace réservé du pied de page 3"/>
          <p:cNvSpPr>
            <a:spLocks noGrp="1"/>
          </p:cNvSpPr>
          <p:nvPr>
            <p:ph type="ftr" sz="quarter" idx="11"/>
          </p:nvPr>
        </p:nvSpPr>
        <p:spPr/>
        <p:txBody>
          <a:bodyPr/>
          <a:lstStyle/>
          <a:p>
            <a:r>
              <a:rPr lang="da-DK" dirty="0"/>
              <a:t>DELIGNIÈRE Sylvie, Dr GAUTHÉ Evelyne, Dr LE GOUIC Christiane DERMAN Karine, PETIT Marine, VAN DEN BROUCKE Angelique</a:t>
            </a:r>
            <a:endParaRPr lang="en-US" dirty="0"/>
          </a:p>
        </p:txBody>
      </p:sp>
      <p:sp>
        <p:nvSpPr>
          <p:cNvPr id="6" name="Rectangle 5"/>
          <p:cNvSpPr/>
          <p:nvPr/>
        </p:nvSpPr>
        <p:spPr>
          <a:xfrm>
            <a:off x="6871362" y="2135406"/>
            <a:ext cx="4043190" cy="3477875"/>
          </a:xfrm>
          <a:prstGeom prst="rect">
            <a:avLst/>
          </a:prstGeom>
        </p:spPr>
        <p:txBody>
          <a:bodyPr wrap="square">
            <a:spAutoFit/>
          </a:bodyPr>
          <a:lstStyle/>
          <a:p>
            <a:r>
              <a:rPr lang="fr-FR" sz="2000" dirty="0"/>
              <a:t>En 2025, le médecin de la PASS a reçu :</a:t>
            </a:r>
          </a:p>
          <a:p>
            <a:endParaRPr lang="fr-FR" sz="2000" dirty="0"/>
          </a:p>
          <a:p>
            <a:r>
              <a:rPr lang="fr-FR" sz="2000" dirty="0"/>
              <a:t>•	51 personnes dont 25 nouveaux patients </a:t>
            </a:r>
          </a:p>
          <a:p>
            <a:endParaRPr lang="fr-FR" sz="2000" dirty="0"/>
          </a:p>
          <a:p>
            <a:r>
              <a:rPr lang="fr-FR" sz="2000" dirty="0"/>
              <a:t>•	23 hommes dont 13 </a:t>
            </a:r>
          </a:p>
          <a:p>
            <a:r>
              <a:rPr lang="fr-FR" sz="2000" dirty="0"/>
              <a:t>nouveaux </a:t>
            </a:r>
          </a:p>
          <a:p>
            <a:endParaRPr lang="fr-FR" sz="2000" dirty="0"/>
          </a:p>
          <a:p>
            <a:r>
              <a:rPr lang="fr-FR" sz="2000" dirty="0"/>
              <a:t>•	28 femmes dont 12 nouvelles </a:t>
            </a:r>
          </a:p>
        </p:txBody>
      </p:sp>
      <p:pic>
        <p:nvPicPr>
          <p:cNvPr id="7" name="Espace réservé du contenu 6"/>
          <p:cNvPicPr>
            <a:picLocks noGrp="1" noChangeAspect="1"/>
          </p:cNvPicPr>
          <p:nvPr>
            <p:ph idx="1"/>
          </p:nvPr>
        </p:nvPicPr>
        <p:blipFill>
          <a:blip r:embed="rId2"/>
          <a:stretch>
            <a:fillRect/>
          </a:stretch>
        </p:blipFill>
        <p:spPr>
          <a:xfrm>
            <a:off x="1251678" y="2135406"/>
            <a:ext cx="5406071" cy="3249394"/>
          </a:xfrm>
          <a:prstGeom prst="rect">
            <a:avLst/>
          </a:prstGeom>
        </p:spPr>
      </p:pic>
      <p:sp>
        <p:nvSpPr>
          <p:cNvPr id="3" name="Espace réservé du numéro de diapositive 2">
            <a:extLst>
              <a:ext uri="{FF2B5EF4-FFF2-40B4-BE49-F238E27FC236}">
                <a16:creationId xmlns:a16="http://schemas.microsoft.com/office/drawing/2014/main" id="{7EFA1D48-CD88-4916-B500-8FBD60664937}"/>
              </a:ext>
            </a:extLst>
          </p:cNvPr>
          <p:cNvSpPr>
            <a:spLocks noGrp="1"/>
          </p:cNvSpPr>
          <p:nvPr>
            <p:ph type="sldNum" sz="quarter" idx="12"/>
          </p:nvPr>
        </p:nvSpPr>
        <p:spPr/>
        <p:txBody>
          <a:bodyPr/>
          <a:lstStyle/>
          <a:p>
            <a:fld id="{71766878-3199-4EAB-94E7-2D6D11070E14}" type="slidenum">
              <a:rPr lang="en-US" smtClean="0"/>
              <a:t>24</a:t>
            </a:fld>
            <a:endParaRPr lang="en-US" dirty="0"/>
          </a:p>
        </p:txBody>
      </p:sp>
    </p:spTree>
    <p:extLst>
      <p:ext uri="{BB962C8B-B14F-4D97-AF65-F5344CB8AC3E}">
        <p14:creationId xmlns:p14="http://schemas.microsoft.com/office/powerpoint/2010/main" val="23079480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17811" y="205458"/>
            <a:ext cx="10178322" cy="1492132"/>
          </a:xfrm>
        </p:spPr>
        <p:txBody>
          <a:bodyPr/>
          <a:lstStyle/>
          <a:p>
            <a:pPr algn="ctr"/>
            <a:r>
              <a:rPr lang="fr-FR" dirty="0">
                <a:solidFill>
                  <a:srgbClr val="0070C0"/>
                </a:solidFill>
              </a:rPr>
              <a:t>Pathologies repérées</a:t>
            </a:r>
          </a:p>
        </p:txBody>
      </p:sp>
      <p:sp>
        <p:nvSpPr>
          <p:cNvPr id="4" name="Espace réservé du pied de page 3"/>
          <p:cNvSpPr>
            <a:spLocks noGrp="1"/>
          </p:cNvSpPr>
          <p:nvPr>
            <p:ph type="ftr" sz="quarter" idx="11"/>
          </p:nvPr>
        </p:nvSpPr>
        <p:spPr/>
        <p:txBody>
          <a:bodyPr/>
          <a:lstStyle/>
          <a:p>
            <a:r>
              <a:rPr lang="da-DK" dirty="0"/>
              <a:t>DELIGNIÈRE Sylvie, Dr GAUTHÉ Evelyne, Dr LE GOUIC Christiane DERMAN Karine, PETIT Marine, VAN DEN BROUCKE Angelique</a:t>
            </a:r>
            <a:endParaRPr lang="en-US" dirty="0"/>
          </a:p>
        </p:txBody>
      </p:sp>
      <p:sp>
        <p:nvSpPr>
          <p:cNvPr id="6" name="Rectangle 5"/>
          <p:cNvSpPr/>
          <p:nvPr/>
        </p:nvSpPr>
        <p:spPr>
          <a:xfrm>
            <a:off x="6488924" y="1256450"/>
            <a:ext cx="3888954" cy="4247317"/>
          </a:xfrm>
          <a:prstGeom prst="rect">
            <a:avLst/>
          </a:prstGeom>
        </p:spPr>
        <p:txBody>
          <a:bodyPr wrap="square">
            <a:spAutoFit/>
          </a:bodyPr>
          <a:lstStyle/>
          <a:p>
            <a:r>
              <a:rPr lang="fr-FR" dirty="0"/>
              <a:t>Les pathologies principalement repérées : </a:t>
            </a:r>
          </a:p>
          <a:p>
            <a:endParaRPr lang="fr-FR" dirty="0"/>
          </a:p>
          <a:p>
            <a:pPr marL="285750" indent="-285750">
              <a:buFont typeface="Arial" panose="020B0604020202020204" pitchFamily="34" charset="0"/>
              <a:buChar char="•"/>
            </a:pPr>
            <a:r>
              <a:rPr lang="fr-FR" dirty="0"/>
              <a:t>54 pathologies de médecine interne (diabète, troubles de la thyroïde…) </a:t>
            </a:r>
            <a:endParaRPr lang="fr-FR" dirty="0">
              <a:solidFill>
                <a:srgbClr val="FF0000"/>
              </a:solidFill>
            </a:endParaRP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a:t>6 pathologies de gynécologie </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a:t>3 pathologies orl </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a:t>23 troubles psychosomatiques </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a:t>3 prises en charge du handicap</a:t>
            </a:r>
          </a:p>
        </p:txBody>
      </p:sp>
      <p:pic>
        <p:nvPicPr>
          <p:cNvPr id="7" name="Espace réservé du contenu 6"/>
          <p:cNvPicPr>
            <a:picLocks noGrp="1" noChangeAspect="1"/>
          </p:cNvPicPr>
          <p:nvPr>
            <p:ph idx="1"/>
          </p:nvPr>
        </p:nvPicPr>
        <p:blipFill>
          <a:blip r:embed="rId2"/>
          <a:stretch>
            <a:fillRect/>
          </a:stretch>
        </p:blipFill>
        <p:spPr>
          <a:xfrm>
            <a:off x="599246" y="1456267"/>
            <a:ext cx="5889678" cy="4510410"/>
          </a:xfrm>
          <a:prstGeom prst="rect">
            <a:avLst/>
          </a:prstGeom>
        </p:spPr>
      </p:pic>
      <p:sp>
        <p:nvSpPr>
          <p:cNvPr id="3" name="Espace réservé du numéro de diapositive 2">
            <a:extLst>
              <a:ext uri="{FF2B5EF4-FFF2-40B4-BE49-F238E27FC236}">
                <a16:creationId xmlns:a16="http://schemas.microsoft.com/office/drawing/2014/main" id="{98FD9C43-D120-4D64-9134-71B19B19427A}"/>
              </a:ext>
            </a:extLst>
          </p:cNvPr>
          <p:cNvSpPr>
            <a:spLocks noGrp="1"/>
          </p:cNvSpPr>
          <p:nvPr>
            <p:ph type="sldNum" sz="quarter" idx="12"/>
          </p:nvPr>
        </p:nvSpPr>
        <p:spPr/>
        <p:txBody>
          <a:bodyPr/>
          <a:lstStyle/>
          <a:p>
            <a:fld id="{71766878-3199-4EAB-94E7-2D6D11070E14}" type="slidenum">
              <a:rPr lang="en-US" smtClean="0"/>
              <a:t>25</a:t>
            </a:fld>
            <a:endParaRPr lang="en-US" dirty="0"/>
          </a:p>
        </p:txBody>
      </p:sp>
    </p:spTree>
    <p:extLst>
      <p:ext uri="{BB962C8B-B14F-4D97-AF65-F5344CB8AC3E}">
        <p14:creationId xmlns:p14="http://schemas.microsoft.com/office/powerpoint/2010/main" val="29041920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solidFill>
                  <a:srgbClr val="0070C0"/>
                </a:solidFill>
              </a:rPr>
              <a:t>Orientation</a:t>
            </a:r>
            <a:r>
              <a:rPr lang="fr-FR" dirty="0"/>
              <a:t> </a:t>
            </a:r>
            <a:r>
              <a:rPr lang="fr-FR" dirty="0">
                <a:solidFill>
                  <a:srgbClr val="0070C0"/>
                </a:solidFill>
              </a:rPr>
              <a:t>des patients</a:t>
            </a:r>
          </a:p>
        </p:txBody>
      </p:sp>
      <p:sp>
        <p:nvSpPr>
          <p:cNvPr id="4" name="Espace réservé du pied de page 3"/>
          <p:cNvSpPr>
            <a:spLocks noGrp="1"/>
          </p:cNvSpPr>
          <p:nvPr>
            <p:ph type="ftr" sz="quarter" idx="11"/>
          </p:nvPr>
        </p:nvSpPr>
        <p:spPr/>
        <p:txBody>
          <a:bodyPr/>
          <a:lstStyle/>
          <a:p>
            <a:r>
              <a:rPr lang="da-DK" dirty="0"/>
              <a:t>DELIGNIÈRE Sylvie, Dr GAUTHÉ Evelyne, Dr LE GOUIC Christiane DERMAN Karine, PETIT Marine, VAN DEN BROUCKE Angelique</a:t>
            </a:r>
            <a:endParaRPr lang="en-US" dirty="0"/>
          </a:p>
        </p:txBody>
      </p:sp>
      <p:sp>
        <p:nvSpPr>
          <p:cNvPr id="6" name="ZoneTexte 5"/>
          <p:cNvSpPr txBox="1"/>
          <p:nvPr/>
        </p:nvSpPr>
        <p:spPr>
          <a:xfrm>
            <a:off x="7254607" y="2098993"/>
            <a:ext cx="4175393" cy="4093428"/>
          </a:xfrm>
          <a:prstGeom prst="rect">
            <a:avLst/>
          </a:prstGeom>
          <a:noFill/>
        </p:spPr>
        <p:txBody>
          <a:bodyPr wrap="square" rtlCol="0">
            <a:spAutoFit/>
          </a:bodyPr>
          <a:lstStyle/>
          <a:p>
            <a:r>
              <a:rPr lang="fr-FR" sz="2000" dirty="0"/>
              <a:t>Durant les consultations, le médecin de la PASS va: </a:t>
            </a:r>
          </a:p>
          <a:p>
            <a:pPr marL="342900" indent="-342900">
              <a:buFont typeface="Arial" panose="020B0604020202020204" pitchFamily="34" charset="0"/>
              <a:buChar char="•"/>
            </a:pPr>
            <a:r>
              <a:rPr lang="fr-FR" sz="2000" dirty="0"/>
              <a:t>Écouter</a:t>
            </a:r>
          </a:p>
          <a:p>
            <a:pPr marL="342900" indent="-342900">
              <a:buFont typeface="Arial" panose="020B0604020202020204" pitchFamily="34" charset="0"/>
              <a:buChar char="•"/>
            </a:pPr>
            <a:r>
              <a:rPr lang="fr-FR" sz="2000" dirty="0"/>
              <a:t>Conseiller </a:t>
            </a:r>
          </a:p>
          <a:p>
            <a:pPr marL="342900" indent="-342900">
              <a:buFont typeface="Arial" panose="020B0604020202020204" pitchFamily="34" charset="0"/>
              <a:buChar char="•"/>
            </a:pPr>
            <a:r>
              <a:rPr lang="fr-FR" sz="2000" dirty="0"/>
              <a:t>Diagnostiquer</a:t>
            </a:r>
          </a:p>
          <a:p>
            <a:pPr marL="342900" indent="-342900">
              <a:buFont typeface="Arial" panose="020B0604020202020204" pitchFamily="34" charset="0"/>
              <a:buChar char="•"/>
            </a:pPr>
            <a:r>
              <a:rPr lang="fr-FR" sz="2000" dirty="0"/>
              <a:t>Prescrire divers examens, éléments en possession du spécialiste pour la suite de la prise en charge lors de l’orientation du patient. </a:t>
            </a:r>
          </a:p>
          <a:p>
            <a:pPr marL="342900" indent="-342900">
              <a:buFont typeface="Arial" panose="020B0604020202020204" pitchFamily="34" charset="0"/>
              <a:buChar char="•"/>
            </a:pPr>
            <a:r>
              <a:rPr lang="fr-FR" sz="2000" dirty="0"/>
              <a:t>Réaliser différentes orientations vers les médecins spécialistes du GHT.</a:t>
            </a:r>
          </a:p>
        </p:txBody>
      </p:sp>
      <p:pic>
        <p:nvPicPr>
          <p:cNvPr id="7" name="Espace réservé du contenu 6"/>
          <p:cNvPicPr>
            <a:picLocks noGrp="1" noChangeAspect="1"/>
          </p:cNvPicPr>
          <p:nvPr>
            <p:ph idx="1"/>
          </p:nvPr>
        </p:nvPicPr>
        <p:blipFill>
          <a:blip r:embed="rId2"/>
          <a:stretch>
            <a:fillRect/>
          </a:stretch>
        </p:blipFill>
        <p:spPr>
          <a:xfrm>
            <a:off x="1084189" y="1874517"/>
            <a:ext cx="5908822" cy="3543535"/>
          </a:xfrm>
          <a:prstGeom prst="rect">
            <a:avLst/>
          </a:prstGeom>
        </p:spPr>
      </p:pic>
      <p:sp>
        <p:nvSpPr>
          <p:cNvPr id="3" name="Espace réservé du numéro de diapositive 2">
            <a:extLst>
              <a:ext uri="{FF2B5EF4-FFF2-40B4-BE49-F238E27FC236}">
                <a16:creationId xmlns:a16="http://schemas.microsoft.com/office/drawing/2014/main" id="{040A6A25-475B-454F-84C2-BBE95A936207}"/>
              </a:ext>
            </a:extLst>
          </p:cNvPr>
          <p:cNvSpPr>
            <a:spLocks noGrp="1"/>
          </p:cNvSpPr>
          <p:nvPr>
            <p:ph type="sldNum" sz="quarter" idx="12"/>
          </p:nvPr>
        </p:nvSpPr>
        <p:spPr/>
        <p:txBody>
          <a:bodyPr/>
          <a:lstStyle/>
          <a:p>
            <a:fld id="{71766878-3199-4EAB-94E7-2D6D11070E14}" type="slidenum">
              <a:rPr lang="en-US" smtClean="0"/>
              <a:t>26</a:t>
            </a:fld>
            <a:endParaRPr lang="en-US" dirty="0"/>
          </a:p>
        </p:txBody>
      </p:sp>
    </p:spTree>
    <p:extLst>
      <p:ext uri="{BB962C8B-B14F-4D97-AF65-F5344CB8AC3E}">
        <p14:creationId xmlns:p14="http://schemas.microsoft.com/office/powerpoint/2010/main" val="5984968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F4842A-4674-494C-B728-B33DDE7F5FA0}"/>
              </a:ext>
            </a:extLst>
          </p:cNvPr>
          <p:cNvSpPr>
            <a:spLocks noGrp="1"/>
          </p:cNvSpPr>
          <p:nvPr>
            <p:ph type="title"/>
          </p:nvPr>
        </p:nvSpPr>
        <p:spPr/>
        <p:txBody>
          <a:bodyPr>
            <a:normAutofit fontScale="90000"/>
          </a:bodyPr>
          <a:lstStyle/>
          <a:p>
            <a:pPr algn="ctr"/>
            <a:r>
              <a:rPr lang="fr-FR" dirty="0"/>
              <a:t/>
            </a:r>
            <a:br>
              <a:rPr lang="fr-FR" dirty="0"/>
            </a:br>
            <a:r>
              <a:rPr lang="fr-FR" dirty="0"/>
              <a:t/>
            </a:r>
            <a:br>
              <a:rPr lang="fr-FR" dirty="0"/>
            </a:br>
            <a:r>
              <a:rPr lang="fr-FR" dirty="0"/>
              <a:t/>
            </a:r>
            <a:br>
              <a:rPr lang="fr-FR" dirty="0"/>
            </a:br>
            <a:r>
              <a:rPr lang="fr-FR" dirty="0"/>
              <a:t/>
            </a:r>
            <a:br>
              <a:rPr lang="fr-FR" dirty="0"/>
            </a:br>
            <a:r>
              <a:rPr lang="fr-FR" dirty="0"/>
              <a:t>L’aller –vers eu </a:t>
            </a:r>
          </a:p>
        </p:txBody>
      </p:sp>
      <p:sp>
        <p:nvSpPr>
          <p:cNvPr id="3" name="Espace réservé du contenu 2">
            <a:extLst>
              <a:ext uri="{FF2B5EF4-FFF2-40B4-BE49-F238E27FC236}">
                <a16:creationId xmlns:a16="http://schemas.microsoft.com/office/drawing/2014/main" id="{F969BDA7-2EDE-4EDC-B954-8CEE3F12482E}"/>
              </a:ext>
            </a:extLst>
          </p:cNvPr>
          <p:cNvSpPr>
            <a:spLocks noGrp="1"/>
          </p:cNvSpPr>
          <p:nvPr>
            <p:ph idx="1"/>
          </p:nvPr>
        </p:nvSpPr>
        <p:spPr/>
        <p:txBody>
          <a:bodyPr/>
          <a:lstStyle/>
          <a:p>
            <a:endParaRPr lang="fr-FR" dirty="0"/>
          </a:p>
        </p:txBody>
      </p:sp>
      <p:sp>
        <p:nvSpPr>
          <p:cNvPr id="4" name="Espace réservé du pied de page 3">
            <a:extLst>
              <a:ext uri="{FF2B5EF4-FFF2-40B4-BE49-F238E27FC236}">
                <a16:creationId xmlns:a16="http://schemas.microsoft.com/office/drawing/2014/main" id="{8D39979E-52B2-42B3-87AB-EB53BF5F50F3}"/>
              </a:ext>
            </a:extLst>
          </p:cNvPr>
          <p:cNvSpPr>
            <a:spLocks noGrp="1"/>
          </p:cNvSpPr>
          <p:nvPr>
            <p:ph type="ftr" sz="quarter" idx="11"/>
          </p:nvPr>
        </p:nvSpPr>
        <p:spPr/>
        <p:txBody>
          <a:bodyPr/>
          <a:lstStyle/>
          <a:p>
            <a:r>
              <a:rPr lang="da-DK" dirty="0"/>
              <a:t>DELIGNIÈRE Sylvie, Dr GAUTHÉ Evelyne, Dr LE GOUIC Christiane DERMAN Karine, PETIT Marine, VAN DEN BROUCKE Angelique</a:t>
            </a:r>
            <a:endParaRPr lang="en-US" dirty="0"/>
          </a:p>
        </p:txBody>
      </p:sp>
      <p:sp>
        <p:nvSpPr>
          <p:cNvPr id="5" name="Espace réservé du numéro de diapositive 4">
            <a:extLst>
              <a:ext uri="{FF2B5EF4-FFF2-40B4-BE49-F238E27FC236}">
                <a16:creationId xmlns:a16="http://schemas.microsoft.com/office/drawing/2014/main" id="{8EED8033-154A-4885-B7A2-153ABAA8908C}"/>
              </a:ext>
            </a:extLst>
          </p:cNvPr>
          <p:cNvSpPr>
            <a:spLocks noGrp="1"/>
          </p:cNvSpPr>
          <p:nvPr>
            <p:ph type="sldNum" sz="quarter" idx="12"/>
          </p:nvPr>
        </p:nvSpPr>
        <p:spPr/>
        <p:txBody>
          <a:bodyPr/>
          <a:lstStyle/>
          <a:p>
            <a:fld id="{71766878-3199-4EAB-94E7-2D6D11070E14}" type="slidenum">
              <a:rPr lang="en-US" smtClean="0"/>
              <a:t>27</a:t>
            </a:fld>
            <a:endParaRPr lang="en-US" dirty="0"/>
          </a:p>
        </p:txBody>
      </p:sp>
    </p:spTree>
    <p:extLst>
      <p:ext uri="{BB962C8B-B14F-4D97-AF65-F5344CB8AC3E}">
        <p14:creationId xmlns:p14="http://schemas.microsoft.com/office/powerpoint/2010/main" val="41077189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solidFill>
                  <a:srgbClr val="0070C0"/>
                </a:solidFill>
              </a:rPr>
              <a:t>Point sur les permanences</a:t>
            </a:r>
            <a:endParaRPr lang="fr-FR" dirty="0"/>
          </a:p>
        </p:txBody>
      </p:sp>
      <p:sp>
        <p:nvSpPr>
          <p:cNvPr id="3" name="Espace réservé du contenu 2"/>
          <p:cNvSpPr>
            <a:spLocks noGrp="1"/>
          </p:cNvSpPr>
          <p:nvPr>
            <p:ph idx="1"/>
          </p:nvPr>
        </p:nvSpPr>
        <p:spPr>
          <a:xfrm>
            <a:off x="1251678" y="1941973"/>
            <a:ext cx="10178322" cy="4606604"/>
          </a:xfrm>
        </p:spPr>
        <p:txBody>
          <a:bodyPr/>
          <a:lstStyle/>
          <a:p>
            <a:r>
              <a:rPr lang="fr-FR" dirty="0"/>
              <a:t>2024 fut notre première année d’implantation sur le territoire </a:t>
            </a:r>
          </a:p>
          <a:p>
            <a:r>
              <a:rPr lang="fr-FR" dirty="0"/>
              <a:t>File active de 44 patients sur l’année en nette progression (14 patients en 2024)</a:t>
            </a:r>
          </a:p>
          <a:p>
            <a:r>
              <a:rPr lang="fr-FR" dirty="0"/>
              <a:t>Le travail de communication doit perdurer sur l’année 2026</a:t>
            </a:r>
          </a:p>
          <a:p>
            <a:r>
              <a:rPr lang="fr-FR" dirty="0"/>
              <a:t>Maintenir et développer les  consultations médicales (assurée par le Dr LE GOUIC) et relancer les partenaires pour rappeler l’ouverture de la PASS sur le CH EU</a:t>
            </a:r>
          </a:p>
        </p:txBody>
      </p:sp>
      <p:sp>
        <p:nvSpPr>
          <p:cNvPr id="4" name="Espace réservé du pied de page 3"/>
          <p:cNvSpPr>
            <a:spLocks noGrp="1"/>
          </p:cNvSpPr>
          <p:nvPr>
            <p:ph type="ftr" sz="quarter" idx="11"/>
          </p:nvPr>
        </p:nvSpPr>
        <p:spPr/>
        <p:txBody>
          <a:bodyPr/>
          <a:lstStyle/>
          <a:p>
            <a:r>
              <a:rPr lang="da-DK" dirty="0"/>
              <a:t>DELIGNIÈRE Sylvie, Dr GAUTHÉ Evelyne, Dr LE GOUIC Christiane DERMAN Karine, PETIT Marine, VAN DEN BROUCKE Angelique</a:t>
            </a:r>
            <a:endParaRPr lang="en-US" dirty="0"/>
          </a:p>
        </p:txBody>
      </p:sp>
      <p:sp>
        <p:nvSpPr>
          <p:cNvPr id="5" name="Espace réservé du numéro de diapositive 4">
            <a:extLst>
              <a:ext uri="{FF2B5EF4-FFF2-40B4-BE49-F238E27FC236}">
                <a16:creationId xmlns:a16="http://schemas.microsoft.com/office/drawing/2014/main" id="{207AE5DE-9A68-4E42-89D6-29FAEF7290F3}"/>
              </a:ext>
            </a:extLst>
          </p:cNvPr>
          <p:cNvSpPr>
            <a:spLocks noGrp="1"/>
          </p:cNvSpPr>
          <p:nvPr>
            <p:ph type="sldNum" sz="quarter" idx="12"/>
          </p:nvPr>
        </p:nvSpPr>
        <p:spPr/>
        <p:txBody>
          <a:bodyPr/>
          <a:lstStyle/>
          <a:p>
            <a:fld id="{71766878-3199-4EAB-94E7-2D6D11070E14}" type="slidenum">
              <a:rPr lang="en-US" smtClean="0"/>
              <a:t>28</a:t>
            </a:fld>
            <a:endParaRPr lang="en-US" dirty="0"/>
          </a:p>
        </p:txBody>
      </p:sp>
    </p:spTree>
    <p:extLst>
      <p:ext uri="{BB962C8B-B14F-4D97-AF65-F5344CB8AC3E}">
        <p14:creationId xmlns:p14="http://schemas.microsoft.com/office/powerpoint/2010/main" val="3396113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3C4B61-4C02-4AFE-9D0C-E381F6DC5FB1}"/>
              </a:ext>
            </a:extLst>
          </p:cNvPr>
          <p:cNvSpPr>
            <a:spLocks noGrp="1"/>
          </p:cNvSpPr>
          <p:nvPr>
            <p:ph type="title"/>
          </p:nvPr>
        </p:nvSpPr>
        <p:spPr/>
        <p:txBody>
          <a:bodyPr>
            <a:normAutofit fontScale="90000"/>
          </a:bodyPr>
          <a:lstStyle/>
          <a:p>
            <a:pPr algn="ctr"/>
            <a:r>
              <a:rPr lang="fr-FR" dirty="0"/>
              <a:t/>
            </a:r>
            <a:br>
              <a:rPr lang="fr-FR" dirty="0"/>
            </a:br>
            <a:r>
              <a:rPr lang="fr-FR" dirty="0"/>
              <a:t/>
            </a:r>
            <a:br>
              <a:rPr lang="fr-FR" dirty="0"/>
            </a:br>
            <a:r>
              <a:rPr lang="fr-FR" dirty="0"/>
              <a:t/>
            </a:r>
            <a:br>
              <a:rPr lang="fr-FR" dirty="0"/>
            </a:br>
            <a:r>
              <a:rPr lang="fr-FR" dirty="0"/>
              <a:t/>
            </a:r>
            <a:br>
              <a:rPr lang="fr-FR" dirty="0"/>
            </a:br>
            <a:r>
              <a:rPr lang="fr-FR" dirty="0"/>
              <a:t>Bilan financier </a:t>
            </a:r>
          </a:p>
        </p:txBody>
      </p:sp>
      <p:sp>
        <p:nvSpPr>
          <p:cNvPr id="3" name="Espace réservé du contenu 2">
            <a:extLst>
              <a:ext uri="{FF2B5EF4-FFF2-40B4-BE49-F238E27FC236}">
                <a16:creationId xmlns:a16="http://schemas.microsoft.com/office/drawing/2014/main" id="{9E63996D-2FE9-4C54-B510-36175E202055}"/>
              </a:ext>
            </a:extLst>
          </p:cNvPr>
          <p:cNvSpPr>
            <a:spLocks noGrp="1"/>
          </p:cNvSpPr>
          <p:nvPr>
            <p:ph idx="1"/>
          </p:nvPr>
        </p:nvSpPr>
        <p:spPr/>
        <p:txBody>
          <a:bodyPr/>
          <a:lstStyle/>
          <a:p>
            <a:endParaRPr lang="fr-FR" dirty="0"/>
          </a:p>
        </p:txBody>
      </p:sp>
      <p:sp>
        <p:nvSpPr>
          <p:cNvPr id="4" name="Espace réservé du pied de page 3">
            <a:extLst>
              <a:ext uri="{FF2B5EF4-FFF2-40B4-BE49-F238E27FC236}">
                <a16:creationId xmlns:a16="http://schemas.microsoft.com/office/drawing/2014/main" id="{6F57665C-9B90-4DAB-B54C-5B2B613B990B}"/>
              </a:ext>
            </a:extLst>
          </p:cNvPr>
          <p:cNvSpPr>
            <a:spLocks noGrp="1"/>
          </p:cNvSpPr>
          <p:nvPr>
            <p:ph type="ftr" sz="quarter" idx="11"/>
          </p:nvPr>
        </p:nvSpPr>
        <p:spPr/>
        <p:txBody>
          <a:bodyPr/>
          <a:lstStyle/>
          <a:p>
            <a:r>
              <a:rPr lang="da-DK" dirty="0"/>
              <a:t>DELIGNIÈRE Sylvie, Dr GAUTHÉ Evelyne, Dr LE GOUIC Christiane DERMAN Karine, PETIT Marine, VAN DEN BROUCKE Angelique</a:t>
            </a:r>
            <a:endParaRPr lang="en-US" dirty="0"/>
          </a:p>
        </p:txBody>
      </p:sp>
      <p:sp>
        <p:nvSpPr>
          <p:cNvPr id="5" name="Espace réservé du numéro de diapositive 4">
            <a:extLst>
              <a:ext uri="{FF2B5EF4-FFF2-40B4-BE49-F238E27FC236}">
                <a16:creationId xmlns:a16="http://schemas.microsoft.com/office/drawing/2014/main" id="{B0AAC456-5D28-4DCF-90EC-72FAB2A6D663}"/>
              </a:ext>
            </a:extLst>
          </p:cNvPr>
          <p:cNvSpPr>
            <a:spLocks noGrp="1"/>
          </p:cNvSpPr>
          <p:nvPr>
            <p:ph type="sldNum" sz="quarter" idx="12"/>
          </p:nvPr>
        </p:nvSpPr>
        <p:spPr/>
        <p:txBody>
          <a:bodyPr/>
          <a:lstStyle/>
          <a:p>
            <a:fld id="{71766878-3199-4EAB-94E7-2D6D11070E14}" type="slidenum">
              <a:rPr lang="en-US" smtClean="0"/>
              <a:t>29</a:t>
            </a:fld>
            <a:endParaRPr lang="en-US" dirty="0"/>
          </a:p>
        </p:txBody>
      </p:sp>
    </p:spTree>
    <p:extLst>
      <p:ext uri="{BB962C8B-B14F-4D97-AF65-F5344CB8AC3E}">
        <p14:creationId xmlns:p14="http://schemas.microsoft.com/office/powerpoint/2010/main" val="25173955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solidFill>
                  <a:srgbClr val="0070C0"/>
                </a:solidFill>
              </a:rPr>
              <a:t>Ordre du jour</a:t>
            </a:r>
          </a:p>
        </p:txBody>
      </p:sp>
      <p:sp>
        <p:nvSpPr>
          <p:cNvPr id="3" name="Espace réservé du contenu 2"/>
          <p:cNvSpPr>
            <a:spLocks noGrp="1"/>
          </p:cNvSpPr>
          <p:nvPr>
            <p:ph idx="1"/>
          </p:nvPr>
        </p:nvSpPr>
        <p:spPr/>
        <p:txBody>
          <a:bodyPr/>
          <a:lstStyle/>
          <a:p>
            <a:r>
              <a:rPr lang="fr-FR" dirty="0"/>
              <a:t>Présentation de l’organisation.</a:t>
            </a:r>
          </a:p>
          <a:p>
            <a:r>
              <a:rPr lang="fr-FR" dirty="0"/>
              <a:t>Présentation du public cible.</a:t>
            </a:r>
          </a:p>
          <a:p>
            <a:r>
              <a:rPr lang="fr-FR" dirty="0"/>
              <a:t>Bilan de l’activité 2025.</a:t>
            </a:r>
          </a:p>
          <a:p>
            <a:r>
              <a:rPr lang="fr-FR" dirty="0"/>
              <a:t>Bilan financier 2025.</a:t>
            </a:r>
          </a:p>
          <a:p>
            <a:r>
              <a:rPr lang="fr-FR" dirty="0"/>
              <a:t>Perspectives d’évolution de la PASS.</a:t>
            </a:r>
          </a:p>
          <a:p>
            <a:r>
              <a:rPr lang="fr-FR" dirty="0"/>
              <a:t>Questions diverses, temps d’échange.</a:t>
            </a:r>
          </a:p>
        </p:txBody>
      </p:sp>
      <p:sp>
        <p:nvSpPr>
          <p:cNvPr id="4" name="Espace réservé du pied de page 3"/>
          <p:cNvSpPr>
            <a:spLocks noGrp="1"/>
          </p:cNvSpPr>
          <p:nvPr>
            <p:ph type="ftr" sz="quarter" idx="11"/>
          </p:nvPr>
        </p:nvSpPr>
        <p:spPr/>
        <p:txBody>
          <a:bodyPr/>
          <a:lstStyle/>
          <a:p>
            <a:r>
              <a:rPr lang="da-DK" dirty="0"/>
              <a:t>DELIGNIÈRE Sylvie, Dr GAUTHÉ Evelyne, Dr LE GOUIC Christiane DERMAN Karine, PETIT Marine, VAN DEN BROUCKE Angelique</a:t>
            </a:r>
            <a:endParaRPr lang="en-US" dirty="0"/>
          </a:p>
        </p:txBody>
      </p:sp>
      <p:sp>
        <p:nvSpPr>
          <p:cNvPr id="5" name="Espace réservé du numéro de diapositive 4">
            <a:extLst>
              <a:ext uri="{FF2B5EF4-FFF2-40B4-BE49-F238E27FC236}">
                <a16:creationId xmlns:a16="http://schemas.microsoft.com/office/drawing/2014/main" id="{332210F7-5C52-49A1-AC1D-B7DA43B11349}"/>
              </a:ext>
            </a:extLst>
          </p:cNvPr>
          <p:cNvSpPr>
            <a:spLocks noGrp="1"/>
          </p:cNvSpPr>
          <p:nvPr>
            <p:ph type="sldNum" sz="quarter" idx="12"/>
          </p:nvPr>
        </p:nvSpPr>
        <p:spPr/>
        <p:txBody>
          <a:bodyPr/>
          <a:lstStyle/>
          <a:p>
            <a:fld id="{71766878-3199-4EAB-94E7-2D6D11070E14}" type="slidenum">
              <a:rPr lang="en-US" smtClean="0"/>
              <a:t>3</a:t>
            </a:fld>
            <a:endParaRPr lang="en-US" dirty="0"/>
          </a:p>
        </p:txBody>
      </p:sp>
    </p:spTree>
    <p:extLst>
      <p:ext uri="{BB962C8B-B14F-4D97-AF65-F5344CB8AC3E}">
        <p14:creationId xmlns:p14="http://schemas.microsoft.com/office/powerpoint/2010/main" val="16232531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1051" y="13461"/>
            <a:ext cx="10178322" cy="550373"/>
          </a:xfrm>
        </p:spPr>
        <p:txBody>
          <a:bodyPr>
            <a:normAutofit fontScale="90000"/>
          </a:bodyPr>
          <a:lstStyle/>
          <a:p>
            <a:pPr algn="ctr"/>
            <a:r>
              <a:rPr lang="fr-FR" dirty="0"/>
              <a:t>BILAN FINANCIER 2025</a:t>
            </a:r>
          </a:p>
        </p:txBody>
      </p:sp>
      <p:sp>
        <p:nvSpPr>
          <p:cNvPr id="4" name="Espace réservé du pied de page 3"/>
          <p:cNvSpPr>
            <a:spLocks noGrp="1"/>
          </p:cNvSpPr>
          <p:nvPr>
            <p:ph type="ftr" sz="quarter" idx="11"/>
          </p:nvPr>
        </p:nvSpPr>
        <p:spPr>
          <a:xfrm>
            <a:off x="4038600" y="6375679"/>
            <a:ext cx="5943600" cy="345796"/>
          </a:xfrm>
        </p:spPr>
        <p:txBody>
          <a:bodyPr/>
          <a:lstStyle/>
          <a:p>
            <a:r>
              <a:rPr lang="da-DK" dirty="0"/>
              <a:t>DELIGNIÈRE Sylvie, Dr GAUTHÉ Evelyne, Dr LE GOUIC Christiane DERMAN Karine, PETIT Marine, VAN DEN BROUCKE Angelique</a:t>
            </a:r>
            <a:endParaRPr lang="en-US" dirty="0"/>
          </a:p>
        </p:txBody>
      </p:sp>
      <p:sp>
        <p:nvSpPr>
          <p:cNvPr id="3" name="Espace réservé du contenu 2"/>
          <p:cNvSpPr>
            <a:spLocks noGrp="1"/>
          </p:cNvSpPr>
          <p:nvPr>
            <p:ph idx="1"/>
          </p:nvPr>
        </p:nvSpPr>
        <p:spPr/>
        <p:txBody>
          <a:bodyPr/>
          <a:lstStyle/>
          <a:p>
            <a:endParaRPr lang="fr-FR" dirty="0"/>
          </a:p>
        </p:txBody>
      </p:sp>
      <p:pic>
        <p:nvPicPr>
          <p:cNvPr id="6" name="Image 5"/>
          <p:cNvPicPr/>
          <p:nvPr/>
        </p:nvPicPr>
        <p:blipFill rotWithShape="1">
          <a:blip r:embed="rId2"/>
          <a:srcRect l="23672" t="17710" r="38411" b="21353"/>
          <a:stretch/>
        </p:blipFill>
        <p:spPr bwMode="auto">
          <a:xfrm>
            <a:off x="3047437" y="675919"/>
            <a:ext cx="6305550" cy="5699760"/>
          </a:xfrm>
          <a:prstGeom prst="rect">
            <a:avLst/>
          </a:prstGeom>
          <a:ln>
            <a:noFill/>
          </a:ln>
          <a:extLst>
            <a:ext uri="{53640926-AAD7-44D8-BBD7-CCE9431645EC}">
              <a14:shadowObscured xmlns:a14="http://schemas.microsoft.com/office/drawing/2010/main"/>
            </a:ext>
          </a:extLst>
        </p:spPr>
      </p:pic>
      <p:sp>
        <p:nvSpPr>
          <p:cNvPr id="5" name="Espace réservé du numéro de diapositive 4">
            <a:extLst>
              <a:ext uri="{FF2B5EF4-FFF2-40B4-BE49-F238E27FC236}">
                <a16:creationId xmlns:a16="http://schemas.microsoft.com/office/drawing/2014/main" id="{D3B1CD68-DED9-4226-847C-A712E803D270}"/>
              </a:ext>
            </a:extLst>
          </p:cNvPr>
          <p:cNvSpPr>
            <a:spLocks noGrp="1"/>
          </p:cNvSpPr>
          <p:nvPr>
            <p:ph type="sldNum" sz="quarter" idx="12"/>
          </p:nvPr>
        </p:nvSpPr>
        <p:spPr/>
        <p:txBody>
          <a:bodyPr/>
          <a:lstStyle/>
          <a:p>
            <a:fld id="{71766878-3199-4EAB-94E7-2D6D11070E14}" type="slidenum">
              <a:rPr lang="en-US" smtClean="0"/>
              <a:t>30</a:t>
            </a:fld>
            <a:endParaRPr lang="en-US" dirty="0"/>
          </a:p>
        </p:txBody>
      </p:sp>
    </p:spTree>
    <p:extLst>
      <p:ext uri="{BB962C8B-B14F-4D97-AF65-F5344CB8AC3E}">
        <p14:creationId xmlns:p14="http://schemas.microsoft.com/office/powerpoint/2010/main" val="6254259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636D025-9669-4792-A219-43E3071DC5FA}"/>
              </a:ext>
            </a:extLst>
          </p:cNvPr>
          <p:cNvSpPr>
            <a:spLocks noGrp="1"/>
          </p:cNvSpPr>
          <p:nvPr>
            <p:ph type="title"/>
          </p:nvPr>
        </p:nvSpPr>
        <p:spPr/>
        <p:txBody>
          <a:bodyPr/>
          <a:lstStyle/>
          <a:p>
            <a:endParaRPr lang="fr-FR" dirty="0"/>
          </a:p>
        </p:txBody>
      </p:sp>
      <p:sp>
        <p:nvSpPr>
          <p:cNvPr id="3" name="Espace réservé du contenu 2">
            <a:extLst>
              <a:ext uri="{FF2B5EF4-FFF2-40B4-BE49-F238E27FC236}">
                <a16:creationId xmlns:a16="http://schemas.microsoft.com/office/drawing/2014/main" id="{FB40AEEA-F628-42FB-AA92-BD97F3B082A7}"/>
              </a:ext>
            </a:extLst>
          </p:cNvPr>
          <p:cNvSpPr>
            <a:spLocks noGrp="1"/>
          </p:cNvSpPr>
          <p:nvPr>
            <p:ph idx="1"/>
          </p:nvPr>
        </p:nvSpPr>
        <p:spPr/>
        <p:txBody>
          <a:bodyPr/>
          <a:lstStyle/>
          <a:p>
            <a:r>
              <a:rPr lang="fr-FR" dirty="0"/>
              <a:t>Mr ROMANILLOS, directeur des finances, félicite l’ensemble de l’équipe pour la prise en charge des patients sachant que la Seine Maritime est un des territoires les plus précaires du territoire français. (Information recueillie suite à une réunion avec l’ARS). </a:t>
            </a:r>
            <a:br>
              <a:rPr lang="fr-FR" dirty="0"/>
            </a:br>
            <a:r>
              <a:rPr lang="fr-FR" dirty="0"/>
              <a:t>Des félicitations ont également été transmises l’équipe de la pharmacie à usager interne pour sa rigueur dans la rétrocession médicamenteuse et la tenue du budget. Grâce a cette rigueur, le budget de la PASS est équilibré. </a:t>
            </a:r>
          </a:p>
        </p:txBody>
      </p:sp>
      <p:sp>
        <p:nvSpPr>
          <p:cNvPr id="4" name="Espace réservé du pied de page 3">
            <a:extLst>
              <a:ext uri="{FF2B5EF4-FFF2-40B4-BE49-F238E27FC236}">
                <a16:creationId xmlns:a16="http://schemas.microsoft.com/office/drawing/2014/main" id="{EEDC8D7F-C9CC-4381-BC48-EDE86A51C3F7}"/>
              </a:ext>
            </a:extLst>
          </p:cNvPr>
          <p:cNvSpPr>
            <a:spLocks noGrp="1"/>
          </p:cNvSpPr>
          <p:nvPr>
            <p:ph type="ftr" sz="quarter" idx="11"/>
          </p:nvPr>
        </p:nvSpPr>
        <p:spPr/>
        <p:txBody>
          <a:bodyPr/>
          <a:lstStyle/>
          <a:p>
            <a:r>
              <a:rPr lang="da-DK"/>
              <a:t>DELIGNIÈRE Sylvie, Dr GAUTHÉ Evelyne, Dr LE GOUIC Christiane DERMAN Karine, PETIT Marine, VAN DEN BROUCKE Angelique</a:t>
            </a:r>
            <a:endParaRPr lang="en-US" dirty="0"/>
          </a:p>
        </p:txBody>
      </p:sp>
      <p:sp>
        <p:nvSpPr>
          <p:cNvPr id="5" name="Espace réservé du numéro de diapositive 4">
            <a:extLst>
              <a:ext uri="{FF2B5EF4-FFF2-40B4-BE49-F238E27FC236}">
                <a16:creationId xmlns:a16="http://schemas.microsoft.com/office/drawing/2014/main" id="{A551D21A-EE5E-4FD2-AC37-788867F31D77}"/>
              </a:ext>
            </a:extLst>
          </p:cNvPr>
          <p:cNvSpPr>
            <a:spLocks noGrp="1"/>
          </p:cNvSpPr>
          <p:nvPr>
            <p:ph type="sldNum" sz="quarter" idx="12"/>
          </p:nvPr>
        </p:nvSpPr>
        <p:spPr/>
        <p:txBody>
          <a:bodyPr/>
          <a:lstStyle/>
          <a:p>
            <a:fld id="{71766878-3199-4EAB-94E7-2D6D11070E14}" type="slidenum">
              <a:rPr lang="en-US" smtClean="0"/>
              <a:t>31</a:t>
            </a:fld>
            <a:endParaRPr lang="en-US" dirty="0"/>
          </a:p>
        </p:txBody>
      </p:sp>
    </p:spTree>
    <p:extLst>
      <p:ext uri="{BB962C8B-B14F-4D97-AF65-F5344CB8AC3E}">
        <p14:creationId xmlns:p14="http://schemas.microsoft.com/office/powerpoint/2010/main" val="21576945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t>Perspectives évolution de la pass</a:t>
            </a:r>
          </a:p>
        </p:txBody>
      </p:sp>
      <p:sp>
        <p:nvSpPr>
          <p:cNvPr id="3" name="Espace réservé du contenu 2"/>
          <p:cNvSpPr>
            <a:spLocks noGrp="1"/>
          </p:cNvSpPr>
          <p:nvPr>
            <p:ph idx="1"/>
          </p:nvPr>
        </p:nvSpPr>
        <p:spPr>
          <a:xfrm>
            <a:off x="1201373" y="1741544"/>
            <a:ext cx="10278932" cy="3781312"/>
          </a:xfrm>
        </p:spPr>
        <p:txBody>
          <a:bodyPr>
            <a:normAutofit/>
          </a:bodyPr>
          <a:lstStyle/>
          <a:p>
            <a:endParaRPr lang="fr-FR" dirty="0"/>
          </a:p>
          <a:p>
            <a:r>
              <a:rPr lang="fr-FR" dirty="0"/>
              <a:t>Renforcer la présence de la PASS sur le territoire EUDOIS </a:t>
            </a:r>
          </a:p>
          <a:p>
            <a:r>
              <a:rPr lang="fr-FR" dirty="0"/>
              <a:t>Stabiliser les effectifs : Départ du Dr GAUTHÉ remplacé par le Dr TOUZÉ</a:t>
            </a:r>
          </a:p>
          <a:p>
            <a:r>
              <a:rPr lang="fr-FR" dirty="0"/>
              <a:t>Poursuivre le travail déjà mis en place par rapport à la communication sur le territoire Dieppois </a:t>
            </a:r>
          </a:p>
          <a:p>
            <a:r>
              <a:rPr lang="fr-FR" dirty="0"/>
              <a:t>Poursuivre le travail de formalisation, indexation et diffusion des documents qualité PASS </a:t>
            </a:r>
          </a:p>
          <a:p>
            <a:r>
              <a:rPr lang="fr-FR" dirty="0"/>
              <a:t>Continuer à travailler en collaboration avec nos partenaires du territoire</a:t>
            </a:r>
          </a:p>
          <a:p>
            <a:r>
              <a:rPr lang="fr-FR" dirty="0"/>
              <a:t>Informer, sensibiliser sur la thématique de la précarité </a:t>
            </a:r>
          </a:p>
          <a:p>
            <a:r>
              <a:rPr lang="fr-FR" dirty="0"/>
              <a:t>Envisager le déploiement de la PASS a Saint Valéry en Caux</a:t>
            </a:r>
          </a:p>
          <a:p>
            <a:endParaRPr lang="fr-FR" dirty="0"/>
          </a:p>
        </p:txBody>
      </p:sp>
      <p:sp>
        <p:nvSpPr>
          <p:cNvPr id="4" name="Espace réservé du pied de page 3"/>
          <p:cNvSpPr>
            <a:spLocks noGrp="1"/>
          </p:cNvSpPr>
          <p:nvPr>
            <p:ph type="ftr" sz="quarter" idx="11"/>
          </p:nvPr>
        </p:nvSpPr>
        <p:spPr/>
        <p:txBody>
          <a:bodyPr/>
          <a:lstStyle/>
          <a:p>
            <a:r>
              <a:rPr lang="da-DK" dirty="0"/>
              <a:t>DELIGNIÈRE Sylvie, Dr GAUTHÉ Evelyne, Dr LE GOUIC Christiane DERMAN Karine, PETIT Marine, VAN DEN BROUCKE Angelique</a:t>
            </a:r>
            <a:endParaRPr lang="en-US" dirty="0"/>
          </a:p>
        </p:txBody>
      </p:sp>
      <p:sp>
        <p:nvSpPr>
          <p:cNvPr id="5" name="Espace réservé du numéro de diapositive 4">
            <a:extLst>
              <a:ext uri="{FF2B5EF4-FFF2-40B4-BE49-F238E27FC236}">
                <a16:creationId xmlns:a16="http://schemas.microsoft.com/office/drawing/2014/main" id="{E234C4D3-17FC-4CE0-AA80-7558574BFEFE}"/>
              </a:ext>
            </a:extLst>
          </p:cNvPr>
          <p:cNvSpPr>
            <a:spLocks noGrp="1"/>
          </p:cNvSpPr>
          <p:nvPr>
            <p:ph type="sldNum" sz="quarter" idx="12"/>
          </p:nvPr>
        </p:nvSpPr>
        <p:spPr/>
        <p:txBody>
          <a:bodyPr/>
          <a:lstStyle/>
          <a:p>
            <a:fld id="{71766878-3199-4EAB-94E7-2D6D11070E14}" type="slidenum">
              <a:rPr lang="en-US" smtClean="0"/>
              <a:t>32</a:t>
            </a:fld>
            <a:endParaRPr lang="en-US" dirty="0"/>
          </a:p>
        </p:txBody>
      </p:sp>
    </p:spTree>
    <p:extLst>
      <p:ext uri="{BB962C8B-B14F-4D97-AF65-F5344CB8AC3E}">
        <p14:creationId xmlns:p14="http://schemas.microsoft.com/office/powerpoint/2010/main" val="10363987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Intervention des participants </a:t>
            </a:r>
          </a:p>
        </p:txBody>
      </p:sp>
      <p:sp>
        <p:nvSpPr>
          <p:cNvPr id="3" name="Espace réservé du contenu 2"/>
          <p:cNvSpPr>
            <a:spLocks noGrp="1"/>
          </p:cNvSpPr>
          <p:nvPr>
            <p:ph idx="1"/>
          </p:nvPr>
        </p:nvSpPr>
        <p:spPr/>
        <p:txBody>
          <a:bodyPr/>
          <a:lstStyle/>
          <a:p>
            <a:r>
              <a:rPr lang="fr-FR" dirty="0"/>
              <a:t>Mme COLLART Alma – Responsable du CCAS de la Ville de Dieppe. </a:t>
            </a:r>
          </a:p>
          <a:p>
            <a:r>
              <a:rPr lang="fr-FR" dirty="0"/>
              <a:t>Mme EVREUX Emmanuelle – ARS Normandie.</a:t>
            </a:r>
          </a:p>
          <a:p>
            <a:r>
              <a:rPr lang="fr-FR" dirty="0"/>
              <a:t>Mme JAFFREZIC Delphine – secrétaire de vaccination au Conseil Départemental UTAS Dieppe - Neufchâtel. </a:t>
            </a:r>
          </a:p>
          <a:p>
            <a:r>
              <a:rPr lang="fr-FR" dirty="0"/>
              <a:t>Mme DUBOIS Raphaëlle – ONM. </a:t>
            </a:r>
          </a:p>
        </p:txBody>
      </p:sp>
      <p:sp>
        <p:nvSpPr>
          <p:cNvPr id="4" name="Espace réservé du pied de page 3"/>
          <p:cNvSpPr>
            <a:spLocks noGrp="1"/>
          </p:cNvSpPr>
          <p:nvPr>
            <p:ph type="ftr" sz="quarter" idx="11"/>
          </p:nvPr>
        </p:nvSpPr>
        <p:spPr/>
        <p:txBody>
          <a:bodyPr/>
          <a:lstStyle/>
          <a:p>
            <a:r>
              <a:rPr lang="da-DK"/>
              <a:t>DELIGNIÈRE Sylvie, Dr GAUTHÉ Evelyne, Dr LE GOUIC Christiane DERMAN Karine, PETIT Marine, VAN DEN BROUCKE Angelique</a:t>
            </a:r>
            <a:endParaRPr lang="en-US" dirty="0"/>
          </a:p>
        </p:txBody>
      </p:sp>
      <p:sp>
        <p:nvSpPr>
          <p:cNvPr id="5" name="Espace réservé du numéro de diapositive 4">
            <a:extLst>
              <a:ext uri="{FF2B5EF4-FFF2-40B4-BE49-F238E27FC236}">
                <a16:creationId xmlns:a16="http://schemas.microsoft.com/office/drawing/2014/main" id="{CA9ABB4C-0A97-474E-AA4B-32FF28DC4F48}"/>
              </a:ext>
            </a:extLst>
          </p:cNvPr>
          <p:cNvSpPr>
            <a:spLocks noGrp="1"/>
          </p:cNvSpPr>
          <p:nvPr>
            <p:ph type="sldNum" sz="quarter" idx="12"/>
          </p:nvPr>
        </p:nvSpPr>
        <p:spPr/>
        <p:txBody>
          <a:bodyPr/>
          <a:lstStyle/>
          <a:p>
            <a:fld id="{71766878-3199-4EAB-94E7-2D6D11070E14}" type="slidenum">
              <a:rPr lang="en-US" smtClean="0"/>
              <a:t>33</a:t>
            </a:fld>
            <a:endParaRPr lang="en-US" dirty="0"/>
          </a:p>
        </p:txBody>
      </p:sp>
    </p:spTree>
    <p:extLst>
      <p:ext uri="{BB962C8B-B14F-4D97-AF65-F5344CB8AC3E}">
        <p14:creationId xmlns:p14="http://schemas.microsoft.com/office/powerpoint/2010/main" val="16368918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sz="5400" dirty="0"/>
              <a:t>Intervention d’Alma COLLART – responsable médico-social du CCAS de Dieppe  </a:t>
            </a:r>
            <a:br>
              <a:rPr lang="fr-FR" sz="5400" dirty="0"/>
            </a:br>
            <a:endParaRPr lang="fr-FR" dirty="0"/>
          </a:p>
        </p:txBody>
      </p:sp>
      <p:sp>
        <p:nvSpPr>
          <p:cNvPr id="3" name="Espace réservé du contenu 2"/>
          <p:cNvSpPr>
            <a:spLocks noGrp="1"/>
          </p:cNvSpPr>
          <p:nvPr>
            <p:ph idx="1"/>
          </p:nvPr>
        </p:nvSpPr>
        <p:spPr>
          <a:xfrm>
            <a:off x="1193105" y="2646342"/>
            <a:ext cx="10236895" cy="3661325"/>
          </a:xfrm>
        </p:spPr>
        <p:txBody>
          <a:bodyPr>
            <a:normAutofit/>
          </a:bodyPr>
          <a:lstStyle/>
          <a:p>
            <a:pPr algn="ctr"/>
            <a:r>
              <a:rPr lang="fr-FR" sz="2800" dirty="0"/>
              <a:t>La mutuelle municipale est éligible pour les habitants de Dieppe ou les travailleurs. Les personnes doivent se rendre à l’Union des Travailleurs avec un justificatif de domicile ou bulletin de salaire. </a:t>
            </a:r>
          </a:p>
          <a:p>
            <a:pPr algn="ctr"/>
            <a:r>
              <a:rPr lang="fr-FR" sz="2800" dirty="0"/>
              <a:t>Pour la prise en charge des 07-17 ans, il y a un atelier d’éducation à la santé de proposé et mis en place sur la ville, le Dr HELENIAK y est formé. </a:t>
            </a:r>
          </a:p>
          <a:p>
            <a:pPr marL="0" indent="0" algn="ctr">
              <a:buNone/>
            </a:pPr>
            <a:endParaRPr lang="fr-FR" sz="2800" dirty="0"/>
          </a:p>
          <a:p>
            <a:pPr marL="0" indent="0" algn="ctr">
              <a:buNone/>
            </a:pPr>
            <a:endParaRPr lang="fr-FR" sz="2800" dirty="0"/>
          </a:p>
        </p:txBody>
      </p:sp>
      <p:sp>
        <p:nvSpPr>
          <p:cNvPr id="4" name="Espace réservé du pied de page 3"/>
          <p:cNvSpPr>
            <a:spLocks noGrp="1"/>
          </p:cNvSpPr>
          <p:nvPr>
            <p:ph type="ftr" sz="quarter" idx="11"/>
          </p:nvPr>
        </p:nvSpPr>
        <p:spPr/>
        <p:txBody>
          <a:bodyPr/>
          <a:lstStyle/>
          <a:p>
            <a:r>
              <a:rPr lang="da-DK" dirty="0"/>
              <a:t>DELIGNIÈRE Sylvie, Dr GAUTHÉ Evelyne, Dr LE GOUIC Christiane DERMAN Karine, PETIT Marine, VAN DEN BROUCKE Angelique</a:t>
            </a:r>
            <a:endParaRPr lang="en-US" dirty="0"/>
          </a:p>
        </p:txBody>
      </p:sp>
      <p:sp>
        <p:nvSpPr>
          <p:cNvPr id="5" name="Espace réservé du numéro de diapositive 4">
            <a:extLst>
              <a:ext uri="{FF2B5EF4-FFF2-40B4-BE49-F238E27FC236}">
                <a16:creationId xmlns:a16="http://schemas.microsoft.com/office/drawing/2014/main" id="{1A095D60-2CEC-4987-84C0-DDBB56C93813}"/>
              </a:ext>
            </a:extLst>
          </p:cNvPr>
          <p:cNvSpPr>
            <a:spLocks noGrp="1"/>
          </p:cNvSpPr>
          <p:nvPr>
            <p:ph type="sldNum" sz="quarter" idx="12"/>
          </p:nvPr>
        </p:nvSpPr>
        <p:spPr/>
        <p:txBody>
          <a:bodyPr/>
          <a:lstStyle/>
          <a:p>
            <a:fld id="{71766878-3199-4EAB-94E7-2D6D11070E14}" type="slidenum">
              <a:rPr lang="en-US" smtClean="0"/>
              <a:t>34</a:t>
            </a:fld>
            <a:endParaRPr lang="en-US" dirty="0"/>
          </a:p>
        </p:txBody>
      </p:sp>
    </p:spTree>
    <p:extLst>
      <p:ext uri="{BB962C8B-B14F-4D97-AF65-F5344CB8AC3E}">
        <p14:creationId xmlns:p14="http://schemas.microsoft.com/office/powerpoint/2010/main" val="11403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Intervention d’Emmanuelle EVREUX – ARS Normandie</a:t>
            </a:r>
            <a:br>
              <a:rPr lang="fr-FR" dirty="0"/>
            </a:br>
            <a:endParaRPr lang="fr-FR" dirty="0"/>
          </a:p>
        </p:txBody>
      </p:sp>
      <p:sp>
        <p:nvSpPr>
          <p:cNvPr id="3" name="Espace réservé du contenu 2"/>
          <p:cNvSpPr>
            <a:spLocks noGrp="1"/>
          </p:cNvSpPr>
          <p:nvPr>
            <p:ph idx="1"/>
          </p:nvPr>
        </p:nvSpPr>
        <p:spPr/>
        <p:txBody>
          <a:bodyPr/>
          <a:lstStyle/>
          <a:p>
            <a:r>
              <a:rPr lang="fr-FR" dirty="0"/>
              <a:t>A repris les dispositifs mis en place pour les 07-17ans sur l’éducation à la santé. </a:t>
            </a:r>
          </a:p>
          <a:p>
            <a:r>
              <a:rPr lang="fr-FR" dirty="0"/>
              <a:t>A émis des félicitations sur le service et le travail fournis depuis 3 ans. </a:t>
            </a:r>
          </a:p>
          <a:p>
            <a:pPr marL="0" indent="0">
              <a:buNone/>
            </a:pPr>
            <a:endParaRPr lang="fr-FR" dirty="0"/>
          </a:p>
        </p:txBody>
      </p:sp>
      <p:sp>
        <p:nvSpPr>
          <p:cNvPr id="4" name="Espace réservé du pied de page 3"/>
          <p:cNvSpPr>
            <a:spLocks noGrp="1"/>
          </p:cNvSpPr>
          <p:nvPr>
            <p:ph type="ftr" sz="quarter" idx="11"/>
          </p:nvPr>
        </p:nvSpPr>
        <p:spPr/>
        <p:txBody>
          <a:bodyPr/>
          <a:lstStyle/>
          <a:p>
            <a:r>
              <a:rPr lang="da-DK"/>
              <a:t>DELIGNIÈRE Sylvie, Dr GAUTHÉ Evelyne, Dr LE GOUIC Christiane DERMAN Karine, PETIT Marine, VAN DEN BROUCKE Angelique</a:t>
            </a:r>
            <a:endParaRPr lang="en-US" dirty="0"/>
          </a:p>
        </p:txBody>
      </p:sp>
      <p:sp>
        <p:nvSpPr>
          <p:cNvPr id="5" name="Espace réservé du numéro de diapositive 4">
            <a:extLst>
              <a:ext uri="{FF2B5EF4-FFF2-40B4-BE49-F238E27FC236}">
                <a16:creationId xmlns:a16="http://schemas.microsoft.com/office/drawing/2014/main" id="{24E4D339-BF0D-461A-9BD5-EB85396BB19D}"/>
              </a:ext>
            </a:extLst>
          </p:cNvPr>
          <p:cNvSpPr>
            <a:spLocks noGrp="1"/>
          </p:cNvSpPr>
          <p:nvPr>
            <p:ph type="sldNum" sz="quarter" idx="12"/>
          </p:nvPr>
        </p:nvSpPr>
        <p:spPr/>
        <p:txBody>
          <a:bodyPr/>
          <a:lstStyle/>
          <a:p>
            <a:fld id="{71766878-3199-4EAB-94E7-2D6D11070E14}" type="slidenum">
              <a:rPr lang="en-US" smtClean="0"/>
              <a:t>35</a:t>
            </a:fld>
            <a:endParaRPr lang="en-US" dirty="0"/>
          </a:p>
        </p:txBody>
      </p:sp>
    </p:spTree>
    <p:extLst>
      <p:ext uri="{BB962C8B-B14F-4D97-AF65-F5344CB8AC3E}">
        <p14:creationId xmlns:p14="http://schemas.microsoft.com/office/powerpoint/2010/main" val="42920420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Intervention de Delphine JAFFREZIC  – secrétaire de vaccination au Conseil Départemental</a:t>
            </a:r>
            <a:br>
              <a:rPr lang="fr-FR" dirty="0"/>
            </a:br>
            <a:r>
              <a:rPr lang="fr-FR" dirty="0"/>
              <a:t> </a:t>
            </a:r>
          </a:p>
        </p:txBody>
      </p:sp>
      <p:sp>
        <p:nvSpPr>
          <p:cNvPr id="3" name="Espace réservé du contenu 2"/>
          <p:cNvSpPr>
            <a:spLocks noGrp="1"/>
          </p:cNvSpPr>
          <p:nvPr>
            <p:ph idx="1"/>
          </p:nvPr>
        </p:nvSpPr>
        <p:spPr/>
        <p:txBody>
          <a:bodyPr/>
          <a:lstStyle/>
          <a:p>
            <a:endParaRPr lang="fr-FR" dirty="0"/>
          </a:p>
          <a:p>
            <a:r>
              <a:rPr lang="fr-FR" dirty="0"/>
              <a:t>Campagne de vaccination mise en place sur le territoire Dieppois est étendue sur le territoire Eudois. Le service de vaccination sur les villes sœurs aurait régulièrement des créneaux disponibles pour la vaccination. Cela pourra lever le freins de la vaccination des patients PASS du territoire Eudois. </a:t>
            </a:r>
          </a:p>
        </p:txBody>
      </p:sp>
      <p:sp>
        <p:nvSpPr>
          <p:cNvPr id="4" name="Espace réservé du pied de page 3"/>
          <p:cNvSpPr>
            <a:spLocks noGrp="1"/>
          </p:cNvSpPr>
          <p:nvPr>
            <p:ph type="ftr" sz="quarter" idx="11"/>
          </p:nvPr>
        </p:nvSpPr>
        <p:spPr/>
        <p:txBody>
          <a:bodyPr/>
          <a:lstStyle/>
          <a:p>
            <a:r>
              <a:rPr lang="da-DK"/>
              <a:t>DELIGNIÈRE Sylvie, Dr GAUTHÉ Evelyne, Dr LE GOUIC Christiane DERMAN Karine, PETIT Marine, VAN DEN BROUCKE Angelique</a:t>
            </a:r>
            <a:endParaRPr lang="en-US" dirty="0"/>
          </a:p>
        </p:txBody>
      </p:sp>
      <p:sp>
        <p:nvSpPr>
          <p:cNvPr id="5" name="Espace réservé du numéro de diapositive 4">
            <a:extLst>
              <a:ext uri="{FF2B5EF4-FFF2-40B4-BE49-F238E27FC236}">
                <a16:creationId xmlns:a16="http://schemas.microsoft.com/office/drawing/2014/main" id="{81364C7A-CE1C-4951-A4AF-F48B5766D53A}"/>
              </a:ext>
            </a:extLst>
          </p:cNvPr>
          <p:cNvSpPr>
            <a:spLocks noGrp="1"/>
          </p:cNvSpPr>
          <p:nvPr>
            <p:ph type="sldNum" sz="quarter" idx="12"/>
          </p:nvPr>
        </p:nvSpPr>
        <p:spPr/>
        <p:txBody>
          <a:bodyPr/>
          <a:lstStyle/>
          <a:p>
            <a:fld id="{71766878-3199-4EAB-94E7-2D6D11070E14}" type="slidenum">
              <a:rPr lang="en-US" smtClean="0"/>
              <a:t>36</a:t>
            </a:fld>
            <a:endParaRPr lang="en-US" dirty="0"/>
          </a:p>
        </p:txBody>
      </p:sp>
    </p:spTree>
    <p:extLst>
      <p:ext uri="{BB962C8B-B14F-4D97-AF65-F5344CB8AC3E}">
        <p14:creationId xmlns:p14="http://schemas.microsoft.com/office/powerpoint/2010/main" val="5553906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Intervention de Raphaëlle DUBOIS – ONM </a:t>
            </a:r>
          </a:p>
        </p:txBody>
      </p:sp>
      <p:sp>
        <p:nvSpPr>
          <p:cNvPr id="3" name="Espace réservé du contenu 2"/>
          <p:cNvSpPr>
            <a:spLocks noGrp="1"/>
          </p:cNvSpPr>
          <p:nvPr>
            <p:ph idx="1"/>
          </p:nvPr>
        </p:nvSpPr>
        <p:spPr/>
        <p:txBody>
          <a:bodyPr/>
          <a:lstStyle/>
          <a:p>
            <a:r>
              <a:rPr lang="fr-FR" dirty="0"/>
              <a:t>L’ONM est ravie du maillage et du lien mis en place entre les services de l’ONM et des PASS. Meilleure prise en charge des patients. Une convention CEGIDD – PASS est en cours d’élaboration.</a:t>
            </a:r>
          </a:p>
          <a:p>
            <a:r>
              <a:rPr lang="fr-FR" dirty="0"/>
              <a:t>L’IDE et la cadre de la PASS ont pu bénéficier d’une formation sur les drogues afin de mieux repérer et sensibiliser les patients dans l’accompagnement vers des consommations sécurisées et vers un sevrage. </a:t>
            </a:r>
          </a:p>
        </p:txBody>
      </p:sp>
      <p:sp>
        <p:nvSpPr>
          <p:cNvPr id="4" name="Espace réservé du pied de page 3"/>
          <p:cNvSpPr>
            <a:spLocks noGrp="1"/>
          </p:cNvSpPr>
          <p:nvPr>
            <p:ph type="ftr" sz="quarter" idx="11"/>
          </p:nvPr>
        </p:nvSpPr>
        <p:spPr/>
        <p:txBody>
          <a:bodyPr/>
          <a:lstStyle/>
          <a:p>
            <a:r>
              <a:rPr lang="da-DK"/>
              <a:t>DELIGNIÈRE Sylvie, Dr GAUTHÉ Evelyne, Dr LE GOUIC Christiane DERMAN Karine, PETIT Marine, VAN DEN BROUCKE Angelique</a:t>
            </a:r>
            <a:endParaRPr lang="en-US" dirty="0"/>
          </a:p>
        </p:txBody>
      </p:sp>
      <p:sp>
        <p:nvSpPr>
          <p:cNvPr id="5" name="Espace réservé du numéro de diapositive 4">
            <a:extLst>
              <a:ext uri="{FF2B5EF4-FFF2-40B4-BE49-F238E27FC236}">
                <a16:creationId xmlns:a16="http://schemas.microsoft.com/office/drawing/2014/main" id="{9C79422C-D450-44A7-B4B0-3BF7D4ABA7B6}"/>
              </a:ext>
            </a:extLst>
          </p:cNvPr>
          <p:cNvSpPr>
            <a:spLocks noGrp="1"/>
          </p:cNvSpPr>
          <p:nvPr>
            <p:ph type="sldNum" sz="quarter" idx="12"/>
          </p:nvPr>
        </p:nvSpPr>
        <p:spPr/>
        <p:txBody>
          <a:bodyPr/>
          <a:lstStyle/>
          <a:p>
            <a:fld id="{71766878-3199-4EAB-94E7-2D6D11070E14}" type="slidenum">
              <a:rPr lang="en-US" smtClean="0"/>
              <a:t>37</a:t>
            </a:fld>
            <a:endParaRPr lang="en-US" dirty="0"/>
          </a:p>
        </p:txBody>
      </p:sp>
    </p:spTree>
    <p:extLst>
      <p:ext uri="{BB962C8B-B14F-4D97-AF65-F5344CB8AC3E}">
        <p14:creationId xmlns:p14="http://schemas.microsoft.com/office/powerpoint/2010/main" val="5969144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solidFill>
                  <a:srgbClr val="0070C0"/>
                </a:solidFill>
              </a:rPr>
              <a:t>L’organisation de la PASS </a:t>
            </a:r>
          </a:p>
        </p:txBody>
      </p:sp>
      <p:sp>
        <p:nvSpPr>
          <p:cNvPr id="3" name="Espace réservé du contenu 2"/>
          <p:cNvSpPr>
            <a:spLocks noGrp="1"/>
          </p:cNvSpPr>
          <p:nvPr>
            <p:ph idx="1"/>
          </p:nvPr>
        </p:nvSpPr>
        <p:spPr/>
        <p:txBody>
          <a:bodyPr>
            <a:normAutofit fontScale="92500" lnSpcReduction="20000"/>
          </a:bodyPr>
          <a:lstStyle/>
          <a:p>
            <a:r>
              <a:rPr lang="fr-FR" b="1" dirty="0"/>
              <a:t>Ouverte du lundi au vendredi de 9h00 à 17h00</a:t>
            </a:r>
            <a:r>
              <a:rPr lang="fr-FR" dirty="0"/>
              <a:t>.</a:t>
            </a:r>
          </a:p>
          <a:p>
            <a:r>
              <a:rPr lang="fr-FR" b="1" dirty="0"/>
              <a:t>Permanences dédiées </a:t>
            </a:r>
            <a:r>
              <a:rPr lang="fr-FR" dirty="0"/>
              <a:t>pour l’assistante sociale, l’infirmière et le médecin. </a:t>
            </a:r>
          </a:p>
          <a:p>
            <a:r>
              <a:rPr lang="fr-FR" b="1" dirty="0"/>
              <a:t>Professionnels </a:t>
            </a:r>
            <a:r>
              <a:rPr lang="fr-FR" dirty="0"/>
              <a:t>: </a:t>
            </a:r>
          </a:p>
          <a:p>
            <a:pPr lvl="1"/>
            <a:r>
              <a:rPr lang="fr-FR" dirty="0"/>
              <a:t>Mme VAN DEN BROUCKE Angélique – IDE (0,5ETP)</a:t>
            </a:r>
          </a:p>
          <a:p>
            <a:pPr lvl="1"/>
            <a:r>
              <a:rPr lang="fr-FR" dirty="0"/>
              <a:t>Mme PETIT Marine – assistante sociale (0,5ETP)</a:t>
            </a:r>
          </a:p>
          <a:p>
            <a:pPr lvl="1"/>
            <a:r>
              <a:rPr lang="fr-FR" dirty="0"/>
              <a:t>Mme DERMAN Karine – secrétaire (0,2ETP)</a:t>
            </a:r>
          </a:p>
          <a:p>
            <a:pPr lvl="1"/>
            <a:r>
              <a:rPr lang="fr-FR" dirty="0"/>
              <a:t>Dr GAUTHÉ – Médecin de la Pass Dieppe (0,1ETP)</a:t>
            </a:r>
          </a:p>
          <a:p>
            <a:pPr lvl="1"/>
            <a:r>
              <a:rPr lang="fr-FR" dirty="0"/>
              <a:t>Dr LE GOUIC  - Médecin de la PASS EU (0,1ETP)</a:t>
            </a:r>
          </a:p>
          <a:p>
            <a:pPr lvl="1"/>
            <a:endParaRPr lang="fr-FR" dirty="0"/>
          </a:p>
          <a:p>
            <a:r>
              <a:rPr lang="fr-FR" b="1" dirty="0"/>
              <a:t>Permanence sur le CH Eu, les vendredis semaines paires. </a:t>
            </a:r>
            <a:endParaRPr lang="fr-FR" dirty="0"/>
          </a:p>
          <a:p>
            <a:endParaRPr lang="fr-FR" dirty="0"/>
          </a:p>
        </p:txBody>
      </p:sp>
      <p:sp>
        <p:nvSpPr>
          <p:cNvPr id="4" name="Espace réservé du pied de page 3"/>
          <p:cNvSpPr>
            <a:spLocks noGrp="1"/>
          </p:cNvSpPr>
          <p:nvPr>
            <p:ph type="ftr" sz="quarter" idx="11"/>
          </p:nvPr>
        </p:nvSpPr>
        <p:spPr/>
        <p:txBody>
          <a:bodyPr/>
          <a:lstStyle/>
          <a:p>
            <a:r>
              <a:rPr lang="da-DK" dirty="0"/>
              <a:t>DELIGNIÈRE Sylvie, Dr GAUTHÉ Evelyne, Dr LE GOUIC Christiane DERMAN Karine, PETIT Marine, VAN DEN BROUCKE Angelique</a:t>
            </a:r>
            <a:endParaRPr lang="en-US" dirty="0"/>
          </a:p>
        </p:txBody>
      </p:sp>
      <p:sp>
        <p:nvSpPr>
          <p:cNvPr id="5" name="Espace réservé du numéro de diapositive 4">
            <a:extLst>
              <a:ext uri="{FF2B5EF4-FFF2-40B4-BE49-F238E27FC236}">
                <a16:creationId xmlns:a16="http://schemas.microsoft.com/office/drawing/2014/main" id="{8F36768E-CDA3-4CB1-92CE-02674C6A9600}"/>
              </a:ext>
            </a:extLst>
          </p:cNvPr>
          <p:cNvSpPr>
            <a:spLocks noGrp="1"/>
          </p:cNvSpPr>
          <p:nvPr>
            <p:ph type="sldNum" sz="quarter" idx="12"/>
          </p:nvPr>
        </p:nvSpPr>
        <p:spPr/>
        <p:txBody>
          <a:bodyPr/>
          <a:lstStyle/>
          <a:p>
            <a:fld id="{71766878-3199-4EAB-94E7-2D6D11070E14}" type="slidenum">
              <a:rPr lang="en-US" smtClean="0"/>
              <a:t>4</a:t>
            </a:fld>
            <a:endParaRPr lang="en-US" dirty="0"/>
          </a:p>
        </p:txBody>
      </p:sp>
    </p:spTree>
    <p:extLst>
      <p:ext uri="{BB962C8B-B14F-4D97-AF65-F5344CB8AC3E}">
        <p14:creationId xmlns:p14="http://schemas.microsoft.com/office/powerpoint/2010/main" val="32950595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solidFill>
                  <a:srgbClr val="0070C0"/>
                </a:solidFill>
              </a:rPr>
              <a:t>Présentation du public cible</a:t>
            </a:r>
          </a:p>
        </p:txBody>
      </p:sp>
      <p:sp>
        <p:nvSpPr>
          <p:cNvPr id="3" name="Espace réservé du contenu 2"/>
          <p:cNvSpPr>
            <a:spLocks noGrp="1"/>
          </p:cNvSpPr>
          <p:nvPr>
            <p:ph idx="1"/>
          </p:nvPr>
        </p:nvSpPr>
        <p:spPr/>
        <p:txBody>
          <a:bodyPr/>
          <a:lstStyle/>
          <a:p>
            <a:r>
              <a:rPr lang="fr-FR" dirty="0"/>
              <a:t>Prise en charge des personnes ayant </a:t>
            </a:r>
            <a:r>
              <a:rPr lang="fr-FR" b="1" dirty="0"/>
              <a:t>besoin de soins </a:t>
            </a:r>
            <a:r>
              <a:rPr lang="fr-FR" dirty="0"/>
              <a:t>et répondant à des </a:t>
            </a:r>
            <a:r>
              <a:rPr lang="fr-FR" b="1" dirty="0"/>
              <a:t>critères de précarités. </a:t>
            </a:r>
          </a:p>
          <a:p>
            <a:endParaRPr lang="fr-FR" dirty="0"/>
          </a:p>
        </p:txBody>
      </p:sp>
      <p:sp>
        <p:nvSpPr>
          <p:cNvPr id="4" name="Espace réservé du pied de page 3"/>
          <p:cNvSpPr>
            <a:spLocks noGrp="1"/>
          </p:cNvSpPr>
          <p:nvPr>
            <p:ph type="ftr" sz="quarter" idx="11"/>
          </p:nvPr>
        </p:nvSpPr>
        <p:spPr/>
        <p:txBody>
          <a:bodyPr/>
          <a:lstStyle/>
          <a:p>
            <a:r>
              <a:rPr lang="da-DK" dirty="0"/>
              <a:t>DELIGNIÈRE Sylvie, Dr GAUTHÉ Evelyne, Dr LE GOUIC Christiane DERMAN Karine, PETIT Marine, VAN DEN BROUCKE Angelique</a:t>
            </a:r>
            <a:endParaRPr lang="en-US" dirty="0"/>
          </a:p>
        </p:txBody>
      </p:sp>
      <p:sp>
        <p:nvSpPr>
          <p:cNvPr id="5" name="Espace réservé du numéro de diapositive 4">
            <a:extLst>
              <a:ext uri="{FF2B5EF4-FFF2-40B4-BE49-F238E27FC236}">
                <a16:creationId xmlns:a16="http://schemas.microsoft.com/office/drawing/2014/main" id="{3F7150FE-3981-4190-B013-A9E2B6FA8CC4}"/>
              </a:ext>
            </a:extLst>
          </p:cNvPr>
          <p:cNvSpPr>
            <a:spLocks noGrp="1"/>
          </p:cNvSpPr>
          <p:nvPr>
            <p:ph type="sldNum" sz="quarter" idx="12"/>
          </p:nvPr>
        </p:nvSpPr>
        <p:spPr/>
        <p:txBody>
          <a:bodyPr/>
          <a:lstStyle/>
          <a:p>
            <a:fld id="{71766878-3199-4EAB-94E7-2D6D11070E14}" type="slidenum">
              <a:rPr lang="en-US" smtClean="0"/>
              <a:t>5</a:t>
            </a:fld>
            <a:endParaRPr lang="en-US" dirty="0"/>
          </a:p>
        </p:txBody>
      </p:sp>
    </p:spTree>
    <p:extLst>
      <p:ext uri="{BB962C8B-B14F-4D97-AF65-F5344CB8AC3E}">
        <p14:creationId xmlns:p14="http://schemas.microsoft.com/office/powerpoint/2010/main" val="1114333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solidFill>
                  <a:srgbClr val="0070C0"/>
                </a:solidFill>
              </a:rPr>
              <a:t>Bilan de l’activité 2025</a:t>
            </a:r>
          </a:p>
        </p:txBody>
      </p:sp>
      <p:sp>
        <p:nvSpPr>
          <p:cNvPr id="3" name="Espace réservé du contenu 2"/>
          <p:cNvSpPr>
            <a:spLocks noGrp="1"/>
          </p:cNvSpPr>
          <p:nvPr>
            <p:ph idx="1"/>
          </p:nvPr>
        </p:nvSpPr>
        <p:spPr>
          <a:xfrm>
            <a:off x="1251678" y="2286001"/>
            <a:ext cx="4124553" cy="3593591"/>
          </a:xfrm>
        </p:spPr>
        <p:txBody>
          <a:bodyPr/>
          <a:lstStyle/>
          <a:p>
            <a:r>
              <a:rPr lang="fr-FR" dirty="0"/>
              <a:t>355 patients dont 270 nouveaux patients</a:t>
            </a:r>
          </a:p>
          <a:p>
            <a:r>
              <a:rPr lang="fr-FR" dirty="0"/>
              <a:t>85 anciens patients sont revenus sur cette année 2025</a:t>
            </a:r>
          </a:p>
          <a:p>
            <a:r>
              <a:rPr lang="fr-FR" dirty="0"/>
              <a:t>893 RDV pour les trois professionnels</a:t>
            </a:r>
          </a:p>
        </p:txBody>
      </p:sp>
      <p:sp>
        <p:nvSpPr>
          <p:cNvPr id="4" name="Espace réservé du pied de page 3"/>
          <p:cNvSpPr>
            <a:spLocks noGrp="1"/>
          </p:cNvSpPr>
          <p:nvPr>
            <p:ph type="ftr" sz="quarter" idx="11"/>
          </p:nvPr>
        </p:nvSpPr>
        <p:spPr/>
        <p:txBody>
          <a:bodyPr/>
          <a:lstStyle/>
          <a:p>
            <a:r>
              <a:rPr lang="da-DK" dirty="0"/>
              <a:t>DELIGNIÈRE Sylvie, Dr GAUTHÉ Evelyne, Dr LE GOUIC Christiane DERMAN Karine, PETIT Marine, VAN DEN BROUCKE Angelique</a:t>
            </a:r>
            <a:endParaRPr lang="en-US" dirty="0"/>
          </a:p>
        </p:txBody>
      </p:sp>
      <p:graphicFrame>
        <p:nvGraphicFramePr>
          <p:cNvPr id="6" name="Graphique 5">
            <a:extLst>
              <a:ext uri="{FF2B5EF4-FFF2-40B4-BE49-F238E27FC236}">
                <a16:creationId xmlns:a16="http://schemas.microsoft.com/office/drawing/2014/main" id="{B38700B0-DF39-4EFB-B4E9-CDFC518A451E}"/>
              </a:ext>
            </a:extLst>
          </p:cNvPr>
          <p:cNvGraphicFramePr/>
          <p:nvPr>
            <p:extLst>
              <p:ext uri="{D42A27DB-BD31-4B8C-83A1-F6EECF244321}">
                <p14:modId xmlns:p14="http://schemas.microsoft.com/office/powerpoint/2010/main" val="2452266958"/>
              </p:ext>
            </p:extLst>
          </p:nvPr>
        </p:nvGraphicFramePr>
        <p:xfrm>
          <a:off x="5765799" y="1507065"/>
          <a:ext cx="5926668" cy="4665135"/>
        </p:xfrm>
        <a:graphic>
          <a:graphicData uri="http://schemas.openxmlformats.org/drawingml/2006/chart">
            <c:chart xmlns:c="http://schemas.openxmlformats.org/drawingml/2006/chart" xmlns:r="http://schemas.openxmlformats.org/officeDocument/2006/relationships" r:id="rId2"/>
          </a:graphicData>
        </a:graphic>
      </p:graphicFrame>
      <p:sp>
        <p:nvSpPr>
          <p:cNvPr id="5" name="Espace réservé du numéro de diapositive 4">
            <a:extLst>
              <a:ext uri="{FF2B5EF4-FFF2-40B4-BE49-F238E27FC236}">
                <a16:creationId xmlns:a16="http://schemas.microsoft.com/office/drawing/2014/main" id="{FD9E96CD-BD09-45AF-A20F-3F06D44C6EAD}"/>
              </a:ext>
            </a:extLst>
          </p:cNvPr>
          <p:cNvSpPr>
            <a:spLocks noGrp="1"/>
          </p:cNvSpPr>
          <p:nvPr>
            <p:ph type="sldNum" sz="quarter" idx="12"/>
          </p:nvPr>
        </p:nvSpPr>
        <p:spPr/>
        <p:txBody>
          <a:bodyPr/>
          <a:lstStyle/>
          <a:p>
            <a:fld id="{71766878-3199-4EAB-94E7-2D6D11070E14}" type="slidenum">
              <a:rPr lang="en-US" smtClean="0"/>
              <a:t>6</a:t>
            </a:fld>
            <a:endParaRPr lang="en-US" dirty="0"/>
          </a:p>
        </p:txBody>
      </p:sp>
    </p:spTree>
    <p:extLst>
      <p:ext uri="{BB962C8B-B14F-4D97-AF65-F5344CB8AC3E}">
        <p14:creationId xmlns:p14="http://schemas.microsoft.com/office/powerpoint/2010/main" val="36496838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0070C0"/>
                </a:solidFill>
              </a:rPr>
              <a:t>Profil des patients accompagnés</a:t>
            </a:r>
          </a:p>
        </p:txBody>
      </p:sp>
      <p:sp>
        <p:nvSpPr>
          <p:cNvPr id="3" name="Espace réservé du contenu 2"/>
          <p:cNvSpPr>
            <a:spLocks noGrp="1"/>
          </p:cNvSpPr>
          <p:nvPr>
            <p:ph idx="1"/>
          </p:nvPr>
        </p:nvSpPr>
        <p:spPr>
          <a:xfrm>
            <a:off x="1251678" y="2286001"/>
            <a:ext cx="3099985" cy="3593591"/>
          </a:xfrm>
        </p:spPr>
        <p:txBody>
          <a:bodyPr/>
          <a:lstStyle/>
          <a:p>
            <a:r>
              <a:rPr lang="fr-FR" dirty="0"/>
              <a:t>200 femmes : 155 nouvelles patientes et 45 patientes déjà connues</a:t>
            </a:r>
          </a:p>
          <a:p>
            <a:r>
              <a:rPr lang="fr-FR" dirty="0"/>
              <a:t>155 hommes : 115 nouveaux patients et 40 déjà connus</a:t>
            </a:r>
          </a:p>
          <a:p>
            <a:endParaRPr lang="fr-FR" dirty="0"/>
          </a:p>
        </p:txBody>
      </p:sp>
      <p:sp>
        <p:nvSpPr>
          <p:cNvPr id="4" name="Espace réservé du pied de page 3"/>
          <p:cNvSpPr>
            <a:spLocks noGrp="1"/>
          </p:cNvSpPr>
          <p:nvPr>
            <p:ph type="ftr" sz="quarter" idx="11"/>
          </p:nvPr>
        </p:nvSpPr>
        <p:spPr/>
        <p:txBody>
          <a:bodyPr/>
          <a:lstStyle/>
          <a:p>
            <a:r>
              <a:rPr lang="da-DK" dirty="0"/>
              <a:t>DELIGNIÈRE Sylvie, Dr GAUTHÉ Evelyne, Dr LE GOUIC Christiane DERMAN Karine, PETIT Marine, VAN DEN BROUCKE Angelique</a:t>
            </a:r>
            <a:endParaRPr lang="en-US" dirty="0"/>
          </a:p>
        </p:txBody>
      </p:sp>
      <p:graphicFrame>
        <p:nvGraphicFramePr>
          <p:cNvPr id="6" name="Graphique 5">
            <a:extLst>
              <a:ext uri="{FF2B5EF4-FFF2-40B4-BE49-F238E27FC236}">
                <a16:creationId xmlns:a16="http://schemas.microsoft.com/office/drawing/2014/main" id="{7B0A9019-283E-43DC-A658-CFE7631D65FB}"/>
              </a:ext>
            </a:extLst>
          </p:cNvPr>
          <p:cNvGraphicFramePr/>
          <p:nvPr>
            <p:extLst>
              <p:ext uri="{D42A27DB-BD31-4B8C-83A1-F6EECF244321}">
                <p14:modId xmlns:p14="http://schemas.microsoft.com/office/powerpoint/2010/main" val="2116378947"/>
              </p:ext>
            </p:extLst>
          </p:nvPr>
        </p:nvGraphicFramePr>
        <p:xfrm>
          <a:off x="5418667" y="1752600"/>
          <a:ext cx="5740400" cy="4030133"/>
        </p:xfrm>
        <a:graphic>
          <a:graphicData uri="http://schemas.openxmlformats.org/drawingml/2006/chart">
            <c:chart xmlns:c="http://schemas.openxmlformats.org/drawingml/2006/chart" xmlns:r="http://schemas.openxmlformats.org/officeDocument/2006/relationships" r:id="rId2"/>
          </a:graphicData>
        </a:graphic>
      </p:graphicFrame>
      <p:sp>
        <p:nvSpPr>
          <p:cNvPr id="5" name="Espace réservé du numéro de diapositive 4">
            <a:extLst>
              <a:ext uri="{FF2B5EF4-FFF2-40B4-BE49-F238E27FC236}">
                <a16:creationId xmlns:a16="http://schemas.microsoft.com/office/drawing/2014/main" id="{9C47820A-6A81-4643-94B1-F76E3DC064C2}"/>
              </a:ext>
            </a:extLst>
          </p:cNvPr>
          <p:cNvSpPr>
            <a:spLocks noGrp="1"/>
          </p:cNvSpPr>
          <p:nvPr>
            <p:ph type="sldNum" sz="quarter" idx="12"/>
          </p:nvPr>
        </p:nvSpPr>
        <p:spPr/>
        <p:txBody>
          <a:bodyPr/>
          <a:lstStyle/>
          <a:p>
            <a:fld id="{71766878-3199-4EAB-94E7-2D6D11070E14}" type="slidenum">
              <a:rPr lang="en-US" smtClean="0"/>
              <a:t>7</a:t>
            </a:fld>
            <a:endParaRPr lang="en-US" dirty="0"/>
          </a:p>
        </p:txBody>
      </p:sp>
    </p:spTree>
    <p:extLst>
      <p:ext uri="{BB962C8B-B14F-4D97-AF65-F5344CB8AC3E}">
        <p14:creationId xmlns:p14="http://schemas.microsoft.com/office/powerpoint/2010/main" val="20290707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solidFill>
                  <a:srgbClr val="0070C0"/>
                </a:solidFill>
              </a:rPr>
              <a:t>Age des patients</a:t>
            </a:r>
          </a:p>
        </p:txBody>
      </p:sp>
      <p:sp>
        <p:nvSpPr>
          <p:cNvPr id="4" name="Espace réservé du pied de page 3"/>
          <p:cNvSpPr>
            <a:spLocks noGrp="1"/>
          </p:cNvSpPr>
          <p:nvPr>
            <p:ph type="ftr" sz="quarter" idx="11"/>
          </p:nvPr>
        </p:nvSpPr>
        <p:spPr/>
        <p:txBody>
          <a:bodyPr/>
          <a:lstStyle/>
          <a:p>
            <a:r>
              <a:rPr lang="da-DK" dirty="0"/>
              <a:t>DELIGNIÈRE Sylvie, Dr GAUTHÉ Evelyne, Dr LE GOUIC Christiane DERMAN Karine, PETIT Marine, VAN DEN BROUCKE Angelique</a:t>
            </a:r>
            <a:endParaRPr lang="en-US" dirty="0"/>
          </a:p>
        </p:txBody>
      </p:sp>
      <p:sp>
        <p:nvSpPr>
          <p:cNvPr id="6" name="Rectangle 5"/>
          <p:cNvSpPr/>
          <p:nvPr/>
        </p:nvSpPr>
        <p:spPr>
          <a:xfrm>
            <a:off x="6645639" y="1874517"/>
            <a:ext cx="5089161" cy="4052391"/>
          </a:xfrm>
          <a:prstGeom prst="rect">
            <a:avLst/>
          </a:prstGeom>
        </p:spPr>
        <p:txBody>
          <a:bodyPr wrap="square">
            <a:spAutoFit/>
          </a:bodyPr>
          <a:lstStyle/>
          <a:p>
            <a:pPr algn="just">
              <a:spcBef>
                <a:spcPts val="600"/>
              </a:spcBef>
              <a:spcAft>
                <a:spcPts val="1400"/>
              </a:spcAft>
            </a:pPr>
            <a:r>
              <a:rPr lang="fr-FR" sz="1600" dirty="0">
                <a:ea typeface="Calibri" panose="020F0502020204030204" pitchFamily="34" charset="0"/>
              </a:rPr>
              <a:t>114 patients sur 355 dans une tranche d’âge entre 26 et 45 ans </a:t>
            </a:r>
          </a:p>
          <a:p>
            <a:pPr algn="just">
              <a:spcBef>
                <a:spcPts val="600"/>
              </a:spcBef>
              <a:spcAft>
                <a:spcPts val="1400"/>
              </a:spcAft>
            </a:pPr>
            <a:r>
              <a:rPr lang="fr-FR" sz="1400" dirty="0">
                <a:ea typeface="Calibri" panose="020F0502020204030204" pitchFamily="34" charset="0"/>
              </a:rPr>
              <a:t>65 patients sont pris en charge dans une tanche d’âge entre 18-25 ans</a:t>
            </a:r>
          </a:p>
          <a:p>
            <a:pPr algn="just">
              <a:spcBef>
                <a:spcPts val="600"/>
              </a:spcBef>
              <a:spcAft>
                <a:spcPts val="1400"/>
              </a:spcAft>
            </a:pPr>
            <a:r>
              <a:rPr lang="fr-FR" sz="1600" dirty="0">
                <a:ea typeface="Calibri" panose="020F0502020204030204" pitchFamily="34" charset="0"/>
              </a:rPr>
              <a:t>62 patients sont pris en charge dans une tranche d’âge de 0-6 ans</a:t>
            </a:r>
            <a:endParaRPr lang="fr-FR" sz="1400" dirty="0">
              <a:ea typeface="Calibri" panose="020F0502020204030204" pitchFamily="34" charset="0"/>
            </a:endParaRPr>
          </a:p>
          <a:p>
            <a:pPr algn="just">
              <a:spcBef>
                <a:spcPts val="600"/>
              </a:spcBef>
              <a:spcAft>
                <a:spcPts val="1400"/>
              </a:spcAft>
            </a:pPr>
            <a:r>
              <a:rPr lang="fr-FR" sz="1600" dirty="0">
                <a:ea typeface="Calibri" panose="020F0502020204030204" pitchFamily="34" charset="0"/>
              </a:rPr>
              <a:t>73 patients sont pris en charge dans une tranche </a:t>
            </a:r>
            <a:r>
              <a:rPr lang="fr-FR" dirty="0">
                <a:ea typeface="Calibri" panose="020F0502020204030204" pitchFamily="34" charset="0"/>
              </a:rPr>
              <a:t>d’âge</a:t>
            </a:r>
            <a:r>
              <a:rPr lang="fr-FR" sz="1600" dirty="0">
                <a:ea typeface="Calibri" panose="020F0502020204030204" pitchFamily="34" charset="0"/>
              </a:rPr>
              <a:t> de 7-17 ans</a:t>
            </a:r>
            <a:endParaRPr lang="fr-FR" sz="1400" dirty="0">
              <a:ea typeface="Calibri" panose="020F0502020204030204" pitchFamily="34" charset="0"/>
            </a:endParaRPr>
          </a:p>
          <a:p>
            <a:pPr algn="just">
              <a:spcBef>
                <a:spcPts val="600"/>
              </a:spcBef>
              <a:spcAft>
                <a:spcPts val="1400"/>
              </a:spcAft>
            </a:pPr>
            <a:r>
              <a:rPr lang="fr-FR" sz="1600" dirty="0">
                <a:ea typeface="Calibri" panose="020F0502020204030204" pitchFamily="34" charset="0"/>
              </a:rPr>
              <a:t>20 patients sont pris en charge dans une tranche d’âge de 46-65 ans</a:t>
            </a:r>
          </a:p>
          <a:p>
            <a:pPr algn="just">
              <a:spcBef>
                <a:spcPts val="600"/>
              </a:spcBef>
              <a:spcAft>
                <a:spcPts val="1400"/>
              </a:spcAft>
            </a:pPr>
            <a:r>
              <a:rPr lang="fr-FR" sz="1600" dirty="0">
                <a:ea typeface="Calibri" panose="020F0502020204030204" pitchFamily="34" charset="0"/>
              </a:rPr>
              <a:t>7 patients avaient plus de 66 ans </a:t>
            </a:r>
            <a:endParaRPr lang="fr-FR" sz="1400" dirty="0">
              <a:ea typeface="Calibri" panose="020F0502020204030204" pitchFamily="34" charset="0"/>
            </a:endParaRPr>
          </a:p>
        </p:txBody>
      </p:sp>
      <p:sp>
        <p:nvSpPr>
          <p:cNvPr id="3" name="Espace réservé du contenu 2"/>
          <p:cNvSpPr>
            <a:spLocks noGrp="1"/>
          </p:cNvSpPr>
          <p:nvPr>
            <p:ph idx="1"/>
          </p:nvPr>
        </p:nvSpPr>
        <p:spPr>
          <a:xfrm>
            <a:off x="1861278" y="1422401"/>
            <a:ext cx="10178322" cy="3593591"/>
          </a:xfrm>
        </p:spPr>
        <p:txBody>
          <a:bodyPr/>
          <a:lstStyle/>
          <a:p>
            <a:endParaRPr lang="fr-FR" dirty="0"/>
          </a:p>
          <a:p>
            <a:endParaRPr lang="fr-FR" dirty="0"/>
          </a:p>
        </p:txBody>
      </p:sp>
      <p:pic>
        <p:nvPicPr>
          <p:cNvPr id="7" name="Image 6"/>
          <p:cNvPicPr/>
          <p:nvPr/>
        </p:nvPicPr>
        <p:blipFill rotWithShape="1">
          <a:blip r:embed="rId2">
            <a:extLst>
              <a:ext uri="{28A0092B-C50C-407E-A947-70E740481C1C}">
                <a14:useLocalDpi xmlns:a14="http://schemas.microsoft.com/office/drawing/2010/main" val="0"/>
              </a:ext>
            </a:extLst>
          </a:blip>
          <a:srcRect t="10033"/>
          <a:stretch/>
        </p:blipFill>
        <p:spPr bwMode="auto">
          <a:xfrm>
            <a:off x="1502304" y="2015067"/>
            <a:ext cx="5093229" cy="3864524"/>
          </a:xfrm>
          <a:prstGeom prst="rect">
            <a:avLst/>
          </a:prstGeom>
          <a:noFill/>
        </p:spPr>
      </p:pic>
      <p:sp>
        <p:nvSpPr>
          <p:cNvPr id="5" name="Espace réservé du numéro de diapositive 4">
            <a:extLst>
              <a:ext uri="{FF2B5EF4-FFF2-40B4-BE49-F238E27FC236}">
                <a16:creationId xmlns:a16="http://schemas.microsoft.com/office/drawing/2014/main" id="{3E5FB1B4-6847-46DE-BDE3-E64A366A11A4}"/>
              </a:ext>
            </a:extLst>
          </p:cNvPr>
          <p:cNvSpPr>
            <a:spLocks noGrp="1"/>
          </p:cNvSpPr>
          <p:nvPr>
            <p:ph type="sldNum" sz="quarter" idx="12"/>
          </p:nvPr>
        </p:nvSpPr>
        <p:spPr/>
        <p:txBody>
          <a:bodyPr/>
          <a:lstStyle/>
          <a:p>
            <a:fld id="{71766878-3199-4EAB-94E7-2D6D11070E14}" type="slidenum">
              <a:rPr lang="en-US" smtClean="0"/>
              <a:t>8</a:t>
            </a:fld>
            <a:endParaRPr lang="en-US" dirty="0"/>
          </a:p>
        </p:txBody>
      </p:sp>
    </p:spTree>
    <p:extLst>
      <p:ext uri="{BB962C8B-B14F-4D97-AF65-F5344CB8AC3E}">
        <p14:creationId xmlns:p14="http://schemas.microsoft.com/office/powerpoint/2010/main" val="34910865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51678" y="382385"/>
            <a:ext cx="10178322" cy="719302"/>
          </a:xfrm>
        </p:spPr>
        <p:txBody>
          <a:bodyPr>
            <a:normAutofit fontScale="90000"/>
          </a:bodyPr>
          <a:lstStyle/>
          <a:p>
            <a:pPr algn="ctr"/>
            <a:r>
              <a:rPr lang="fr-FR" dirty="0">
                <a:solidFill>
                  <a:srgbClr val="0070C0"/>
                </a:solidFill>
              </a:rPr>
              <a:t>Origine des patients</a:t>
            </a:r>
          </a:p>
        </p:txBody>
      </p:sp>
      <p:sp>
        <p:nvSpPr>
          <p:cNvPr id="4" name="Espace réservé du pied de page 3"/>
          <p:cNvSpPr>
            <a:spLocks noGrp="1"/>
          </p:cNvSpPr>
          <p:nvPr>
            <p:ph type="ftr" sz="quarter" idx="11"/>
          </p:nvPr>
        </p:nvSpPr>
        <p:spPr/>
        <p:txBody>
          <a:bodyPr/>
          <a:lstStyle/>
          <a:p>
            <a:r>
              <a:rPr lang="da-DK" dirty="0"/>
              <a:t>DELIGNIÈRE Sylvie, Dr GAUTHÉ Evelyne, Dr LE GOUIC Christiane DERMAN Karine, PETIT Marine, VAN DEN BROUCKE Angelique</a:t>
            </a:r>
            <a:endParaRPr lang="en-US" dirty="0"/>
          </a:p>
        </p:txBody>
      </p:sp>
      <p:sp>
        <p:nvSpPr>
          <p:cNvPr id="3" name="Espace réservé du contenu 2"/>
          <p:cNvSpPr>
            <a:spLocks noGrp="1"/>
          </p:cNvSpPr>
          <p:nvPr>
            <p:ph idx="1"/>
          </p:nvPr>
        </p:nvSpPr>
        <p:spPr/>
        <p:txBody>
          <a:bodyPr/>
          <a:lstStyle/>
          <a:p>
            <a:endParaRPr lang="fr-FR" dirty="0"/>
          </a:p>
        </p:txBody>
      </p:sp>
      <p:graphicFrame>
        <p:nvGraphicFramePr>
          <p:cNvPr id="6" name="Graphique 5">
            <a:extLst>
              <a:ext uri="{FF2B5EF4-FFF2-40B4-BE49-F238E27FC236}">
                <a16:creationId xmlns:a16="http://schemas.microsoft.com/office/drawing/2014/main" id="{DD8FE1F1-0AF2-400E-8203-70125BB6BA01}"/>
              </a:ext>
            </a:extLst>
          </p:cNvPr>
          <p:cNvGraphicFramePr/>
          <p:nvPr>
            <p:extLst>
              <p:ext uri="{D42A27DB-BD31-4B8C-83A1-F6EECF244321}">
                <p14:modId xmlns:p14="http://schemas.microsoft.com/office/powerpoint/2010/main" val="1201089722"/>
              </p:ext>
            </p:extLst>
          </p:nvPr>
        </p:nvGraphicFramePr>
        <p:xfrm>
          <a:off x="939800" y="1193800"/>
          <a:ext cx="10490199" cy="4685792"/>
        </p:xfrm>
        <a:graphic>
          <a:graphicData uri="http://schemas.openxmlformats.org/drawingml/2006/chart">
            <c:chart xmlns:c="http://schemas.openxmlformats.org/drawingml/2006/chart" xmlns:r="http://schemas.openxmlformats.org/officeDocument/2006/relationships" r:id="rId2"/>
          </a:graphicData>
        </a:graphic>
      </p:graphicFrame>
      <p:sp>
        <p:nvSpPr>
          <p:cNvPr id="5" name="Espace réservé du numéro de diapositive 4">
            <a:extLst>
              <a:ext uri="{FF2B5EF4-FFF2-40B4-BE49-F238E27FC236}">
                <a16:creationId xmlns:a16="http://schemas.microsoft.com/office/drawing/2014/main" id="{BEDA11AC-2AB1-499F-97FC-449767E1981C}"/>
              </a:ext>
            </a:extLst>
          </p:cNvPr>
          <p:cNvSpPr>
            <a:spLocks noGrp="1"/>
          </p:cNvSpPr>
          <p:nvPr>
            <p:ph type="sldNum" sz="quarter" idx="12"/>
          </p:nvPr>
        </p:nvSpPr>
        <p:spPr/>
        <p:txBody>
          <a:bodyPr/>
          <a:lstStyle/>
          <a:p>
            <a:fld id="{71766878-3199-4EAB-94E7-2D6D11070E14}" type="slidenum">
              <a:rPr lang="en-US" smtClean="0"/>
              <a:t>9</a:t>
            </a:fld>
            <a:endParaRPr lang="en-US" dirty="0"/>
          </a:p>
        </p:txBody>
      </p:sp>
    </p:spTree>
    <p:extLst>
      <p:ext uri="{BB962C8B-B14F-4D97-AF65-F5344CB8AC3E}">
        <p14:creationId xmlns:p14="http://schemas.microsoft.com/office/powerpoint/2010/main" val="2670199788"/>
      </p:ext>
    </p:extLst>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0B082E"/>
      </a:dk2>
      <a:lt2>
        <a:srgbClr val="F3F3F2"/>
      </a:lt2>
      <a:accent1>
        <a:srgbClr val="62B4C6"/>
      </a:accent1>
      <a:accent2>
        <a:srgbClr val="1B376E"/>
      </a:accent2>
      <a:accent3>
        <a:srgbClr val="9EBE55"/>
      </a:accent3>
      <a:accent4>
        <a:srgbClr val="C65E5E"/>
      </a:accent4>
      <a:accent5>
        <a:srgbClr val="D3BA55"/>
      </a:accent5>
      <a:accent6>
        <a:srgbClr val="96648A"/>
      </a:accent6>
      <a:hlink>
        <a:srgbClr val="62B4C6"/>
      </a:hlink>
      <a:folHlink>
        <a:srgbClr val="96648A"/>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D71F8F05-6246-47AF-9E68-E57F6C93F792}"/>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Badge</Template>
  <TotalTime>1083</TotalTime>
  <Words>2213</Words>
  <Application>Microsoft Office PowerPoint</Application>
  <PresentationFormat>Grand écran</PresentationFormat>
  <Paragraphs>278</Paragraphs>
  <Slides>37</Slides>
  <Notes>2</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37</vt:i4>
      </vt:variant>
    </vt:vector>
  </HeadingPairs>
  <TitlesOfParts>
    <vt:vector size="42" baseType="lpstr">
      <vt:lpstr>Arial</vt:lpstr>
      <vt:lpstr>Calibri</vt:lpstr>
      <vt:lpstr>Gill Sans MT</vt:lpstr>
      <vt:lpstr>Impact</vt:lpstr>
      <vt:lpstr>Badge</vt:lpstr>
      <vt:lpstr>Comité pilotage 2025</vt:lpstr>
      <vt:lpstr>Ouverture de la séance</vt:lpstr>
      <vt:lpstr>Ordre du jour</vt:lpstr>
      <vt:lpstr>L’organisation de la PASS </vt:lpstr>
      <vt:lpstr>Présentation du public cible</vt:lpstr>
      <vt:lpstr>Bilan de l’activité 2025</vt:lpstr>
      <vt:lpstr>Profil des patients accompagnés</vt:lpstr>
      <vt:lpstr>Age des patients</vt:lpstr>
      <vt:lpstr>Origine des patients</vt:lpstr>
      <vt:lpstr>Logement</vt:lpstr>
      <vt:lpstr>Ressources </vt:lpstr>
      <vt:lpstr>   La prise en charge sociale </vt:lpstr>
      <vt:lpstr>Profil des personnes ayant eu un accompagnement social</vt:lpstr>
      <vt:lpstr>Les ressources des patients</vt:lpstr>
      <vt:lpstr>Les droits santé des patients</vt:lpstr>
      <vt:lpstr>Démarches effectuées </vt:lpstr>
      <vt:lpstr>   La prise en charge paramédicale </vt:lpstr>
      <vt:lpstr>Profil des personnes ayant eu un accompagnement paramédical</vt:lpstr>
      <vt:lpstr>Consultations ide au sein de la PASS </vt:lpstr>
      <vt:lpstr>Motif de recours</vt:lpstr>
      <vt:lpstr>Méthode d’intervention de l’ide lors des entretiens</vt:lpstr>
      <vt:lpstr>Problématiques de santé repérées </vt:lpstr>
      <vt:lpstr>   La Prise en charge médicale </vt:lpstr>
      <vt:lpstr>Répartition homme femme de la prise en charge médicale </vt:lpstr>
      <vt:lpstr>Pathologies repérées</vt:lpstr>
      <vt:lpstr>Orientation des patients</vt:lpstr>
      <vt:lpstr>    L’aller –vers eu </vt:lpstr>
      <vt:lpstr>Point sur les permanences</vt:lpstr>
      <vt:lpstr>    Bilan financier </vt:lpstr>
      <vt:lpstr>BILAN FINANCIER 2025</vt:lpstr>
      <vt:lpstr>Présentation PowerPoint</vt:lpstr>
      <vt:lpstr>Perspectives évolution de la pass</vt:lpstr>
      <vt:lpstr>Intervention des participants </vt:lpstr>
      <vt:lpstr>Intervention d’Alma COLLART – responsable médico-social du CCAS de Dieppe   </vt:lpstr>
      <vt:lpstr>Intervention d’Emmanuelle EVREUX – ARS Normandie </vt:lpstr>
      <vt:lpstr>Intervention de Delphine JAFFREZIC  – secrétaire de vaccination au Conseil Départemental  </vt:lpstr>
      <vt:lpstr>Intervention de Raphaëlle DUBOIS – ONM </vt:lpstr>
    </vt:vector>
  </TitlesOfParts>
  <Company>CH Dieppe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Comité pilotage 2024</dc:title>
  <dc:creator>Van Den Broucke Angelique</dc:creator>
  <cp:lastModifiedBy>HAMELET Alexandra</cp:lastModifiedBy>
  <cp:revision>94</cp:revision>
  <cp:lastPrinted>2026-04-23T08:10:53Z</cp:lastPrinted>
  <dcterms:created xsi:type="dcterms:W3CDTF">2025-05-07T07:40:30Z</dcterms:created>
  <dcterms:modified xsi:type="dcterms:W3CDTF">2026-07-16T13:27:58Z</dcterms:modified>
</cp:coreProperties>
</file>