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media/image1.png" ContentType="image/png"/>
  <Override PartName="/ppt/media/image56.jpeg" ContentType="image/jpeg"/>
  <Override PartName="/ppt/media/image2.png" ContentType="image/png"/>
  <Override PartName="/ppt/media/image59.png" ContentType="image/png"/>
  <Override PartName="/ppt/media/image3.png" ContentType="image/png"/>
  <Override PartName="/ppt/media/image4.png" ContentType="image/png"/>
  <Override PartName="/ppt/media/image5.png" ContentType="image/png"/>
  <Override PartName="/ppt/media/image6.png" ContentType="image/png"/>
  <Override PartName="/ppt/media/image34.jpeg" ContentType="image/jpeg"/>
  <Override PartName="/ppt/media/image7.png" ContentType="image/png"/>
  <Override PartName="/ppt/media/image62.jpeg" ContentType="image/jpeg"/>
  <Override PartName="/ppt/media/image8.png" ContentType="image/png"/>
  <Override PartName="/ppt/media/image9.png" ContentType="image/png"/>
  <Override PartName="/ppt/media/image10.png" ContentType="image/png"/>
  <Override PartName="/ppt/media/image11.png" ContentType="image/png"/>
  <Override PartName="/ppt/media/image57.jpeg" ContentType="image/jpe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63.jpeg" ContentType="image/jpeg"/>
  <Override PartName="/ppt/media/image17.png" ContentType="image/png"/>
  <Override PartName="/ppt/media/image18.png" ContentType="image/png"/>
  <Override PartName="/ppt/media/image52.jpeg" ContentType="image/jpeg"/>
  <Override PartName="/ppt/media/image19.jpeg" ContentType="image/jpeg"/>
  <Override PartName="/ppt/media/image22.png" ContentType="image/png"/>
  <Override PartName="/ppt/media/image20.png" ContentType="image/png"/>
  <Override PartName="/ppt/media/image21.png" ContentType="image/png"/>
  <Override PartName="/ppt/media/image58.jpeg" ContentType="image/jpeg"/>
  <Override PartName="/ppt/media/image23.png" ContentType="image/png"/>
  <Override PartName="/ppt/media/image47.jpeg" ContentType="image/jpeg"/>
  <Override PartName="/ppt/media/media24.mp3" ContentType="application/vnd.sun.star.media"/>
  <Override PartName="/ppt/media/image25.png" ContentType="image/png"/>
  <Override PartName="/ppt/media/image26.png" ContentType="image/png"/>
  <Override PartName="/ppt/media/image64.jpeg" ContentType="image/jpe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jpeg" ContentType="image/jpeg"/>
  <Override PartName="/ppt/media/image33.png" ContentType="image/png"/>
  <Override PartName="/ppt/media/image48.jpeg" ContentType="image/jpeg"/>
  <Override PartName="/ppt/media/image35.png" ContentType="image/png"/>
  <Override PartName="/ppt/media/image36.png" ContentType="image/png"/>
  <Override PartName="/ppt/media/image37.png" ContentType="image/png"/>
  <Override PartName="/ppt/media/image38.png" ContentType="image/pn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9.jpeg" ContentType="image/jpeg"/>
  <Override PartName="/ppt/media/image44.png" ContentType="image/png"/>
  <Override PartName="/ppt/media/image45.png" ContentType="image/png"/>
  <Override PartName="/ppt/media/image46.png" ContentType="image/png"/>
  <Override PartName="/ppt/media/image50.png" ContentType="image/png"/>
  <Override PartName="/ppt/media/image51.png" ContentType="image/png"/>
  <Override PartName="/ppt/media/image53.png" ContentType="image/png"/>
  <Override PartName="/ppt/media/image60.jpeg" ContentType="image/jpeg"/>
  <Override PartName="/ppt/media/image66.wmf" ContentType="image/x-wmf"/>
  <Override PartName="/ppt/media/image54.png" ContentType="image/png"/>
  <Override PartName="/ppt/media/image55.jpeg" ContentType="image/jpeg"/>
  <Override PartName="/ppt/media/image61.jpeg" ContentType="image/jpeg"/>
  <Override PartName="/ppt/media/image65.png" ContentType="image/pn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51.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52.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53.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333333"/>
                </a:solidFill>
                <a:latin typeface="Calibri"/>
                <a:ea typeface="Calibri"/>
              </a:defRPr>
            </a:pPr>
            <a:r>
              <a:rPr b="0" lang="fr-FR" sz="1400" spc="-1" strike="noStrike">
                <a:solidFill>
                  <a:srgbClr val="333333"/>
                </a:solidFill>
                <a:latin typeface="Calibri"/>
                <a:ea typeface="Calibri"/>
              </a:rPr>
              <a:t>Répartition par sexe de la file active </a:t>
            </a:r>
          </a:p>
        </c:rich>
      </c:tx>
      <c:layout>
        <c:manualLayout>
          <c:xMode val="edge"/>
          <c:yMode val="edge"/>
          <c:x val="0.208405775190869"/>
          <c:y val="0.0422553985603839"/>
        </c:manualLayout>
      </c:layout>
      <c:overlay val="0"/>
      <c:spPr>
        <a:noFill/>
        <a:ln w="25560">
          <a:noFill/>
        </a:ln>
      </c:spPr>
    </c:title>
    <c:autoTitleDeleted val="0"/>
    <c:plotArea>
      <c:layout>
        <c:manualLayout>
          <c:layoutTarget val="inner"/>
          <c:xMode val="edge"/>
          <c:yMode val="edge"/>
          <c:x val="0.0791443041802101"/>
          <c:y val="0.298187150093308"/>
          <c:w val="0.887444251266158"/>
          <c:h val="0.494668088509731"/>
        </c:manualLayout>
      </c:layout>
      <c:barChart>
        <c:barDir val="col"/>
        <c:grouping val="clustered"/>
        <c:varyColors val="0"/>
        <c:ser>
          <c:idx val="0"/>
          <c:order val="0"/>
          <c:tx>
            <c:strRef>
              <c:f>label 0</c:f>
              <c:strCache>
                <c:ptCount val="1"/>
                <c:pt idx="0">
                  <c:v>Sexe</c:v>
                </c:pt>
              </c:strCache>
            </c:strRef>
          </c:tx>
          <c:spPr>
            <a:solidFill>
              <a:srgbClr val="5b9bd5"/>
            </a:solidFill>
            <a:ln w="25560">
              <a:noFill/>
            </a:ln>
          </c:spPr>
          <c:invertIfNegative val="0"/>
          <c:dLbls>
            <c:txPr>
              <a:bodyPr wrap="none"/>
              <a:lstStyle/>
              <a:p>
                <a:pPr>
                  <a:defRPr b="0" sz="1000" spc="-1" strike="noStrike">
                    <a:solidFill>
                      <a:srgbClr val="000000"/>
                    </a:solidFill>
                    <a:latin typeface="Arial"/>
                    <a:ea typeface="Arial"/>
                  </a:defRPr>
                </a:pPr>
              </a:p>
            </c:txPr>
            <c:dLblPos val="outEnd"/>
            <c:showLegendKey val="0"/>
            <c:showVal val="0"/>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2"/>
                <c:pt idx="0">
                  <c:v>Homme</c:v>
                </c:pt>
                <c:pt idx="1">
                  <c:v>Femme</c:v>
                </c:pt>
              </c:strCache>
            </c:strRef>
          </c:cat>
          <c:val>
            <c:numRef>
              <c:f>0</c:f>
              <c:numCache>
                <c:formatCode>General</c:formatCode>
                <c:ptCount val="2"/>
                <c:pt idx="0">
                  <c:v>31</c:v>
                </c:pt>
                <c:pt idx="1">
                  <c:v>33</c:v>
                </c:pt>
              </c:numCache>
            </c:numRef>
          </c:val>
        </c:ser>
        <c:ser>
          <c:idx val="1"/>
          <c:order val="1"/>
          <c:tx>
            <c:strRef>
              <c:f>label 1</c:f>
              <c:strCache>
                <c:ptCount val="1"/>
                <c:pt idx="0">
                  <c:v>Dont nouveaux</c:v>
                </c:pt>
              </c:strCache>
            </c:strRef>
          </c:tx>
          <c:spPr>
            <a:solidFill>
              <a:srgbClr val="a5a5a5"/>
            </a:solidFill>
            <a:ln w="25560">
              <a:noFill/>
            </a:ln>
          </c:spPr>
          <c:invertIfNegative val="0"/>
          <c:dLbls>
            <c:txPr>
              <a:bodyPr wrap="none"/>
              <a:lstStyle/>
              <a:p>
                <a:pPr>
                  <a:defRPr b="0" sz="1000" spc="-1" strike="noStrike">
                    <a:solidFill>
                      <a:srgbClr val="000000"/>
                    </a:solidFill>
                    <a:latin typeface="Arial"/>
                    <a:ea typeface="Arial"/>
                  </a:defRPr>
                </a:pPr>
              </a:p>
            </c:txPr>
            <c:dLblPos val="outEnd"/>
            <c:showLegendKey val="0"/>
            <c:showVal val="0"/>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2"/>
                <c:pt idx="0">
                  <c:v>Homme</c:v>
                </c:pt>
                <c:pt idx="1">
                  <c:v>Femme</c:v>
                </c:pt>
              </c:strCache>
            </c:strRef>
          </c:cat>
          <c:val>
            <c:numRef>
              <c:f>1</c:f>
              <c:numCache>
                <c:formatCode>General</c:formatCode>
                <c:ptCount val="2"/>
                <c:pt idx="0">
                  <c:v>29</c:v>
                </c:pt>
                <c:pt idx="1">
                  <c:v>29</c:v>
                </c:pt>
              </c:numCache>
            </c:numRef>
          </c:val>
        </c:ser>
        <c:gapWidth val="219"/>
        <c:overlap val="-27"/>
        <c:axId val="2894008"/>
        <c:axId val="90868299"/>
      </c:barChart>
      <c:catAx>
        <c:axId val="2894008"/>
        <c:scaling>
          <c:orientation val="minMax"/>
        </c:scaling>
        <c:delete val="0"/>
        <c:axPos val="b"/>
        <c:numFmt formatCode="General" sourceLinked="0"/>
        <c:majorTickMark val="none"/>
        <c:minorTickMark val="none"/>
        <c:tickLblPos val="nextTo"/>
        <c:spPr>
          <a:ln w="3240">
            <a:solidFill>
              <a:srgbClr val="c0c0c0"/>
            </a:solidFill>
            <a:round/>
          </a:ln>
        </c:spPr>
        <c:txPr>
          <a:bodyPr/>
          <a:lstStyle/>
          <a:p>
            <a:pPr>
              <a:defRPr b="0" sz="900" spc="-1" strike="noStrike">
                <a:solidFill>
                  <a:srgbClr val="333333"/>
                </a:solidFill>
                <a:latin typeface="Calibri"/>
                <a:ea typeface="Calibri"/>
              </a:defRPr>
            </a:pPr>
          </a:p>
        </c:txPr>
        <c:crossAx val="90868299"/>
        <c:crosses val="autoZero"/>
        <c:auto val="1"/>
        <c:lblAlgn val="ctr"/>
        <c:lblOffset val="100"/>
        <c:noMultiLvlLbl val="0"/>
      </c:catAx>
      <c:valAx>
        <c:axId val="90868299"/>
        <c:scaling>
          <c:orientation val="minMax"/>
        </c:scaling>
        <c:delete val="0"/>
        <c:axPos val="l"/>
        <c:majorGridlines>
          <c:spPr>
            <a:ln w="3240">
              <a:solidFill>
                <a:srgbClr val="c0c0c0"/>
              </a:solidFill>
              <a:round/>
            </a:ln>
          </c:spPr>
        </c:majorGridlines>
        <c:numFmt formatCode="General" sourceLinked="0"/>
        <c:majorTickMark val="none"/>
        <c:minorTickMark val="none"/>
        <c:tickLblPos val="nextTo"/>
        <c:spPr>
          <a:ln w="6480">
            <a:noFill/>
          </a:ln>
        </c:spPr>
        <c:txPr>
          <a:bodyPr/>
          <a:lstStyle/>
          <a:p>
            <a:pPr>
              <a:defRPr b="0" sz="900" spc="-1" strike="noStrike">
                <a:solidFill>
                  <a:srgbClr val="333333"/>
                </a:solidFill>
                <a:latin typeface="Calibri"/>
                <a:ea typeface="Calibri"/>
              </a:defRPr>
            </a:pPr>
          </a:p>
        </c:txPr>
        <c:crossAx val="2894008"/>
        <c:crossesAt val="1"/>
        <c:crossBetween val="between"/>
      </c:valAx>
      <c:spPr>
        <a:noFill/>
        <a:ln w="25560">
          <a:noFill/>
        </a:ln>
      </c:spPr>
    </c:plotArea>
    <c:legend>
      <c:legendPos val="r"/>
      <c:layout>
        <c:manualLayout>
          <c:xMode val="edge"/>
          <c:yMode val="edge"/>
          <c:x val="0.348325249343832"/>
          <c:y val="0.844219419606447"/>
          <c:w val="0.29695937007874"/>
          <c:h val="0.0793225529012264"/>
        </c:manualLayout>
      </c:layout>
      <c:overlay val="0"/>
      <c:spPr>
        <a:noFill/>
        <a:ln w="25560">
          <a:noFill/>
        </a:ln>
      </c:spPr>
      <c:txPr>
        <a:bodyPr/>
        <a:lstStyle/>
        <a:p>
          <a:pPr>
            <a:defRPr b="0" sz="755" spc="-1" strike="noStrike">
              <a:solidFill>
                <a:srgbClr val="333333"/>
              </a:solidFill>
              <a:latin typeface="Calibri"/>
              <a:ea typeface="Calibri"/>
            </a:defRPr>
          </a:pPr>
        </a:p>
      </c:txPr>
    </c:legend>
    <c:plotVisOnly val="1"/>
    <c:dispBlanksAs val="gap"/>
  </c:chart>
  <c:spPr>
    <a:solidFill>
      <a:srgbClr val="ffffff"/>
    </a:solidFill>
    <a:ln w="3240">
      <a:solidFill>
        <a:srgbClr val="c0c0c0"/>
      </a:solidFill>
      <a:round/>
    </a:ln>
  </c:spPr>
</c:chartSpace>
</file>

<file path=ppt/charts/chart10.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Nombre de demandes liées à l'activation des droits de santé et nombre de réponses positives</a:t>
            </a:r>
          </a:p>
        </c:rich>
      </c:tx>
      <c:overlay val="0"/>
      <c:spPr>
        <a:noFill/>
        <a:ln w="0">
          <a:noFill/>
        </a:ln>
      </c:spPr>
    </c:title>
    <c:autoTitleDeleted val="0"/>
    <c:plotArea>
      <c:barChart>
        <c:barDir val="bar"/>
        <c:grouping val="clustered"/>
        <c:varyColors val="0"/>
        <c:ser>
          <c:idx val="0"/>
          <c:order val="0"/>
          <c:tx>
            <c:strRef>
              <c:f>label 0</c:f>
              <c:strCache>
                <c:ptCount val="1"/>
                <c:pt idx="0">
                  <c:v>Nbre de demandes</c:v>
                </c:pt>
              </c:strCache>
            </c:strRef>
          </c:tx>
          <c:spPr>
            <a:solidFill>
              <a:srgbClr val="4f81b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3"/>
                <c:pt idx="0">
                  <c:v>PUMA</c:v>
                </c:pt>
                <c:pt idx="1">
                  <c:v>AME</c:v>
                </c:pt>
                <c:pt idx="2">
                  <c:v>CSS</c:v>
                </c:pt>
              </c:strCache>
            </c:strRef>
          </c:cat>
          <c:val>
            <c:numRef>
              <c:f>0</c:f>
              <c:numCache>
                <c:formatCode>General</c:formatCode>
                <c:ptCount val="3"/>
                <c:pt idx="0">
                  <c:v>8</c:v>
                </c:pt>
                <c:pt idx="1">
                  <c:v>1</c:v>
                </c:pt>
                <c:pt idx="2">
                  <c:v>29</c:v>
                </c:pt>
              </c:numCache>
            </c:numRef>
          </c:val>
        </c:ser>
        <c:ser>
          <c:idx val="1"/>
          <c:order val="1"/>
          <c:tx>
            <c:strRef>
              <c:f>label 1</c:f>
              <c:strCache>
                <c:ptCount val="1"/>
                <c:pt idx="0">
                  <c:v>Nbre réponses positives</c:v>
                </c:pt>
              </c:strCache>
            </c:strRef>
          </c:tx>
          <c:spPr>
            <a:solidFill>
              <a:srgbClr val="c0504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3"/>
                <c:pt idx="0">
                  <c:v>PUMA</c:v>
                </c:pt>
                <c:pt idx="1">
                  <c:v>AME</c:v>
                </c:pt>
                <c:pt idx="2">
                  <c:v>CSS</c:v>
                </c:pt>
              </c:strCache>
            </c:strRef>
          </c:cat>
          <c:val>
            <c:numRef>
              <c:f>1</c:f>
              <c:numCache>
                <c:formatCode>General</c:formatCode>
                <c:ptCount val="3"/>
                <c:pt idx="0">
                  <c:v>8</c:v>
                </c:pt>
                <c:pt idx="1">
                  <c:v>1</c:v>
                </c:pt>
                <c:pt idx="2">
                  <c:v>25</c:v>
                </c:pt>
              </c:numCache>
            </c:numRef>
          </c:val>
        </c:ser>
        <c:gapWidth val="182"/>
        <c:overlap val="0"/>
        <c:axId val="99601388"/>
        <c:axId val="92609751"/>
      </c:barChart>
      <c:catAx>
        <c:axId val="99601388"/>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92609751"/>
        <c:crosses val="autoZero"/>
        <c:auto val="1"/>
        <c:lblAlgn val="ctr"/>
        <c:lblOffset val="100"/>
        <c:noMultiLvlLbl val="0"/>
      </c:catAx>
      <c:valAx>
        <c:axId val="92609751"/>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99601388"/>
        <c:crosses val="autoZero"/>
        <c:crossBetween val="between"/>
      </c:valAx>
      <c:spPr>
        <a:noFill/>
        <a:ln w="0">
          <a:noFill/>
        </a:ln>
      </c:spPr>
    </c:plotArea>
    <c:legend>
      <c:legendPos val="b"/>
      <c:overlay val="0"/>
      <c:spPr>
        <a:noFill/>
        <a:ln w="0">
          <a:noFill/>
        </a:ln>
      </c:spPr>
      <c:txPr>
        <a:bodyPr/>
        <a:lstStyle/>
        <a:p>
          <a:pPr>
            <a:defRPr b="0" sz="900" spc="-1" strike="noStrike">
              <a:solidFill>
                <a:srgbClr val="595959"/>
              </a:solidFill>
              <a:latin typeface="Calibri"/>
            </a:defRPr>
          </a:pPr>
        </a:p>
      </c:txPr>
    </c:legend>
    <c:plotVisOnly val="1"/>
    <c:dispBlanksAs val="gap"/>
  </c:chart>
  <c:spPr>
    <a:noFill/>
    <a:ln w="9360">
      <a:noFill/>
    </a:ln>
  </c:spPr>
</c:chartSpace>
</file>

<file path=ppt/charts/chart11.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400" spc="-1" strike="noStrike">
                <a:solidFill>
                  <a:srgbClr val="595959"/>
                </a:solidFill>
                <a:latin typeface="Calibri"/>
              </a:defRPr>
            </a:pPr>
            <a:r>
              <a:rPr b="0" sz="1400" spc="-1" strike="noStrike">
                <a:solidFill>
                  <a:srgbClr val="595959"/>
                </a:solidFill>
                <a:latin typeface="Calibri"/>
              </a:rPr>
              <a:t>Titre du diagramme</a:t>
            </a:r>
          </a:p>
        </c:rich>
      </c:tx>
      <c:overlay val="0"/>
      <c:spPr>
        <a:noFill/>
        <a:ln w="0">
          <a:noFill/>
        </a:ln>
      </c:spPr>
    </c:title>
    <c:autoTitleDeleted val="0"/>
    <c:plotArea>
      <c:barChart>
        <c:barDir val="bar"/>
        <c:grouping val="clustered"/>
        <c:varyColors val="0"/>
        <c:ser>
          <c:idx val="0"/>
          <c:order val="0"/>
          <c:spPr>
            <a:solidFill>
              <a:srgbClr val="4bacc6"/>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24"/>
                <c:pt idx="0">
                  <c:v>Associations caritatives</c:v>
                </c:pt>
                <c:pt idx="1">
                  <c:v>Organismes ou admnis/situat administ des Étrangers</c:v>
                </c:pt>
                <c:pt idx="2">
                  <c:v>Assurance Maladie (CPAM/MSA et régimes spéciaux…)</c:v>
                </c:pt>
                <c:pt idx="3">
                  <c:v>Mutuelle</c:v>
                </c:pt>
                <c:pt idx="4">
                  <c:v> CAF, conseil départemental </c:v>
                </c:pt>
                <c:pt idx="5">
                  <c:v>MDPH</c:v>
                </c:pt>
                <c:pt idx="6">
                  <c:v>CSAPA ou service d'addictologie</c:v>
                </c:pt>
                <c:pt idx="7">
                  <c:v>HAD</c:v>
                </c:pt>
                <c:pt idx="8">
                  <c:v>Insertion sociale et professionnelle (acteurs de..)</c:v>
                </c:pt>
                <c:pt idx="9">
                  <c:v>PASS</c:v>
                </c:pt>
                <c:pt idx="10">
                  <c:v>PSY, CMP</c:v>
                </c:pt>
                <c:pt idx="11">
                  <c:v>Service de Médiation / Maison de la Justice</c:v>
                </c:pt>
                <c:pt idx="12">
                  <c:v>Services sociaux  du CD</c:v>
                </c:pt>
                <c:pt idx="13">
                  <c:v>SSIAD, Kiné, IDE, Médecins traitants, spécialistes, laboratoire, pharmacie</c:v>
                </c:pt>
                <c:pt idx="14">
                  <c:v>Centre de planification / planning familial</c:v>
                </c:pt>
                <c:pt idx="15">
                  <c:v>PMI</c:v>
                </c:pt>
                <c:pt idx="16">
                  <c:v>Structures d'Hébergement, CHRS, 115, SIAO</c:v>
                </c:pt>
                <c:pt idx="17">
                  <c:v>Mandataire judiciare</c:v>
                </c:pt>
                <c:pt idx="18">
                  <c:v>Tresorerie/contentieux/ services de facturation des hopitaux</c:v>
                </c:pt>
                <c:pt idx="19">
                  <c:v>Demande de stage auprès du CH</c:v>
                </c:pt>
                <c:pt idx="20">
                  <c:v>Centre social</c:v>
                </c:pt>
                <c:pt idx="21">
                  <c:v>Bailleur privé</c:v>
                </c:pt>
                <c:pt idx="22">
                  <c:v>Mairie</c:v>
                </c:pt>
                <c:pt idx="23">
                  <c:v>Total</c:v>
                </c:pt>
              </c:strCache>
            </c:strRef>
          </c:cat>
          <c:val>
            <c:numRef>
              <c:f>0</c:f>
              <c:numCache>
                <c:formatCode>General</c:formatCode>
                <c:ptCount val="24"/>
                <c:pt idx="0">
                  <c:v>11</c:v>
                </c:pt>
                <c:pt idx="1">
                  <c:v>5</c:v>
                </c:pt>
                <c:pt idx="2">
                  <c:v>12</c:v>
                </c:pt>
                <c:pt idx="3">
                  <c:v>1</c:v>
                </c:pt>
                <c:pt idx="4">
                  <c:v>10</c:v>
                </c:pt>
                <c:pt idx="5">
                  <c:v>3</c:v>
                </c:pt>
                <c:pt idx="6">
                  <c:v>5</c:v>
                </c:pt>
                <c:pt idx="7">
                  <c:v>1</c:v>
                </c:pt>
                <c:pt idx="8">
                  <c:v>10</c:v>
                </c:pt>
                <c:pt idx="9">
                  <c:v>6</c:v>
                </c:pt>
                <c:pt idx="10">
                  <c:v>18</c:v>
                </c:pt>
                <c:pt idx="11">
                  <c:v>1</c:v>
                </c:pt>
                <c:pt idx="12">
                  <c:v>13</c:v>
                </c:pt>
                <c:pt idx="13">
                  <c:v>63</c:v>
                </c:pt>
                <c:pt idx="14">
                  <c:v>2</c:v>
                </c:pt>
                <c:pt idx="15">
                  <c:v>3</c:v>
                </c:pt>
                <c:pt idx="16">
                  <c:v>15</c:v>
                </c:pt>
                <c:pt idx="17">
                  <c:v>12</c:v>
                </c:pt>
                <c:pt idx="18">
                  <c:v>4</c:v>
                </c:pt>
                <c:pt idx="19">
                  <c:v>2</c:v>
                </c:pt>
                <c:pt idx="20">
                  <c:v>1</c:v>
                </c:pt>
                <c:pt idx="21">
                  <c:v>6</c:v>
                </c:pt>
                <c:pt idx="22">
                  <c:v>2</c:v>
                </c:pt>
                <c:pt idx="23">
                  <c:v>206</c:v>
                </c:pt>
              </c:numCache>
            </c:numRef>
          </c:val>
        </c:ser>
        <c:gapWidth val="182"/>
        <c:overlap val="0"/>
        <c:axId val="16346685"/>
        <c:axId val="83069438"/>
      </c:barChart>
      <c:catAx>
        <c:axId val="16346685"/>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83069438"/>
        <c:crosses val="autoZero"/>
        <c:auto val="1"/>
        <c:lblAlgn val="ctr"/>
        <c:lblOffset val="100"/>
        <c:noMultiLvlLbl val="0"/>
      </c:catAx>
      <c:valAx>
        <c:axId val="83069438"/>
        <c:scaling>
          <c:orientation val="minMax"/>
        </c:scaling>
        <c:delete val="0"/>
        <c:axPos val="l"/>
        <c:majorGridlines>
          <c:spPr>
            <a:ln w="9360">
              <a:solidFill>
                <a:srgbClr val="d9d9d9"/>
              </a:solidFill>
              <a:round/>
            </a:ln>
          </c:spPr>
        </c:majorGridlines>
        <c:title>
          <c:tx>
            <c:rich>
              <a:bodyPr rot="0"/>
              <a:lstStyle/>
              <a:p>
                <a:pPr>
                  <a:defRPr b="1" lang="fr-FR" sz="1000" spc="-1" strike="noStrike">
                    <a:solidFill>
                      <a:srgbClr val="595959"/>
                    </a:solidFill>
                    <a:latin typeface="Calibri"/>
                  </a:defRPr>
                </a:pPr>
                <a:r>
                  <a:rPr b="1" lang="fr-FR" sz="1000" spc="-1" strike="noStrike">
                    <a:solidFill>
                      <a:srgbClr val="595959"/>
                    </a:solidFill>
                    <a:latin typeface="Calibri"/>
                  </a:rPr>
                  <a:t>Coordination externe liée au suivi</a:t>
                </a:r>
              </a:p>
            </c:rich>
          </c:tx>
          <c:layout>
            <c:manualLayout>
              <c:xMode val="edge"/>
              <c:yMode val="edge"/>
              <c:x val="0.332540777022207"/>
              <c:y val="0.0664335664335664"/>
            </c:manualLayout>
          </c:layout>
          <c:overlay val="0"/>
          <c:spPr>
            <a:noFill/>
            <a:ln w="0">
              <a:noFill/>
            </a:ln>
          </c:spPr>
        </c:title>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16346685"/>
        <c:crosses val="autoZero"/>
        <c:crossBetween val="between"/>
      </c:valAx>
      <c:spPr>
        <a:noFill/>
        <a:ln w="0">
          <a:noFill/>
        </a:ln>
      </c:spPr>
    </c:plotArea>
    <c:plotVisOnly val="1"/>
    <c:dispBlanksAs val="gap"/>
  </c:chart>
  <c:spPr>
    <a:noFill/>
    <a:ln w="9360">
      <a:noFill/>
    </a:ln>
  </c:spPr>
</c:chartSpace>
</file>

<file path=ppt/charts/chart12.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lang="fr-FR" sz="1800" spc="-1" strike="noStrike">
                <a:solidFill>
                  <a:srgbClr val="404040"/>
                </a:solidFill>
                <a:latin typeface="Calibri"/>
              </a:defRPr>
            </a:pPr>
            <a:r>
              <a:rPr b="1" lang="fr-FR" sz="1800" spc="-1" strike="noStrike">
                <a:solidFill>
                  <a:srgbClr val="404040"/>
                </a:solidFill>
                <a:latin typeface="Calibri"/>
              </a:rPr>
              <a:t>Cotation de la complexité des situations sociales</a:t>
            </a:r>
          </a:p>
        </c:rich>
      </c:tx>
      <c:overlay val="0"/>
      <c:spPr>
        <a:noFill/>
        <a:ln w="0">
          <a:noFill/>
        </a:ln>
      </c:spPr>
    </c:title>
    <c:autoTitleDeleted val="0"/>
    <c:view3D>
      <c:rotX val="50"/>
      <c:rotY val="0"/>
      <c:rAngAx val="0"/>
      <c:perspective val="30"/>
    </c:view3D>
    <c:floor>
      <c:spPr>
        <a:solidFill>
          <a:srgbClr val="d9d9d9"/>
        </a:solidFill>
        <a:ln w="0">
          <a:noFill/>
        </a:ln>
      </c:spPr>
    </c:floor>
    <c:sideWall>
      <c:spPr>
        <a:solidFill>
          <a:srgbClr val="d9d9d9"/>
        </a:solidFill>
        <a:ln w="0">
          <a:noFill/>
        </a:ln>
      </c:spPr>
    </c:sideWall>
    <c:backWall>
      <c:spPr>
        <a:solidFill>
          <a:srgbClr val="d9d9d9"/>
        </a:solidFill>
        <a:ln w="0">
          <a:noFill/>
        </a:ln>
      </c:spPr>
    </c:backWall>
    <c:plotArea>
      <c:pie3DChart>
        <c:varyColors val="1"/>
        <c:ser>
          <c:idx val="0"/>
          <c:order val="0"/>
          <c:spPr>
            <a:solidFill>
              <a:srgbClr val="4f81bd"/>
            </a:solidFill>
            <a:ln w="0">
              <a:noFill/>
            </a:ln>
          </c:spPr>
          <c:explosion val="0"/>
          <c:dPt>
            <c:idx val="0"/>
            <c:spPr>
              <a:solidFill>
                <a:srgbClr val="4f81bd"/>
              </a:solidFill>
              <a:ln w="0">
                <a:noFill/>
              </a:ln>
            </c:spPr>
          </c:dPt>
          <c:dPt>
            <c:idx val="1"/>
            <c:spPr>
              <a:solidFill>
                <a:srgbClr val="c0504d"/>
              </a:solidFill>
              <a:ln w="0">
                <a:noFill/>
              </a:ln>
            </c:spPr>
          </c:dPt>
          <c:dPt>
            <c:idx val="2"/>
            <c:spPr>
              <a:solidFill>
                <a:srgbClr val="9bbb59"/>
              </a:solidFill>
              <a:ln w="0">
                <a:noFill/>
              </a:ln>
            </c:spPr>
          </c:dPt>
          <c:dPt>
            <c:idx val="3"/>
            <c:spPr>
              <a:solidFill>
                <a:srgbClr val="8064a2"/>
              </a:solidFill>
              <a:ln w="0">
                <a:noFill/>
              </a:ln>
            </c:spPr>
          </c:dPt>
          <c:dPt>
            <c:idx val="4"/>
            <c:spPr>
              <a:solidFill>
                <a:srgbClr val="4bacc6"/>
              </a:solidFill>
              <a:ln w="0">
                <a:noFill/>
              </a:ln>
            </c:spPr>
          </c:dPt>
          <c:dLbls>
            <c:dLbl>
              <c:idx val="0"/>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dLbl>
            <c:dLbl>
              <c:idx val="1"/>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dLbl>
            <c:dLbl>
              <c:idx val="2"/>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dLbl>
            <c:dLbl>
              <c:idx val="3"/>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dLbl>
            <c:dLbl>
              <c:idx val="4"/>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dLbl>
            <c:txPr>
              <a:bodyPr wrap="square"/>
              <a:lstStyle/>
              <a:p>
                <a:pPr>
                  <a:defRPr b="1" sz="1000" spc="-1" strike="noStrike">
                    <a:solidFill>
                      <a:srgbClr val="ffffff"/>
                    </a:solidFill>
                    <a:latin typeface="Calibri"/>
                  </a:defRPr>
                </a:pPr>
              </a:p>
            </c:txPr>
            <c:dLblPos val="ctr"/>
            <c:showLegendKey val="0"/>
            <c:showVal val="0"/>
            <c:showCatName val="0"/>
            <c:showSerName val="0"/>
            <c:showPercent val="1"/>
            <c:separator>
</c:separator>
            <c:showLeaderLines val="0"/>
          </c:dLbls>
          <c:cat>
            <c:strRef>
              <c:f>categories</c:f>
              <c:strCache>
                <c:ptCount val="5"/>
                <c:pt idx="0">
                  <c:v>1/ simple </c:v>
                </c:pt>
                <c:pt idx="1">
                  <c:v>2/ peu difficile</c:v>
                </c:pt>
                <c:pt idx="2">
                  <c:v>3/ complexe</c:v>
                </c:pt>
                <c:pt idx="3">
                  <c:v>4/ Très complexe </c:v>
                </c:pt>
                <c:pt idx="4">
                  <c:v>5/ situation chronique </c:v>
                </c:pt>
              </c:strCache>
            </c:strRef>
          </c:cat>
          <c:val>
            <c:numRef>
              <c:f>0</c:f>
              <c:numCache>
                <c:formatCode>General</c:formatCode>
                <c:ptCount val="5"/>
                <c:pt idx="0">
                  <c:v>3</c:v>
                </c:pt>
                <c:pt idx="1">
                  <c:v>15</c:v>
                </c:pt>
                <c:pt idx="2">
                  <c:v>35</c:v>
                </c:pt>
                <c:pt idx="3">
                  <c:v>6</c:v>
                </c:pt>
                <c:pt idx="4">
                  <c:v>4</c:v>
                </c:pt>
              </c:numCache>
            </c:numRef>
          </c:val>
        </c:ser>
      </c:pie3DChart>
    </c:plotArea>
    <c:legend>
      <c:legendPos val="r"/>
      <c:overlay val="0"/>
      <c:spPr>
        <a:solidFill>
          <a:srgbClr val="f2f2f2">
            <a:alpha val="39000"/>
          </a:srgbClr>
        </a:solidFill>
        <a:ln w="0">
          <a:noFill/>
        </a:ln>
      </c:spPr>
      <c:txPr>
        <a:bodyPr/>
        <a:lstStyle/>
        <a:p>
          <a:pPr>
            <a:defRPr b="0" sz="900" spc="-1" strike="noStrike">
              <a:solidFill>
                <a:srgbClr val="404040"/>
              </a:solidFill>
              <a:latin typeface="Calibri"/>
            </a:defRPr>
          </a:pPr>
        </a:p>
      </c:txPr>
    </c:legend>
    <c:plotVisOnly val="1"/>
    <c:dispBlanksAs val="gap"/>
  </c:chart>
  <c:spPr>
    <a:gradFill>
      <a:gsLst>
        <a:gs pos="0">
          <a:srgbClr val="ffffff"/>
        </a:gs>
        <a:gs pos="100000">
          <a:srgbClr val="bfbfbf"/>
        </a:gs>
      </a:gsLst>
      <a:path path="circle">
        <a:fillToRect l="50000" t="0" r="50000" b="100000"/>
      </a:path>
    </a:gradFill>
    <a:ln w="9360">
      <a:solidFill>
        <a:srgbClr val="bfbfbf"/>
      </a:solidFill>
      <a:round/>
    </a:ln>
  </c:spPr>
</c:chartSpace>
</file>

<file path=ppt/charts/chart13.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333333"/>
                </a:solidFill>
                <a:latin typeface="Calibri"/>
                <a:ea typeface="Calibri"/>
              </a:defRPr>
            </a:pPr>
            <a:r>
              <a:rPr b="0" lang="fr-FR" sz="1400" spc="-1" strike="noStrike">
                <a:solidFill>
                  <a:srgbClr val="333333"/>
                </a:solidFill>
                <a:latin typeface="Calibri"/>
                <a:ea typeface="Calibri"/>
              </a:rPr>
              <a:t>Répartition par sexe de File Active</a:t>
            </a:r>
          </a:p>
        </c:rich>
      </c:tx>
      <c:layout>
        <c:manualLayout>
          <c:xMode val="edge"/>
          <c:yMode val="edge"/>
          <c:x val="0.277903323595877"/>
          <c:y val="0.0278977471693708"/>
        </c:manualLayout>
      </c:layout>
      <c:overlay val="0"/>
      <c:spPr>
        <a:noFill/>
        <a:ln w="25560">
          <a:noFill/>
        </a:ln>
      </c:spPr>
    </c:title>
    <c:autoTitleDeleted val="0"/>
    <c:plotArea>
      <c:layout>
        <c:manualLayout>
          <c:layoutTarget val="inner"/>
          <c:xMode val="edge"/>
          <c:yMode val="edge"/>
          <c:x val="0.0573775009645593"/>
          <c:y val="0.259250612816622"/>
          <c:w val="0.749214573113598"/>
          <c:h val="0.635695109139722"/>
        </c:manualLayout>
      </c:layout>
      <c:barChart>
        <c:barDir val="col"/>
        <c:grouping val="clustered"/>
        <c:varyColors val="0"/>
        <c:ser>
          <c:idx val="0"/>
          <c:order val="0"/>
          <c:tx>
            <c:strRef>
              <c:f>label 0</c:f>
              <c:strCache>
                <c:ptCount val="1"/>
                <c:pt idx="0">
                  <c:v>Sexe</c:v>
                </c:pt>
              </c:strCache>
            </c:strRef>
          </c:tx>
          <c:spPr>
            <a:solidFill>
              <a:srgbClr val="5b9bd5"/>
            </a:solidFill>
            <a:ln w="25560">
              <a:noFill/>
            </a:ln>
          </c:spPr>
          <c:invertIfNegative val="0"/>
          <c:dLbls>
            <c:txPr>
              <a:bodyPr wrap="none"/>
              <a:lstStyle/>
              <a:p>
                <a:pPr>
                  <a:defRPr b="0" sz="1000" spc="-1" strike="noStrike">
                    <a:solidFill>
                      <a:srgbClr val="000000"/>
                    </a:solidFill>
                    <a:latin typeface="Arial"/>
                    <a:ea typeface="Arial"/>
                  </a:defRPr>
                </a:pPr>
              </a:p>
            </c:txPr>
            <c:dLblPos val="outEnd"/>
            <c:showLegendKey val="0"/>
            <c:showVal val="0"/>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2"/>
                <c:pt idx="0">
                  <c:v>Homme</c:v>
                </c:pt>
                <c:pt idx="1">
                  <c:v>Femme</c:v>
                </c:pt>
              </c:strCache>
            </c:strRef>
          </c:cat>
          <c:val>
            <c:numRef>
              <c:f>0</c:f>
              <c:numCache>
                <c:formatCode>General</c:formatCode>
                <c:ptCount val="2"/>
                <c:pt idx="0">
                  <c:v>17</c:v>
                </c:pt>
                <c:pt idx="1">
                  <c:v>17</c:v>
                </c:pt>
              </c:numCache>
            </c:numRef>
          </c:val>
        </c:ser>
        <c:ser>
          <c:idx val="1"/>
          <c:order val="1"/>
          <c:tx>
            <c:strRef>
              <c:f>label 1</c:f>
              <c:strCache>
                <c:ptCount val="1"/>
                <c:pt idx="0">
                  <c:v>Dont nouveaux</c:v>
                </c:pt>
              </c:strCache>
            </c:strRef>
          </c:tx>
          <c:spPr>
            <a:solidFill>
              <a:srgbClr val="a5a5a5"/>
            </a:solidFill>
            <a:ln w="25560">
              <a:noFill/>
            </a:ln>
          </c:spPr>
          <c:invertIfNegative val="0"/>
          <c:dLbls>
            <c:txPr>
              <a:bodyPr wrap="none"/>
              <a:lstStyle/>
              <a:p>
                <a:pPr>
                  <a:defRPr b="0" sz="1000" spc="-1" strike="noStrike">
                    <a:solidFill>
                      <a:srgbClr val="000000"/>
                    </a:solidFill>
                    <a:latin typeface="Arial"/>
                    <a:ea typeface="Arial"/>
                  </a:defRPr>
                </a:pPr>
              </a:p>
            </c:txPr>
            <c:dLblPos val="outEnd"/>
            <c:showLegendKey val="0"/>
            <c:showVal val="0"/>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2"/>
                <c:pt idx="0">
                  <c:v>Homme</c:v>
                </c:pt>
                <c:pt idx="1">
                  <c:v>Femme</c:v>
                </c:pt>
              </c:strCache>
            </c:strRef>
          </c:cat>
          <c:val>
            <c:numRef>
              <c:f>1</c:f>
              <c:numCache>
                <c:formatCode>General</c:formatCode>
                <c:ptCount val="2"/>
                <c:pt idx="0">
                  <c:v>16</c:v>
                </c:pt>
                <c:pt idx="1">
                  <c:v>17</c:v>
                </c:pt>
              </c:numCache>
            </c:numRef>
          </c:val>
        </c:ser>
        <c:gapWidth val="219"/>
        <c:overlap val="-27"/>
        <c:axId val="65710279"/>
        <c:axId val="93656280"/>
      </c:barChart>
      <c:catAx>
        <c:axId val="65710279"/>
        <c:scaling>
          <c:orientation val="minMax"/>
        </c:scaling>
        <c:delete val="0"/>
        <c:axPos val="b"/>
        <c:numFmt formatCode="General" sourceLinked="0"/>
        <c:majorTickMark val="none"/>
        <c:minorTickMark val="none"/>
        <c:tickLblPos val="nextTo"/>
        <c:spPr>
          <a:ln w="3240">
            <a:solidFill>
              <a:srgbClr val="c0c0c0"/>
            </a:solidFill>
            <a:round/>
          </a:ln>
        </c:spPr>
        <c:txPr>
          <a:bodyPr/>
          <a:lstStyle/>
          <a:p>
            <a:pPr>
              <a:defRPr b="0" sz="900" spc="-1" strike="noStrike">
                <a:solidFill>
                  <a:srgbClr val="333333"/>
                </a:solidFill>
                <a:latin typeface="Calibri"/>
                <a:ea typeface="Calibri"/>
              </a:defRPr>
            </a:pPr>
          </a:p>
        </c:txPr>
        <c:crossAx val="93656280"/>
        <c:crosses val="autoZero"/>
        <c:auto val="1"/>
        <c:lblAlgn val="ctr"/>
        <c:lblOffset val="100"/>
        <c:noMultiLvlLbl val="0"/>
      </c:catAx>
      <c:valAx>
        <c:axId val="93656280"/>
        <c:scaling>
          <c:orientation val="minMax"/>
        </c:scaling>
        <c:delete val="0"/>
        <c:axPos val="l"/>
        <c:majorGridlines>
          <c:spPr>
            <a:ln w="3240">
              <a:solidFill>
                <a:srgbClr val="c0c0c0"/>
              </a:solidFill>
              <a:round/>
            </a:ln>
          </c:spPr>
        </c:majorGridlines>
        <c:numFmt formatCode="General" sourceLinked="0"/>
        <c:majorTickMark val="none"/>
        <c:minorTickMark val="none"/>
        <c:tickLblPos val="nextTo"/>
        <c:spPr>
          <a:ln w="6480">
            <a:noFill/>
          </a:ln>
        </c:spPr>
        <c:txPr>
          <a:bodyPr/>
          <a:lstStyle/>
          <a:p>
            <a:pPr>
              <a:defRPr b="0" sz="900" spc="-1" strike="noStrike">
                <a:solidFill>
                  <a:srgbClr val="333333"/>
                </a:solidFill>
                <a:latin typeface="Calibri"/>
                <a:ea typeface="Calibri"/>
              </a:defRPr>
            </a:pPr>
          </a:p>
        </c:txPr>
        <c:crossAx val="65710279"/>
        <c:crossesAt val="1"/>
        <c:crossBetween val="between"/>
      </c:valAx>
      <c:spPr>
        <a:noFill/>
        <a:ln w="25560">
          <a:noFill/>
        </a:ln>
      </c:spPr>
    </c:plotArea>
    <c:legend>
      <c:legendPos val="r"/>
      <c:layout>
        <c:manualLayout>
          <c:xMode val="edge"/>
          <c:yMode val="edge"/>
          <c:x val="0.821164594799046"/>
          <c:y val="0.516145944719873"/>
          <c:w val="0.15331498819357"/>
          <c:h val="0.146406791743625"/>
        </c:manualLayout>
      </c:layout>
      <c:overlay val="0"/>
      <c:spPr>
        <a:noFill/>
        <a:ln w="25560">
          <a:noFill/>
        </a:ln>
      </c:spPr>
      <c:txPr>
        <a:bodyPr/>
        <a:lstStyle/>
        <a:p>
          <a:pPr>
            <a:defRPr b="0" sz="845" spc="-1" strike="noStrike">
              <a:solidFill>
                <a:srgbClr val="000000"/>
              </a:solidFill>
              <a:latin typeface="Calibri"/>
              <a:ea typeface="Calibri"/>
            </a:defRPr>
          </a:pPr>
        </a:p>
      </c:txPr>
    </c:legend>
    <c:plotVisOnly val="1"/>
    <c:dispBlanksAs val="gap"/>
  </c:chart>
  <c:spPr>
    <a:solidFill>
      <a:srgbClr val="ffffff"/>
    </a:solidFill>
    <a:ln w="3240">
      <a:solidFill>
        <a:srgbClr val="c0c0c0"/>
      </a:solidFill>
      <a:round/>
    </a:ln>
  </c:spPr>
</c:chartSpace>
</file>

<file path=ppt/charts/chart14.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400" spc="-1" strike="noStrike">
                <a:solidFill>
                  <a:srgbClr val="595959"/>
                </a:solidFill>
                <a:latin typeface="Calibri"/>
              </a:defRPr>
            </a:pPr>
            <a:r>
              <a:rPr b="0" sz="1400" spc="-1" strike="noStrike">
                <a:solidFill>
                  <a:srgbClr val="595959"/>
                </a:solidFill>
                <a:latin typeface="Calibri"/>
              </a:rPr>
              <a:t>Titre du diagramme</a:t>
            </a:r>
          </a:p>
        </c:rich>
      </c:tx>
      <c:overlay val="0"/>
      <c:spPr>
        <a:noFill/>
        <a:ln w="0">
          <a:noFill/>
        </a:ln>
      </c:spPr>
    </c:title>
    <c:autoTitleDeleted val="0"/>
    <c:plotArea>
      <c:barChart>
        <c:barDir val="col"/>
        <c:grouping val="clustered"/>
        <c:varyColors val="0"/>
        <c:ser>
          <c:idx val="0"/>
          <c:order val="0"/>
          <c:spPr>
            <a:solidFill>
              <a:srgbClr val="8064a2"/>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7"/>
                <c:pt idx="0">
                  <c:v>Dossier en cours </c:v>
                </c:pt>
                <c:pt idx="1">
                  <c:v>Conso régulière d'alcool</c:v>
                </c:pt>
                <c:pt idx="2">
                  <c:v>Tabac</c:v>
                </c:pt>
                <c:pt idx="3">
                  <c:v>Conso Autres produits</c:v>
                </c:pt>
                <c:pt idx="4">
                  <c:v>Retard de vaccination</c:v>
                </c:pt>
                <c:pt idx="5">
                  <c:v>Rupture de soins &lt; 1 an</c:v>
                </c:pt>
                <c:pt idx="6">
                  <c:v>Rupture de soins &gt; 1 an</c:v>
                </c:pt>
                <c:pt idx="7">
                  <c:v>Détresse, Epuisement</c:v>
                </c:pt>
                <c:pt idx="8">
                  <c:v>Troubles psychologiques</c:v>
                </c:pt>
                <c:pt idx="9">
                  <c:v>Hygiène</c:v>
                </c:pt>
                <c:pt idx="10">
                  <c:v>Isolement social</c:v>
                </c:pt>
                <c:pt idx="11">
                  <c:v>Maltraitance</c:v>
                </c:pt>
                <c:pt idx="12">
                  <c:v>Logement inadapté à l'état de santé</c:v>
                </c:pt>
                <c:pt idx="13">
                  <c:v>Difficultés liées à l'approche culturelle</c:v>
                </c:pt>
                <c:pt idx="14">
                  <c:v>Difficultés liées à l'expression, la compréhension</c:v>
                </c:pt>
                <c:pt idx="15">
                  <c:v>Jeux videos</c:v>
                </c:pt>
                <c:pt idx="16">
                  <c:v>TOTAL</c:v>
                </c:pt>
              </c:strCache>
            </c:strRef>
          </c:cat>
          <c:val>
            <c:numRef>
              <c:f>0</c:f>
              <c:numCache>
                <c:formatCode>General</c:formatCode>
                <c:ptCount val="17"/>
                <c:pt idx="0">
                  <c:v>34</c:v>
                </c:pt>
                <c:pt idx="1">
                  <c:v>6</c:v>
                </c:pt>
                <c:pt idx="2">
                  <c:v>9</c:v>
                </c:pt>
                <c:pt idx="3">
                  <c:v>1</c:v>
                </c:pt>
                <c:pt idx="4">
                  <c:v>13</c:v>
                </c:pt>
                <c:pt idx="5">
                  <c:v>5</c:v>
                </c:pt>
                <c:pt idx="6">
                  <c:v>27</c:v>
                </c:pt>
                <c:pt idx="7">
                  <c:v>12</c:v>
                </c:pt>
                <c:pt idx="8">
                  <c:v>19</c:v>
                </c:pt>
                <c:pt idx="9">
                  <c:v>6</c:v>
                </c:pt>
                <c:pt idx="10">
                  <c:v>5</c:v>
                </c:pt>
                <c:pt idx="11">
                  <c:v>0</c:v>
                </c:pt>
                <c:pt idx="12">
                  <c:v>1</c:v>
                </c:pt>
                <c:pt idx="13">
                  <c:v>0</c:v>
                </c:pt>
                <c:pt idx="14">
                  <c:v>3</c:v>
                </c:pt>
                <c:pt idx="15">
                  <c:v>1</c:v>
                </c:pt>
                <c:pt idx="16">
                  <c:v>108</c:v>
                </c:pt>
              </c:numCache>
            </c:numRef>
          </c:val>
        </c:ser>
        <c:gapWidth val="219"/>
        <c:overlap val="-27"/>
        <c:axId val="90159697"/>
        <c:axId val="99412268"/>
      </c:barChart>
      <c:catAx>
        <c:axId val="90159697"/>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99412268"/>
        <c:crosses val="autoZero"/>
        <c:auto val="1"/>
        <c:lblAlgn val="ctr"/>
        <c:lblOffset val="100"/>
        <c:noMultiLvlLbl val="0"/>
      </c:catAx>
      <c:valAx>
        <c:axId val="99412268"/>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90159697"/>
        <c:crosses val="autoZero"/>
        <c:crossBetween val="between"/>
      </c:valAx>
      <c:spPr>
        <a:noFill/>
        <a:ln w="0">
          <a:noFill/>
        </a:ln>
      </c:spPr>
    </c:plotArea>
    <c:plotVisOnly val="1"/>
    <c:dispBlanksAs val="gap"/>
  </c:chart>
  <c:spPr>
    <a:noFill/>
    <a:ln w="9360">
      <a:noFill/>
    </a:ln>
  </c:spPr>
</c:chartSpace>
</file>

<file path=ppt/charts/chart15.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Méthode d'intervention de l'IDE</a:t>
            </a:r>
          </a:p>
        </c:rich>
      </c:tx>
      <c:overlay val="0"/>
      <c:spPr>
        <a:noFill/>
        <a:ln w="0">
          <a:noFill/>
        </a:ln>
      </c:spPr>
    </c:title>
    <c:autoTitleDeleted val="0"/>
    <c:plotArea>
      <c:barChart>
        <c:barDir val="bar"/>
        <c:grouping val="clustered"/>
        <c:varyColors val="0"/>
        <c:ser>
          <c:idx val="0"/>
          <c:order val="0"/>
          <c:tx>
            <c:strRef>
              <c:f>label 0</c:f>
              <c:strCache>
                <c:ptCount val="1"/>
                <c:pt idx="0">
                  <c:v>IDE</c:v>
                </c:pt>
              </c:strCache>
            </c:strRef>
          </c:tx>
          <c:spPr>
            <a:solidFill>
              <a:srgbClr val="4bacc6"/>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7"/>
                <c:pt idx="0">
                  <c:v>Education à la santé/Prévention</c:v>
                </c:pt>
                <c:pt idx="1">
                  <c:v>Ecoute</c:v>
                </c:pt>
                <c:pt idx="2">
                  <c:v>Evaluation de santé</c:v>
                </c:pt>
                <c:pt idx="3">
                  <c:v>Accompagnement physique</c:v>
                </c:pt>
                <c:pt idx="4">
                  <c:v>Liaison Partenaires</c:v>
                </c:pt>
                <c:pt idx="5">
                  <c:v>Prise de rendez vous</c:v>
                </c:pt>
                <c:pt idx="6">
                  <c:v>accompagnement parcours de soins (préparation du dossier en vue d'un rendez-vous, appel au patient, réservation de transport) </c:v>
                </c:pt>
              </c:strCache>
            </c:strRef>
          </c:cat>
          <c:val>
            <c:numRef>
              <c:f>0</c:f>
              <c:numCache>
                <c:formatCode>General</c:formatCode>
                <c:ptCount val="7"/>
                <c:pt idx="0">
                  <c:v>34</c:v>
                </c:pt>
                <c:pt idx="1">
                  <c:v>43</c:v>
                </c:pt>
                <c:pt idx="2">
                  <c:v>34</c:v>
                </c:pt>
                <c:pt idx="3">
                  <c:v>21</c:v>
                </c:pt>
                <c:pt idx="4">
                  <c:v>14</c:v>
                </c:pt>
                <c:pt idx="5">
                  <c:v>37</c:v>
                </c:pt>
                <c:pt idx="6">
                  <c:v>2</c:v>
                </c:pt>
              </c:numCache>
            </c:numRef>
          </c:val>
        </c:ser>
        <c:gapWidth val="182"/>
        <c:overlap val="0"/>
        <c:axId val="28880788"/>
        <c:axId val="9376724"/>
      </c:barChart>
      <c:catAx>
        <c:axId val="28880788"/>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9376724"/>
        <c:crosses val="autoZero"/>
        <c:auto val="1"/>
        <c:lblAlgn val="ctr"/>
        <c:lblOffset val="100"/>
        <c:noMultiLvlLbl val="0"/>
      </c:catAx>
      <c:valAx>
        <c:axId val="9376724"/>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28880788"/>
        <c:crosses val="autoZero"/>
        <c:crossBetween val="between"/>
      </c:valAx>
      <c:spPr>
        <a:noFill/>
        <a:ln w="0">
          <a:noFill/>
        </a:ln>
      </c:spPr>
    </c:plotArea>
    <c:plotVisOnly val="1"/>
    <c:dispBlanksAs val="gap"/>
  </c:chart>
  <c:spPr>
    <a:noFill/>
    <a:ln w="9360">
      <a:noFill/>
    </a:ln>
  </c:spPr>
</c:chartSpace>
</file>

<file path=ppt/charts/chart16.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en-US" sz="1400" spc="-1" strike="noStrike">
                <a:solidFill>
                  <a:srgbClr val="595959"/>
                </a:solidFill>
                <a:latin typeface="Calibri"/>
              </a:defRPr>
            </a:pPr>
            <a:r>
              <a:rPr b="0" lang="en-US" sz="1400" spc="-1" strike="noStrike">
                <a:solidFill>
                  <a:srgbClr val="595959"/>
                </a:solidFill>
                <a:latin typeface="Calibri"/>
              </a:rPr>
              <a:t>actes de consultations IDE</a:t>
            </a:r>
          </a:p>
        </c:rich>
      </c:tx>
      <c:overlay val="0"/>
      <c:spPr>
        <a:noFill/>
        <a:ln w="0">
          <a:noFill/>
        </a:ln>
      </c:spPr>
    </c:title>
    <c:autoTitleDeleted val="0"/>
    <c:plotArea>
      <c:pieChart>
        <c:varyColors val="1"/>
        <c:ser>
          <c:idx val="0"/>
          <c:order val="0"/>
          <c:tx>
            <c:strRef>
              <c:f>label 0</c:f>
              <c:strCache>
                <c:ptCount val="1"/>
                <c:pt idx="0">
                  <c:v>CS IDE</c:v>
                </c:pt>
              </c:strCache>
            </c:strRef>
          </c:tx>
          <c:spPr>
            <a:solidFill>
              <a:srgbClr val="4f81bd"/>
            </a:solidFill>
            <a:ln w="0">
              <a:noFill/>
            </a:ln>
          </c:spPr>
          <c:explosion val="0"/>
          <c:dPt>
            <c:idx val="0"/>
            <c:spPr>
              <a:solidFill>
                <a:srgbClr val="4f81bd"/>
              </a:solidFill>
              <a:ln w="19080">
                <a:solidFill>
                  <a:srgbClr val="ffffff"/>
                </a:solidFill>
                <a:round/>
              </a:ln>
            </c:spPr>
          </c:dPt>
          <c:dPt>
            <c:idx val="1"/>
            <c:spPr>
              <a:solidFill>
                <a:srgbClr val="c0504d"/>
              </a:solidFill>
              <a:ln w="19080">
                <a:solidFill>
                  <a:srgbClr val="ffffff"/>
                </a:solidFill>
                <a:round/>
              </a:ln>
            </c:spPr>
          </c:dPt>
          <c:dPt>
            <c:idx val="2"/>
            <c:spPr>
              <a:solidFill>
                <a:srgbClr val="9bbb59"/>
              </a:solidFill>
              <a:ln w="19080">
                <a:solidFill>
                  <a:srgbClr val="ffffff"/>
                </a:solidFill>
                <a:round/>
              </a:ln>
            </c:spPr>
          </c:dPt>
          <c:dLbls>
            <c:numFmt formatCode="General" sourceLinked="0"/>
            <c:dLbl>
              <c:idx val="0"/>
              <c:numFmt formatCode="General" sourceLinked="0"/>
              <c:txPr>
                <a:bodyPr wrap="square"/>
                <a:lstStyle/>
                <a:p>
                  <a:pPr>
                    <a:defRPr b="0" sz="900" spc="-1" strike="noStrike">
                      <a:solidFill>
                        <a:srgbClr val="404040"/>
                      </a:solidFill>
                      <a:latin typeface="Calibri"/>
                    </a:defRPr>
                  </a:pPr>
                </a:p>
              </c:txPr>
              <c:dLblPos val="bestFit"/>
              <c:showLegendKey val="0"/>
              <c:showVal val="1"/>
              <c:showCatName val="0"/>
              <c:showSerName val="0"/>
              <c:showPercent val="0"/>
              <c:separator>; </c:separator>
            </c:dLbl>
            <c:dLbl>
              <c:idx val="1"/>
              <c:numFmt formatCode="General" sourceLinked="0"/>
              <c:txPr>
                <a:bodyPr wrap="square"/>
                <a:lstStyle/>
                <a:p>
                  <a:pPr>
                    <a:defRPr b="0" sz="900" spc="-1" strike="noStrike">
                      <a:solidFill>
                        <a:srgbClr val="404040"/>
                      </a:solidFill>
                      <a:latin typeface="Calibri"/>
                    </a:defRPr>
                  </a:pPr>
                </a:p>
              </c:txPr>
              <c:dLblPos val="bestFit"/>
              <c:showLegendKey val="0"/>
              <c:showVal val="1"/>
              <c:showCatName val="0"/>
              <c:showSerName val="0"/>
              <c:showPercent val="0"/>
              <c:separator>; </c:separator>
            </c:dLbl>
            <c:dLbl>
              <c:idx val="2"/>
              <c:numFmt formatCode="General" sourceLinked="0"/>
              <c:txPr>
                <a:bodyPr wrap="square"/>
                <a:lstStyle/>
                <a:p>
                  <a:pPr>
                    <a:defRPr b="0" sz="900" spc="-1" strike="noStrike">
                      <a:solidFill>
                        <a:srgbClr val="404040"/>
                      </a:solidFill>
                      <a:latin typeface="Calibri"/>
                    </a:defRPr>
                  </a:pPr>
                </a:p>
              </c:txPr>
              <c:dLblPos val="bestFit"/>
              <c:showLegendKey val="0"/>
              <c:showVal val="1"/>
              <c:showCatName val="0"/>
              <c:showSerName val="0"/>
              <c:showPercent val="0"/>
              <c:separator>; </c:separator>
            </c:dLbl>
            <c:txPr>
              <a:bodyPr wrap="square"/>
              <a:lstStyle/>
              <a:p>
                <a:pPr>
                  <a:defRPr b="0" sz="900" spc="-1" strike="noStrike">
                    <a:solidFill>
                      <a:srgbClr val="404040"/>
                    </a:solidFill>
                    <a:latin typeface="Calibri"/>
                  </a:defRPr>
                </a:pPr>
              </a:p>
            </c:txPr>
            <c:dLblPos val="bestFit"/>
            <c:showLegendKey val="0"/>
            <c:showVal val="1"/>
            <c:showCatName val="0"/>
            <c:showSerName val="0"/>
            <c:showPercent val="0"/>
            <c:separator>; </c:separator>
            <c:showLeaderLines val="0"/>
          </c:dLbls>
          <c:cat>
            <c:strRef>
              <c:f>categories</c:f>
              <c:strCache>
                <c:ptCount val="3"/>
                <c:pt idx="0">
                  <c:v>Prise de constantes</c:v>
                </c:pt>
                <c:pt idx="1">
                  <c:v>Délivrance Traitement</c:v>
                </c:pt>
                <c:pt idx="2">
                  <c:v>rattrapage vaccinal
1ere injection
</c:v>
                </c:pt>
              </c:strCache>
            </c:strRef>
          </c:cat>
          <c:val>
            <c:numRef>
              <c:f>0</c:f>
              <c:numCache>
                <c:formatCode>General</c:formatCode>
                <c:ptCount val="3"/>
                <c:pt idx="0">
                  <c:v>34</c:v>
                </c:pt>
                <c:pt idx="1">
                  <c:v>4</c:v>
                </c:pt>
                <c:pt idx="2">
                  <c:v>5</c:v>
                </c:pt>
              </c:numCache>
            </c:numRef>
          </c:val>
        </c:ser>
        <c:firstSliceAng val="0"/>
      </c:pieChart>
      <c:spPr>
        <a:noFill/>
        <a:ln w="0">
          <a:noFill/>
        </a:ln>
      </c:spPr>
    </c:plotArea>
    <c:legend>
      <c:legendPos val="b"/>
      <c:overlay val="0"/>
      <c:spPr>
        <a:noFill/>
        <a:ln w="0">
          <a:noFill/>
        </a:ln>
      </c:spPr>
      <c:txPr>
        <a:bodyPr/>
        <a:lstStyle/>
        <a:p>
          <a:pPr>
            <a:defRPr b="0" sz="900" spc="-1" strike="noStrike">
              <a:solidFill>
                <a:srgbClr val="595959"/>
              </a:solidFill>
              <a:latin typeface="Calibri"/>
            </a:defRPr>
          </a:pPr>
        </a:p>
      </c:txPr>
    </c:legend>
    <c:plotVisOnly val="1"/>
    <c:dispBlanksAs val="gap"/>
  </c:chart>
  <c:spPr>
    <a:noFill/>
    <a:ln w="9360">
      <a:noFill/>
    </a:ln>
  </c:spPr>
</c:chartSpace>
</file>

<file path=ppt/charts/chart17.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400" spc="-1" strike="noStrike">
                <a:solidFill>
                  <a:srgbClr val="595959"/>
                </a:solidFill>
                <a:latin typeface="Calibri"/>
              </a:defRPr>
            </a:pPr>
            <a:r>
              <a:rPr b="0" sz="1400" spc="-1" strike="noStrike">
                <a:solidFill>
                  <a:srgbClr val="595959"/>
                </a:solidFill>
                <a:latin typeface="Calibri"/>
              </a:rPr>
              <a:t>suite à CS IDE</a:t>
            </a:r>
          </a:p>
        </c:rich>
      </c:tx>
      <c:overlay val="0"/>
      <c:spPr>
        <a:noFill/>
        <a:ln w="0">
          <a:noFill/>
        </a:ln>
      </c:spPr>
    </c:title>
    <c:autoTitleDeleted val="0"/>
    <c:plotArea>
      <c:barChart>
        <c:barDir val="bar"/>
        <c:grouping val="clustered"/>
        <c:varyColors val="0"/>
        <c:ser>
          <c:idx val="0"/>
          <c:order val="0"/>
          <c:tx>
            <c:strRef>
              <c:f>label 0</c:f>
              <c:strCache>
                <c:ptCount val="1"/>
                <c:pt idx="0">
                  <c:v>suite à CS IDE</c:v>
                </c:pt>
              </c:strCache>
            </c:strRef>
          </c:tx>
          <c:spPr>
            <a:solidFill>
              <a:srgbClr val="8064a2"/>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2"/>
                <c:pt idx="0">
                  <c:v>Professionnels de la  PASS</c:v>
                </c:pt>
                <c:pt idx="1">
                  <c:v>CS CH de Rattachement</c:v>
                </c:pt>
                <c:pt idx="2">
                  <c:v>CS et hospitlisation Autre centre hospitalier </c:v>
                </c:pt>
                <c:pt idx="3">
                  <c:v>CS Psychiatrique</c:v>
                </c:pt>
                <c:pt idx="4">
                  <c:v>CS en gynécologie</c:v>
                </c:pt>
                <c:pt idx="5">
                  <c:v>Médecin Traitant</c:v>
                </c:pt>
                <c:pt idx="6">
                  <c:v>Professionnel paramed de ville</c:v>
                </c:pt>
                <c:pt idx="7">
                  <c:v>CeGIDD</c:v>
                </c:pt>
                <c:pt idx="8">
                  <c:v>PMI</c:v>
                </c:pt>
                <c:pt idx="9">
                  <c:v>Report stage en unité EHPAD</c:v>
                </c:pt>
                <c:pt idx="10">
                  <c:v>Douche patient</c:v>
                </c:pt>
                <c:pt idx="11">
                  <c:v>Rappel par tel de consultations</c:v>
                </c:pt>
              </c:strCache>
            </c:strRef>
          </c:cat>
          <c:val>
            <c:numRef>
              <c:f>0</c:f>
              <c:numCache>
                <c:formatCode>General</c:formatCode>
                <c:ptCount val="12"/>
                <c:pt idx="0">
                  <c:v>3</c:v>
                </c:pt>
                <c:pt idx="1">
                  <c:v>1</c:v>
                </c:pt>
                <c:pt idx="2">
                  <c:v>1</c:v>
                </c:pt>
                <c:pt idx="3">
                  <c:v>6</c:v>
                </c:pt>
                <c:pt idx="4">
                  <c:v>5</c:v>
                </c:pt>
                <c:pt idx="5">
                  <c:v>13</c:v>
                </c:pt>
                <c:pt idx="6">
                  <c:v>7</c:v>
                </c:pt>
                <c:pt idx="7">
                  <c:v>1</c:v>
                </c:pt>
                <c:pt idx="8">
                  <c:v>3</c:v>
                </c:pt>
                <c:pt idx="9">
                  <c:v>1</c:v>
                </c:pt>
                <c:pt idx="10">
                  <c:v>1</c:v>
                </c:pt>
                <c:pt idx="11">
                  <c:v>10</c:v>
                </c:pt>
              </c:numCache>
            </c:numRef>
          </c:val>
        </c:ser>
        <c:gapWidth val="182"/>
        <c:overlap val="0"/>
        <c:axId val="36436787"/>
        <c:axId val="21229087"/>
      </c:barChart>
      <c:catAx>
        <c:axId val="36436787"/>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21229087"/>
        <c:crosses val="autoZero"/>
        <c:auto val="1"/>
        <c:lblAlgn val="ctr"/>
        <c:lblOffset val="100"/>
        <c:noMultiLvlLbl val="0"/>
      </c:catAx>
      <c:valAx>
        <c:axId val="21229087"/>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36436787"/>
        <c:crosses val="autoZero"/>
        <c:crossBetween val="between"/>
      </c:valAx>
      <c:spPr>
        <a:noFill/>
        <a:ln w="0">
          <a:noFill/>
        </a:ln>
      </c:spPr>
    </c:plotArea>
    <c:plotVisOnly val="1"/>
    <c:dispBlanksAs val="gap"/>
  </c:chart>
  <c:spPr>
    <a:noFill/>
    <a:ln w="9360">
      <a:noFill/>
    </a:ln>
  </c:spPr>
</c:chartSpace>
</file>

<file path=ppt/charts/chart18.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lang="en-US" sz="1600" spc="-1" strike="noStrike">
                <a:solidFill>
                  <a:srgbClr val="808080"/>
                </a:solidFill>
                <a:latin typeface="Calibri"/>
              </a:defRPr>
            </a:pPr>
            <a:r>
              <a:rPr b="1" lang="en-US" sz="1600" spc="-1" strike="noStrike">
                <a:solidFill>
                  <a:srgbClr val="808080"/>
                </a:solidFill>
                <a:latin typeface="Calibri"/>
              </a:rPr>
              <a:t>Cotation de la complexité des situations sanitaires </a:t>
            </a:r>
          </a:p>
        </c:rich>
      </c:tx>
      <c:layout>
        <c:manualLayout>
          <c:xMode val="edge"/>
          <c:yMode val="edge"/>
          <c:x val="0.169456356342509"/>
          <c:y val="0"/>
        </c:manualLayout>
      </c:layout>
      <c:overlay val="0"/>
      <c:spPr>
        <a:noFill/>
        <a:ln w="0">
          <a:noFill/>
        </a:ln>
      </c:spPr>
    </c:title>
    <c:autoTitleDeleted val="0"/>
    <c:plotArea>
      <c:pieChart>
        <c:varyColors val="1"/>
        <c:ser>
          <c:idx val="0"/>
          <c:order val="0"/>
          <c:tx>
            <c:strRef>
              <c:f>label 0</c:f>
              <c:strCache>
                <c:ptCount val="1"/>
                <c:pt idx="0">
                  <c:v>Cotation de la complexité des situations sanitaires Complexité</c:v>
                </c:pt>
              </c:strCache>
            </c:strRef>
          </c:tx>
          <c:spPr>
            <a:solidFill>
              <a:srgbClr val="4f81bd"/>
            </a:solidFill>
            <a:ln w="0">
              <a:noFill/>
            </a:ln>
          </c:spPr>
          <c:explosion val="0"/>
          <c:dPt>
            <c:idx val="0"/>
            <c:spPr>
              <a:gradFill>
                <a:gsLst>
                  <a:gs pos="0">
                    <a:srgbClr val="4f81bd"/>
                  </a:gs>
                  <a:gs pos="100000">
                    <a:srgbClr val="95b3d7"/>
                  </a:gs>
                </a:gsLst>
                <a:lin ang="5400000"/>
              </a:gradFill>
              <a:ln w="19080">
                <a:solidFill>
                  <a:srgbClr val="ffffff"/>
                </a:solidFill>
                <a:round/>
              </a:ln>
            </c:spPr>
          </c:dPt>
          <c:dPt>
            <c:idx val="1"/>
            <c:spPr>
              <a:gradFill>
                <a:gsLst>
                  <a:gs pos="0">
                    <a:srgbClr val="c0504d"/>
                  </a:gs>
                  <a:gs pos="100000">
                    <a:srgbClr val="d99694"/>
                  </a:gs>
                </a:gsLst>
                <a:lin ang="5400000"/>
              </a:gradFill>
              <a:ln w="19080">
                <a:solidFill>
                  <a:srgbClr val="ffffff"/>
                </a:solidFill>
                <a:round/>
              </a:ln>
            </c:spPr>
          </c:dPt>
          <c:dPt>
            <c:idx val="2"/>
            <c:spPr>
              <a:gradFill>
                <a:gsLst>
                  <a:gs pos="0">
                    <a:srgbClr val="9bbb59"/>
                  </a:gs>
                  <a:gs pos="100000">
                    <a:srgbClr val="c3d69b"/>
                  </a:gs>
                </a:gsLst>
                <a:lin ang="5400000"/>
              </a:gradFill>
              <a:ln w="19080">
                <a:solidFill>
                  <a:srgbClr val="ffffff"/>
                </a:solidFill>
                <a:round/>
              </a:ln>
            </c:spPr>
          </c:dPt>
          <c:dPt>
            <c:idx val="3"/>
            <c:spPr>
              <a:gradFill>
                <a:gsLst>
                  <a:gs pos="0">
                    <a:srgbClr val="8064a2"/>
                  </a:gs>
                  <a:gs pos="100000">
                    <a:srgbClr val="b3a2c7"/>
                  </a:gs>
                </a:gsLst>
                <a:lin ang="5400000"/>
              </a:gradFill>
              <a:ln w="19080">
                <a:solidFill>
                  <a:srgbClr val="ffffff"/>
                </a:solidFill>
                <a:round/>
              </a:ln>
            </c:spPr>
          </c:dPt>
          <c:dLbls>
            <c:dLbl>
              <c:idx val="0"/>
              <c:txPr>
                <a:bodyPr wrap="square"/>
                <a:lstStyle/>
                <a:p>
                  <a:pPr>
                    <a:defRPr b="0" sz="900" spc="-1" strike="noStrike">
                      <a:solidFill>
                        <a:srgbClr val="595959"/>
                      </a:solidFill>
                      <a:latin typeface="Calibri"/>
                    </a:defRPr>
                  </a:pPr>
                </a:p>
              </c:txPr>
              <c:spPr>
                <a:ln w="9360">
                  <a:solidFill>
                    <a:srgbClr val="BFBFBF"/>
                  </a:solidFill>
                </a:ln>
              </c:spPr>
              <c:dLblPos val="outEnd"/>
              <c:showLegendKey val="0"/>
              <c:showVal val="0"/>
              <c:showCatName val="0"/>
              <c:showSerName val="0"/>
              <c:showPercent val="1"/>
              <c:separator>
</c:separator>
            </c:dLbl>
            <c:dLbl>
              <c:idx val="1"/>
              <c:txPr>
                <a:bodyPr wrap="square"/>
                <a:lstStyle/>
                <a:p>
                  <a:pPr>
                    <a:defRPr b="0" sz="900" spc="-1" strike="noStrike">
                      <a:solidFill>
                        <a:srgbClr val="595959"/>
                      </a:solidFill>
                      <a:latin typeface="Calibri"/>
                    </a:defRPr>
                  </a:pPr>
                </a:p>
              </c:txPr>
              <c:spPr>
                <a:ln w="9360">
                  <a:solidFill>
                    <a:srgbClr val="BFBFBF"/>
                  </a:solidFill>
                </a:ln>
              </c:spPr>
              <c:dLblPos val="outEnd"/>
              <c:showLegendKey val="0"/>
              <c:showVal val="0"/>
              <c:showCatName val="0"/>
              <c:showSerName val="0"/>
              <c:showPercent val="1"/>
              <c:separator>
</c:separator>
            </c:dLbl>
            <c:dLbl>
              <c:idx val="2"/>
              <c:txPr>
                <a:bodyPr wrap="square"/>
                <a:lstStyle/>
                <a:p>
                  <a:pPr>
                    <a:defRPr b="0" sz="900" spc="-1" strike="noStrike">
                      <a:solidFill>
                        <a:srgbClr val="595959"/>
                      </a:solidFill>
                      <a:latin typeface="Calibri"/>
                    </a:defRPr>
                  </a:pPr>
                </a:p>
              </c:txPr>
              <c:spPr>
                <a:ln w="9360">
                  <a:solidFill>
                    <a:srgbClr val="BFBFBF"/>
                  </a:solidFill>
                </a:ln>
              </c:spPr>
              <c:dLblPos val="outEnd"/>
              <c:showLegendKey val="0"/>
              <c:showVal val="0"/>
              <c:showCatName val="0"/>
              <c:showSerName val="0"/>
              <c:showPercent val="1"/>
              <c:separator>
</c:separator>
            </c:dLbl>
            <c:dLbl>
              <c:idx val="3"/>
              <c:txPr>
                <a:bodyPr wrap="square"/>
                <a:lstStyle/>
                <a:p>
                  <a:pPr>
                    <a:defRPr b="0" sz="900" spc="-1" strike="noStrike">
                      <a:solidFill>
                        <a:srgbClr val="595959"/>
                      </a:solidFill>
                      <a:latin typeface="Calibri"/>
                    </a:defRPr>
                  </a:pPr>
                </a:p>
              </c:txPr>
              <c:spPr>
                <a:ln w="9360">
                  <a:solidFill>
                    <a:srgbClr val="BFBFBF"/>
                  </a:solidFill>
                </a:ln>
              </c:spPr>
              <c:dLblPos val="outEnd"/>
              <c:showLegendKey val="0"/>
              <c:showVal val="0"/>
              <c:showCatName val="0"/>
              <c:showSerName val="0"/>
              <c:showPercent val="1"/>
              <c:separator>
</c:separator>
            </c:dLbl>
            <c:txPr>
              <a:bodyPr wrap="square"/>
              <a:lstStyle/>
              <a:p>
                <a:pPr>
                  <a:defRPr b="0" sz="900" spc="-1" strike="noStrike">
                    <a:solidFill>
                      <a:srgbClr val="595959"/>
                    </a:solidFill>
                    <a:latin typeface="Calibri"/>
                  </a:defRPr>
                </a:pPr>
              </a:p>
            </c:txPr>
            <c:spPr>
              <a:ln w="9360">
                <a:solidFill>
                  <a:srgbClr val="BFBFBF"/>
                </a:solidFill>
              </a:ln>
            </c:spPr>
            <c:dLblPos val="outEnd"/>
            <c:showLegendKey val="0"/>
            <c:showVal val="0"/>
            <c:showCatName val="0"/>
            <c:showSerName val="0"/>
            <c:showPercent val="1"/>
            <c:separator>
</c:separator>
            <c:showLeaderLines val="0"/>
          </c:dLbls>
          <c:cat>
            <c:strRef>
              <c:f>categories</c:f>
              <c:strCache>
                <c:ptCount val="4"/>
                <c:pt idx="0">
                  <c:v>1/ simple </c:v>
                </c:pt>
                <c:pt idx="1">
                  <c:v>2/ peu difficile</c:v>
                </c:pt>
                <c:pt idx="2">
                  <c:v>3/ complexe</c:v>
                </c:pt>
                <c:pt idx="3">
                  <c:v>4/ Très complexe</c:v>
                </c:pt>
              </c:strCache>
            </c:strRef>
          </c:cat>
          <c:val>
            <c:numRef>
              <c:f>0</c:f>
              <c:numCache>
                <c:formatCode>General</c:formatCode>
                <c:ptCount val="4"/>
                <c:pt idx="0">
                  <c:v>3</c:v>
                </c:pt>
                <c:pt idx="1">
                  <c:v>9</c:v>
                </c:pt>
                <c:pt idx="2">
                  <c:v>20</c:v>
                </c:pt>
                <c:pt idx="3">
                  <c:v>2</c:v>
                </c:pt>
              </c:numCache>
            </c:numRef>
          </c:val>
        </c:ser>
        <c:firstSliceAng val="0"/>
      </c:pieChart>
      <c:spPr>
        <a:noFill/>
        <a:ln w="0">
          <a:noFill/>
        </a:ln>
      </c:spPr>
    </c:plotArea>
    <c:legend>
      <c:legendPos val="r"/>
      <c:overlay val="0"/>
      <c:spPr>
        <a:solidFill>
          <a:srgbClr val="ffffff">
            <a:alpha val="50000"/>
          </a:srgbClr>
        </a:solidFill>
        <a:ln w="0">
          <a:noFill/>
        </a:ln>
      </c:spPr>
      <c:txPr>
        <a:bodyPr/>
        <a:lstStyle/>
        <a:p>
          <a:pPr>
            <a:defRPr b="0" sz="900" spc="-1" strike="noStrike">
              <a:solidFill>
                <a:srgbClr val="595959"/>
              </a:solidFill>
              <a:latin typeface="Calibri"/>
            </a:defRPr>
          </a:pPr>
        </a:p>
      </c:txPr>
    </c:legend>
    <c:plotVisOnly val="1"/>
    <c:dispBlanksAs val="gap"/>
  </c:chart>
  <c:spPr>
    <a:pattFill prst="ltDnDiag">
      <a:fgClr>
        <a:srgbClr val="ffffff"/>
      </a:fgClr>
      <a:bgClr>
        <a:srgbClr val="e6e6e6"/>
      </a:bgClr>
    </a:pattFill>
    <a:ln w="9360">
      <a:solidFill>
        <a:srgbClr val="d9d9d9"/>
      </a:solidFill>
      <a:round/>
    </a:ln>
  </c:spPr>
</c:chartSpace>
</file>

<file path=ppt/charts/chart2.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333333"/>
                </a:solidFill>
                <a:latin typeface="Calibri"/>
                <a:ea typeface="Calibri"/>
              </a:defRPr>
            </a:pPr>
            <a:r>
              <a:rPr b="0" lang="fr-FR" sz="1400" spc="-1" strike="noStrike">
                <a:solidFill>
                  <a:srgbClr val="333333"/>
                </a:solidFill>
                <a:latin typeface="Calibri"/>
                <a:ea typeface="Calibri"/>
              </a:rPr>
              <a:t>Tranches d'âge</a:t>
            </a:r>
          </a:p>
        </c:rich>
      </c:tx>
      <c:layout>
        <c:manualLayout>
          <c:xMode val="edge"/>
          <c:yMode val="edge"/>
          <c:x val="0.366724804731933"/>
          <c:y val="0.0414867163983772"/>
        </c:manualLayout>
      </c:layout>
      <c:overlay val="0"/>
      <c:spPr>
        <a:noFill/>
        <a:ln w="25560">
          <a:noFill/>
        </a:ln>
      </c:spPr>
    </c:title>
    <c:autoTitleDeleted val="0"/>
    <c:plotArea>
      <c:layout>
        <c:manualLayout>
          <c:layoutTarget val="inner"/>
          <c:xMode val="edge"/>
          <c:yMode val="edge"/>
          <c:x val="0.0791688784408888"/>
          <c:y val="0.286219081272085"/>
          <c:w val="0.887464927580193"/>
          <c:h val="0.596518780264363"/>
        </c:manualLayout>
      </c:layout>
      <c:barChart>
        <c:barDir val="col"/>
        <c:grouping val="clustered"/>
        <c:varyColors val="0"/>
        <c:ser>
          <c:idx val="0"/>
          <c:order val="0"/>
          <c:spPr>
            <a:solidFill>
              <a:srgbClr val="5b9bd5"/>
            </a:solidFill>
            <a:ln w="25560">
              <a:noFill/>
            </a:ln>
          </c:spPr>
          <c:invertIfNegative val="0"/>
          <c:dLbls>
            <c:numFmt formatCode="General" sourceLinked="0"/>
            <c:txPr>
              <a:bodyPr wrap="none"/>
              <a:lstStyle/>
              <a:p>
                <a:pPr>
                  <a:defRPr b="0" sz="1000" spc="-1" strike="noStrike">
                    <a:solidFill>
                      <a:srgbClr val="000000"/>
                    </a:solidFill>
                    <a:latin typeface="Arial"/>
                    <a:ea typeface="Arial"/>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8"/>
                <c:pt idx="0">
                  <c:v>0 / 6</c:v>
                </c:pt>
                <c:pt idx="1">
                  <c:v> 7 / 17</c:v>
                </c:pt>
                <c:pt idx="2">
                  <c:v>18/25</c:v>
                </c:pt>
                <c:pt idx="3">
                  <c:v>26/35</c:v>
                </c:pt>
                <c:pt idx="4">
                  <c:v>36/45</c:v>
                </c:pt>
                <c:pt idx="5">
                  <c:v> 46/55</c:v>
                </c:pt>
                <c:pt idx="6">
                  <c:v>56/65</c:v>
                </c:pt>
                <c:pt idx="7">
                  <c:v>66 et +</c:v>
                </c:pt>
              </c:strCache>
            </c:strRef>
          </c:cat>
          <c:val>
            <c:numRef>
              <c:f>0</c:f>
              <c:numCache>
                <c:formatCode>General</c:formatCode>
                <c:ptCount val="8"/>
                <c:pt idx="0">
                  <c:v>0</c:v>
                </c:pt>
                <c:pt idx="1">
                  <c:v>0</c:v>
                </c:pt>
                <c:pt idx="2">
                  <c:v>17</c:v>
                </c:pt>
                <c:pt idx="3">
                  <c:v>12</c:v>
                </c:pt>
                <c:pt idx="4">
                  <c:v>14</c:v>
                </c:pt>
                <c:pt idx="5">
                  <c:v>8</c:v>
                </c:pt>
                <c:pt idx="6">
                  <c:v>7</c:v>
                </c:pt>
                <c:pt idx="7">
                  <c:v>6</c:v>
                </c:pt>
              </c:numCache>
            </c:numRef>
          </c:val>
        </c:ser>
        <c:gapWidth val="219"/>
        <c:overlap val="-27"/>
        <c:axId val="84788385"/>
        <c:axId val="73761130"/>
      </c:barChart>
      <c:catAx>
        <c:axId val="84788385"/>
        <c:scaling>
          <c:orientation val="minMax"/>
        </c:scaling>
        <c:delete val="0"/>
        <c:axPos val="b"/>
        <c:numFmt formatCode="General" sourceLinked="0"/>
        <c:majorTickMark val="none"/>
        <c:minorTickMark val="none"/>
        <c:tickLblPos val="nextTo"/>
        <c:spPr>
          <a:ln w="3240">
            <a:solidFill>
              <a:srgbClr val="c0c0c0"/>
            </a:solidFill>
            <a:round/>
          </a:ln>
        </c:spPr>
        <c:txPr>
          <a:bodyPr/>
          <a:lstStyle/>
          <a:p>
            <a:pPr>
              <a:defRPr b="0" sz="900" spc="-1" strike="noStrike">
                <a:solidFill>
                  <a:srgbClr val="333333"/>
                </a:solidFill>
                <a:latin typeface="Calibri"/>
                <a:ea typeface="Calibri"/>
              </a:defRPr>
            </a:pPr>
          </a:p>
        </c:txPr>
        <c:crossAx val="73761130"/>
        <c:crosses val="autoZero"/>
        <c:auto val="1"/>
        <c:lblAlgn val="ctr"/>
        <c:lblOffset val="100"/>
        <c:noMultiLvlLbl val="0"/>
      </c:catAx>
      <c:valAx>
        <c:axId val="73761130"/>
        <c:scaling>
          <c:orientation val="minMax"/>
        </c:scaling>
        <c:delete val="0"/>
        <c:axPos val="l"/>
        <c:majorGridlines>
          <c:spPr>
            <a:ln w="3240">
              <a:solidFill>
                <a:srgbClr val="c0c0c0"/>
              </a:solidFill>
              <a:round/>
            </a:ln>
          </c:spPr>
        </c:majorGridlines>
        <c:numFmt formatCode="General" sourceLinked="0"/>
        <c:majorTickMark val="none"/>
        <c:minorTickMark val="none"/>
        <c:tickLblPos val="nextTo"/>
        <c:spPr>
          <a:ln w="6480">
            <a:noFill/>
          </a:ln>
        </c:spPr>
        <c:txPr>
          <a:bodyPr/>
          <a:lstStyle/>
          <a:p>
            <a:pPr>
              <a:defRPr b="0" sz="900" spc="-1" strike="noStrike">
                <a:solidFill>
                  <a:srgbClr val="333333"/>
                </a:solidFill>
                <a:latin typeface="Calibri"/>
                <a:ea typeface="Calibri"/>
              </a:defRPr>
            </a:pPr>
          </a:p>
        </c:txPr>
        <c:crossAx val="84788385"/>
        <c:crossesAt val="1"/>
        <c:crossBetween val="between"/>
      </c:valAx>
      <c:spPr>
        <a:noFill/>
        <a:ln w="25560">
          <a:noFill/>
        </a:ln>
      </c:spPr>
    </c:plotArea>
    <c:plotVisOnly val="1"/>
    <c:dispBlanksAs val="gap"/>
  </c:chart>
  <c:spPr>
    <a:solidFill>
      <a:srgbClr val="ffffff"/>
    </a:solidFill>
    <a:ln w="3240">
      <a:solidFill>
        <a:srgbClr val="c0c0c0"/>
      </a:solidFill>
      <a:round/>
    </a:ln>
  </c:spPr>
</c:chartSpace>
</file>

<file path=ppt/charts/chart3.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Composition familiale</a:t>
            </a:r>
          </a:p>
        </c:rich>
      </c:tx>
      <c:overlay val="0"/>
      <c:spPr>
        <a:noFill/>
        <a:ln w="0">
          <a:noFill/>
        </a:ln>
      </c:spPr>
    </c:title>
    <c:autoTitleDeleted val="0"/>
    <c:plotArea>
      <c:barChart>
        <c:barDir val="col"/>
        <c:grouping val="clustered"/>
        <c:varyColors val="0"/>
        <c:ser>
          <c:idx val="0"/>
          <c:order val="0"/>
          <c:spPr>
            <a:solidFill>
              <a:srgbClr val="4f81b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3"/>
                <c:pt idx="0">
                  <c:v>Seul </c:v>
                </c:pt>
                <c:pt idx="1">
                  <c:v>En couple</c:v>
                </c:pt>
                <c:pt idx="2">
                  <c:v>Mineur (e)</c:v>
                </c:pt>
              </c:strCache>
            </c:strRef>
          </c:cat>
          <c:val>
            <c:numRef>
              <c:f>0</c:f>
              <c:numCache>
                <c:formatCode>General</c:formatCode>
                <c:ptCount val="3"/>
                <c:pt idx="0">
                  <c:v>43</c:v>
                </c:pt>
                <c:pt idx="1">
                  <c:v>21</c:v>
                </c:pt>
                <c:pt idx="2">
                  <c:v>0</c:v>
                </c:pt>
              </c:numCache>
            </c:numRef>
          </c:val>
        </c:ser>
        <c:ser>
          <c:idx val="1"/>
          <c:order val="1"/>
          <c:spPr>
            <a:solidFill>
              <a:srgbClr val="c0504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3"/>
                <c:pt idx="0">
                  <c:v>Seul </c:v>
                </c:pt>
                <c:pt idx="1">
                  <c:v>En couple</c:v>
                </c:pt>
                <c:pt idx="2">
                  <c:v>Mineur (e)</c:v>
                </c:pt>
              </c:strCache>
            </c:strRef>
          </c:cat>
          <c:val>
            <c:numRef>
              <c:f>1</c:f>
              <c:numCache>
                <c:formatCode>General</c:formatCode>
                <c:ptCount val="3"/>
                <c:pt idx="0">
                  <c:v>0</c:v>
                </c:pt>
                <c:pt idx="1">
                  <c:v>0</c:v>
                </c:pt>
                <c:pt idx="2">
                  <c:v>0</c:v>
                </c:pt>
              </c:numCache>
            </c:numRef>
          </c:val>
        </c:ser>
        <c:ser>
          <c:idx val="2"/>
          <c:order val="2"/>
          <c:spPr>
            <a:solidFill>
              <a:srgbClr val="9bbb59"/>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3"/>
                <c:pt idx="0">
                  <c:v>Seul </c:v>
                </c:pt>
                <c:pt idx="1">
                  <c:v>En couple</c:v>
                </c:pt>
                <c:pt idx="2">
                  <c:v>Mineur (e)</c:v>
                </c:pt>
              </c:strCache>
            </c:strRef>
          </c:cat>
          <c:val>
            <c:numRef>
              <c:f>2</c:f>
              <c:numCache>
                <c:formatCode>General</c:formatCode>
                <c:ptCount val="3"/>
                <c:pt idx="0">
                  <c:v>21</c:v>
                </c:pt>
                <c:pt idx="1">
                  <c:v>29</c:v>
                </c:pt>
                <c:pt idx="2">
                  <c:v>0</c:v>
                </c:pt>
              </c:numCache>
            </c:numRef>
          </c:val>
        </c:ser>
        <c:gapWidth val="219"/>
        <c:overlap val="-27"/>
        <c:axId val="64950680"/>
        <c:axId val="87390475"/>
      </c:barChart>
      <c:catAx>
        <c:axId val="64950680"/>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87390475"/>
        <c:crosses val="autoZero"/>
        <c:auto val="1"/>
        <c:lblAlgn val="ctr"/>
        <c:lblOffset val="100"/>
        <c:noMultiLvlLbl val="0"/>
      </c:catAx>
      <c:valAx>
        <c:axId val="87390475"/>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64950680"/>
        <c:crosses val="autoZero"/>
        <c:crossBetween val="between"/>
      </c:valAx>
      <c:spPr>
        <a:noFill/>
        <a:ln w="0">
          <a:noFill/>
        </a:ln>
      </c:spPr>
    </c:plotArea>
    <c:plotVisOnly val="1"/>
    <c:dispBlanksAs val="gap"/>
  </c:chart>
  <c:spPr>
    <a:noFill/>
    <a:ln w="9360">
      <a:noFill/>
    </a:ln>
  </c:spPr>
</c:chartSpace>
</file>

<file path=ppt/charts/chart4.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400" spc="-1" strike="noStrike">
                <a:solidFill>
                  <a:srgbClr val="595959"/>
                </a:solidFill>
                <a:latin typeface="Calibri"/>
              </a:defRPr>
            </a:pPr>
            <a:r>
              <a:rPr b="0" sz="1400" spc="-1" strike="noStrike">
                <a:solidFill>
                  <a:srgbClr val="595959"/>
                </a:solidFill>
                <a:latin typeface="Calibri"/>
              </a:rPr>
              <a:t>Titre du diagramme</a:t>
            </a:r>
          </a:p>
        </c:rich>
      </c:tx>
      <c:overlay val="0"/>
      <c:spPr>
        <a:noFill/>
        <a:ln w="0">
          <a:noFill/>
        </a:ln>
      </c:spPr>
    </c:title>
    <c:autoTitleDeleted val="0"/>
    <c:plotArea>
      <c:barChart>
        <c:barDir val="bar"/>
        <c:grouping val="clustered"/>
        <c:varyColors val="0"/>
        <c:ser>
          <c:idx val="0"/>
          <c:order val="0"/>
          <c:spPr>
            <a:solidFill>
              <a:srgbClr val="4bacc6"/>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7"/>
                <c:pt idx="0">
                  <c:v>METROPOLE</c:v>
                </c:pt>
                <c:pt idx="1">
                  <c:v>DOM TOM</c:v>
                </c:pt>
                <c:pt idx="2">
                  <c:v>Afrique du Nord</c:v>
                </c:pt>
                <c:pt idx="3">
                  <c:v>Afrique de l' Ouest </c:v>
                </c:pt>
                <c:pt idx="4">
                  <c:v>Afrique Australe</c:v>
                </c:pt>
                <c:pt idx="5">
                  <c:v>Proche Orient</c:v>
                </c:pt>
                <c:pt idx="6">
                  <c:v>Union Européenne</c:v>
                </c:pt>
              </c:strCache>
            </c:strRef>
          </c:cat>
          <c:val>
            <c:numRef>
              <c:f>0</c:f>
              <c:numCache>
                <c:formatCode>General</c:formatCode>
                <c:ptCount val="7"/>
                <c:pt idx="0">
                  <c:v>43</c:v>
                </c:pt>
                <c:pt idx="1">
                  <c:v>1</c:v>
                </c:pt>
                <c:pt idx="2">
                  <c:v>3</c:v>
                </c:pt>
                <c:pt idx="3">
                  <c:v>12</c:v>
                </c:pt>
                <c:pt idx="4">
                  <c:v>2</c:v>
                </c:pt>
                <c:pt idx="5">
                  <c:v>2</c:v>
                </c:pt>
                <c:pt idx="6">
                  <c:v>1</c:v>
                </c:pt>
              </c:numCache>
            </c:numRef>
          </c:val>
        </c:ser>
        <c:gapWidth val="182"/>
        <c:overlap val="0"/>
        <c:axId val="45164220"/>
        <c:axId val="9374783"/>
      </c:barChart>
      <c:catAx>
        <c:axId val="45164220"/>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9374783"/>
        <c:crosses val="autoZero"/>
        <c:auto val="1"/>
        <c:lblAlgn val="ctr"/>
        <c:lblOffset val="100"/>
        <c:noMultiLvlLbl val="0"/>
      </c:catAx>
      <c:valAx>
        <c:axId val="9374783"/>
        <c:scaling>
          <c:orientation val="minMax"/>
        </c:scaling>
        <c:delete val="0"/>
        <c:axPos val="l"/>
        <c:majorGridlines>
          <c:spPr>
            <a:ln w="9360">
              <a:solidFill>
                <a:srgbClr val="d9d9d9"/>
              </a:solidFill>
              <a:round/>
            </a:ln>
          </c:spPr>
        </c:majorGridlines>
        <c:title>
          <c:tx>
            <c:rich>
              <a:bodyPr rot="0"/>
              <a:lstStyle/>
              <a:p>
                <a:pPr>
                  <a:defRPr b="1" lang="fr-FR" sz="1400" spc="-1" strike="noStrike">
                    <a:solidFill>
                      <a:srgbClr val="595959"/>
                    </a:solidFill>
                    <a:latin typeface="Calibri"/>
                  </a:defRPr>
                </a:pPr>
                <a:r>
                  <a:rPr b="1" lang="fr-FR" sz="1400" spc="-1" strike="noStrike">
                    <a:solidFill>
                      <a:srgbClr val="595959"/>
                    </a:solidFill>
                    <a:latin typeface="Calibri"/>
                  </a:rPr>
                  <a:t>Secteur géographique du lieu de naissance</a:t>
                </a:r>
              </a:p>
            </c:rich>
          </c:tx>
          <c:layout>
            <c:manualLayout>
              <c:xMode val="edge"/>
              <c:yMode val="edge"/>
              <c:x val="0.262977617669639"/>
              <c:y val="0.0362105263157895"/>
            </c:manualLayout>
          </c:layout>
          <c:overlay val="0"/>
          <c:spPr>
            <a:noFill/>
            <a:ln w="0">
              <a:noFill/>
            </a:ln>
          </c:spPr>
        </c:title>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45164220"/>
        <c:crosses val="autoZero"/>
        <c:crossBetween val="between"/>
      </c:valAx>
      <c:spPr>
        <a:noFill/>
        <a:ln w="0">
          <a:noFill/>
        </a:ln>
      </c:spPr>
    </c:plotArea>
    <c:plotVisOnly val="1"/>
    <c:dispBlanksAs val="gap"/>
  </c:chart>
  <c:spPr>
    <a:noFill/>
    <a:ln w="9360">
      <a:noFill/>
    </a:ln>
  </c:spPr>
</c:chartSpace>
</file>

<file path=ppt/charts/chart5.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400" spc="-1" strike="noStrike">
                <a:solidFill>
                  <a:srgbClr val="595959"/>
                </a:solidFill>
                <a:latin typeface="Calibri"/>
              </a:defRPr>
            </a:pPr>
            <a:r>
              <a:rPr b="0" sz="1400" spc="-1" strike="noStrike">
                <a:solidFill>
                  <a:srgbClr val="595959"/>
                </a:solidFill>
                <a:latin typeface="Calibri"/>
              </a:rPr>
              <a:t>Titre du diagramme</a:t>
            </a:r>
          </a:p>
        </c:rich>
      </c:tx>
      <c:overlay val="0"/>
      <c:spPr>
        <a:noFill/>
        <a:ln w="0">
          <a:noFill/>
        </a:ln>
      </c:spPr>
    </c:title>
    <c:autoTitleDeleted val="0"/>
    <c:plotArea>
      <c:barChart>
        <c:barDir val="bar"/>
        <c:grouping val="clustered"/>
        <c:varyColors val="0"/>
        <c:ser>
          <c:idx val="0"/>
          <c:order val="0"/>
          <c:spPr>
            <a:solidFill>
              <a:srgbClr val="4f81b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2"/>
                <c:pt idx="0">
                  <c:v>Intiative de la personne </c:v>
                </c:pt>
                <c:pt idx="1">
                  <c:v>Entourage</c:v>
                </c:pt>
                <c:pt idx="2">
                  <c:v>Etablissement de Santé de la PASS</c:v>
                </c:pt>
                <c:pt idx="3">
                  <c:v>Autres établissement de Santé</c:v>
                </c:pt>
                <c:pt idx="4">
                  <c:v>Dispositif d'Appui à la coordination ( DAC)</c:v>
                </c:pt>
                <c:pt idx="5">
                  <c:v>Services du Conseil Départemental</c:v>
                </c:pt>
                <c:pt idx="6">
                  <c:v>mission locale</c:v>
                </c:pt>
                <c:pt idx="7">
                  <c:v>Structures d'hébergement</c:v>
                </c:pt>
                <c:pt idx="8">
                  <c:v>Structures associatives et caritatives sans hébergement</c:v>
                </c:pt>
                <c:pt idx="9">
                  <c:v>Services Justice/police</c:v>
                </c:pt>
                <c:pt idx="10">
                  <c:v>Autre PASS</c:v>
                </c:pt>
                <c:pt idx="11">
                  <c:v>Autres partenaires</c:v>
                </c:pt>
              </c:strCache>
            </c:strRef>
          </c:cat>
          <c:val>
            <c:numRef>
              <c:f>0</c:f>
              <c:numCache>
                <c:formatCode>General</c:formatCode>
                <c:ptCount val="12"/>
                <c:pt idx="0">
                  <c:v>12</c:v>
                </c:pt>
                <c:pt idx="1">
                  <c:v>4</c:v>
                </c:pt>
                <c:pt idx="2">
                  <c:v>2</c:v>
                </c:pt>
                <c:pt idx="3">
                  <c:v>1</c:v>
                </c:pt>
                <c:pt idx="4">
                  <c:v>1</c:v>
                </c:pt>
                <c:pt idx="5">
                  <c:v>6</c:v>
                </c:pt>
                <c:pt idx="6">
                  <c:v>7</c:v>
                </c:pt>
                <c:pt idx="7">
                  <c:v>11</c:v>
                </c:pt>
                <c:pt idx="8">
                  <c:v>16</c:v>
                </c:pt>
                <c:pt idx="9">
                  <c:v>1</c:v>
                </c:pt>
                <c:pt idx="10">
                  <c:v>1</c:v>
                </c:pt>
                <c:pt idx="11">
                  <c:v>4</c:v>
                </c:pt>
              </c:numCache>
            </c:numRef>
          </c:val>
        </c:ser>
        <c:gapWidth val="182"/>
        <c:overlap val="0"/>
        <c:axId val="29103472"/>
        <c:axId val="17609484"/>
      </c:barChart>
      <c:catAx>
        <c:axId val="29103472"/>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17609484"/>
        <c:crosses val="autoZero"/>
        <c:auto val="1"/>
        <c:lblAlgn val="ctr"/>
        <c:lblOffset val="100"/>
        <c:noMultiLvlLbl val="0"/>
      </c:catAx>
      <c:valAx>
        <c:axId val="17609484"/>
        <c:scaling>
          <c:orientation val="minMax"/>
        </c:scaling>
        <c:delete val="0"/>
        <c:axPos val="l"/>
        <c:majorGridlines>
          <c:spPr>
            <a:ln w="9360">
              <a:solidFill>
                <a:srgbClr val="d9d9d9"/>
              </a:solidFill>
              <a:round/>
            </a:ln>
          </c:spPr>
        </c:majorGridlines>
        <c:title>
          <c:tx>
            <c:rich>
              <a:bodyPr rot="0"/>
              <a:lstStyle/>
              <a:p>
                <a:pPr>
                  <a:defRPr b="1" lang="fr-FR" sz="1000" spc="-1" strike="noStrike">
                    <a:solidFill>
                      <a:srgbClr val="595959"/>
                    </a:solidFill>
                    <a:latin typeface="Calibri"/>
                  </a:defRPr>
                </a:pPr>
                <a:r>
                  <a:rPr b="1" lang="fr-FR" sz="1000" spc="-1" strike="noStrike">
                    <a:solidFill>
                      <a:srgbClr val="595959"/>
                    </a:solidFill>
                    <a:latin typeface="Calibri"/>
                  </a:rPr>
                  <a:t>Personne orientée par :</a:t>
                </a:r>
              </a:p>
            </c:rich>
          </c:tx>
          <c:layout>
            <c:manualLayout>
              <c:xMode val="edge"/>
              <c:yMode val="edge"/>
              <c:x val="0.385667819711911"/>
              <c:y val="0.0546143323161107"/>
            </c:manualLayout>
          </c:layout>
          <c:overlay val="0"/>
          <c:spPr>
            <a:noFill/>
            <a:ln w="0">
              <a:noFill/>
            </a:ln>
          </c:spPr>
        </c:title>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29103472"/>
        <c:crosses val="autoZero"/>
        <c:crossBetween val="between"/>
      </c:valAx>
      <c:spPr>
        <a:noFill/>
        <a:ln w="0">
          <a:noFill/>
        </a:ln>
      </c:spPr>
    </c:plotArea>
    <c:plotVisOnly val="1"/>
    <c:dispBlanksAs val="gap"/>
  </c:chart>
  <c:spPr>
    <a:noFill/>
    <a:ln w="9360">
      <a:noFill/>
    </a:ln>
  </c:spPr>
</c:chartSpace>
</file>

<file path=ppt/charts/chart6.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en-US" sz="1400" spc="18" strike="noStrike">
                <a:solidFill>
                  <a:srgbClr val="808080"/>
                </a:solidFill>
                <a:latin typeface="Calibri"/>
              </a:defRPr>
            </a:pPr>
            <a:r>
              <a:rPr b="0" lang="en-US" sz="1400" spc="18" strike="noStrike">
                <a:solidFill>
                  <a:srgbClr val="808080"/>
                </a:solidFill>
                <a:latin typeface="Calibri"/>
              </a:rPr>
              <a:t>Couverture de base au début de l'accompagnement</a:t>
            </a:r>
          </a:p>
        </c:rich>
      </c:tx>
      <c:overlay val="0"/>
      <c:spPr>
        <a:noFill/>
        <a:ln w="0">
          <a:noFill/>
        </a:ln>
      </c:spPr>
    </c:title>
    <c:autoTitleDeleted val="0"/>
    <c:view3D>
      <c:rotX val="30"/>
      <c:rotY val="0"/>
      <c:rAngAx val="0"/>
      <c:perspective val="30"/>
    </c:view3D>
    <c:floor>
      <c:spPr>
        <a:solidFill>
          <a:srgbClr val="d9d9d9"/>
        </a:solidFill>
        <a:ln w="0">
          <a:noFill/>
        </a:ln>
      </c:spPr>
    </c:floor>
    <c:sideWall>
      <c:spPr>
        <a:solidFill>
          <a:srgbClr val="d9d9d9"/>
        </a:solidFill>
        <a:ln w="0">
          <a:noFill/>
        </a:ln>
      </c:spPr>
    </c:sideWall>
    <c:backWall>
      <c:spPr>
        <a:solidFill>
          <a:srgbClr val="d9d9d9"/>
        </a:solidFill>
        <a:ln w="0">
          <a:noFill/>
        </a:ln>
      </c:spPr>
    </c:backWall>
    <c:plotArea>
      <c:pie3DChart>
        <c:varyColors val="1"/>
        <c:ser>
          <c:idx val="0"/>
          <c:order val="0"/>
          <c:tx>
            <c:strRef>
              <c:f>label 0</c:f>
              <c:strCache>
                <c:ptCount val="1"/>
                <c:pt idx="0">
                  <c:v>A remplir au premier entretien</c:v>
                </c:pt>
              </c:strCache>
            </c:strRef>
          </c:tx>
          <c:spPr>
            <a:solidFill>
              <a:srgbClr val="4f81bd"/>
            </a:solidFill>
            <a:ln w="0">
              <a:noFill/>
            </a:ln>
          </c:spPr>
          <c:explosion val="0"/>
          <c:dPt>
            <c:idx val="0"/>
            <c:spPr>
              <a:gradFill>
                <a:gsLst>
                  <a:gs pos="0">
                    <a:srgbClr val="ffded0"/>
                  </a:gs>
                  <a:gs pos="100000">
                    <a:srgbClr val="fff1ec"/>
                  </a:gs>
                </a:gsLst>
                <a:lin ang="16200000"/>
              </a:gradFill>
              <a:ln w="0">
                <a:noFill/>
              </a:ln>
            </c:spPr>
          </c:dPt>
          <c:dPt>
            <c:idx val="1"/>
            <c:spPr>
              <a:gradFill>
                <a:gsLst>
                  <a:gs pos="0">
                    <a:srgbClr val="bfecff"/>
                  </a:gs>
                  <a:gs pos="100000">
                    <a:srgbClr val="e6f7ff"/>
                  </a:gs>
                </a:gsLst>
                <a:lin ang="16200000"/>
              </a:gradFill>
              <a:ln w="0">
                <a:noFill/>
              </a:ln>
            </c:spPr>
          </c:dPt>
          <c:dPt>
            <c:idx val="2"/>
            <c:spPr>
              <a:gradFill>
                <a:gsLst>
                  <a:gs pos="0">
                    <a:srgbClr val="d9caee"/>
                  </a:gs>
                  <a:gs pos="100000">
                    <a:srgbClr val="f1eaf8"/>
                  </a:gs>
                </a:gsLst>
                <a:lin ang="16200000"/>
              </a:gradFill>
              <a:ln w="0">
                <a:noFill/>
              </a:ln>
            </c:spPr>
          </c:dPt>
          <c:dLbls>
            <c:numFmt formatCode="General" sourceLinked="0"/>
            <c:dLbl>
              <c:idx val="0"/>
              <c:numFmt formatCode="General" sourceLinked="0"/>
              <c:txPr>
                <a:bodyPr wrap="square"/>
                <a:lstStyle/>
                <a:p>
                  <a:pPr>
                    <a:defRPr b="0" sz="900" spc="-1" strike="noStrike">
                      <a:solidFill>
                        <a:srgbClr val="595959"/>
                      </a:solidFill>
                      <a:latin typeface="Calibri"/>
                    </a:defRPr>
                  </a:pPr>
                </a:p>
              </c:txPr>
              <c:tx>
                <c:rich>
                  <a:bodyPr/>
                  <a:p>
                    <a:fld id="{13592910-3223-474E-8BA0-1DC488465088}" type="CATEGORYNAME">
                      <a:rPr b="0" lang="en-US" sz="1300" spc="-1" strike="noStrike">
                        <a:latin typeface="Arial"/>
                      </a:rPr>
                      <a:t>aucune</a:t>
                    </a:fld>
                    <a:r>
                      <a:rPr b="0" lang="en-US" sz="1300" spc="-1" strike="noStrike">
                        <a:latin typeface="Arial"/>
                      </a:rPr>
                      <a:t> : </a:t>
                    </a:r>
                    <a:fld id="{45CDD6FF-2D56-43BF-B334-0258E7B0A934}" type="VALUE">
                      <a:rPr b="0" lang="en-US" sz="1300" spc="-1" strike="noStrike">
                        <a:latin typeface="Arial"/>
                      </a:rPr>
                      <a:t>14</a:t>
                    </a:fld>
                  </a:p>
                </c:rich>
              </c:tx>
              <c:dLblPos val="outEnd"/>
              <c:showLegendKey val="0"/>
              <c:showVal val="1"/>
              <c:showCatName val="1"/>
              <c:showSerName val="0"/>
              <c:showPercent val="0"/>
              <c:separator>; </c:separator>
            </c:dLbl>
            <c:dLbl>
              <c:idx val="1"/>
              <c:numFmt formatCode="General" sourceLinked="0"/>
              <c:txPr>
                <a:bodyPr wrap="square"/>
                <a:lstStyle/>
                <a:p>
                  <a:pPr>
                    <a:defRPr b="0" sz="900" spc="-1" strike="noStrike">
                      <a:solidFill>
                        <a:srgbClr val="595959"/>
                      </a:solidFill>
                      <a:latin typeface="Calibri"/>
                    </a:defRPr>
                  </a:pPr>
                </a:p>
              </c:txPr>
              <c:tx>
                <c:rich>
                  <a:bodyPr/>
                  <a:p>
                    <a:fld id="{FDDEE071-E9BD-4D5D-A5C1-8A46A409AE83}" type="CATEGORYNAME">
                      <a:rPr b="0" lang="en-US" sz="1300" spc="-1" strike="noStrike">
                        <a:latin typeface="Arial"/>
                      </a:rPr>
                      <a:t>AME</a:t>
                    </a:fld>
                    <a:r>
                      <a:rPr b="0" lang="en-US" sz="1300" spc="-1" strike="noStrike">
                        <a:latin typeface="Arial"/>
                      </a:rPr>
                      <a:t>: </a:t>
                    </a:r>
                    <a:fld id="{84D0F3D3-0EE2-410C-BBEF-84B28DAB9927}" type="VALUE">
                      <a:rPr b="0" lang="en-US" sz="1300" spc="-1" strike="noStrike">
                        <a:latin typeface="Arial"/>
                      </a:rPr>
                      <a:t>1</a:t>
                    </a:fld>
                  </a:p>
                </c:rich>
              </c:tx>
              <c:dLblPos val="outEnd"/>
              <c:showLegendKey val="0"/>
              <c:showVal val="1"/>
              <c:showCatName val="1"/>
              <c:showSerName val="0"/>
              <c:showPercent val="0"/>
              <c:separator>; </c:separator>
            </c:dLbl>
            <c:dLbl>
              <c:idx val="2"/>
              <c:numFmt formatCode="General" sourceLinked="0"/>
              <c:txPr>
                <a:bodyPr wrap="square"/>
                <a:lstStyle/>
                <a:p>
                  <a:pPr>
                    <a:defRPr b="0" sz="900" spc="-1" strike="noStrike">
                      <a:solidFill>
                        <a:srgbClr val="595959"/>
                      </a:solidFill>
                      <a:latin typeface="Calibri"/>
                    </a:defRPr>
                  </a:pPr>
                </a:p>
              </c:txPr>
              <c:tx>
                <c:rich>
                  <a:bodyPr/>
                  <a:p>
                    <a:fld id="{D74FC5D4-9B13-48C3-B795-843CDC5035C8}" type="CATEGORYNAME">
                      <a:rPr b="0" lang="en-US" sz="1300" spc="-1" strike="noStrike">
                        <a:latin typeface="Arial"/>
                      </a:rPr>
                      <a:t>Droit commun/PUMA</a:t>
                    </a:fld>
                    <a:r>
                      <a:rPr b="0" lang="en-US" sz="1300" spc="-1" strike="noStrike">
                        <a:latin typeface="Arial"/>
                      </a:rPr>
                      <a:t>: </a:t>
                    </a:r>
                    <a:fld id="{668E4EB5-88C3-4720-9E8A-C5A392EF793F}" type="VALUE">
                      <a:rPr b="0" lang="en-US" sz="1300" spc="-1" strike="noStrike">
                        <a:latin typeface="Arial"/>
                      </a:rPr>
                      <a:t>49</a:t>
                    </a:fld>
                  </a:p>
                </c:rich>
              </c:tx>
              <c:dLblPos val="bestFit"/>
              <c:showLegendKey val="0"/>
              <c:showVal val="1"/>
              <c:showCatName val="1"/>
              <c:showSerName val="0"/>
              <c:showPercent val="0"/>
              <c:separator>; </c:separator>
            </c:dLbl>
            <c:txPr>
              <a:bodyPr wrap="square"/>
              <a:lstStyle/>
              <a:p>
                <a:pPr>
                  <a:defRPr b="0" sz="900" spc="-1" strike="noStrike">
                    <a:solidFill>
                      <a:srgbClr val="595959"/>
                    </a:solidFill>
                    <a:latin typeface="Calibri"/>
                  </a:defRPr>
                </a:pPr>
              </a:p>
            </c:txPr>
            <c:dLblPos val="outEnd"/>
            <c:showLegendKey val="0"/>
            <c:showVal val="1"/>
            <c:showCatName val="1"/>
            <c:showSerName val="0"/>
            <c:showPercent val="0"/>
            <c:separator>; </c:separator>
            <c:showLeaderLines val="0"/>
          </c:dLbls>
          <c:cat>
            <c:strRef>
              <c:f>categories</c:f>
              <c:strCache>
                <c:ptCount val="3"/>
                <c:pt idx="0">
                  <c:v>aucune</c:v>
                </c:pt>
                <c:pt idx="1">
                  <c:v>AME</c:v>
                </c:pt>
                <c:pt idx="2">
                  <c:v>Droit commun/PUMA</c:v>
                </c:pt>
              </c:strCache>
            </c:strRef>
          </c:cat>
          <c:val>
            <c:numRef>
              <c:f>0</c:f>
              <c:numCache>
                <c:formatCode>General</c:formatCode>
                <c:ptCount val="3"/>
                <c:pt idx="0">
                  <c:v>14</c:v>
                </c:pt>
                <c:pt idx="1">
                  <c:v>1</c:v>
                </c:pt>
                <c:pt idx="2">
                  <c:v>49</c:v>
                </c:pt>
              </c:numCache>
            </c:numRef>
          </c:val>
        </c:ser>
      </c:pie3DChart>
    </c:plotArea>
    <c:legend>
      <c:legendPos val="b"/>
      <c:overlay val="0"/>
      <c:spPr>
        <a:noFill/>
        <a:ln w="0">
          <a:noFill/>
        </a:ln>
      </c:spPr>
      <c:txPr>
        <a:bodyPr/>
        <a:lstStyle/>
        <a:p>
          <a:pPr>
            <a:defRPr b="0" sz="900" spc="-1" strike="noStrike">
              <a:solidFill>
                <a:srgbClr val="808080"/>
              </a:solidFill>
              <a:latin typeface="Calibri"/>
            </a:defRPr>
          </a:pPr>
        </a:p>
      </c:txPr>
    </c:legend>
    <c:plotVisOnly val="1"/>
    <c:dispBlanksAs val="gap"/>
  </c:chart>
  <c:spPr>
    <a:noFill/>
    <a:ln w="9360">
      <a:noFill/>
    </a:ln>
  </c:spPr>
</c:chartSpace>
</file>

<file path=ppt/charts/chart7.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Couverture complémentaire au début de l'accompagnement</a:t>
            </a:r>
          </a:p>
        </c:rich>
      </c:tx>
      <c:layout>
        <c:manualLayout>
          <c:xMode val="edge"/>
          <c:yMode val="edge"/>
          <c:x val="0.0738911290322581"/>
          <c:y val="0.0036488740617181"/>
        </c:manualLayout>
      </c:layout>
      <c:overlay val="0"/>
      <c:spPr>
        <a:noFill/>
        <a:ln w="0">
          <a:noFill/>
        </a:ln>
      </c:spPr>
    </c:title>
    <c:autoTitleDeleted val="0"/>
    <c:plotArea>
      <c:barChart>
        <c:barDir val="col"/>
        <c:grouping val="clustered"/>
        <c:varyColors val="0"/>
        <c:ser>
          <c:idx val="0"/>
          <c:order val="0"/>
          <c:tx>
            <c:strRef>
              <c:f>label 0</c:f>
              <c:strCache>
                <c:ptCount val="1"/>
                <c:pt idx="0">
                  <c:v>A remplir au premier entretien</c:v>
                </c:pt>
              </c:strCache>
            </c:strRef>
          </c:tx>
          <c:spPr>
            <a:solidFill>
              <a:srgbClr val="4f81b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6"/>
                <c:pt idx="0">
                  <c:v>Aucune</c:v>
                </c:pt>
                <c:pt idx="1">
                  <c:v>AME</c:v>
                </c:pt>
                <c:pt idx="2">
                  <c:v>CSS</c:v>
                </c:pt>
                <c:pt idx="3">
                  <c:v>CSS Payante</c:v>
                </c:pt>
                <c:pt idx="4">
                  <c:v>Mutuelle</c:v>
                </c:pt>
                <c:pt idx="5">
                  <c:v>ALD</c:v>
                </c:pt>
              </c:strCache>
            </c:strRef>
          </c:cat>
          <c:val>
            <c:numRef>
              <c:f>0</c:f>
              <c:numCache>
                <c:formatCode>General</c:formatCode>
                <c:ptCount val="6"/>
                <c:pt idx="0">
                  <c:v>23</c:v>
                </c:pt>
                <c:pt idx="1">
                  <c:v>1</c:v>
                </c:pt>
                <c:pt idx="2">
                  <c:v>22</c:v>
                </c:pt>
                <c:pt idx="3">
                  <c:v>6</c:v>
                </c:pt>
                <c:pt idx="4">
                  <c:v>10</c:v>
                </c:pt>
                <c:pt idx="5">
                  <c:v>3</c:v>
                </c:pt>
              </c:numCache>
            </c:numRef>
          </c:val>
        </c:ser>
        <c:gapWidth val="219"/>
        <c:overlap val="-27"/>
        <c:axId val="72646876"/>
        <c:axId val="65896739"/>
      </c:barChart>
      <c:catAx>
        <c:axId val="72646876"/>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65896739"/>
        <c:crosses val="autoZero"/>
        <c:auto val="1"/>
        <c:lblAlgn val="ctr"/>
        <c:lblOffset val="100"/>
        <c:noMultiLvlLbl val="0"/>
      </c:catAx>
      <c:valAx>
        <c:axId val="65896739"/>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72646876"/>
        <c:crosses val="autoZero"/>
        <c:crossBetween val="between"/>
      </c:valAx>
      <c:spPr>
        <a:noFill/>
        <a:ln w="0">
          <a:noFill/>
        </a:ln>
      </c:spPr>
    </c:plotArea>
    <c:plotVisOnly val="1"/>
    <c:dispBlanksAs val="gap"/>
  </c:chart>
  <c:spPr>
    <a:noFill/>
    <a:ln w="9360">
      <a:noFill/>
    </a:ln>
  </c:spPr>
</c:chartSpace>
</file>

<file path=ppt/charts/chart8.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Problématiques sociales / Diagnostic</a:t>
            </a:r>
          </a:p>
        </c:rich>
      </c:tx>
      <c:overlay val="0"/>
      <c:spPr>
        <a:noFill/>
        <a:ln w="0">
          <a:noFill/>
        </a:ln>
      </c:spPr>
    </c:title>
    <c:autoTitleDeleted val="0"/>
    <c:plotArea>
      <c:barChart>
        <c:barDir val="col"/>
        <c:grouping val="clustered"/>
        <c:varyColors val="0"/>
        <c:ser>
          <c:idx val="0"/>
          <c:order val="0"/>
          <c:tx>
            <c:strRef>
              <c:f>label 0</c:f>
              <c:strCache>
                <c:ptCount val="1"/>
                <c:pt idx="0">
                  <c:v>Motif de la première demande d'intervention sociale par la personne ou le partenaire</c:v>
                </c:pt>
              </c:strCache>
            </c:strRef>
          </c:tx>
          <c:spPr>
            <a:solidFill>
              <a:srgbClr val="4f81b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7"/>
                <c:pt idx="0">
                  <c:v>Admini_Accès aux droits en lien avec l'état de santé</c:v>
                </c:pt>
                <c:pt idx="1">
                  <c:v>Admini_Accès aux soins (contact professionnel)</c:v>
                </c:pt>
                <c:pt idx="2">
                  <c:v>Admini_Autre</c:v>
                </c:pt>
                <c:pt idx="3">
                  <c:v>Conflits</c:v>
                </c:pt>
                <c:pt idx="4">
                  <c:v>Détresse, épuisement</c:v>
                </c:pt>
                <c:pt idx="5">
                  <c:v>Evaluation des conditions de vie :</c:v>
                </c:pt>
                <c:pt idx="6">
                  <c:v>Hygiène</c:v>
                </c:pt>
                <c:pt idx="7">
                  <c:v>Isolement social</c:v>
                </c:pt>
                <c:pt idx="8">
                  <c:v>Problématique d'hébergement, logement</c:v>
                </c:pt>
                <c:pt idx="9">
                  <c:v>Problématiques liées au séjour en France</c:v>
                </c:pt>
                <c:pt idx="10">
                  <c:v>Problème d'addiction</c:v>
                </c:pt>
                <c:pt idx="11">
                  <c:v>Problèmes financiers</c:v>
                </c:pt>
                <c:pt idx="12">
                  <c:v>Problèmes psychiques ou apparentés</c:v>
                </c:pt>
                <c:pt idx="13">
                  <c:v>Problème d'autonomie ou de handicap</c:v>
                </c:pt>
                <c:pt idx="14">
                  <c:v>Situation de vulnérabilité</c:v>
                </c:pt>
                <c:pt idx="15">
                  <c:v>Violence, Maltraitance ou négligence </c:v>
                </c:pt>
                <c:pt idx="16">
                  <c:v>Problématiques liées à l'habitat indigne, incurie</c:v>
                </c:pt>
              </c:strCache>
            </c:strRef>
          </c:cat>
          <c:val>
            <c:numRef>
              <c:f>0</c:f>
              <c:numCache>
                <c:formatCode>General</c:formatCode>
                <c:ptCount val="17"/>
                <c:pt idx="0">
                  <c:v>23</c:v>
                </c:pt>
                <c:pt idx="1">
                  <c:v>38</c:v>
                </c:pt>
                <c:pt idx="2">
                  <c:v>3</c:v>
                </c:pt>
                <c:pt idx="3">
                  <c:v>0</c:v>
                </c:pt>
                <c:pt idx="4">
                  <c:v>1</c:v>
                </c:pt>
                <c:pt idx="5">
                  <c:v>0</c:v>
                </c:pt>
                <c:pt idx="6">
                  <c:v>0</c:v>
                </c:pt>
                <c:pt idx="7">
                  <c:v>1</c:v>
                </c:pt>
                <c:pt idx="8">
                  <c:v>0</c:v>
                </c:pt>
                <c:pt idx="9">
                  <c:v>0</c:v>
                </c:pt>
                <c:pt idx="10">
                  <c:v>1</c:v>
                </c:pt>
                <c:pt idx="11">
                  <c:v>0</c:v>
                </c:pt>
                <c:pt idx="12">
                  <c:v>5</c:v>
                </c:pt>
                <c:pt idx="13">
                  <c:v>4</c:v>
                </c:pt>
                <c:pt idx="14">
                  <c:v>0</c:v>
                </c:pt>
                <c:pt idx="15">
                  <c:v>0</c:v>
                </c:pt>
                <c:pt idx="16">
                  <c:v>1</c:v>
                </c:pt>
              </c:numCache>
            </c:numRef>
          </c:val>
        </c:ser>
        <c:ser>
          <c:idx val="1"/>
          <c:order val="1"/>
          <c:tx>
            <c:strRef>
              <c:f>label 1</c:f>
              <c:strCache>
                <c:ptCount val="1"/>
                <c:pt idx="0">
                  <c:v>Diagnostic social après évaluation </c:v>
                </c:pt>
              </c:strCache>
            </c:strRef>
          </c:tx>
          <c:spPr>
            <a:solidFill>
              <a:srgbClr val="c0504d"/>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7"/>
                <c:pt idx="0">
                  <c:v>Admini_Accès aux droits en lien avec l'état de santé</c:v>
                </c:pt>
                <c:pt idx="1">
                  <c:v>Admini_Accès aux soins (contact professionnel)</c:v>
                </c:pt>
                <c:pt idx="2">
                  <c:v>Admini_Autre</c:v>
                </c:pt>
                <c:pt idx="3">
                  <c:v>Conflits</c:v>
                </c:pt>
                <c:pt idx="4">
                  <c:v>Détresse, épuisement</c:v>
                </c:pt>
                <c:pt idx="5">
                  <c:v>Evaluation des conditions de vie :</c:v>
                </c:pt>
                <c:pt idx="6">
                  <c:v>Hygiène</c:v>
                </c:pt>
                <c:pt idx="7">
                  <c:v>Isolement social</c:v>
                </c:pt>
                <c:pt idx="8">
                  <c:v>Problématique d'hébergement, logement</c:v>
                </c:pt>
                <c:pt idx="9">
                  <c:v>Problématiques liées au séjour en France</c:v>
                </c:pt>
                <c:pt idx="10">
                  <c:v>Problème d'addiction</c:v>
                </c:pt>
                <c:pt idx="11">
                  <c:v>Problèmes financiers</c:v>
                </c:pt>
                <c:pt idx="12">
                  <c:v>Problèmes psychiques ou apparentés</c:v>
                </c:pt>
                <c:pt idx="13">
                  <c:v>Problème d'autonomie ou de handicap</c:v>
                </c:pt>
                <c:pt idx="14">
                  <c:v>Situation de vulnérabilité</c:v>
                </c:pt>
                <c:pt idx="15">
                  <c:v>Violence, Maltraitance ou négligence </c:v>
                </c:pt>
                <c:pt idx="16">
                  <c:v>Problématiques liées à l'habitat indigne, incurie</c:v>
                </c:pt>
              </c:strCache>
            </c:strRef>
          </c:cat>
          <c:val>
            <c:numRef>
              <c:f>1</c:f>
              <c:numCache>
                <c:formatCode>General</c:formatCode>
                <c:ptCount val="17"/>
                <c:pt idx="0">
                  <c:v>35</c:v>
                </c:pt>
                <c:pt idx="1">
                  <c:v>51</c:v>
                </c:pt>
                <c:pt idx="2">
                  <c:v>19</c:v>
                </c:pt>
                <c:pt idx="3">
                  <c:v>1</c:v>
                </c:pt>
                <c:pt idx="4">
                  <c:v>2</c:v>
                </c:pt>
                <c:pt idx="5">
                  <c:v>1</c:v>
                </c:pt>
                <c:pt idx="6">
                  <c:v>5</c:v>
                </c:pt>
                <c:pt idx="7">
                  <c:v>12</c:v>
                </c:pt>
                <c:pt idx="8">
                  <c:v>0</c:v>
                </c:pt>
                <c:pt idx="9">
                  <c:v>6</c:v>
                </c:pt>
                <c:pt idx="10">
                  <c:v>11</c:v>
                </c:pt>
                <c:pt idx="11">
                  <c:v>16</c:v>
                </c:pt>
                <c:pt idx="12">
                  <c:v>22</c:v>
                </c:pt>
                <c:pt idx="13">
                  <c:v>13</c:v>
                </c:pt>
                <c:pt idx="14">
                  <c:v>6</c:v>
                </c:pt>
                <c:pt idx="15">
                  <c:v>5</c:v>
                </c:pt>
                <c:pt idx="16">
                  <c:v>2</c:v>
                </c:pt>
              </c:numCache>
            </c:numRef>
          </c:val>
        </c:ser>
        <c:gapWidth val="219"/>
        <c:overlap val="-27"/>
        <c:axId val="68308605"/>
        <c:axId val="6274561"/>
      </c:barChart>
      <c:lineChart>
        <c:grouping val="standard"/>
        <c:varyColors val="0"/>
        <c:ser>
          <c:idx val="2"/>
          <c:order val="2"/>
          <c:tx>
            <c:strRef>
              <c:f>label 2</c:f>
              <c:strCache>
                <c:ptCount val="1"/>
                <c:pt idx="0">
                  <c:v>Motif de la demande d'intervention sociale apparu lors des enretiens suivants</c:v>
                </c:pt>
              </c:strCache>
            </c:strRef>
          </c:tx>
          <c:spPr>
            <a:solidFill>
              <a:srgbClr val="9bbb59"/>
            </a:solidFill>
            <a:ln cap="rnd" w="28440">
              <a:solidFill>
                <a:srgbClr val="9bbb59"/>
              </a:solidFill>
              <a:round/>
            </a:ln>
          </c:spPr>
          <c:marker>
            <c:symbol val="none"/>
          </c:marker>
          <c:dLbls>
            <c:numFmt formatCode="General" sourceLinked="0"/>
            <c:txPr>
              <a:bodyPr wrap="square"/>
              <a:lstStyle/>
              <a:p>
                <a:pPr>
                  <a:defRPr b="0" sz="900" spc="-1" strike="noStrike">
                    <a:solidFill>
                      <a:srgbClr val="404040"/>
                    </a:solidFill>
                    <a:latin typeface="Calibri"/>
                  </a:defRPr>
                </a:pPr>
              </a:p>
            </c:txPr>
            <c:dLblPos val="r"/>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7"/>
                <c:pt idx="0">
                  <c:v>Admini_Accès aux droits en lien avec l'état de santé</c:v>
                </c:pt>
                <c:pt idx="1">
                  <c:v>Admini_Accès aux soins (contact professionnel)</c:v>
                </c:pt>
                <c:pt idx="2">
                  <c:v>Admini_Autre</c:v>
                </c:pt>
                <c:pt idx="3">
                  <c:v>Conflits</c:v>
                </c:pt>
                <c:pt idx="4">
                  <c:v>Détresse, épuisement</c:v>
                </c:pt>
                <c:pt idx="5">
                  <c:v>Evaluation des conditions de vie :</c:v>
                </c:pt>
                <c:pt idx="6">
                  <c:v>Hygiène</c:v>
                </c:pt>
                <c:pt idx="7">
                  <c:v>Isolement social</c:v>
                </c:pt>
                <c:pt idx="8">
                  <c:v>Problématique d'hébergement, logement</c:v>
                </c:pt>
                <c:pt idx="9">
                  <c:v>Problématiques liées au séjour en France</c:v>
                </c:pt>
                <c:pt idx="10">
                  <c:v>Problème d'addiction</c:v>
                </c:pt>
                <c:pt idx="11">
                  <c:v>Problèmes financiers</c:v>
                </c:pt>
                <c:pt idx="12">
                  <c:v>Problèmes psychiques ou apparentés</c:v>
                </c:pt>
                <c:pt idx="13">
                  <c:v>Problème d'autonomie ou de handicap</c:v>
                </c:pt>
                <c:pt idx="14">
                  <c:v>Situation de vulnérabilité</c:v>
                </c:pt>
                <c:pt idx="15">
                  <c:v>Violence, Maltraitance ou négligence </c:v>
                </c:pt>
                <c:pt idx="16">
                  <c:v>Problématiques liées à l'habitat indigne, incurie</c:v>
                </c:pt>
              </c:strCache>
            </c:strRef>
          </c:cat>
          <c:val>
            <c:numRef>
              <c:f>2</c:f>
              <c:numCache>
                <c:formatCode>General</c:formatCode>
                <c:ptCount val="17"/>
                <c:pt idx="0">
                  <c:v>8</c:v>
                </c:pt>
                <c:pt idx="1">
                  <c:v>34</c:v>
                </c:pt>
                <c:pt idx="2">
                  <c:v>36</c:v>
                </c:pt>
                <c:pt idx="3">
                  <c:v>0</c:v>
                </c:pt>
                <c:pt idx="4">
                  <c:v>1</c:v>
                </c:pt>
                <c:pt idx="5">
                  <c:v>0</c:v>
                </c:pt>
                <c:pt idx="6">
                  <c:v>0</c:v>
                </c:pt>
                <c:pt idx="7">
                  <c:v>0</c:v>
                </c:pt>
                <c:pt idx="8">
                  <c:v>2</c:v>
                </c:pt>
                <c:pt idx="9">
                  <c:v>1</c:v>
                </c:pt>
                <c:pt idx="10">
                  <c:v>1</c:v>
                </c:pt>
                <c:pt idx="11">
                  <c:v>3</c:v>
                </c:pt>
                <c:pt idx="12">
                  <c:v>4</c:v>
                </c:pt>
                <c:pt idx="13">
                  <c:v>2</c:v>
                </c:pt>
                <c:pt idx="14">
                  <c:v>1</c:v>
                </c:pt>
                <c:pt idx="15">
                  <c:v>1</c:v>
                </c:pt>
                <c:pt idx="16">
                  <c:v>1</c:v>
                </c:pt>
              </c:numCache>
            </c:numRef>
          </c:val>
          <c:smooth val="0"/>
        </c:ser>
        <c:hiLowLines>
          <c:spPr>
            <a:ln w="0">
              <a:noFill/>
            </a:ln>
          </c:spPr>
        </c:hiLowLines>
        <c:marker val="0"/>
        <c:axId val="68308605"/>
        <c:axId val="6274561"/>
      </c:lineChart>
      <c:catAx>
        <c:axId val="68308605"/>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6274561"/>
        <c:crosses val="autoZero"/>
        <c:auto val="1"/>
        <c:lblAlgn val="ctr"/>
        <c:lblOffset val="100"/>
        <c:noMultiLvlLbl val="0"/>
      </c:catAx>
      <c:valAx>
        <c:axId val="6274561"/>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68308605"/>
        <c:crosses val="autoZero"/>
        <c:crossBetween val="between"/>
      </c:valAx>
      <c:spPr>
        <a:noFill/>
        <a:ln w="0">
          <a:noFill/>
        </a:ln>
      </c:spPr>
    </c:plotArea>
    <c:legend>
      <c:legendPos val="b"/>
      <c:overlay val="0"/>
      <c:spPr>
        <a:noFill/>
        <a:ln w="0">
          <a:noFill/>
        </a:ln>
      </c:spPr>
      <c:txPr>
        <a:bodyPr/>
        <a:lstStyle/>
        <a:p>
          <a:pPr>
            <a:defRPr b="0" sz="900" spc="-1" strike="noStrike">
              <a:solidFill>
                <a:srgbClr val="595959"/>
              </a:solidFill>
              <a:latin typeface="Calibri"/>
            </a:defRPr>
          </a:pPr>
        </a:p>
      </c:txPr>
    </c:legend>
    <c:plotVisOnly val="1"/>
    <c:dispBlanksAs val="gap"/>
  </c:chart>
  <c:spPr>
    <a:noFill/>
    <a:ln w="9360">
      <a:noFill/>
    </a:ln>
  </c:spPr>
</c:chartSpace>
</file>

<file path=ppt/charts/chart9.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400" spc="-1" strike="noStrike">
                <a:solidFill>
                  <a:srgbClr val="595959"/>
                </a:solidFill>
                <a:latin typeface="Calibri"/>
              </a:defRPr>
            </a:pPr>
            <a:r>
              <a:rPr b="0" lang="fr-FR" sz="1400" spc="-1" strike="noStrike">
                <a:solidFill>
                  <a:srgbClr val="595959"/>
                </a:solidFill>
                <a:latin typeface="Calibri"/>
              </a:rPr>
              <a:t>Actions liées à l'accompagnement social</a:t>
            </a:r>
          </a:p>
        </c:rich>
      </c:tx>
      <c:overlay val="0"/>
      <c:spPr>
        <a:noFill/>
        <a:ln w="0">
          <a:noFill/>
        </a:ln>
      </c:spPr>
    </c:title>
    <c:autoTitleDeleted val="0"/>
    <c:plotArea>
      <c:barChart>
        <c:barDir val="bar"/>
        <c:grouping val="clustered"/>
        <c:varyColors val="0"/>
        <c:ser>
          <c:idx val="0"/>
          <c:order val="0"/>
          <c:tx>
            <c:strRef>
              <c:f>label 0</c:f>
              <c:strCache>
                <c:ptCount val="1"/>
                <c:pt idx="0">
                  <c:v>Information seule</c:v>
                </c:pt>
              </c:strCache>
            </c:strRef>
          </c:tx>
          <c:spPr>
            <a:solidFill>
              <a:srgbClr val="f79646"/>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4"/>
                <c:pt idx="0">
                  <c:v>Dossier CPAM (PUMA/CSS/AME)</c:v>
                </c:pt>
                <c:pt idx="1">
                  <c:v>Relance dossier CPAM</c:v>
                </c:pt>
                <c:pt idx="2">
                  <c:v>Démarches admnistratives (autres)</c:v>
                </c:pt>
                <c:pt idx="3">
                  <c:v>Aménagement des conditions de vie (liens avec les partenaires opérationnels associations, institutions…)</c:v>
                </c:pt>
                <c:pt idx="4">
                  <c:v>Aides financières et matérielles</c:v>
                </c:pt>
                <c:pt idx="5">
                  <c:v>Démarches de protection</c:v>
                </c:pt>
                <c:pt idx="6">
                  <c:v>Réunion de concertation pluridisciplinaire</c:v>
                </c:pt>
                <c:pt idx="7">
                  <c:v>Accompagnement physique vers des structures sociales ou médico-sociales ou judiciaires…</c:v>
                </c:pt>
                <c:pt idx="8">
                  <c:v>Accompagnement  physique vers une structure sanitaire ou cabinet médical ou maison pluri disciplinaire, pharmacie</c:v>
                </c:pt>
                <c:pt idx="9">
                  <c:v>Permanence externe</c:v>
                </c:pt>
                <c:pt idx="10">
                  <c:v>Visite à domicile </c:v>
                </c:pt>
                <c:pt idx="11">
                  <c:v>Liaison avec un partenaire</c:v>
                </c:pt>
                <c:pt idx="12">
                  <c:v>Ecoute</c:v>
                </c:pt>
                <c:pt idx="13">
                  <c:v>TOTAL</c:v>
                </c:pt>
              </c:strCache>
            </c:strRef>
          </c:cat>
          <c:val>
            <c:numRef>
              <c:f>0</c:f>
              <c:numCache>
                <c:formatCode>General</c:formatCode>
                <c:ptCount val="14"/>
                <c:pt idx="0">
                  <c:v>14</c:v>
                </c:pt>
                <c:pt idx="1">
                  <c:v>0</c:v>
                </c:pt>
                <c:pt idx="2">
                  <c:v>22</c:v>
                </c:pt>
                <c:pt idx="3">
                  <c:v>0</c:v>
                </c:pt>
                <c:pt idx="4">
                  <c:v>12</c:v>
                </c:pt>
                <c:pt idx="5">
                  <c:v>3</c:v>
                </c:pt>
                <c:pt idx="6">
                  <c:v>0</c:v>
                </c:pt>
                <c:pt idx="7">
                  <c:v>0</c:v>
                </c:pt>
                <c:pt idx="8">
                  <c:v>0</c:v>
                </c:pt>
                <c:pt idx="9">
                  <c:v>0</c:v>
                </c:pt>
                <c:pt idx="10">
                  <c:v>0</c:v>
                </c:pt>
                <c:pt idx="11">
                  <c:v>0</c:v>
                </c:pt>
                <c:pt idx="12">
                  <c:v>0</c:v>
                </c:pt>
                <c:pt idx="13">
                  <c:v>51</c:v>
                </c:pt>
              </c:numCache>
            </c:numRef>
          </c:val>
        </c:ser>
        <c:ser>
          <c:idx val="1"/>
          <c:order val="1"/>
          <c:tx>
            <c:strRef>
              <c:f>label 1</c:f>
              <c:strCache>
                <c:ptCount val="1"/>
                <c:pt idx="0">
                  <c:v>Concrétisations</c:v>
                </c:pt>
              </c:strCache>
            </c:strRef>
          </c:tx>
          <c:spPr>
            <a:solidFill>
              <a:srgbClr val="4bacc6"/>
            </a:solidFill>
            <a:ln w="0">
              <a:noFill/>
            </a:ln>
          </c:spPr>
          <c:invertIfNegative val="0"/>
          <c:dLbls>
            <c:numFmt formatCode="General" sourceLinked="0"/>
            <c:txPr>
              <a:bodyPr wrap="square"/>
              <a:lstStyle/>
              <a:p>
                <a:pPr>
                  <a:defRPr b="0" sz="900" spc="-1" strike="noStrike">
                    <a:solidFill>
                      <a:srgbClr val="404040"/>
                    </a:solidFill>
                    <a:latin typeface="Calibri"/>
                  </a:defRPr>
                </a:pPr>
              </a:p>
            </c:txPr>
            <c:dLblPos val="out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14"/>
                <c:pt idx="0">
                  <c:v>Dossier CPAM (PUMA/CSS/AME)</c:v>
                </c:pt>
                <c:pt idx="1">
                  <c:v>Relance dossier CPAM</c:v>
                </c:pt>
                <c:pt idx="2">
                  <c:v>Démarches admnistratives (autres)</c:v>
                </c:pt>
                <c:pt idx="3">
                  <c:v>Aménagement des conditions de vie (liens avec les partenaires opérationnels associations, institutions…)</c:v>
                </c:pt>
                <c:pt idx="4">
                  <c:v>Aides financières et matérielles</c:v>
                </c:pt>
                <c:pt idx="5">
                  <c:v>Démarches de protection</c:v>
                </c:pt>
                <c:pt idx="6">
                  <c:v>Réunion de concertation pluridisciplinaire</c:v>
                </c:pt>
                <c:pt idx="7">
                  <c:v>Accompagnement physique vers des structures sociales ou médico-sociales ou judiciaires…</c:v>
                </c:pt>
                <c:pt idx="8">
                  <c:v>Accompagnement  physique vers une structure sanitaire ou cabinet médical ou maison pluri disciplinaire, pharmacie</c:v>
                </c:pt>
                <c:pt idx="9">
                  <c:v>Permanence externe</c:v>
                </c:pt>
                <c:pt idx="10">
                  <c:v>Visite à domicile </c:v>
                </c:pt>
                <c:pt idx="11">
                  <c:v>Liaison avec un partenaire</c:v>
                </c:pt>
                <c:pt idx="12">
                  <c:v>Ecoute</c:v>
                </c:pt>
                <c:pt idx="13">
                  <c:v>TOTAL</c:v>
                </c:pt>
              </c:strCache>
            </c:strRef>
          </c:cat>
          <c:val>
            <c:numRef>
              <c:f>1</c:f>
              <c:numCache>
                <c:formatCode>General</c:formatCode>
                <c:ptCount val="14"/>
                <c:pt idx="0">
                  <c:v>38</c:v>
                </c:pt>
                <c:pt idx="1">
                  <c:v>14</c:v>
                </c:pt>
                <c:pt idx="2">
                  <c:v>56</c:v>
                </c:pt>
                <c:pt idx="3">
                  <c:v>1</c:v>
                </c:pt>
                <c:pt idx="4">
                  <c:v>4</c:v>
                </c:pt>
                <c:pt idx="5">
                  <c:v>3</c:v>
                </c:pt>
                <c:pt idx="6">
                  <c:v>4</c:v>
                </c:pt>
                <c:pt idx="7">
                  <c:v>8</c:v>
                </c:pt>
                <c:pt idx="8">
                  <c:v>60</c:v>
                </c:pt>
                <c:pt idx="9">
                  <c:v>28</c:v>
                </c:pt>
                <c:pt idx="10">
                  <c:v>65</c:v>
                </c:pt>
                <c:pt idx="11">
                  <c:v>162</c:v>
                </c:pt>
                <c:pt idx="12">
                  <c:v>51</c:v>
                </c:pt>
                <c:pt idx="13">
                  <c:v>494</c:v>
                </c:pt>
              </c:numCache>
            </c:numRef>
          </c:val>
        </c:ser>
        <c:gapWidth val="182"/>
        <c:overlap val="0"/>
        <c:axId val="88194909"/>
        <c:axId val="90836879"/>
      </c:barChart>
      <c:catAx>
        <c:axId val="88194909"/>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alibri"/>
              </a:defRPr>
            </a:pPr>
          </a:p>
        </c:txPr>
        <c:crossAx val="90836879"/>
        <c:crosses val="autoZero"/>
        <c:auto val="1"/>
        <c:lblAlgn val="ctr"/>
        <c:lblOffset val="100"/>
        <c:noMultiLvlLbl val="0"/>
      </c:catAx>
      <c:valAx>
        <c:axId val="90836879"/>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alibri"/>
              </a:defRPr>
            </a:pPr>
          </a:p>
        </c:txPr>
        <c:crossAx val="88194909"/>
        <c:crosses val="autoZero"/>
        <c:crossBetween val="between"/>
      </c:valAx>
      <c:spPr>
        <a:noFill/>
        <a:ln w="0">
          <a:noFill/>
        </a:ln>
      </c:spPr>
    </c:plotArea>
    <c:legend>
      <c:legendPos val="b"/>
      <c:overlay val="0"/>
      <c:spPr>
        <a:noFill/>
        <a:ln w="0">
          <a:noFill/>
        </a:ln>
      </c:spPr>
      <c:txPr>
        <a:bodyPr/>
        <a:lstStyle/>
        <a:p>
          <a:pPr>
            <a:defRPr b="0" sz="900" spc="-1" strike="noStrike">
              <a:solidFill>
                <a:srgbClr val="595959"/>
              </a:solidFill>
              <a:latin typeface="Calibri"/>
            </a:defRPr>
          </a:pPr>
        </a:p>
      </c:txPr>
    </c:legend>
    <c:plotVisOnly val="1"/>
    <c:dispBlanksAs val="gap"/>
  </c:chart>
  <c:spPr>
    <a:noFill/>
    <a:ln w="9360">
      <a:noFill/>
    </a:ln>
  </c:spPr>
</c:chartSpace>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0" name="PlaceHolder 2"/>
          <p:cNvSpPr>
            <a:spLocks noGrp="1"/>
          </p:cNvSpPr>
          <p:nvPr>
            <p:ph type="body"/>
          </p:nvPr>
        </p:nvSpPr>
        <p:spPr>
          <a:xfrm>
            <a:off x="609480" y="160452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31" name="PlaceHolder 3"/>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3"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34"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35"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36" name="PlaceHolder 5"/>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8" name="PlaceHolder 2"/>
          <p:cNvSpPr>
            <a:spLocks noGrp="1"/>
          </p:cNvSpPr>
          <p:nvPr>
            <p:ph type="body"/>
          </p:nvPr>
        </p:nvSpPr>
        <p:spPr>
          <a:xfrm>
            <a:off x="60948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39" name="PlaceHolder 3"/>
          <p:cNvSpPr>
            <a:spLocks noGrp="1"/>
          </p:cNvSpPr>
          <p:nvPr>
            <p:ph type="body"/>
          </p:nvPr>
        </p:nvSpPr>
        <p:spPr>
          <a:xfrm>
            <a:off x="431964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40" name="PlaceHolder 4"/>
          <p:cNvSpPr>
            <a:spLocks noGrp="1"/>
          </p:cNvSpPr>
          <p:nvPr>
            <p:ph type="body"/>
          </p:nvPr>
        </p:nvSpPr>
        <p:spPr>
          <a:xfrm>
            <a:off x="802980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41" name="PlaceHolder 5"/>
          <p:cNvSpPr>
            <a:spLocks noGrp="1"/>
          </p:cNvSpPr>
          <p:nvPr>
            <p:ph type="body"/>
          </p:nvPr>
        </p:nvSpPr>
        <p:spPr>
          <a:xfrm>
            <a:off x="60948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42" name="PlaceHolder 6"/>
          <p:cNvSpPr>
            <a:spLocks noGrp="1"/>
          </p:cNvSpPr>
          <p:nvPr>
            <p:ph type="body"/>
          </p:nvPr>
        </p:nvSpPr>
        <p:spPr>
          <a:xfrm>
            <a:off x="431964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43" name="PlaceHolder 7"/>
          <p:cNvSpPr>
            <a:spLocks noGrp="1"/>
          </p:cNvSpPr>
          <p:nvPr>
            <p:ph type="body"/>
          </p:nvPr>
        </p:nvSpPr>
        <p:spPr>
          <a:xfrm>
            <a:off x="802980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8" name="PlaceHolder 2"/>
          <p:cNvSpPr>
            <a:spLocks noGrp="1"/>
          </p:cNvSpPr>
          <p:nvPr>
            <p:ph type="body"/>
          </p:nvPr>
        </p:nvSpPr>
        <p:spPr>
          <a:xfrm>
            <a:off x="609480" y="1604520"/>
            <a:ext cx="1097244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0"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61"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1523880" y="1122480"/>
            <a:ext cx="9143640" cy="110667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66"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9"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70"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71" name="PlaceHolder 4"/>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3"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74"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75" name="PlaceHolder 4"/>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7" name="PlaceHolder 2"/>
          <p:cNvSpPr>
            <a:spLocks noGrp="1"/>
          </p:cNvSpPr>
          <p:nvPr>
            <p:ph type="body"/>
          </p:nvPr>
        </p:nvSpPr>
        <p:spPr>
          <a:xfrm>
            <a:off x="609480" y="160452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78" name="PlaceHolder 3"/>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80"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1"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2"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3" name="PlaceHolder 5"/>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85" name="PlaceHolder 2"/>
          <p:cNvSpPr>
            <a:spLocks noGrp="1"/>
          </p:cNvSpPr>
          <p:nvPr>
            <p:ph type="body"/>
          </p:nvPr>
        </p:nvSpPr>
        <p:spPr>
          <a:xfrm>
            <a:off x="60948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6" name="PlaceHolder 3"/>
          <p:cNvSpPr>
            <a:spLocks noGrp="1"/>
          </p:cNvSpPr>
          <p:nvPr>
            <p:ph type="body"/>
          </p:nvPr>
        </p:nvSpPr>
        <p:spPr>
          <a:xfrm>
            <a:off x="431964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7" name="PlaceHolder 4"/>
          <p:cNvSpPr>
            <a:spLocks noGrp="1"/>
          </p:cNvSpPr>
          <p:nvPr>
            <p:ph type="body"/>
          </p:nvPr>
        </p:nvSpPr>
        <p:spPr>
          <a:xfrm>
            <a:off x="802980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8" name="PlaceHolder 5"/>
          <p:cNvSpPr>
            <a:spLocks noGrp="1"/>
          </p:cNvSpPr>
          <p:nvPr>
            <p:ph type="body"/>
          </p:nvPr>
        </p:nvSpPr>
        <p:spPr>
          <a:xfrm>
            <a:off x="60948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89" name="PlaceHolder 6"/>
          <p:cNvSpPr>
            <a:spLocks noGrp="1"/>
          </p:cNvSpPr>
          <p:nvPr>
            <p:ph type="body"/>
          </p:nvPr>
        </p:nvSpPr>
        <p:spPr>
          <a:xfrm>
            <a:off x="431964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90" name="PlaceHolder 7"/>
          <p:cNvSpPr>
            <a:spLocks noGrp="1"/>
          </p:cNvSpPr>
          <p:nvPr>
            <p:ph type="body"/>
          </p:nvPr>
        </p:nvSpPr>
        <p:spPr>
          <a:xfrm>
            <a:off x="802980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2"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0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05" name="PlaceHolder 2"/>
          <p:cNvSpPr>
            <a:spLocks noGrp="1"/>
          </p:cNvSpPr>
          <p:nvPr>
            <p:ph type="body"/>
          </p:nvPr>
        </p:nvSpPr>
        <p:spPr>
          <a:xfrm>
            <a:off x="609480" y="1604520"/>
            <a:ext cx="1097244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07"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108"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9"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1" name="PlaceHolder 2"/>
          <p:cNvSpPr>
            <a:spLocks noGrp="1"/>
          </p:cNvSpPr>
          <p:nvPr>
            <p:ph type="body"/>
          </p:nvPr>
        </p:nvSpPr>
        <p:spPr>
          <a:xfrm>
            <a:off x="609480" y="1604520"/>
            <a:ext cx="1097244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0" name="PlaceHolder 1"/>
          <p:cNvSpPr>
            <a:spLocks noGrp="1"/>
          </p:cNvSpPr>
          <p:nvPr>
            <p:ph type="subTitle"/>
          </p:nvPr>
        </p:nvSpPr>
        <p:spPr>
          <a:xfrm>
            <a:off x="1523880" y="1122480"/>
            <a:ext cx="9143640" cy="110667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12"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13"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114"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16"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117"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18" name="PlaceHolder 4"/>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20"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21"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22" name="PlaceHolder 4"/>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24" name="PlaceHolder 2"/>
          <p:cNvSpPr>
            <a:spLocks noGrp="1"/>
          </p:cNvSpPr>
          <p:nvPr>
            <p:ph type="body"/>
          </p:nvPr>
        </p:nvSpPr>
        <p:spPr>
          <a:xfrm>
            <a:off x="609480" y="160452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25" name="PlaceHolder 3"/>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27"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28"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29"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0" name="PlaceHolder 5"/>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32" name="PlaceHolder 2"/>
          <p:cNvSpPr>
            <a:spLocks noGrp="1"/>
          </p:cNvSpPr>
          <p:nvPr>
            <p:ph type="body"/>
          </p:nvPr>
        </p:nvSpPr>
        <p:spPr>
          <a:xfrm>
            <a:off x="60948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3" name="PlaceHolder 3"/>
          <p:cNvSpPr>
            <a:spLocks noGrp="1"/>
          </p:cNvSpPr>
          <p:nvPr>
            <p:ph type="body"/>
          </p:nvPr>
        </p:nvSpPr>
        <p:spPr>
          <a:xfrm>
            <a:off x="431964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4" name="PlaceHolder 4"/>
          <p:cNvSpPr>
            <a:spLocks noGrp="1"/>
          </p:cNvSpPr>
          <p:nvPr>
            <p:ph type="body"/>
          </p:nvPr>
        </p:nvSpPr>
        <p:spPr>
          <a:xfrm>
            <a:off x="8029800" y="160452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5" name="PlaceHolder 5"/>
          <p:cNvSpPr>
            <a:spLocks noGrp="1"/>
          </p:cNvSpPr>
          <p:nvPr>
            <p:ph type="body"/>
          </p:nvPr>
        </p:nvSpPr>
        <p:spPr>
          <a:xfrm>
            <a:off x="60948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6" name="PlaceHolder 6"/>
          <p:cNvSpPr>
            <a:spLocks noGrp="1"/>
          </p:cNvSpPr>
          <p:nvPr>
            <p:ph type="body"/>
          </p:nvPr>
        </p:nvSpPr>
        <p:spPr>
          <a:xfrm>
            <a:off x="431964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37" name="PlaceHolder 7"/>
          <p:cNvSpPr>
            <a:spLocks noGrp="1"/>
          </p:cNvSpPr>
          <p:nvPr>
            <p:ph type="body"/>
          </p:nvPr>
        </p:nvSpPr>
        <p:spPr>
          <a:xfrm>
            <a:off x="8029800" y="3682080"/>
            <a:ext cx="35330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3"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14"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1523880" y="1122480"/>
            <a:ext cx="9143640" cy="1106676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8"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19" name="PlaceHolder 3"/>
          <p:cNvSpPr>
            <a:spLocks noGrp="1"/>
          </p:cNvSpPr>
          <p:nvPr>
            <p:ph type="body"/>
          </p:nvPr>
        </p:nvSpPr>
        <p:spPr>
          <a:xfrm>
            <a:off x="623196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20" name="PlaceHolder 4"/>
          <p:cNvSpPr>
            <a:spLocks noGrp="1"/>
          </p:cNvSpPr>
          <p:nvPr>
            <p:ph type="body"/>
          </p:nvPr>
        </p:nvSpPr>
        <p:spPr>
          <a:xfrm>
            <a:off x="60948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2" name="PlaceHolder 2"/>
          <p:cNvSpPr>
            <a:spLocks noGrp="1"/>
          </p:cNvSpPr>
          <p:nvPr>
            <p:ph type="body"/>
          </p:nvPr>
        </p:nvSpPr>
        <p:spPr>
          <a:xfrm>
            <a:off x="609480" y="1604520"/>
            <a:ext cx="5354280" cy="3977280"/>
          </a:xfrm>
          <a:prstGeom prst="rect">
            <a:avLst/>
          </a:prstGeom>
        </p:spPr>
        <p:txBody>
          <a:bodyPr lIns="0" rIns="0" tIns="0" bIns="0">
            <a:normAutofit/>
          </a:bodyPr>
          <a:p>
            <a:endParaRPr b="1" lang="fr-FR" sz="2800" spc="-1" strike="noStrike">
              <a:solidFill>
                <a:srgbClr val="000000"/>
              </a:solidFill>
              <a:latin typeface="Calibri"/>
            </a:endParaRPr>
          </a:p>
        </p:txBody>
      </p:sp>
      <p:sp>
        <p:nvSpPr>
          <p:cNvPr id="23"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24" name="PlaceHolder 4"/>
          <p:cNvSpPr>
            <a:spLocks noGrp="1"/>
          </p:cNvSpPr>
          <p:nvPr>
            <p:ph type="body"/>
          </p:nvPr>
        </p:nvSpPr>
        <p:spPr>
          <a:xfrm>
            <a:off x="6231960" y="368208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523880" y="1122480"/>
            <a:ext cx="9143640" cy="238716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6" name="PlaceHolder 2"/>
          <p:cNvSpPr>
            <a:spLocks noGrp="1"/>
          </p:cNvSpPr>
          <p:nvPr>
            <p:ph type="body"/>
          </p:nvPr>
        </p:nvSpPr>
        <p:spPr>
          <a:xfrm>
            <a:off x="60948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27" name="PlaceHolder 3"/>
          <p:cNvSpPr>
            <a:spLocks noGrp="1"/>
          </p:cNvSpPr>
          <p:nvPr>
            <p:ph type="body"/>
          </p:nvPr>
        </p:nvSpPr>
        <p:spPr>
          <a:xfrm>
            <a:off x="6231960" y="1604520"/>
            <a:ext cx="5354280" cy="1896840"/>
          </a:xfrm>
          <a:prstGeom prst="rect">
            <a:avLst/>
          </a:prstGeom>
        </p:spPr>
        <p:txBody>
          <a:bodyPr lIns="0" rIns="0" tIns="0" bIns="0">
            <a:normAutofit/>
          </a:bodyPr>
          <a:p>
            <a:endParaRPr b="1" lang="fr-FR" sz="2800" spc="-1" strike="noStrike">
              <a:solidFill>
                <a:srgbClr val="000000"/>
              </a:solidFill>
              <a:latin typeface="Calibri"/>
            </a:endParaRPr>
          </a:p>
        </p:txBody>
      </p:sp>
      <p:sp>
        <p:nvSpPr>
          <p:cNvPr id="28" name="PlaceHolder 4"/>
          <p:cNvSpPr>
            <a:spLocks noGrp="1"/>
          </p:cNvSpPr>
          <p:nvPr>
            <p:ph type="body"/>
          </p:nvPr>
        </p:nvSpPr>
        <p:spPr>
          <a:xfrm>
            <a:off x="609480" y="3682080"/>
            <a:ext cx="10972440" cy="1896840"/>
          </a:xfrm>
          <a:prstGeom prst="rect">
            <a:avLst/>
          </a:prstGeom>
        </p:spPr>
        <p:txBody>
          <a:bodyPr lIns="0" rIns="0" tIns="0" bIns="0">
            <a:normAutofit/>
          </a:bodyPr>
          <a:p>
            <a:endParaRPr b="1" lang="fr-FR"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slideLayout" Target="../slideLayouts/slideLayout1.xml"/><Relationship Id="rId9" Type="http://schemas.openxmlformats.org/officeDocument/2006/relationships/slideLayout" Target="../slideLayouts/slideLayout2.xml"/><Relationship Id="rId10" Type="http://schemas.openxmlformats.org/officeDocument/2006/relationships/slideLayout" Target="../slideLayouts/slideLayout3.xml"/><Relationship Id="rId11" Type="http://schemas.openxmlformats.org/officeDocument/2006/relationships/slideLayout" Target="../slideLayouts/slideLayout4.xml"/><Relationship Id="rId12" Type="http://schemas.openxmlformats.org/officeDocument/2006/relationships/slideLayout" Target="../slideLayouts/slideLayout5.xml"/><Relationship Id="rId13" Type="http://schemas.openxmlformats.org/officeDocument/2006/relationships/slideLayout" Target="../slideLayouts/slideLayout6.xml"/><Relationship Id="rId14" Type="http://schemas.openxmlformats.org/officeDocument/2006/relationships/slideLayout" Target="../slideLayouts/slideLayout7.xml"/><Relationship Id="rId15" Type="http://schemas.openxmlformats.org/officeDocument/2006/relationships/slideLayout" Target="../slideLayouts/slideLayout8.xml"/><Relationship Id="rId16" Type="http://schemas.openxmlformats.org/officeDocument/2006/relationships/slideLayout" Target="../slideLayouts/slideLayout9.xml"/><Relationship Id="rId17" Type="http://schemas.openxmlformats.org/officeDocument/2006/relationships/slideLayout" Target="../slideLayouts/slideLayout10.xml"/><Relationship Id="rId18" Type="http://schemas.openxmlformats.org/officeDocument/2006/relationships/slideLayout" Target="../slideLayouts/slideLayout11.xml"/><Relationship Id="rId19"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slideLayout" Target="../slideLayouts/slideLayout15.xml"/><Relationship Id="rId11" Type="http://schemas.openxmlformats.org/officeDocument/2006/relationships/slideLayout" Target="../slideLayouts/slideLayout16.xml"/><Relationship Id="rId12" Type="http://schemas.openxmlformats.org/officeDocument/2006/relationships/slideLayout" Target="../slideLayouts/slideLayout17.xml"/><Relationship Id="rId13" Type="http://schemas.openxmlformats.org/officeDocument/2006/relationships/slideLayout" Target="../slideLayouts/slideLayout18.xml"/><Relationship Id="rId14" Type="http://schemas.openxmlformats.org/officeDocument/2006/relationships/slideLayout" Target="../slideLayouts/slideLayout19.xml"/><Relationship Id="rId15" Type="http://schemas.openxmlformats.org/officeDocument/2006/relationships/slideLayout" Target="../slideLayouts/slideLayout20.xml"/><Relationship Id="rId16" Type="http://schemas.openxmlformats.org/officeDocument/2006/relationships/slideLayout" Target="../slideLayouts/slideLayout21.xml"/><Relationship Id="rId17" Type="http://schemas.openxmlformats.org/officeDocument/2006/relationships/slideLayout" Target="../slideLayouts/slideLayout22.xml"/><Relationship Id="rId18" Type="http://schemas.openxmlformats.org/officeDocument/2006/relationships/slideLayout" Target="../slideLayouts/slideLayout23.xml"/><Relationship Id="rId19"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 Id="rId11" Type="http://schemas.openxmlformats.org/officeDocument/2006/relationships/slideLayout" Target="../slideLayouts/slideLayout28.xml"/><Relationship Id="rId12" Type="http://schemas.openxmlformats.org/officeDocument/2006/relationships/slideLayout" Target="../slideLayouts/slideLayout29.xml"/><Relationship Id="rId13" Type="http://schemas.openxmlformats.org/officeDocument/2006/relationships/slideLayout" Target="../slideLayouts/slideLayout30.xml"/><Relationship Id="rId14" Type="http://schemas.openxmlformats.org/officeDocument/2006/relationships/slideLayout" Target="../slideLayouts/slideLayout31.xml"/><Relationship Id="rId15" Type="http://schemas.openxmlformats.org/officeDocument/2006/relationships/slideLayout" Target="../slideLayouts/slideLayout32.xml"/><Relationship Id="rId16" Type="http://schemas.openxmlformats.org/officeDocument/2006/relationships/slideLayout" Target="../slideLayouts/slideLayout33.xml"/><Relationship Id="rId17" Type="http://schemas.openxmlformats.org/officeDocument/2006/relationships/slideLayout" Target="../slideLayouts/slideLayout34.xml"/><Relationship Id="rId18" Type="http://schemas.openxmlformats.org/officeDocument/2006/relationships/slideLayout" Target="../slideLayouts/slideLayout35.xml"/><Relationship Id="rId19"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Image 3" descr="Elmt_fond_3.png"/>
          <p:cNvPicPr/>
          <p:nvPr/>
        </p:nvPicPr>
        <p:blipFill>
          <a:blip r:embed="rId2"/>
          <a:stretch/>
        </p:blipFill>
        <p:spPr>
          <a:xfrm>
            <a:off x="0" y="0"/>
            <a:ext cx="12191760" cy="1598400"/>
          </a:xfrm>
          <a:prstGeom prst="rect">
            <a:avLst/>
          </a:prstGeom>
          <a:ln w="0">
            <a:noFill/>
          </a:ln>
        </p:spPr>
      </p:pic>
      <p:pic>
        <p:nvPicPr>
          <p:cNvPr id="1" name="Image 1" descr="Elmt_Footer_5.png"/>
          <p:cNvPicPr/>
          <p:nvPr/>
        </p:nvPicPr>
        <p:blipFill>
          <a:blip r:embed="rId3"/>
          <a:srcRect l="0" t="0" r="17152" b="0"/>
          <a:stretch/>
        </p:blipFill>
        <p:spPr>
          <a:xfrm>
            <a:off x="0" y="5823000"/>
            <a:ext cx="10100520" cy="1034640"/>
          </a:xfrm>
          <a:prstGeom prst="rect">
            <a:avLst/>
          </a:prstGeom>
          <a:ln w="0">
            <a:noFill/>
          </a:ln>
        </p:spPr>
      </p:pic>
      <p:pic>
        <p:nvPicPr>
          <p:cNvPr id="2" name="Image 3" descr="Elmt_fond_3.png"/>
          <p:cNvPicPr/>
          <p:nvPr/>
        </p:nvPicPr>
        <p:blipFill>
          <a:blip r:embed="rId4"/>
          <a:stretch/>
        </p:blipFill>
        <p:spPr>
          <a:xfrm>
            <a:off x="0" y="0"/>
            <a:ext cx="12191760" cy="1598400"/>
          </a:xfrm>
          <a:prstGeom prst="rect">
            <a:avLst/>
          </a:prstGeom>
          <a:ln w="0">
            <a:noFill/>
          </a:ln>
        </p:spPr>
      </p:pic>
      <p:pic>
        <p:nvPicPr>
          <p:cNvPr id="3" name="Image 1" descr="Elmt_Footer_5.png"/>
          <p:cNvPicPr/>
          <p:nvPr/>
        </p:nvPicPr>
        <p:blipFill>
          <a:blip r:embed="rId5"/>
          <a:srcRect l="0" t="0" r="17152" b="0"/>
          <a:stretch/>
        </p:blipFill>
        <p:spPr>
          <a:xfrm>
            <a:off x="0" y="5823000"/>
            <a:ext cx="10100520" cy="1034640"/>
          </a:xfrm>
          <a:prstGeom prst="rect">
            <a:avLst/>
          </a:prstGeom>
          <a:ln w="0">
            <a:noFill/>
          </a:ln>
        </p:spPr>
      </p:pic>
      <p:pic>
        <p:nvPicPr>
          <p:cNvPr id="4" name="Image 3" descr="Elmt_fond_3.png"/>
          <p:cNvPicPr/>
          <p:nvPr/>
        </p:nvPicPr>
        <p:blipFill>
          <a:blip r:embed="rId6"/>
          <a:stretch/>
        </p:blipFill>
        <p:spPr>
          <a:xfrm>
            <a:off x="0" y="0"/>
            <a:ext cx="12191760" cy="1598400"/>
          </a:xfrm>
          <a:prstGeom prst="rect">
            <a:avLst/>
          </a:prstGeom>
          <a:ln w="0">
            <a:noFill/>
          </a:ln>
        </p:spPr>
      </p:pic>
      <p:pic>
        <p:nvPicPr>
          <p:cNvPr id="5" name="Image 7" descr=""/>
          <p:cNvPicPr/>
          <p:nvPr/>
        </p:nvPicPr>
        <p:blipFill>
          <a:blip r:embed="rId7"/>
          <a:stretch/>
        </p:blipFill>
        <p:spPr>
          <a:xfrm>
            <a:off x="9499680" y="5285160"/>
            <a:ext cx="2759760" cy="1674000"/>
          </a:xfrm>
          <a:prstGeom prst="rect">
            <a:avLst/>
          </a:prstGeom>
          <a:ln w="0">
            <a:noFill/>
          </a:ln>
          <a:effectLst>
            <a:softEdge rad="63360"/>
          </a:effectLst>
        </p:spPr>
      </p:pic>
      <p:sp>
        <p:nvSpPr>
          <p:cNvPr id="6" name="PlaceHolder 1"/>
          <p:cNvSpPr>
            <a:spLocks noGrp="1"/>
          </p:cNvSpPr>
          <p:nvPr>
            <p:ph type="title"/>
          </p:nvPr>
        </p:nvSpPr>
        <p:spPr>
          <a:xfrm>
            <a:off x="1523880" y="1122480"/>
            <a:ext cx="9143640" cy="2387160"/>
          </a:xfrm>
          <a:prstGeom prst="rect">
            <a:avLst/>
          </a:prstGeom>
        </p:spPr>
        <p:txBody>
          <a:bodyPr anchor="b">
            <a:noAutofit/>
          </a:bodyPr>
          <a:p>
            <a:pPr algn="ctr">
              <a:lnSpc>
                <a:spcPct val="100000"/>
              </a:lnSpc>
            </a:pPr>
            <a:r>
              <a:rPr b="0" lang="fr-FR" sz="4500" spc="-1" strike="noStrike">
                <a:solidFill>
                  <a:srgbClr val="000000"/>
                </a:solidFill>
                <a:latin typeface="Calibri"/>
                <a:ea typeface="ヒラギノ角ゴ Pro W3"/>
              </a:rPr>
              <a:t>Modifiez le style du titre</a:t>
            </a:r>
            <a:endParaRPr b="0" lang="fr-FR" sz="4500" spc="-1" strike="noStrike">
              <a:solidFill>
                <a:srgbClr val="000000"/>
              </a:solidFill>
              <a:latin typeface="Calibri"/>
            </a:endParaRPr>
          </a:p>
        </p:txBody>
      </p:sp>
      <p:sp>
        <p:nvSpPr>
          <p:cNvPr id="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1" lang="fr-FR" sz="2800" spc="-1" strike="noStrike">
                <a:solidFill>
                  <a:srgbClr val="000000"/>
                </a:solidFill>
                <a:latin typeface="Calibri"/>
              </a:rPr>
              <a:t>Cliquez pour éditer le format du plan de texte</a:t>
            </a:r>
            <a:endParaRPr b="1" lang="fr-FR" sz="28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1600" spc="-1" strike="noStrike">
                <a:solidFill>
                  <a:srgbClr val="000000"/>
                </a:solidFill>
                <a:latin typeface="Calibri"/>
              </a:rPr>
              <a:t>Troisième niveau de plan</a:t>
            </a:r>
            <a:endParaRPr b="0" lang="fr-FR" sz="16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Calibri"/>
              </a:rPr>
              <a:t>Quatrième niveau de plan</a:t>
            </a:r>
            <a:endParaRPr b="0" lang="fr-FR" sz="14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 id="2147483660" r:id="rId19"/>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4" name="Image 3" descr="Elmt_fond_3.png"/>
          <p:cNvPicPr/>
          <p:nvPr/>
        </p:nvPicPr>
        <p:blipFill>
          <a:blip r:embed="rId2"/>
          <a:stretch/>
        </p:blipFill>
        <p:spPr>
          <a:xfrm>
            <a:off x="0" y="0"/>
            <a:ext cx="12191760" cy="1598400"/>
          </a:xfrm>
          <a:prstGeom prst="rect">
            <a:avLst/>
          </a:prstGeom>
          <a:ln w="0">
            <a:noFill/>
          </a:ln>
        </p:spPr>
      </p:pic>
      <p:pic>
        <p:nvPicPr>
          <p:cNvPr id="45" name="Image 1" descr="Elmt_Footer_5.png"/>
          <p:cNvPicPr/>
          <p:nvPr/>
        </p:nvPicPr>
        <p:blipFill>
          <a:blip r:embed="rId3"/>
          <a:srcRect l="0" t="0" r="17152" b="0"/>
          <a:stretch/>
        </p:blipFill>
        <p:spPr>
          <a:xfrm>
            <a:off x="0" y="5823000"/>
            <a:ext cx="10100520" cy="1034640"/>
          </a:xfrm>
          <a:prstGeom prst="rect">
            <a:avLst/>
          </a:prstGeom>
          <a:ln w="0">
            <a:noFill/>
          </a:ln>
        </p:spPr>
      </p:pic>
      <p:pic>
        <p:nvPicPr>
          <p:cNvPr id="46" name="Image 3" descr="Elmt_fond_3.png"/>
          <p:cNvPicPr/>
          <p:nvPr/>
        </p:nvPicPr>
        <p:blipFill>
          <a:blip r:embed="rId4"/>
          <a:stretch/>
        </p:blipFill>
        <p:spPr>
          <a:xfrm>
            <a:off x="0" y="0"/>
            <a:ext cx="12191760" cy="1598400"/>
          </a:xfrm>
          <a:prstGeom prst="rect">
            <a:avLst/>
          </a:prstGeom>
          <a:ln w="0">
            <a:noFill/>
          </a:ln>
        </p:spPr>
      </p:pic>
      <p:pic>
        <p:nvPicPr>
          <p:cNvPr id="47" name="Image 1" descr="Elmt_Footer_5.png"/>
          <p:cNvPicPr/>
          <p:nvPr/>
        </p:nvPicPr>
        <p:blipFill>
          <a:blip r:embed="rId5"/>
          <a:srcRect l="0" t="0" r="17152" b="0"/>
          <a:stretch/>
        </p:blipFill>
        <p:spPr>
          <a:xfrm>
            <a:off x="0" y="5823000"/>
            <a:ext cx="10100520" cy="1034640"/>
          </a:xfrm>
          <a:prstGeom prst="rect">
            <a:avLst/>
          </a:prstGeom>
          <a:ln w="0">
            <a:noFill/>
          </a:ln>
        </p:spPr>
      </p:pic>
      <p:pic>
        <p:nvPicPr>
          <p:cNvPr id="48" name="Image 3" descr="Elmt_fond_3.png"/>
          <p:cNvPicPr/>
          <p:nvPr/>
        </p:nvPicPr>
        <p:blipFill>
          <a:blip r:embed="rId6"/>
          <a:stretch/>
        </p:blipFill>
        <p:spPr>
          <a:xfrm>
            <a:off x="0" y="0"/>
            <a:ext cx="12191760" cy="1598400"/>
          </a:xfrm>
          <a:prstGeom prst="rect">
            <a:avLst/>
          </a:prstGeom>
          <a:ln w="0">
            <a:noFill/>
          </a:ln>
        </p:spPr>
      </p:pic>
      <p:pic>
        <p:nvPicPr>
          <p:cNvPr id="49" name="Image 7" descr=""/>
          <p:cNvPicPr/>
          <p:nvPr/>
        </p:nvPicPr>
        <p:blipFill>
          <a:blip r:embed="rId7"/>
          <a:stretch/>
        </p:blipFill>
        <p:spPr>
          <a:xfrm>
            <a:off x="9499680" y="5285160"/>
            <a:ext cx="2759760" cy="1674000"/>
          </a:xfrm>
          <a:prstGeom prst="rect">
            <a:avLst/>
          </a:prstGeom>
          <a:ln w="0">
            <a:noFill/>
          </a:ln>
          <a:effectLst>
            <a:softEdge rad="63360"/>
          </a:effectLst>
        </p:spPr>
      </p:pic>
      <p:sp>
        <p:nvSpPr>
          <p:cNvPr id="50" name="PlaceHolder 1"/>
          <p:cNvSpPr>
            <a:spLocks noGrp="1"/>
          </p:cNvSpPr>
          <p:nvPr>
            <p:ph type="dt"/>
          </p:nvPr>
        </p:nvSpPr>
        <p:spPr>
          <a:xfrm>
            <a:off x="0" y="0"/>
            <a:ext cx="0" cy="0"/>
          </a:xfrm>
          <a:prstGeom prst="rect">
            <a:avLst/>
          </a:prstGeom>
        </p:spPr>
        <p:txBody>
          <a:bodyPr lIns="90000" rIns="90000" tIns="45000" bIns="45000">
            <a:noAutofit/>
          </a:bodyPr>
          <a:p>
            <a:pPr>
              <a:lnSpc>
                <a:spcPct val="100000"/>
              </a:lnSpc>
            </a:pPr>
            <a:fld id="{7CD950F7-1FB9-4728-A8A0-B87E088344B1}" type="datetime">
              <a:rPr b="0" lang="en-US" sz="1800" spc="-1" strike="noStrike">
                <a:solidFill>
                  <a:srgbClr val="000000"/>
                </a:solidFill>
                <a:latin typeface="Calibri"/>
              </a:rPr>
              <a:t>4/13/26</a:t>
            </a:fld>
            <a:endParaRPr b="0" lang="fr-FR" sz="1800" spc="-1" strike="noStrike">
              <a:latin typeface="Times New Roman"/>
            </a:endParaRPr>
          </a:p>
        </p:txBody>
      </p:sp>
      <p:sp>
        <p:nvSpPr>
          <p:cNvPr id="51" name="PlaceHolder 2"/>
          <p:cNvSpPr>
            <a:spLocks noGrp="1"/>
          </p:cNvSpPr>
          <p:nvPr>
            <p:ph type="ftr"/>
          </p:nvPr>
        </p:nvSpPr>
        <p:spPr>
          <a:xfrm>
            <a:off x="0" y="0"/>
            <a:ext cx="0" cy="0"/>
          </a:xfrm>
          <a:prstGeom prst="rect">
            <a:avLst/>
          </a:prstGeom>
        </p:spPr>
        <p:txBody>
          <a:bodyPr lIns="90000" rIns="90000" tIns="45000" bIns="45000">
            <a:noAutofit/>
          </a:bodyPr>
          <a:p>
            <a:endParaRPr b="0" lang="fr-FR" sz="2400" spc="-1" strike="noStrike">
              <a:latin typeface="Times New Roman"/>
            </a:endParaRPr>
          </a:p>
        </p:txBody>
      </p:sp>
      <p:sp>
        <p:nvSpPr>
          <p:cNvPr id="52" name="PlaceHolder 3"/>
          <p:cNvSpPr>
            <a:spLocks noGrp="1"/>
          </p:cNvSpPr>
          <p:nvPr>
            <p:ph type="sldNum"/>
          </p:nvPr>
        </p:nvSpPr>
        <p:spPr>
          <a:xfrm>
            <a:off x="0" y="0"/>
            <a:ext cx="0" cy="0"/>
          </a:xfrm>
          <a:prstGeom prst="rect">
            <a:avLst/>
          </a:prstGeom>
        </p:spPr>
        <p:txBody>
          <a:bodyPr lIns="90000" rIns="90000" tIns="45000" bIns="45000">
            <a:noAutofit/>
          </a:bodyPr>
          <a:p>
            <a:pPr>
              <a:lnSpc>
                <a:spcPct val="100000"/>
              </a:lnSpc>
            </a:pPr>
            <a:fld id="{BEC919CD-6AE4-456B-ACFB-C03F0EB5428E}" type="slidenum">
              <a:rPr b="0" lang="en-US" sz="1800" spc="-1" strike="noStrike">
                <a:solidFill>
                  <a:srgbClr val="000000"/>
                </a:solidFill>
                <a:latin typeface="Calibri"/>
              </a:rPr>
              <a:t>&lt;numéro&gt;</a:t>
            </a:fld>
            <a:endParaRPr b="0" lang="fr-FR" sz="1800" spc="-1" strike="noStrike">
              <a:latin typeface="Times New Roman"/>
            </a:endParaRPr>
          </a:p>
        </p:txBody>
      </p:sp>
      <p:sp>
        <p:nvSpPr>
          <p:cNvPr id="53" name="PlaceHolder 4"/>
          <p:cNvSpPr>
            <a:spLocks noGrp="1"/>
          </p:cNvSpPr>
          <p:nvPr>
            <p:ph type="title"/>
          </p:nvPr>
        </p:nvSpPr>
        <p:spPr>
          <a:xfrm>
            <a:off x="609480" y="273600"/>
            <a:ext cx="10972440" cy="1144800"/>
          </a:xfrm>
          <a:prstGeom prst="rect">
            <a:avLst/>
          </a:prstGeom>
        </p:spPr>
        <p:txBody>
          <a:bodyPr lIns="0" rIns="0" tIns="0" bIns="0" anchor="ctr">
            <a:noAutofit/>
          </a:bodyPr>
          <a:p>
            <a:r>
              <a:rPr b="0" lang="fr-FR" sz="1800" spc="-1" strike="noStrike">
                <a:solidFill>
                  <a:srgbClr val="000000"/>
                </a:solidFill>
                <a:latin typeface="Calibri"/>
              </a:rPr>
              <a:t>Cliquez pour éditer le format du texte-titre</a:t>
            </a:r>
            <a:endParaRPr b="0" lang="fr-FR" sz="1800" spc="-1" strike="noStrike">
              <a:solidFill>
                <a:srgbClr val="000000"/>
              </a:solidFill>
              <a:latin typeface="Calibri"/>
            </a:endParaRPr>
          </a:p>
        </p:txBody>
      </p:sp>
      <p:sp>
        <p:nvSpPr>
          <p:cNvPr id="5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1" lang="fr-FR" sz="2800" spc="-1" strike="noStrike">
                <a:solidFill>
                  <a:srgbClr val="000000"/>
                </a:solidFill>
                <a:latin typeface="Calibri"/>
              </a:rPr>
              <a:t>Cliquez pour éditer le format du plan de texte</a:t>
            </a:r>
            <a:endParaRPr b="1" lang="fr-FR" sz="28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1600" spc="-1" strike="noStrike">
                <a:solidFill>
                  <a:srgbClr val="000000"/>
                </a:solidFill>
                <a:latin typeface="Calibri"/>
              </a:rPr>
              <a:t>Troisième niveau de plan</a:t>
            </a:r>
            <a:endParaRPr b="0" lang="fr-FR" sz="16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Calibri"/>
              </a:rPr>
              <a:t>Quatrième niveau de plan</a:t>
            </a:r>
            <a:endParaRPr b="0" lang="fr-FR" sz="14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Image 3" descr="Elmt_fond_3.png"/>
          <p:cNvPicPr/>
          <p:nvPr/>
        </p:nvPicPr>
        <p:blipFill>
          <a:blip r:embed="rId2"/>
          <a:stretch/>
        </p:blipFill>
        <p:spPr>
          <a:xfrm>
            <a:off x="0" y="0"/>
            <a:ext cx="12191760" cy="1598400"/>
          </a:xfrm>
          <a:prstGeom prst="rect">
            <a:avLst/>
          </a:prstGeom>
          <a:ln w="0">
            <a:noFill/>
          </a:ln>
        </p:spPr>
      </p:pic>
      <p:pic>
        <p:nvPicPr>
          <p:cNvPr id="92" name="Image 1" descr="Elmt_Footer_5.png"/>
          <p:cNvPicPr/>
          <p:nvPr/>
        </p:nvPicPr>
        <p:blipFill>
          <a:blip r:embed="rId3"/>
          <a:srcRect l="0" t="0" r="17152" b="0"/>
          <a:stretch/>
        </p:blipFill>
        <p:spPr>
          <a:xfrm>
            <a:off x="0" y="5823000"/>
            <a:ext cx="10100520" cy="1034640"/>
          </a:xfrm>
          <a:prstGeom prst="rect">
            <a:avLst/>
          </a:prstGeom>
          <a:ln w="0">
            <a:noFill/>
          </a:ln>
        </p:spPr>
      </p:pic>
      <p:pic>
        <p:nvPicPr>
          <p:cNvPr id="93" name="Image 3" descr="Elmt_fond_3.png"/>
          <p:cNvPicPr/>
          <p:nvPr/>
        </p:nvPicPr>
        <p:blipFill>
          <a:blip r:embed="rId4"/>
          <a:stretch/>
        </p:blipFill>
        <p:spPr>
          <a:xfrm>
            <a:off x="0" y="0"/>
            <a:ext cx="12191760" cy="1598400"/>
          </a:xfrm>
          <a:prstGeom prst="rect">
            <a:avLst/>
          </a:prstGeom>
          <a:ln w="0">
            <a:noFill/>
          </a:ln>
        </p:spPr>
      </p:pic>
      <p:pic>
        <p:nvPicPr>
          <p:cNvPr id="94" name="Image 1" descr="Elmt_Footer_5.png"/>
          <p:cNvPicPr/>
          <p:nvPr/>
        </p:nvPicPr>
        <p:blipFill>
          <a:blip r:embed="rId5"/>
          <a:srcRect l="0" t="0" r="17152" b="0"/>
          <a:stretch/>
        </p:blipFill>
        <p:spPr>
          <a:xfrm>
            <a:off x="0" y="5823000"/>
            <a:ext cx="10100520" cy="1034640"/>
          </a:xfrm>
          <a:prstGeom prst="rect">
            <a:avLst/>
          </a:prstGeom>
          <a:ln w="0">
            <a:noFill/>
          </a:ln>
        </p:spPr>
      </p:pic>
      <p:pic>
        <p:nvPicPr>
          <p:cNvPr id="95" name="Image 3" descr="Elmt_fond_3.png"/>
          <p:cNvPicPr/>
          <p:nvPr/>
        </p:nvPicPr>
        <p:blipFill>
          <a:blip r:embed="rId6"/>
          <a:stretch/>
        </p:blipFill>
        <p:spPr>
          <a:xfrm>
            <a:off x="0" y="0"/>
            <a:ext cx="12191760" cy="1598400"/>
          </a:xfrm>
          <a:prstGeom prst="rect">
            <a:avLst/>
          </a:prstGeom>
          <a:ln w="0">
            <a:noFill/>
          </a:ln>
        </p:spPr>
      </p:pic>
      <p:pic>
        <p:nvPicPr>
          <p:cNvPr id="96" name="Image 7" descr=""/>
          <p:cNvPicPr/>
          <p:nvPr/>
        </p:nvPicPr>
        <p:blipFill>
          <a:blip r:embed="rId7"/>
          <a:stretch/>
        </p:blipFill>
        <p:spPr>
          <a:xfrm>
            <a:off x="9499680" y="5285160"/>
            <a:ext cx="2759760" cy="1674000"/>
          </a:xfrm>
          <a:prstGeom prst="rect">
            <a:avLst/>
          </a:prstGeom>
          <a:ln w="0">
            <a:noFill/>
          </a:ln>
          <a:effectLst>
            <a:softEdge rad="63360"/>
          </a:effectLst>
        </p:spPr>
      </p:pic>
      <p:sp>
        <p:nvSpPr>
          <p:cNvPr id="97" name="PlaceHolder 1"/>
          <p:cNvSpPr>
            <a:spLocks noGrp="1"/>
          </p:cNvSpPr>
          <p:nvPr>
            <p:ph type="title"/>
          </p:nvPr>
        </p:nvSpPr>
        <p:spPr>
          <a:xfrm>
            <a:off x="609480" y="274680"/>
            <a:ext cx="10972440" cy="1142640"/>
          </a:xfrm>
          <a:prstGeom prst="rect">
            <a:avLst/>
          </a:prstGeom>
        </p:spPr>
        <p:txBody>
          <a:bodyPr anchor="ctr">
            <a:normAutofit/>
          </a:bodyPr>
          <a:p>
            <a:pPr algn="ctr">
              <a:lnSpc>
                <a:spcPct val="100000"/>
              </a:lnSpc>
            </a:pPr>
            <a:r>
              <a:rPr b="0" lang="fr-FR" sz="3600" spc="-1" strike="noStrike">
                <a:solidFill>
                  <a:srgbClr val="000000"/>
                </a:solidFill>
                <a:latin typeface="Calibri"/>
                <a:ea typeface="ヒラギノ角ゴ Pro W3"/>
              </a:rPr>
              <a:t>Modifiez le style du titre</a:t>
            </a:r>
            <a:endParaRPr b="0" lang="fr-FR" sz="3600" spc="-1" strike="noStrike">
              <a:solidFill>
                <a:srgbClr val="000000"/>
              </a:solidFill>
              <a:latin typeface="Calibri"/>
            </a:endParaRPr>
          </a:p>
        </p:txBody>
      </p:sp>
      <p:sp>
        <p:nvSpPr>
          <p:cNvPr id="98" name="PlaceHolder 2"/>
          <p:cNvSpPr>
            <a:spLocks noGrp="1"/>
          </p:cNvSpPr>
          <p:nvPr>
            <p:ph type="body"/>
          </p:nvPr>
        </p:nvSpPr>
        <p:spPr>
          <a:xfrm>
            <a:off x="0" y="0"/>
            <a:ext cx="0" cy="0"/>
          </a:xfrm>
          <a:prstGeom prst="rect">
            <a:avLst/>
          </a:prstGeom>
        </p:spPr>
        <p:txBody>
          <a:bodyPr lIns="90000" rIns="90000" tIns="45000" bIns="45000">
            <a:noAutofit/>
          </a:bodyPr>
          <a:p>
            <a:pPr marL="571680" indent="-571320">
              <a:lnSpc>
                <a:spcPct val="100000"/>
              </a:lnSpc>
              <a:spcBef>
                <a:spcPts val="561"/>
              </a:spcBef>
              <a:buClr>
                <a:srgbClr val="000000"/>
              </a:buClr>
              <a:buFont typeface="Calibri"/>
              <a:buChar char="•"/>
            </a:pPr>
            <a:r>
              <a:rPr b="1" lang="fr-FR" sz="2800" spc="-1" strike="noStrike">
                <a:solidFill>
                  <a:srgbClr val="000000"/>
                </a:solidFill>
                <a:latin typeface="Calibri"/>
                <a:ea typeface="ヒラギノ角ゴ Pro W3"/>
              </a:rPr>
              <a:t>Modifier les styles du texte du masque</a:t>
            </a:r>
            <a:endParaRPr b="1" lang="fr-FR" sz="2800" spc="-1" strike="noStrike">
              <a:solidFill>
                <a:srgbClr val="000000"/>
              </a:solidFill>
              <a:latin typeface="Calibri"/>
            </a:endParaRPr>
          </a:p>
          <a:p>
            <a:pPr lvl="1" marL="971640" indent="-514080">
              <a:lnSpc>
                <a:spcPct val="100000"/>
              </a:lnSpc>
              <a:spcBef>
                <a:spcPts val="439"/>
              </a:spcBef>
              <a:buClr>
                <a:srgbClr val="000000"/>
              </a:buClr>
              <a:buFont typeface="Calibri"/>
              <a:buAutoNum type="arabicPeriod"/>
            </a:pPr>
            <a:r>
              <a:rPr b="0" lang="fr-FR" sz="2200" spc="-1" strike="noStrike" u="sng">
                <a:solidFill>
                  <a:srgbClr val="000000"/>
                </a:solidFill>
                <a:uFillTx/>
                <a:latin typeface="Calibri"/>
                <a:ea typeface="ヒラギノ角ゴ Pro W3"/>
              </a:rPr>
              <a:t>Deuxième niveau</a:t>
            </a:r>
            <a:endParaRPr b="0" lang="fr-FR" sz="2200" spc="-1" strike="noStrike">
              <a:solidFill>
                <a:srgbClr val="000000"/>
              </a:solidFill>
              <a:latin typeface="Calibri"/>
            </a:endParaRPr>
          </a:p>
          <a:p>
            <a:pPr lvl="2" marL="1371600" indent="-456840">
              <a:lnSpc>
                <a:spcPct val="100000"/>
              </a:lnSpc>
              <a:spcBef>
                <a:spcPts val="479"/>
              </a:spcBef>
              <a:buClr>
                <a:srgbClr val="000000"/>
              </a:buClr>
              <a:buFont typeface="Calibri"/>
              <a:buAutoNum type="arabicParenR"/>
            </a:pPr>
            <a:r>
              <a:rPr b="0" lang="fr-FR" sz="2400" spc="-1" strike="noStrike">
                <a:solidFill>
                  <a:srgbClr val="000000"/>
                </a:solidFill>
                <a:latin typeface="Calibri"/>
                <a:ea typeface="ヒラギノ角ゴ Pro W3"/>
              </a:rPr>
              <a:t>Troisième niveau</a:t>
            </a:r>
            <a:endParaRPr b="0" lang="fr-FR" sz="2400" spc="-1" strike="noStrike">
              <a:solidFill>
                <a:srgbClr val="000000"/>
              </a:solidFill>
              <a:latin typeface="Calibri"/>
            </a:endParaRPr>
          </a:p>
          <a:p>
            <a:pPr lvl="3" marL="1828800" indent="-456840">
              <a:lnSpc>
                <a:spcPct val="100000"/>
              </a:lnSpc>
              <a:spcBef>
                <a:spcPts val="320"/>
              </a:spcBef>
              <a:buClr>
                <a:srgbClr val="000000"/>
              </a:buClr>
              <a:buFont typeface="Calibri"/>
              <a:buAutoNum type="alphaLcParenR"/>
            </a:pPr>
            <a:r>
              <a:rPr b="0" lang="fr-FR" sz="1600" spc="-1" strike="noStrike">
                <a:solidFill>
                  <a:srgbClr val="000000"/>
                </a:solidFill>
                <a:latin typeface="Calibri"/>
                <a:ea typeface="ヒラギノ角ゴ Pro W3"/>
              </a:rPr>
              <a:t>Quatrième niveau</a:t>
            </a:r>
            <a:endParaRPr b="0" lang="fr-FR" sz="1600" spc="-1" strike="noStrike">
              <a:solidFill>
                <a:srgbClr val="000000"/>
              </a:solidFill>
              <a:latin typeface="Calibri"/>
            </a:endParaRPr>
          </a:p>
          <a:p>
            <a:pPr lvl="4" marL="2057400" indent="-228240">
              <a:lnSpc>
                <a:spcPct val="100000"/>
              </a:lnSpc>
              <a:spcBef>
                <a:spcPts val="281"/>
              </a:spcBef>
              <a:buClr>
                <a:srgbClr val="000000"/>
              </a:buClr>
              <a:buFont typeface="Arial"/>
              <a:buChar char="•"/>
            </a:pPr>
            <a:r>
              <a:rPr b="0" lang="fr-FR" sz="1400" spc="-1" strike="noStrike">
                <a:solidFill>
                  <a:srgbClr val="000000"/>
                </a:solidFill>
                <a:latin typeface="Calibri"/>
                <a:ea typeface="ヒラギノ角ゴ Pro W3"/>
              </a:rPr>
              <a:t>Cinquième niveau</a:t>
            </a:r>
            <a:endParaRPr b="0" lang="fr-FR" sz="1400" spc="-1" strike="noStrike">
              <a:solidFill>
                <a:srgbClr val="000000"/>
              </a:solidFill>
              <a:latin typeface="Calibri"/>
            </a:endParaRPr>
          </a:p>
        </p:txBody>
      </p:sp>
      <p:sp>
        <p:nvSpPr>
          <p:cNvPr id="99" name="PlaceHolder 3"/>
          <p:cNvSpPr>
            <a:spLocks noGrp="1"/>
          </p:cNvSpPr>
          <p:nvPr>
            <p:ph type="dt"/>
          </p:nvPr>
        </p:nvSpPr>
        <p:spPr>
          <a:xfrm>
            <a:off x="0" y="0"/>
            <a:ext cx="0" cy="0"/>
          </a:xfrm>
          <a:prstGeom prst="rect">
            <a:avLst/>
          </a:prstGeom>
        </p:spPr>
        <p:txBody>
          <a:bodyPr lIns="90000" rIns="90000" tIns="45000" bIns="45000">
            <a:noAutofit/>
          </a:bodyPr>
          <a:p>
            <a:pPr>
              <a:lnSpc>
                <a:spcPct val="100000"/>
              </a:lnSpc>
            </a:pPr>
            <a:fld id="{CA902C2D-EF58-49E5-B065-4BF0452BB5B4}" type="datetime">
              <a:rPr b="0" lang="en-US" sz="1800" spc="-1" strike="noStrike">
                <a:solidFill>
                  <a:srgbClr val="000000"/>
                </a:solidFill>
                <a:latin typeface="Calibri"/>
              </a:rPr>
              <a:t>4/13/26</a:t>
            </a:fld>
            <a:endParaRPr b="0" lang="fr-FR" sz="1800" spc="-1" strike="noStrike">
              <a:latin typeface="Times New Roman"/>
            </a:endParaRPr>
          </a:p>
        </p:txBody>
      </p:sp>
      <p:sp>
        <p:nvSpPr>
          <p:cNvPr id="100" name="PlaceHolder 4"/>
          <p:cNvSpPr>
            <a:spLocks noGrp="1"/>
          </p:cNvSpPr>
          <p:nvPr>
            <p:ph type="ftr"/>
          </p:nvPr>
        </p:nvSpPr>
        <p:spPr>
          <a:xfrm>
            <a:off x="0" y="0"/>
            <a:ext cx="0" cy="0"/>
          </a:xfrm>
          <a:prstGeom prst="rect">
            <a:avLst/>
          </a:prstGeom>
        </p:spPr>
        <p:txBody>
          <a:bodyPr lIns="90000" rIns="90000" tIns="45000" bIns="45000">
            <a:noAutofit/>
          </a:bodyPr>
          <a:p>
            <a:endParaRPr b="0" lang="fr-FR" sz="2400" spc="-1" strike="noStrike">
              <a:latin typeface="Times New Roman"/>
            </a:endParaRPr>
          </a:p>
        </p:txBody>
      </p:sp>
      <p:sp>
        <p:nvSpPr>
          <p:cNvPr id="101" name="PlaceHolder 5"/>
          <p:cNvSpPr>
            <a:spLocks noGrp="1"/>
          </p:cNvSpPr>
          <p:nvPr>
            <p:ph type="sldNum"/>
          </p:nvPr>
        </p:nvSpPr>
        <p:spPr>
          <a:xfrm>
            <a:off x="0" y="0"/>
            <a:ext cx="0" cy="0"/>
          </a:xfrm>
          <a:prstGeom prst="rect">
            <a:avLst/>
          </a:prstGeom>
        </p:spPr>
        <p:txBody>
          <a:bodyPr lIns="90000" rIns="90000" tIns="45000" bIns="45000">
            <a:noAutofit/>
          </a:bodyPr>
          <a:p>
            <a:pPr>
              <a:lnSpc>
                <a:spcPct val="100000"/>
              </a:lnSpc>
            </a:pPr>
            <a:fld id="{CD258B9E-EC6B-46DE-AB80-BA9715FEC4D3}" type="slidenum">
              <a:rPr b="0" lang="en-US" sz="1800" spc="-1" strike="noStrike">
                <a:solidFill>
                  <a:srgbClr val="000000"/>
                </a:solidFill>
                <a:latin typeface="Calibri"/>
              </a:rPr>
              <a:t>&lt;numéro&gt;</a:t>
            </a:fld>
            <a:endParaRPr b="0" lang="fr-FR" sz="18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Lst>
</p:sldMaster>
</file>

<file path=ppt/slides/_rels/slide1.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chart" Target="../charts/chart1.xml"/><Relationship Id="rId2" Type="http://schemas.openxmlformats.org/officeDocument/2006/relationships/chart" Target="../charts/chart2.xml"/><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chart" Target="../charts/chart3.xml"/><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chart" Target="../charts/chart4.xml"/><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chart" Target="../charts/chart5.xml"/><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chart" Target="../charts/chart6.xml"/><Relationship Id="rId2" Type="http://schemas.openxmlformats.org/officeDocument/2006/relationships/chart" Target="../charts/chart7.xml"/><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chart" Target="../charts/chart8.xml"/><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chart" Target="../charts/chart9.xml"/><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chart" Target="../charts/chart10.xml"/><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chart" Target="../charts/chart11.xml"/><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chart" Target="../charts/chart12.xml"/><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chart" Target="../charts/chart13.xml"/><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chart" Target="../charts/chart14.xml"/><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chart" Target="../charts/chart15.xml"/><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chart" Target="../charts/chart16.xml"/><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chart" Target="../charts/chart17.xml"/><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chart" Target="../charts/chart18.xml"/><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13.xml"/>
</Relationships>
</file>

<file path=ppt/slides/_rels/slide51.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image" Target="../media/image54.png"/><Relationship Id="rId2" Type="http://schemas.openxmlformats.org/officeDocument/2006/relationships/image" Target="../media/image55.jpeg"/><Relationship Id="rId3" Type="http://schemas.openxmlformats.org/officeDocument/2006/relationships/image" Target="../media/image56.jpeg"/><Relationship Id="rId4" Type="http://schemas.openxmlformats.org/officeDocument/2006/relationships/image" Target="../media/image57.jpeg"/><Relationship Id="rId5" Type="http://schemas.openxmlformats.org/officeDocument/2006/relationships/image" Target="../media/image58.jpeg"/><Relationship Id="rId6" Type="http://schemas.openxmlformats.org/officeDocument/2006/relationships/slideLayout" Target="../slideLayouts/slideLayout13.xml"/>
</Relationships>
</file>

<file path=ppt/slides/_rels/slide53.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image" Target="../media/image60.jpeg"/><Relationship Id="rId3" Type="http://schemas.openxmlformats.org/officeDocument/2006/relationships/image" Target="../media/image61.jpeg"/><Relationship Id="rId4" Type="http://schemas.openxmlformats.org/officeDocument/2006/relationships/image" Target="../media/image62.jpeg"/><Relationship Id="rId5" Type="http://schemas.openxmlformats.org/officeDocument/2006/relationships/image" Target="../media/image63.jpeg"/><Relationship Id="rId6" Type="http://schemas.openxmlformats.org/officeDocument/2006/relationships/image" Target="../media/image64.jpeg"/><Relationship Id="rId7" Type="http://schemas.openxmlformats.org/officeDocument/2006/relationships/slideLayout" Target="../slideLayouts/slideLayout13.xml"/>
</Relationships>
</file>

<file path=ppt/slides/_rels/slide54.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slideLayout" Target="../slideLayouts/slideLayout13.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6.xml.rels><?xml version="1.0" encoding="UTF-8"?>
<Relationships xmlns="http://schemas.openxmlformats.org/package/2006/relationships"><Relationship Id="rId1" Type="http://schemas.openxmlformats.org/officeDocument/2006/relationships/image" Target="../media/image66.wmf"/><Relationship Id="rId2" Type="http://schemas.openxmlformats.org/officeDocument/2006/relationships/slideLayout" Target="../slideLayouts/slideLayout25.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video" Target="../media/media24.mp3"/><Relationship Id="rId4" Type="http://schemas.microsoft.com/office/2007/relationships/media" Target="../media/media24.mp3"/><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1523880" y="1122480"/>
            <a:ext cx="9143640" cy="2387160"/>
          </a:xfrm>
          <a:prstGeom prst="rect">
            <a:avLst/>
          </a:prstGeom>
          <a:noFill/>
          <a:ln w="0">
            <a:noFill/>
          </a:ln>
        </p:spPr>
        <p:txBody>
          <a:bodyPr anchor="b">
            <a:noAutofit/>
          </a:bodyPr>
          <a:p>
            <a:pPr algn="ctr">
              <a:lnSpc>
                <a:spcPct val="100000"/>
              </a:lnSpc>
            </a:pPr>
            <a:r>
              <a:rPr b="0" lang="fr-FR" sz="4500" spc="-1" strike="noStrike">
                <a:solidFill>
                  <a:srgbClr val="000000"/>
                </a:solidFill>
                <a:latin typeface="Calibri"/>
                <a:ea typeface="ヒラギノ角ゴ Pro W3"/>
              </a:rPr>
              <a:t>Comité de pilotage- Mission d’appui au dispositif des P.A.S.S. </a:t>
            </a:r>
            <a:br/>
            <a:r>
              <a:rPr b="0" lang="fr-FR" sz="2400" spc="-1" strike="noStrike">
                <a:solidFill>
                  <a:srgbClr val="000000"/>
                </a:solidFill>
                <a:latin typeface="Calibri"/>
                <a:ea typeface="ヒラギノ角ゴ Pro W3"/>
              </a:rPr>
              <a:t>Permanence d’accès aux soins de santé</a:t>
            </a:r>
            <a:br/>
            <a:r>
              <a:rPr b="0" lang="fr-FR" sz="2400" spc="-1" strike="noStrike">
                <a:solidFill>
                  <a:srgbClr val="000000"/>
                </a:solidFill>
                <a:latin typeface="Calibri"/>
                <a:ea typeface="ヒラギノ角ゴ Pro W3"/>
              </a:rPr>
              <a:t>Mardi 28 avril 2026-10h30</a:t>
            </a:r>
            <a:endParaRPr b="0" lang="fr-FR" sz="2400" spc="-1" strike="noStrike">
              <a:solidFill>
                <a:srgbClr val="000000"/>
              </a:solidFill>
              <a:latin typeface="Calibri"/>
            </a:endParaRPr>
          </a:p>
        </p:txBody>
      </p:sp>
      <p:sp>
        <p:nvSpPr>
          <p:cNvPr id="139" name="TextShape 2"/>
          <p:cNvSpPr txBox="1"/>
          <p:nvPr/>
        </p:nvSpPr>
        <p:spPr>
          <a:xfrm>
            <a:off x="2313000" y="3996000"/>
            <a:ext cx="7766640" cy="1096560"/>
          </a:xfrm>
          <a:prstGeom prst="rect">
            <a:avLst/>
          </a:prstGeom>
          <a:noFill/>
          <a:ln w="0">
            <a:noFill/>
          </a:ln>
        </p:spPr>
        <p:txBody>
          <a:bodyPr lIns="90000" rIns="90000" tIns="45000" bIns="45000">
            <a:normAutofit fontScale="97000"/>
          </a:bodyPr>
          <a:p>
            <a:pPr algn="ctr">
              <a:lnSpc>
                <a:spcPct val="100000"/>
              </a:lnSpc>
              <a:tabLst>
                <a:tab algn="l" pos="0"/>
              </a:tabLst>
            </a:pPr>
            <a:r>
              <a:rPr b="0" lang="fr-FR" sz="1800" spc="-1" strike="noStrike">
                <a:latin typeface="Arial"/>
              </a:rPr>
              <a:t>Nadège BROUTIN – Directrice des soins CH Verneuil</a:t>
            </a:r>
            <a:endParaRPr b="0" lang="fr-FR" sz="1800" spc="-1" strike="noStrike">
              <a:latin typeface="Arial"/>
            </a:endParaRPr>
          </a:p>
          <a:p>
            <a:pPr algn="ctr">
              <a:lnSpc>
                <a:spcPct val="100000"/>
              </a:lnSpc>
              <a:tabLst>
                <a:tab algn="l" pos="0"/>
              </a:tabLst>
            </a:pPr>
            <a:r>
              <a:rPr b="0" lang="fr-FR" sz="1800" spc="-1" strike="noStrike">
                <a:latin typeface="Arial"/>
              </a:rPr>
              <a:t>Virginie VINSONNEAU – Coordinatrice Mission Appui P.A.S.S. CH Verneuil</a:t>
            </a:r>
            <a:endParaRPr b="0" lang="fr-FR" sz="1800" spc="-1" strike="noStrike">
              <a:latin typeface="Arial"/>
            </a:endParaRPr>
          </a:p>
          <a:p>
            <a:pPr algn="ctr">
              <a:lnSpc>
                <a:spcPct val="100000"/>
              </a:lnSpc>
              <a:tabLst>
                <a:tab algn="l" pos="0"/>
              </a:tabLst>
            </a:pPr>
            <a:r>
              <a:rPr b="0" lang="fr-FR" sz="1800" spc="-1" strike="noStrike">
                <a:latin typeface="Arial"/>
              </a:rPr>
              <a:t>Geneviève FUNGERE – Infirmière Mission appui P.A.S.S. CH Verneuil</a:t>
            </a:r>
            <a:endParaRPr b="0" lang="fr-FR" sz="1800" spc="-1" strike="noStrike">
              <a:latin typeface="Arial"/>
            </a:endParaRPr>
          </a:p>
        </p:txBody>
      </p:sp>
      <p:pic>
        <p:nvPicPr>
          <p:cNvPr id="140" name="Image 6" descr=""/>
          <p:cNvPicPr/>
          <p:nvPr/>
        </p:nvPicPr>
        <p:blipFill>
          <a:blip r:embed="rId1"/>
          <a:stretch/>
        </p:blipFill>
        <p:spPr>
          <a:xfrm>
            <a:off x="0" y="0"/>
            <a:ext cx="1770480" cy="1627200"/>
          </a:xfrm>
          <a:prstGeom prst="rect">
            <a:avLst/>
          </a:prstGeom>
          <a:ln w="0">
            <a:noFill/>
          </a:ln>
        </p:spPr>
      </p:pic>
      <p:pic>
        <p:nvPicPr>
          <p:cNvPr id="141" name="Image 8" descr=""/>
          <p:cNvPicPr/>
          <p:nvPr/>
        </p:nvPicPr>
        <p:blipFill>
          <a:blip r:embed="rId2"/>
          <a:stretch/>
        </p:blipFill>
        <p:spPr>
          <a:xfrm>
            <a:off x="1113840" y="5425560"/>
            <a:ext cx="1313640" cy="1003680"/>
          </a:xfrm>
          <a:prstGeom prst="rect">
            <a:avLst/>
          </a:prstGeom>
          <a:ln w="0">
            <a:noFill/>
          </a:ln>
        </p:spPr>
      </p:pic>
      <p:pic>
        <p:nvPicPr>
          <p:cNvPr id="142" name="Image 10" descr=""/>
          <p:cNvPicPr/>
          <p:nvPr/>
        </p:nvPicPr>
        <p:blipFill>
          <a:blip r:embed="rId3"/>
          <a:stretch/>
        </p:blipFill>
        <p:spPr>
          <a:xfrm>
            <a:off x="218160" y="5735880"/>
            <a:ext cx="1072800" cy="630000"/>
          </a:xfrm>
          <a:prstGeom prst="rect">
            <a:avLst/>
          </a:prstGeom>
          <a:ln w="0">
            <a:noFill/>
          </a:ln>
        </p:spPr>
      </p:pic>
    </p:spTree>
  </p:cSld>
  <mc:AlternateContent>
    <mc:Choice Requires="p14">
      <p:transition p14:dur="10"/>
    </mc:Choice>
    <mc:Fallback>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1083240" y="1351440"/>
            <a:ext cx="8326800" cy="1918800"/>
          </a:xfrm>
          <a:prstGeom prst="rect">
            <a:avLst/>
          </a:prstGeom>
          <a:noFill/>
          <a:ln w="0">
            <a:noFill/>
          </a:ln>
        </p:spPr>
        <p:style>
          <a:lnRef idx="0"/>
          <a:fillRef idx="0"/>
          <a:effectRef idx="0"/>
          <a:fontRef idx="minor"/>
        </p:style>
        <p:txBody>
          <a:bodyPr lIns="90000" rIns="90000" tIns="45000" bIns="45000">
            <a:spAutoFit/>
          </a:bodyPr>
          <a:p>
            <a:pPr>
              <a:lnSpc>
                <a:spcPct val="100000"/>
              </a:lnSpc>
            </a:pPr>
            <a:endParaRPr b="0" lang="fr-FR" sz="1800" spc="-1" strike="noStrike">
              <a:latin typeface="Arial"/>
            </a:endParaRPr>
          </a:p>
          <a:p>
            <a:pPr marL="285840" indent="-285480" algn="just">
              <a:lnSpc>
                <a:spcPct val="100000"/>
              </a:lnSpc>
              <a:buClr>
                <a:srgbClr val="000000"/>
              </a:buClr>
              <a:buFont typeface="Wingdings" charset="2"/>
              <a:buChar char=""/>
            </a:pPr>
            <a:r>
              <a:rPr b="0" lang="fr-FR" sz="1800" spc="-1" strike="noStrike">
                <a:solidFill>
                  <a:srgbClr val="000000"/>
                </a:solidFill>
                <a:latin typeface="Calibri Light"/>
              </a:rPr>
              <a:t>Lorsqu’une personne est orientée vers la mission d’appui aux PASS, une analyse sanitaire et sociale est réalisée aboutissant au démarrage d’un accompagnement global (ouverture droits à la santé, accompagnement du public cible aux consultations médicales, accompagnement aux démarches administratives et sociales…).</a:t>
            </a:r>
            <a:endParaRPr b="0" lang="fr-FR" sz="1800" spc="-1" strike="noStrike">
              <a:latin typeface="Arial"/>
            </a:endParaRPr>
          </a:p>
          <a:p>
            <a:pPr>
              <a:lnSpc>
                <a:spcPct val="100000"/>
              </a:lnSpc>
            </a:pPr>
            <a:endParaRPr b="0" lang="fr-FR" sz="1800" spc="-1" strike="noStrike">
              <a:latin typeface="Arial"/>
            </a:endParaRPr>
          </a:p>
        </p:txBody>
      </p:sp>
      <p:sp>
        <p:nvSpPr>
          <p:cNvPr id="190" name="CustomShape 2"/>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La Mission Appui PASS en quelques mots</a:t>
            </a:r>
            <a:endParaRPr b="0" lang="fr-FR" sz="3600" spc="-1" strike="noStrike">
              <a:latin typeface="Arial"/>
            </a:endParaRPr>
          </a:p>
        </p:txBody>
      </p:sp>
      <p:sp>
        <p:nvSpPr>
          <p:cNvPr id="191" name="CustomShape 3"/>
          <p:cNvSpPr/>
          <p:nvPr/>
        </p:nvSpPr>
        <p:spPr>
          <a:xfrm>
            <a:off x="1183680" y="2812680"/>
            <a:ext cx="8326800" cy="22849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endParaRPr b="0" lang="fr-FR" sz="1800" spc="-1" strike="noStrike">
              <a:latin typeface="Arial"/>
            </a:endParaRPr>
          </a:p>
          <a:p>
            <a:pPr marL="285840" indent="-285480" algn="just">
              <a:lnSpc>
                <a:spcPct val="100000"/>
              </a:lnSpc>
              <a:buClr>
                <a:srgbClr val="000000"/>
              </a:buClr>
              <a:buFont typeface="Wingdings" charset="2"/>
              <a:buChar char=""/>
            </a:pPr>
            <a:r>
              <a:rPr b="0" lang="fr-FR" sz="1800" spc="-1" strike="noStrike">
                <a:solidFill>
                  <a:srgbClr val="000000"/>
                </a:solidFill>
                <a:latin typeface="Calibri Light"/>
              </a:rPr>
              <a:t> </a:t>
            </a:r>
            <a:r>
              <a:rPr b="0" lang="fr-FR" sz="1800" spc="-1" strike="noStrike">
                <a:solidFill>
                  <a:srgbClr val="000000"/>
                </a:solidFill>
                <a:latin typeface="Calibri Light"/>
              </a:rPr>
              <a:t>Sur le volet sanitaire, en plus du recensement des besoins de santé de la personne accueillie, le rôle de l’IDE est de s’investir dans des soins d’éducation et de prévention en rapport avec les pathologies spécifiques rencontrées, de l’accompagner vers les démarches de soins (en travaillant en parallèle sur les éventuels freins) , de coordonner le parcours de soins de la personne précarisée tout en s’assurant de son adhésion.</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195" dur="indefinite" restart="never" nodeType="tmRoot">
          <p:childTnLst>
            <p:seq>
              <p:cTn id="196" dur="indefinite" nodeType="mainSeq">
                <p:childTnLst>
                  <p:par>
                    <p:cTn id="197" fill="hold">
                      <p:stCondLst>
                        <p:cond delay="indefinite"/>
                      </p:stCondLst>
                      <p:childTnLst>
                        <p:par>
                          <p:cTn id="198" fill="hold">
                            <p:stCondLst>
                              <p:cond delay="0"/>
                            </p:stCondLst>
                            <p:childTnLst>
                              <p:par>
                                <p:cTn id="199" nodeType="clickEffect" fill="hold" presetClass="entr" presetID="42">
                                  <p:stCondLst>
                                    <p:cond delay="0"/>
                                  </p:stCondLst>
                                  <p:childTnLst>
                                    <p:set>
                                      <p:cBhvr>
                                        <p:cTn id="200" dur="1" fill="hold">
                                          <p:stCondLst>
                                            <p:cond delay="0"/>
                                          </p:stCondLst>
                                        </p:cTn>
                                        <p:tgtEl>
                                          <p:spTgt spid="189"/>
                                        </p:tgtEl>
                                        <p:attrNameLst>
                                          <p:attrName>style.visibility</p:attrName>
                                        </p:attrNameLst>
                                      </p:cBhvr>
                                      <p:to>
                                        <p:strVal val="visible"/>
                                      </p:to>
                                    </p:set>
                                    <p:animEffect filter="fade" transition="in">
                                      <p:cBhvr additive="repl">
                                        <p:cTn id="201" dur="1000"/>
                                        <p:tgtEl>
                                          <p:spTgt spid="189"/>
                                        </p:tgtEl>
                                      </p:cBhvr>
                                    </p:animEffect>
                                    <p:anim calcmode="lin" valueType="num">
                                      <p:cBhvr additive="repl">
                                        <p:cTn id="202" dur="1000" fill="hold"/>
                                        <p:tgtEl>
                                          <p:spTgt spid="189"/>
                                        </p:tgtEl>
                                        <p:attrNameLst>
                                          <p:attrName>ppt_x</p:attrName>
                                        </p:attrNameLst>
                                      </p:cBhvr>
                                      <p:tavLst>
                                        <p:tav tm="0">
                                          <p:val>
                                            <p:strVal val="#ppt_x"/>
                                          </p:val>
                                        </p:tav>
                                        <p:tav tm="100000">
                                          <p:val>
                                            <p:strVal val="#ppt_x"/>
                                          </p:val>
                                        </p:tav>
                                      </p:tavLst>
                                    </p:anim>
                                    <p:anim calcmode="lin" valueType="num">
                                      <p:cBhvr additive="repl">
                                        <p:cTn id="203" dur="1000" fill="hold"/>
                                        <p:tgtEl>
                                          <p:spTgt spid="189"/>
                                        </p:tgtEl>
                                        <p:attrNameLst>
                                          <p:attrName>ppt_y</p:attrName>
                                        </p:attrNameLst>
                                      </p:cBhvr>
                                      <p:tavLst>
                                        <p:tav tm="0">
                                          <p:val>
                                            <p:strVal val="#ppt_y+.1"/>
                                          </p:val>
                                        </p:tav>
                                        <p:tav tm="100000">
                                          <p:val>
                                            <p:strVal val="#ppt_y"/>
                                          </p:val>
                                        </p:tav>
                                      </p:tavLst>
                                    </p:anim>
                                  </p:childTnLst>
                                </p:cTn>
                              </p:par>
                            </p:childTnLst>
                          </p:cTn>
                        </p:par>
                      </p:childTnLst>
                    </p:cTn>
                  </p:par>
                  <p:par>
                    <p:cTn id="204" fill="hold">
                      <p:stCondLst>
                        <p:cond delay="indefinite"/>
                      </p:stCondLst>
                      <p:childTnLst>
                        <p:par>
                          <p:cTn id="205" fill="hold">
                            <p:stCondLst>
                              <p:cond delay="0"/>
                            </p:stCondLst>
                            <p:childTnLst>
                              <p:par>
                                <p:cTn id="206" nodeType="clickEffect" fill="hold" presetClass="entr" presetID="42">
                                  <p:stCondLst>
                                    <p:cond delay="0"/>
                                  </p:stCondLst>
                                  <p:childTnLst>
                                    <p:set>
                                      <p:cBhvr>
                                        <p:cTn id="207" dur="1" fill="hold">
                                          <p:stCondLst>
                                            <p:cond delay="0"/>
                                          </p:stCondLst>
                                        </p:cTn>
                                        <p:tgtEl>
                                          <p:spTgt spid="191"/>
                                        </p:tgtEl>
                                        <p:attrNameLst>
                                          <p:attrName>style.visibility</p:attrName>
                                        </p:attrNameLst>
                                      </p:cBhvr>
                                      <p:to>
                                        <p:strVal val="visible"/>
                                      </p:to>
                                    </p:set>
                                    <p:animEffect filter="fade" transition="in">
                                      <p:cBhvr additive="repl">
                                        <p:cTn id="208" dur="1000"/>
                                        <p:tgtEl>
                                          <p:spTgt spid="191"/>
                                        </p:tgtEl>
                                      </p:cBhvr>
                                    </p:animEffect>
                                    <p:anim calcmode="lin" valueType="num">
                                      <p:cBhvr additive="repl">
                                        <p:cTn id="209" dur="1000" fill="hold"/>
                                        <p:tgtEl>
                                          <p:spTgt spid="191"/>
                                        </p:tgtEl>
                                        <p:attrNameLst>
                                          <p:attrName>ppt_x</p:attrName>
                                        </p:attrNameLst>
                                      </p:cBhvr>
                                      <p:tavLst>
                                        <p:tav tm="0">
                                          <p:val>
                                            <p:strVal val="#ppt_x"/>
                                          </p:val>
                                        </p:tav>
                                        <p:tav tm="100000">
                                          <p:val>
                                            <p:strVal val="#ppt_x"/>
                                          </p:val>
                                        </p:tav>
                                      </p:tavLst>
                                    </p:anim>
                                    <p:anim calcmode="lin" valueType="num">
                                      <p:cBhvr additive="repl">
                                        <p:cTn id="210" dur="1000" fill="hold"/>
                                        <p:tgtEl>
                                          <p:spTgt spid="1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2" name="Espace réservé du contenu 16" descr=""/>
          <p:cNvPicPr/>
          <p:nvPr/>
        </p:nvPicPr>
        <p:blipFill>
          <a:blip r:embed="rId1"/>
          <a:srcRect l="12594" t="15028" r="10742" b="21490"/>
          <a:stretch/>
        </p:blipFill>
        <p:spPr>
          <a:xfrm>
            <a:off x="3227760" y="1930320"/>
            <a:ext cx="4928400" cy="3098520"/>
          </a:xfrm>
          <a:prstGeom prst="rect">
            <a:avLst/>
          </a:prstGeom>
          <a:ln w="0">
            <a:noFill/>
          </a:ln>
        </p:spPr>
      </p:pic>
      <p:sp>
        <p:nvSpPr>
          <p:cNvPr id="193" name="TextShape 1"/>
          <p:cNvSpPr txBox="1"/>
          <p:nvPr/>
        </p:nvSpPr>
        <p:spPr>
          <a:xfrm>
            <a:off x="609480" y="-19080"/>
            <a:ext cx="10972440" cy="1142640"/>
          </a:xfrm>
          <a:prstGeom prst="rect">
            <a:avLst/>
          </a:prstGeom>
          <a:noFill/>
          <a:ln w="0">
            <a:noFill/>
          </a:ln>
        </p:spPr>
        <p:txBody>
          <a:bodyPr anchor="ctr">
            <a:noAutofit/>
          </a:bodyPr>
          <a:p>
            <a:pPr algn="ctr">
              <a:lnSpc>
                <a:spcPct val="100000"/>
              </a:lnSpc>
            </a:pPr>
            <a:r>
              <a:rPr b="0" lang="fr-FR" sz="3600" spc="-1" strike="noStrike">
                <a:solidFill>
                  <a:srgbClr val="000000"/>
                </a:solidFill>
                <a:latin typeface="Calibri"/>
                <a:ea typeface="ヒラギノ角ゴ Pro W3"/>
              </a:rPr>
              <a:t>Notre particularité ?</a:t>
            </a:r>
            <a:endParaRPr b="0" lang="fr-FR" sz="3600" spc="-1" strike="noStrike">
              <a:solidFill>
                <a:srgbClr val="000000"/>
              </a:solidFill>
              <a:latin typeface="Calibri"/>
            </a:endParaRPr>
          </a:p>
        </p:txBody>
      </p:sp>
      <p:sp>
        <p:nvSpPr>
          <p:cNvPr id="194" name="CustomShape 2"/>
          <p:cNvSpPr/>
          <p:nvPr/>
        </p:nvSpPr>
        <p:spPr>
          <a:xfrm>
            <a:off x="1354680" y="1686600"/>
            <a:ext cx="2127960" cy="11952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RDV au domicile</a:t>
            </a:r>
            <a:endParaRPr b="0" lang="fr-FR" sz="1800" spc="-1" strike="noStrike">
              <a:latin typeface="Arial"/>
            </a:endParaRPr>
          </a:p>
        </p:txBody>
      </p:sp>
      <p:sp>
        <p:nvSpPr>
          <p:cNvPr id="195" name="CustomShape 3"/>
          <p:cNvSpPr/>
          <p:nvPr/>
        </p:nvSpPr>
        <p:spPr>
          <a:xfrm>
            <a:off x="4745880" y="876960"/>
            <a:ext cx="2468880" cy="144612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RDV au sein d’ un tiers lieu de confiance</a:t>
            </a:r>
            <a:endParaRPr b="0" lang="fr-FR" sz="1800" spc="-1" strike="noStrike">
              <a:latin typeface="Arial"/>
            </a:endParaRPr>
          </a:p>
          <a:p>
            <a:pPr algn="ctr">
              <a:lnSpc>
                <a:spcPct val="100000"/>
              </a:lnSpc>
            </a:pPr>
            <a:r>
              <a:rPr b="0" lang="fr-FR" sz="1800" spc="-1" strike="noStrike">
                <a:solidFill>
                  <a:srgbClr val="ffffff"/>
                </a:solidFill>
                <a:latin typeface="Calibri"/>
              </a:rPr>
              <a:t>(centre social, mairie…)</a:t>
            </a:r>
            <a:endParaRPr b="0" lang="fr-FR" sz="1800" spc="-1" strike="noStrike">
              <a:latin typeface="Arial"/>
            </a:endParaRPr>
          </a:p>
        </p:txBody>
      </p:sp>
      <p:sp>
        <p:nvSpPr>
          <p:cNvPr id="196" name="CustomShape 4"/>
          <p:cNvSpPr/>
          <p:nvPr/>
        </p:nvSpPr>
        <p:spPr>
          <a:xfrm>
            <a:off x="725400" y="3732120"/>
            <a:ext cx="2127960" cy="11952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Présence lors de distributions alimentaires</a:t>
            </a:r>
            <a:endParaRPr b="0" lang="fr-FR" sz="1800" spc="-1" strike="noStrike">
              <a:latin typeface="Arial"/>
            </a:endParaRPr>
          </a:p>
        </p:txBody>
      </p:sp>
      <p:sp>
        <p:nvSpPr>
          <p:cNvPr id="197" name="CustomShape 5"/>
          <p:cNvSpPr/>
          <p:nvPr/>
        </p:nvSpPr>
        <p:spPr>
          <a:xfrm>
            <a:off x="4501080" y="5273280"/>
            <a:ext cx="3428640" cy="6998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4000" spc="-1" strike="noStrike">
                <a:solidFill>
                  <a:srgbClr val="000000"/>
                </a:solidFill>
                <a:latin typeface="Calibri"/>
              </a:rPr>
              <a:t>L’aller-vers</a:t>
            </a:r>
            <a:endParaRPr b="0" lang="fr-FR" sz="4000" spc="-1" strike="noStrike">
              <a:latin typeface="Arial"/>
            </a:endParaRPr>
          </a:p>
        </p:txBody>
      </p:sp>
      <p:sp>
        <p:nvSpPr>
          <p:cNvPr id="198" name="CustomShape 6"/>
          <p:cNvSpPr/>
          <p:nvPr/>
        </p:nvSpPr>
        <p:spPr>
          <a:xfrm>
            <a:off x="8507160" y="2055600"/>
            <a:ext cx="2127960" cy="11952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Partenariat avec les partenaires de l’aller vers</a:t>
            </a:r>
            <a:endParaRPr b="0" lang="fr-FR" sz="1800" spc="-1" strike="noStrike">
              <a:latin typeface="Arial"/>
            </a:endParaRPr>
          </a:p>
        </p:txBody>
      </p:sp>
      <p:sp>
        <p:nvSpPr>
          <p:cNvPr id="199" name="CustomShape 7"/>
          <p:cNvSpPr/>
          <p:nvPr/>
        </p:nvSpPr>
        <p:spPr>
          <a:xfrm>
            <a:off x="8303400" y="3948480"/>
            <a:ext cx="2331720" cy="11952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aux RDV, prise en charge domicile</a:t>
            </a:r>
            <a:endParaRPr b="0" lang="fr-FR" sz="1800" spc="-1" strike="noStrike">
              <a:latin typeface="Arial"/>
            </a:endParaRPr>
          </a:p>
        </p:txBody>
      </p:sp>
      <p:pic>
        <p:nvPicPr>
          <p:cNvPr id="200" name="Image 6" descr=""/>
          <p:cNvPicPr/>
          <p:nvPr/>
        </p:nvPicPr>
        <p:blipFill>
          <a:blip r:embed="rId2"/>
          <a:stretch/>
        </p:blipFill>
        <p:spPr>
          <a:xfrm>
            <a:off x="3532680" y="2212560"/>
            <a:ext cx="4931640" cy="3096720"/>
          </a:xfrm>
          <a:prstGeom prst="rect">
            <a:avLst/>
          </a:prstGeom>
          <a:ln w="0">
            <a:noFill/>
          </a:ln>
        </p:spPr>
      </p:pic>
    </p:spTree>
  </p:cSld>
  <mc:AlternateContent>
    <mc:Choice Requires="p14">
      <p:transition p14:dur="10"/>
    </mc:Choice>
    <mc:Fallback>
      <p:transition/>
    </mc:Fallback>
  </mc:AlternateContent>
  <p:timing>
    <p:tnLst>
      <p:par>
        <p:cTn id="211" dur="indefinite" restart="never" nodeType="tmRoot">
          <p:childTnLst>
            <p:seq>
              <p:cTn id="212" dur="indefinite" nodeType="mainSeq">
                <p:childTnLst>
                  <p:par>
                    <p:cTn id="213" fill="hold">
                      <p:stCondLst>
                        <p:cond delay="indefinite"/>
                      </p:stCondLst>
                      <p:childTnLst>
                        <p:par>
                          <p:cTn id="214" fill="hold">
                            <p:stCondLst>
                              <p:cond delay="0"/>
                            </p:stCondLst>
                            <p:childTnLst>
                              <p:par>
                                <p:cTn id="215" nodeType="clickEffect" fill="hold" presetClass="entr" presetID="10">
                                  <p:stCondLst>
                                    <p:cond delay="0"/>
                                  </p:stCondLst>
                                  <p:childTnLst>
                                    <p:set>
                                      <p:cBhvr>
                                        <p:cTn id="216" dur="1" fill="hold">
                                          <p:stCondLst>
                                            <p:cond delay="0"/>
                                          </p:stCondLst>
                                        </p:cTn>
                                        <p:tgtEl>
                                          <p:spTgt spid="197"/>
                                        </p:tgtEl>
                                        <p:attrNameLst>
                                          <p:attrName>style.visibility</p:attrName>
                                        </p:attrNameLst>
                                      </p:cBhvr>
                                      <p:to>
                                        <p:strVal val="visible"/>
                                      </p:to>
                                    </p:set>
                                    <p:animEffect filter="fade" transition="in">
                                      <p:cBhvr additive="repl">
                                        <p:cTn id="217" dur="500"/>
                                        <p:tgtEl>
                                          <p:spTgt spid="197"/>
                                        </p:tgtEl>
                                      </p:cBhvr>
                                    </p:animEffect>
                                  </p:childTnLst>
                                </p:cTn>
                              </p:par>
                            </p:childTnLst>
                          </p:cTn>
                        </p:par>
                      </p:childTnLst>
                    </p:cTn>
                  </p:par>
                  <p:par>
                    <p:cTn id="218" fill="hold">
                      <p:stCondLst>
                        <p:cond delay="indefinite"/>
                      </p:stCondLst>
                      <p:childTnLst>
                        <p:par>
                          <p:cTn id="219" fill="hold">
                            <p:stCondLst>
                              <p:cond delay="0"/>
                            </p:stCondLst>
                            <p:childTnLst>
                              <p:par>
                                <p:cTn id="220" nodeType="clickEffect" fill="hold" presetClass="entr" presetID="26">
                                  <p:stCondLst>
                                    <p:cond delay="0"/>
                                  </p:stCondLst>
                                  <p:childTnLst>
                                    <p:set>
                                      <p:cBhvr>
                                        <p:cTn id="221" dur="1" fill="hold">
                                          <p:stCondLst>
                                            <p:cond delay="0"/>
                                          </p:stCondLst>
                                        </p:cTn>
                                        <p:tgtEl>
                                          <p:spTgt spid="200"/>
                                        </p:tgtEl>
                                        <p:attrNameLst>
                                          <p:attrName>style.visibility</p:attrName>
                                        </p:attrNameLst>
                                      </p:cBhvr>
                                      <p:to>
                                        <p:strVal val="visible"/>
                                      </p:to>
                                    </p:set>
                                    <p:animEffect filter="wipe(down)" transition="in">
                                      <p:cBhvr additive="repl">
                                        <p:cTn id="222" dur="580">
                                          <p:stCondLst>
                                            <p:cond delay="0"/>
                                          </p:stCondLst>
                                        </p:cTn>
                                        <p:tgtEl>
                                          <p:spTgt spid="200"/>
                                        </p:tgtEl>
                                      </p:cBhvr>
                                    </p:animEffect>
                                    <p:anim calcmode="lin" valueType="num">
                                      <p:cBhvr additive="repl">
                                        <p:cTn id="223" dur="1822">
                                          <p:stCondLst>
                                            <p:cond delay="0"/>
                                          </p:stCondLst>
                                        </p:cTn>
                                        <p:tgtEl>
                                          <p:spTgt spid="200"/>
                                        </p:tgtEl>
                                        <p:attrNameLst>
                                          <p:attrName>ppt_x</p:attrName>
                                        </p:attrNameLst>
                                      </p:cBhvr>
                                      <p:tavLst>
                                        <p:tav tm="0">
                                          <p:val>
                                            <p:strVal val="#ppt_x-0.25"/>
                                          </p:val>
                                        </p:tav>
                                        <p:tav tm="100000">
                                          <p:val>
                                            <p:strVal val="#ppt_x"/>
                                          </p:val>
                                        </p:tav>
                                      </p:tavLst>
                                    </p:anim>
                                    <p:anim calcmode="lin" valueType="num">
                                      <p:cBhvr additive="repl">
                                        <p:cTn id="224" dur="664">
                                          <p:stCondLst>
                                            <p:cond delay="0"/>
                                          </p:stCondLst>
                                        </p:cTn>
                                        <p:tgtEl>
                                          <p:spTgt spid="200"/>
                                        </p:tgtEl>
                                        <p:attrNameLst>
                                          <p:attrName>ppt_y</p:attrName>
                                        </p:attrNameLst>
                                      </p:cBhvr>
                                      <p:tavLst>
                                        <p:tav fmla="y-sin(pi*$)/3" tm="0">
                                          <p:val>
                                            <p:fltVal val="0.5"/>
                                          </p:val>
                                        </p:tav>
                                        <p:tav fmla="y-sin(pi*$)/3" tm="100000">
                                          <p:val>
                                            <p:fltVal val="1"/>
                                          </p:val>
                                        </p:tav>
                                      </p:tavLst>
                                    </p:anim>
                                    <p:anim calcmode="lin" valueType="num">
                                      <p:cBhvr additive="repl">
                                        <p:cTn id="225" dur="664">
                                          <p:stCondLst>
                                            <p:cond delay="664"/>
                                          </p:stCondLst>
                                        </p:cTn>
                                        <p:tgtEl>
                                          <p:spTgt spid="200"/>
                                        </p:tgtEl>
                                        <p:attrNameLst>
                                          <p:attrName>ppt_y</p:attrName>
                                        </p:attrNameLst>
                                      </p:cBhvr>
                                      <p:tavLst>
                                        <p:tav fmla="y-sin(pi*$)/9" tm="0">
                                          <p:val>
                                            <p:fltVal val="0"/>
                                          </p:val>
                                        </p:tav>
                                        <p:tav fmla="y-sin(pi*$)/9" tm="100000">
                                          <p:val>
                                            <p:fltVal val="1"/>
                                          </p:val>
                                        </p:tav>
                                      </p:tavLst>
                                    </p:anim>
                                    <p:anim calcmode="lin" valueType="num">
                                      <p:cBhvr additive="repl">
                                        <p:cTn id="226" dur="332">
                                          <p:stCondLst>
                                            <p:cond delay="1324"/>
                                          </p:stCondLst>
                                        </p:cTn>
                                        <p:tgtEl>
                                          <p:spTgt spid="200"/>
                                        </p:tgtEl>
                                        <p:attrNameLst>
                                          <p:attrName>ppt_y</p:attrName>
                                        </p:attrNameLst>
                                      </p:cBhvr>
                                      <p:tavLst>
                                        <p:tav fmla="y-sin(pi*$)/27" tm="0">
                                          <p:val>
                                            <p:fltVal val="0"/>
                                          </p:val>
                                        </p:tav>
                                        <p:tav fmla="y-sin(pi*$)/27" tm="100000">
                                          <p:val>
                                            <p:fltVal val="1"/>
                                          </p:val>
                                        </p:tav>
                                      </p:tavLst>
                                    </p:anim>
                                    <p:anim calcmode="lin" valueType="num">
                                      <p:cBhvr additive="repl">
                                        <p:cTn id="227" dur="164">
                                          <p:stCondLst>
                                            <p:cond delay="1656"/>
                                          </p:stCondLst>
                                        </p:cTn>
                                        <p:tgtEl>
                                          <p:spTgt spid="200"/>
                                        </p:tgtEl>
                                        <p:attrNameLst>
                                          <p:attrName>ppt_y</p:attrName>
                                        </p:attrNameLst>
                                      </p:cBhvr>
                                      <p:tavLst>
                                        <p:tav fmla="y-sin(pi*$)/81" tm="0">
                                          <p:val>
                                            <p:fltVal val="0"/>
                                          </p:val>
                                        </p:tav>
                                        <p:tav fmla="y-sin(pi*$)/81" tm="100000">
                                          <p:val>
                                            <p:fltVal val="1"/>
                                          </p:val>
                                        </p:tav>
                                      </p:tavLst>
                                    </p:anim>
                                    <p:animScale>
                                      <p:cBhvr>
                                        <p:cTn id="228" dur="26" fill="hold">
                                          <p:stCondLst>
                                            <p:cond delay="650"/>
                                          </p:stCondLst>
                                        </p:cTn>
                                        <p:tgtEl>
                                          <p:spTgt spid="200"/>
                                        </p:tgtEl>
                                      </p:cBhvr>
                                      <p:to x="100000" y="60000"/>
                                    </p:animScale>
                                    <p:animScale>
                                      <p:cBhvr>
                                        <p:cTn id="229" dur="166" fill="hold">
                                          <p:stCondLst>
                                            <p:cond delay="676"/>
                                          </p:stCondLst>
                                        </p:cTn>
                                        <p:tgtEl>
                                          <p:spTgt spid="200"/>
                                        </p:tgtEl>
                                      </p:cBhvr>
                                      <p:to x="100000" y="100000"/>
                                    </p:animScale>
                                    <p:animScale>
                                      <p:cBhvr>
                                        <p:cTn id="230" dur="26" fill="hold">
                                          <p:stCondLst>
                                            <p:cond delay="1312"/>
                                          </p:stCondLst>
                                        </p:cTn>
                                        <p:tgtEl>
                                          <p:spTgt spid="200"/>
                                        </p:tgtEl>
                                      </p:cBhvr>
                                      <p:to x="100000" y="80000"/>
                                    </p:animScale>
                                    <p:animScale>
                                      <p:cBhvr>
                                        <p:cTn id="231" dur="166" fill="hold">
                                          <p:stCondLst>
                                            <p:cond delay="1338"/>
                                          </p:stCondLst>
                                        </p:cTn>
                                        <p:tgtEl>
                                          <p:spTgt spid="200"/>
                                        </p:tgtEl>
                                      </p:cBhvr>
                                      <p:to x="100000" y="100000"/>
                                    </p:animScale>
                                    <p:animScale>
                                      <p:cBhvr>
                                        <p:cTn id="232" dur="26" fill="hold">
                                          <p:stCondLst>
                                            <p:cond delay="1642"/>
                                          </p:stCondLst>
                                        </p:cTn>
                                        <p:tgtEl>
                                          <p:spTgt spid="200"/>
                                        </p:tgtEl>
                                      </p:cBhvr>
                                      <p:to x="100000" y="90000"/>
                                    </p:animScale>
                                    <p:animScale>
                                      <p:cBhvr>
                                        <p:cTn id="233" dur="166" fill="hold">
                                          <p:stCondLst>
                                            <p:cond delay="1668"/>
                                          </p:stCondLst>
                                        </p:cTn>
                                        <p:tgtEl>
                                          <p:spTgt spid="200"/>
                                        </p:tgtEl>
                                      </p:cBhvr>
                                      <p:to x="100000" y="100000"/>
                                    </p:animScale>
                                    <p:animScale>
                                      <p:cBhvr>
                                        <p:cTn id="234" dur="26" fill="hold">
                                          <p:stCondLst>
                                            <p:cond delay="1808"/>
                                          </p:stCondLst>
                                        </p:cTn>
                                        <p:tgtEl>
                                          <p:spTgt spid="200"/>
                                        </p:tgtEl>
                                      </p:cBhvr>
                                      <p:to x="100000" y="95000"/>
                                    </p:animScale>
                                    <p:animScale>
                                      <p:cBhvr>
                                        <p:cTn id="235" dur="166" fill="hold">
                                          <p:stCondLst>
                                            <p:cond delay="1834"/>
                                          </p:stCondLst>
                                        </p:cTn>
                                        <p:tgtEl>
                                          <p:spTgt spid="200"/>
                                        </p:tgtEl>
                                      </p:cBhvr>
                                      <p:to x="100000" y="100000"/>
                                    </p:animScale>
                                  </p:childTnLst>
                                </p:cTn>
                              </p:par>
                            </p:childTnLst>
                          </p:cTn>
                        </p:par>
                      </p:childTnLst>
                    </p:cTn>
                  </p:par>
                  <p:par>
                    <p:cTn id="236" fill="hold">
                      <p:stCondLst>
                        <p:cond delay="indefinite"/>
                      </p:stCondLst>
                      <p:childTnLst>
                        <p:par>
                          <p:cTn id="237" fill="hold">
                            <p:stCondLst>
                              <p:cond delay="0"/>
                            </p:stCondLst>
                            <p:childTnLst>
                              <p:par>
                                <p:cTn id="238" nodeType="clickEffect" fill="hold" presetClass="entr" presetID="26">
                                  <p:stCondLst>
                                    <p:cond delay="0"/>
                                  </p:stCondLst>
                                  <p:childTnLst>
                                    <p:set>
                                      <p:cBhvr>
                                        <p:cTn id="239" dur="1" fill="hold">
                                          <p:stCondLst>
                                            <p:cond delay="0"/>
                                          </p:stCondLst>
                                        </p:cTn>
                                        <p:tgtEl>
                                          <p:spTgt spid="192"/>
                                        </p:tgtEl>
                                        <p:attrNameLst>
                                          <p:attrName>style.visibility</p:attrName>
                                        </p:attrNameLst>
                                      </p:cBhvr>
                                      <p:to>
                                        <p:strVal val="visible"/>
                                      </p:to>
                                    </p:set>
                                    <p:animEffect filter="wipe(down)" transition="in">
                                      <p:cBhvr additive="repl">
                                        <p:cTn id="240" dur="580">
                                          <p:stCondLst>
                                            <p:cond delay="0"/>
                                          </p:stCondLst>
                                        </p:cTn>
                                        <p:tgtEl>
                                          <p:spTgt spid="192"/>
                                        </p:tgtEl>
                                      </p:cBhvr>
                                    </p:animEffect>
                                    <p:anim calcmode="lin" valueType="num">
                                      <p:cBhvr additive="repl">
                                        <p:cTn id="241" dur="1822">
                                          <p:stCondLst>
                                            <p:cond delay="0"/>
                                          </p:stCondLst>
                                        </p:cTn>
                                        <p:tgtEl>
                                          <p:spTgt spid="192"/>
                                        </p:tgtEl>
                                        <p:attrNameLst>
                                          <p:attrName>ppt_x</p:attrName>
                                        </p:attrNameLst>
                                      </p:cBhvr>
                                      <p:tavLst>
                                        <p:tav tm="0">
                                          <p:val>
                                            <p:strVal val="#ppt_x-0.25"/>
                                          </p:val>
                                        </p:tav>
                                        <p:tav tm="100000">
                                          <p:val>
                                            <p:strVal val="#ppt_x"/>
                                          </p:val>
                                        </p:tav>
                                      </p:tavLst>
                                    </p:anim>
                                    <p:anim calcmode="lin" valueType="num">
                                      <p:cBhvr additive="repl">
                                        <p:cTn id="242" dur="664">
                                          <p:stCondLst>
                                            <p:cond delay="0"/>
                                          </p:stCondLst>
                                        </p:cTn>
                                        <p:tgtEl>
                                          <p:spTgt spid="192"/>
                                        </p:tgtEl>
                                        <p:attrNameLst>
                                          <p:attrName>ppt_y</p:attrName>
                                        </p:attrNameLst>
                                      </p:cBhvr>
                                      <p:tavLst>
                                        <p:tav fmla="y-sin(pi*$)/3" tm="0">
                                          <p:val>
                                            <p:fltVal val="0.5"/>
                                          </p:val>
                                        </p:tav>
                                        <p:tav fmla="y-sin(pi*$)/3" tm="100000">
                                          <p:val>
                                            <p:fltVal val="1"/>
                                          </p:val>
                                        </p:tav>
                                      </p:tavLst>
                                    </p:anim>
                                    <p:anim calcmode="lin" valueType="num">
                                      <p:cBhvr additive="repl">
                                        <p:cTn id="243" dur="664">
                                          <p:stCondLst>
                                            <p:cond delay="664"/>
                                          </p:stCondLst>
                                        </p:cTn>
                                        <p:tgtEl>
                                          <p:spTgt spid="192"/>
                                        </p:tgtEl>
                                        <p:attrNameLst>
                                          <p:attrName>ppt_y</p:attrName>
                                        </p:attrNameLst>
                                      </p:cBhvr>
                                      <p:tavLst>
                                        <p:tav fmla="y-sin(pi*$)/9" tm="0">
                                          <p:val>
                                            <p:fltVal val="0"/>
                                          </p:val>
                                        </p:tav>
                                        <p:tav fmla="y-sin(pi*$)/9" tm="100000">
                                          <p:val>
                                            <p:fltVal val="1"/>
                                          </p:val>
                                        </p:tav>
                                      </p:tavLst>
                                    </p:anim>
                                    <p:anim calcmode="lin" valueType="num">
                                      <p:cBhvr additive="repl">
                                        <p:cTn id="244" dur="332">
                                          <p:stCondLst>
                                            <p:cond delay="1324"/>
                                          </p:stCondLst>
                                        </p:cTn>
                                        <p:tgtEl>
                                          <p:spTgt spid="192"/>
                                        </p:tgtEl>
                                        <p:attrNameLst>
                                          <p:attrName>ppt_y</p:attrName>
                                        </p:attrNameLst>
                                      </p:cBhvr>
                                      <p:tavLst>
                                        <p:tav fmla="y-sin(pi*$)/27" tm="0">
                                          <p:val>
                                            <p:fltVal val="0"/>
                                          </p:val>
                                        </p:tav>
                                        <p:tav fmla="y-sin(pi*$)/27" tm="100000">
                                          <p:val>
                                            <p:fltVal val="1"/>
                                          </p:val>
                                        </p:tav>
                                      </p:tavLst>
                                    </p:anim>
                                    <p:anim calcmode="lin" valueType="num">
                                      <p:cBhvr additive="repl">
                                        <p:cTn id="245" dur="164">
                                          <p:stCondLst>
                                            <p:cond delay="1656"/>
                                          </p:stCondLst>
                                        </p:cTn>
                                        <p:tgtEl>
                                          <p:spTgt spid="192"/>
                                        </p:tgtEl>
                                        <p:attrNameLst>
                                          <p:attrName>ppt_y</p:attrName>
                                        </p:attrNameLst>
                                      </p:cBhvr>
                                      <p:tavLst>
                                        <p:tav fmla="y-sin(pi*$)/81" tm="0">
                                          <p:val>
                                            <p:fltVal val="0"/>
                                          </p:val>
                                        </p:tav>
                                        <p:tav fmla="y-sin(pi*$)/81" tm="100000">
                                          <p:val>
                                            <p:fltVal val="1"/>
                                          </p:val>
                                        </p:tav>
                                      </p:tavLst>
                                    </p:anim>
                                    <p:animScale>
                                      <p:cBhvr>
                                        <p:cTn id="246" dur="26" fill="hold">
                                          <p:stCondLst>
                                            <p:cond delay="650"/>
                                          </p:stCondLst>
                                        </p:cTn>
                                        <p:tgtEl>
                                          <p:spTgt spid="192"/>
                                        </p:tgtEl>
                                      </p:cBhvr>
                                      <p:to x="100000" y="60000"/>
                                    </p:animScale>
                                    <p:animScale>
                                      <p:cBhvr>
                                        <p:cTn id="247" dur="166" fill="hold">
                                          <p:stCondLst>
                                            <p:cond delay="676"/>
                                          </p:stCondLst>
                                        </p:cTn>
                                        <p:tgtEl>
                                          <p:spTgt spid="192"/>
                                        </p:tgtEl>
                                      </p:cBhvr>
                                      <p:to x="100000" y="100000"/>
                                    </p:animScale>
                                    <p:animScale>
                                      <p:cBhvr>
                                        <p:cTn id="248" dur="26" fill="hold">
                                          <p:stCondLst>
                                            <p:cond delay="1312"/>
                                          </p:stCondLst>
                                        </p:cTn>
                                        <p:tgtEl>
                                          <p:spTgt spid="192"/>
                                        </p:tgtEl>
                                      </p:cBhvr>
                                      <p:to x="100000" y="80000"/>
                                    </p:animScale>
                                    <p:animScale>
                                      <p:cBhvr>
                                        <p:cTn id="249" dur="166" fill="hold">
                                          <p:stCondLst>
                                            <p:cond delay="1338"/>
                                          </p:stCondLst>
                                        </p:cTn>
                                        <p:tgtEl>
                                          <p:spTgt spid="192"/>
                                        </p:tgtEl>
                                      </p:cBhvr>
                                      <p:to x="100000" y="100000"/>
                                    </p:animScale>
                                    <p:animScale>
                                      <p:cBhvr>
                                        <p:cTn id="250" dur="26" fill="hold">
                                          <p:stCondLst>
                                            <p:cond delay="1642"/>
                                          </p:stCondLst>
                                        </p:cTn>
                                        <p:tgtEl>
                                          <p:spTgt spid="192"/>
                                        </p:tgtEl>
                                      </p:cBhvr>
                                      <p:to x="100000" y="90000"/>
                                    </p:animScale>
                                    <p:animScale>
                                      <p:cBhvr>
                                        <p:cTn id="251" dur="166" fill="hold">
                                          <p:stCondLst>
                                            <p:cond delay="1668"/>
                                          </p:stCondLst>
                                        </p:cTn>
                                        <p:tgtEl>
                                          <p:spTgt spid="192"/>
                                        </p:tgtEl>
                                      </p:cBhvr>
                                      <p:to x="100000" y="100000"/>
                                    </p:animScale>
                                    <p:animScale>
                                      <p:cBhvr>
                                        <p:cTn id="252" dur="26" fill="hold">
                                          <p:stCondLst>
                                            <p:cond delay="1808"/>
                                          </p:stCondLst>
                                        </p:cTn>
                                        <p:tgtEl>
                                          <p:spTgt spid="192"/>
                                        </p:tgtEl>
                                      </p:cBhvr>
                                      <p:to x="100000" y="95000"/>
                                    </p:animScale>
                                    <p:animScale>
                                      <p:cBhvr>
                                        <p:cTn id="253" dur="166" fill="hold">
                                          <p:stCondLst>
                                            <p:cond delay="1834"/>
                                          </p:stCondLst>
                                        </p:cTn>
                                        <p:tgtEl>
                                          <p:spTgt spid="192"/>
                                        </p:tgtEl>
                                      </p:cBhvr>
                                      <p:to x="100000" y="100000"/>
                                    </p:animScale>
                                  </p:childTnLst>
                                </p:cTn>
                              </p:par>
                            </p:childTnLst>
                          </p:cTn>
                        </p:par>
                      </p:childTnLst>
                    </p:cTn>
                  </p:par>
                  <p:par>
                    <p:cTn id="254" fill="hold">
                      <p:stCondLst>
                        <p:cond delay="indefinite"/>
                      </p:stCondLst>
                      <p:childTnLst>
                        <p:par>
                          <p:cTn id="255" fill="hold">
                            <p:stCondLst>
                              <p:cond delay="0"/>
                            </p:stCondLst>
                            <p:childTnLst>
                              <p:par>
                                <p:cTn id="256" nodeType="clickEffect" fill="hold" presetClass="entr" presetID="21" presetSubtype="1">
                                  <p:stCondLst>
                                    <p:cond delay="0"/>
                                  </p:stCondLst>
                                  <p:childTnLst>
                                    <p:set>
                                      <p:cBhvr>
                                        <p:cTn id="257" dur="1" fill="hold">
                                          <p:stCondLst>
                                            <p:cond delay="0"/>
                                          </p:stCondLst>
                                        </p:cTn>
                                        <p:tgtEl>
                                          <p:spTgt spid="194"/>
                                        </p:tgtEl>
                                        <p:attrNameLst>
                                          <p:attrName>style.visibility</p:attrName>
                                        </p:attrNameLst>
                                      </p:cBhvr>
                                      <p:to>
                                        <p:strVal val="visible"/>
                                      </p:to>
                                    </p:set>
                                    <p:animEffect filter="wheel(1)" transition="in">
                                      <p:cBhvr additive="repl">
                                        <p:cTn id="258" dur="2000"/>
                                        <p:tgtEl>
                                          <p:spTgt spid="194"/>
                                        </p:tgtEl>
                                      </p:cBhvr>
                                    </p:animEffect>
                                  </p:childTnLst>
                                </p:cTn>
                              </p:par>
                            </p:childTnLst>
                          </p:cTn>
                        </p:par>
                      </p:childTnLst>
                    </p:cTn>
                  </p:par>
                  <p:par>
                    <p:cTn id="259" fill="hold">
                      <p:stCondLst>
                        <p:cond delay="indefinite"/>
                      </p:stCondLst>
                      <p:childTnLst>
                        <p:par>
                          <p:cTn id="260" fill="hold">
                            <p:stCondLst>
                              <p:cond delay="0"/>
                            </p:stCondLst>
                            <p:childTnLst>
                              <p:par>
                                <p:cTn id="261" nodeType="clickEffect" fill="hold" presetClass="entr" presetID="21" presetSubtype="1">
                                  <p:stCondLst>
                                    <p:cond delay="0"/>
                                  </p:stCondLst>
                                  <p:childTnLst>
                                    <p:set>
                                      <p:cBhvr>
                                        <p:cTn id="262" dur="1" fill="hold">
                                          <p:stCondLst>
                                            <p:cond delay="0"/>
                                          </p:stCondLst>
                                        </p:cTn>
                                        <p:tgtEl>
                                          <p:spTgt spid="195"/>
                                        </p:tgtEl>
                                        <p:attrNameLst>
                                          <p:attrName>style.visibility</p:attrName>
                                        </p:attrNameLst>
                                      </p:cBhvr>
                                      <p:to>
                                        <p:strVal val="visible"/>
                                      </p:to>
                                    </p:set>
                                    <p:animEffect filter="wheel(1)" transition="in">
                                      <p:cBhvr additive="repl">
                                        <p:cTn id="263" dur="2000"/>
                                        <p:tgtEl>
                                          <p:spTgt spid="195"/>
                                        </p:tgtEl>
                                      </p:cBhvr>
                                    </p:animEffect>
                                  </p:childTnLst>
                                </p:cTn>
                              </p:par>
                            </p:childTnLst>
                          </p:cTn>
                        </p:par>
                      </p:childTnLst>
                    </p:cTn>
                  </p:par>
                  <p:par>
                    <p:cTn id="264" fill="hold">
                      <p:stCondLst>
                        <p:cond delay="indefinite"/>
                      </p:stCondLst>
                      <p:childTnLst>
                        <p:par>
                          <p:cTn id="265" fill="hold">
                            <p:stCondLst>
                              <p:cond delay="0"/>
                            </p:stCondLst>
                            <p:childTnLst>
                              <p:par>
                                <p:cTn id="266" nodeType="clickEffect" fill="hold" presetClass="entr" presetID="21" presetSubtype="1">
                                  <p:stCondLst>
                                    <p:cond delay="0"/>
                                  </p:stCondLst>
                                  <p:childTnLst>
                                    <p:set>
                                      <p:cBhvr>
                                        <p:cTn id="267" dur="1" fill="hold">
                                          <p:stCondLst>
                                            <p:cond delay="0"/>
                                          </p:stCondLst>
                                        </p:cTn>
                                        <p:tgtEl>
                                          <p:spTgt spid="196"/>
                                        </p:tgtEl>
                                        <p:attrNameLst>
                                          <p:attrName>style.visibility</p:attrName>
                                        </p:attrNameLst>
                                      </p:cBhvr>
                                      <p:to>
                                        <p:strVal val="visible"/>
                                      </p:to>
                                    </p:set>
                                    <p:animEffect filter="wheel(1)" transition="in">
                                      <p:cBhvr additive="repl">
                                        <p:cTn id="268" dur="2000"/>
                                        <p:tgtEl>
                                          <p:spTgt spid="196"/>
                                        </p:tgtEl>
                                      </p:cBhvr>
                                    </p:animEffect>
                                  </p:childTnLst>
                                </p:cTn>
                              </p:par>
                            </p:childTnLst>
                          </p:cTn>
                        </p:par>
                      </p:childTnLst>
                    </p:cTn>
                  </p:par>
                  <p:par>
                    <p:cTn id="269" fill="hold">
                      <p:stCondLst>
                        <p:cond delay="indefinite"/>
                      </p:stCondLst>
                      <p:childTnLst>
                        <p:par>
                          <p:cTn id="270" fill="hold">
                            <p:stCondLst>
                              <p:cond delay="0"/>
                            </p:stCondLst>
                            <p:childTnLst>
                              <p:par>
                                <p:cTn id="271" nodeType="clickEffect" fill="hold" presetClass="entr" presetID="21" presetSubtype="1">
                                  <p:stCondLst>
                                    <p:cond delay="0"/>
                                  </p:stCondLst>
                                  <p:childTnLst>
                                    <p:set>
                                      <p:cBhvr>
                                        <p:cTn id="272" dur="1" fill="hold">
                                          <p:stCondLst>
                                            <p:cond delay="0"/>
                                          </p:stCondLst>
                                        </p:cTn>
                                        <p:tgtEl>
                                          <p:spTgt spid="198"/>
                                        </p:tgtEl>
                                        <p:attrNameLst>
                                          <p:attrName>style.visibility</p:attrName>
                                        </p:attrNameLst>
                                      </p:cBhvr>
                                      <p:to>
                                        <p:strVal val="visible"/>
                                      </p:to>
                                    </p:set>
                                    <p:animEffect filter="wheel(1)" transition="in">
                                      <p:cBhvr additive="repl">
                                        <p:cTn id="273" dur="2000"/>
                                        <p:tgtEl>
                                          <p:spTgt spid="198"/>
                                        </p:tgtEl>
                                      </p:cBhvr>
                                    </p:animEffect>
                                  </p:childTnLst>
                                </p:cTn>
                              </p:par>
                            </p:childTnLst>
                          </p:cTn>
                        </p:par>
                      </p:childTnLst>
                    </p:cTn>
                  </p:par>
                  <p:par>
                    <p:cTn id="274" fill="hold">
                      <p:stCondLst>
                        <p:cond delay="indefinite"/>
                      </p:stCondLst>
                      <p:childTnLst>
                        <p:par>
                          <p:cTn id="275" fill="hold">
                            <p:stCondLst>
                              <p:cond delay="0"/>
                            </p:stCondLst>
                            <p:childTnLst>
                              <p:par>
                                <p:cTn id="276" nodeType="clickEffect" fill="hold" presetClass="entr" presetID="21" presetSubtype="1">
                                  <p:stCondLst>
                                    <p:cond delay="0"/>
                                  </p:stCondLst>
                                  <p:childTnLst>
                                    <p:set>
                                      <p:cBhvr>
                                        <p:cTn id="277" dur="1" fill="hold">
                                          <p:stCondLst>
                                            <p:cond delay="0"/>
                                          </p:stCondLst>
                                        </p:cTn>
                                        <p:tgtEl>
                                          <p:spTgt spid="199"/>
                                        </p:tgtEl>
                                        <p:attrNameLst>
                                          <p:attrName>style.visibility</p:attrName>
                                        </p:attrNameLst>
                                      </p:cBhvr>
                                      <p:to>
                                        <p:strVal val="visible"/>
                                      </p:to>
                                    </p:set>
                                    <p:animEffect filter="wheel(1)" transition="in">
                                      <p:cBhvr additive="repl">
                                        <p:cTn id="278" dur="2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CustomShape 1"/>
          <p:cNvSpPr/>
          <p:nvPr/>
        </p:nvSpPr>
        <p:spPr>
          <a:xfrm>
            <a:off x="1145160" y="1116360"/>
            <a:ext cx="2094840" cy="887400"/>
          </a:xfrm>
          <a:prstGeom prst="rect">
            <a:avLst/>
          </a:prstGeom>
          <a:solidFill>
            <a:schemeClr val="accent3">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c0504d"/>
                </a:solidFill>
                <a:latin typeface="Calibri"/>
              </a:rPr>
              <a:t>Partenaires externes</a:t>
            </a:r>
            <a:endParaRPr b="0" lang="fr-FR" sz="1800" spc="-1" strike="noStrike">
              <a:latin typeface="Arial"/>
            </a:endParaRPr>
          </a:p>
        </p:txBody>
      </p:sp>
      <p:sp>
        <p:nvSpPr>
          <p:cNvPr id="202" name="CustomShape 2"/>
          <p:cNvSpPr/>
          <p:nvPr/>
        </p:nvSpPr>
        <p:spPr>
          <a:xfrm>
            <a:off x="3364560" y="101160"/>
            <a:ext cx="405684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Qui peut orienter ?</a:t>
            </a:r>
            <a:endParaRPr b="0" lang="fr-FR" sz="3600" spc="-1" strike="noStrike">
              <a:latin typeface="Arial"/>
            </a:endParaRPr>
          </a:p>
        </p:txBody>
      </p:sp>
      <p:sp>
        <p:nvSpPr>
          <p:cNvPr id="203" name="CustomShape 3"/>
          <p:cNvSpPr/>
          <p:nvPr/>
        </p:nvSpPr>
        <p:spPr>
          <a:xfrm>
            <a:off x="6696720" y="1073520"/>
            <a:ext cx="2094840" cy="887400"/>
          </a:xfrm>
          <a:prstGeom prst="rect">
            <a:avLst/>
          </a:prstGeom>
          <a:solidFill>
            <a:schemeClr val="accent3">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c0504d"/>
                </a:solidFill>
                <a:latin typeface="Calibri"/>
              </a:rPr>
              <a:t>Intra hospitaliers</a:t>
            </a:r>
            <a:endParaRPr b="0" lang="fr-FR" sz="1800" spc="-1" strike="noStrike">
              <a:latin typeface="Arial"/>
            </a:endParaRPr>
          </a:p>
          <a:p>
            <a:pPr algn="ctr">
              <a:lnSpc>
                <a:spcPct val="100000"/>
              </a:lnSpc>
            </a:pPr>
            <a:endParaRPr b="0" lang="fr-FR" sz="1800" spc="-1" strike="noStrike">
              <a:latin typeface="Arial"/>
            </a:endParaRPr>
          </a:p>
        </p:txBody>
      </p:sp>
      <p:sp>
        <p:nvSpPr>
          <p:cNvPr id="204" name="CustomShape 4"/>
          <p:cNvSpPr/>
          <p:nvPr/>
        </p:nvSpPr>
        <p:spPr>
          <a:xfrm>
            <a:off x="3950640" y="2287440"/>
            <a:ext cx="1991160" cy="697320"/>
          </a:xfrm>
          <a:prstGeom prst="rect">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Patient MA PASS</a:t>
            </a:r>
            <a:endParaRPr b="0" lang="fr-FR" sz="1800" spc="-1" strike="noStrike">
              <a:latin typeface="Arial"/>
            </a:endParaRPr>
          </a:p>
        </p:txBody>
      </p:sp>
      <p:sp>
        <p:nvSpPr>
          <p:cNvPr id="205" name="CustomShape 5"/>
          <p:cNvSpPr/>
          <p:nvPr/>
        </p:nvSpPr>
        <p:spPr>
          <a:xfrm>
            <a:off x="999360" y="3438000"/>
            <a:ext cx="2525400" cy="909720"/>
          </a:xfrm>
          <a:prstGeom prst="rect">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400" spc="-1" strike="noStrike">
                <a:solidFill>
                  <a:srgbClr val="ffffff"/>
                </a:solidFill>
                <a:latin typeface="Calibri"/>
              </a:rPr>
              <a:t>Absence totale ou partielle de droits entravant l’accès et/ou la continuité des soins</a:t>
            </a:r>
            <a:endParaRPr b="0" lang="fr-FR" sz="1400" spc="-1" strike="noStrike">
              <a:latin typeface="Arial"/>
            </a:endParaRPr>
          </a:p>
        </p:txBody>
      </p:sp>
      <p:sp>
        <p:nvSpPr>
          <p:cNvPr id="206" name="CustomShape 6"/>
          <p:cNvSpPr/>
          <p:nvPr/>
        </p:nvSpPr>
        <p:spPr>
          <a:xfrm>
            <a:off x="6426000" y="3438000"/>
            <a:ext cx="1991160" cy="697320"/>
          </a:xfrm>
          <a:prstGeom prst="rect">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Précarité</a:t>
            </a:r>
            <a:endParaRPr b="0" lang="fr-FR" sz="1800" spc="-1" strike="noStrike">
              <a:latin typeface="Arial"/>
            </a:endParaRPr>
          </a:p>
        </p:txBody>
      </p:sp>
      <p:sp>
        <p:nvSpPr>
          <p:cNvPr id="207" name="CustomShape 7"/>
          <p:cNvSpPr/>
          <p:nvPr/>
        </p:nvSpPr>
        <p:spPr>
          <a:xfrm>
            <a:off x="1145160" y="5129280"/>
            <a:ext cx="1933560" cy="1127160"/>
          </a:xfrm>
          <a:prstGeom prst="rect">
            <a:avLst/>
          </a:prstGeom>
          <a:solidFill>
            <a:schemeClr val="accent2">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400" spc="-1" strike="noStrike">
                <a:solidFill>
                  <a:srgbClr val="000000"/>
                </a:solidFill>
                <a:latin typeface="Calibri"/>
              </a:rPr>
              <a:t>HEBERGEMENT</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Sans abri</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Logement précaire</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Hébergé…</a:t>
            </a:r>
            <a:endParaRPr b="0" lang="fr-FR" sz="1400" spc="-1" strike="noStrike">
              <a:latin typeface="Arial"/>
            </a:endParaRPr>
          </a:p>
        </p:txBody>
      </p:sp>
      <p:sp>
        <p:nvSpPr>
          <p:cNvPr id="208" name="CustomShape 8"/>
          <p:cNvSpPr/>
          <p:nvPr/>
        </p:nvSpPr>
        <p:spPr>
          <a:xfrm>
            <a:off x="3337920" y="5136120"/>
            <a:ext cx="1933560" cy="1127160"/>
          </a:xfrm>
          <a:prstGeom prst="rect">
            <a:avLst/>
          </a:prstGeom>
          <a:solidFill>
            <a:schemeClr val="accent2">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800" spc="-1" strike="noStrike">
              <a:latin typeface="Arial"/>
            </a:endParaRPr>
          </a:p>
          <a:p>
            <a:pPr algn="ctr">
              <a:lnSpc>
                <a:spcPct val="100000"/>
              </a:lnSpc>
            </a:pPr>
            <a:r>
              <a:rPr b="0" lang="fr-FR" sz="1400" spc="-1" strike="noStrike">
                <a:solidFill>
                  <a:srgbClr val="000000"/>
                </a:solidFill>
                <a:latin typeface="Calibri"/>
              </a:rPr>
              <a:t>FINANCIER</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Absence de ressources</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Minima sociaux</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Dettes …</a:t>
            </a:r>
            <a:endParaRPr b="0" lang="fr-FR" sz="1400" spc="-1" strike="noStrike">
              <a:latin typeface="Arial"/>
            </a:endParaRPr>
          </a:p>
          <a:p>
            <a:pPr algn="ctr">
              <a:lnSpc>
                <a:spcPct val="100000"/>
              </a:lnSpc>
            </a:pPr>
            <a:endParaRPr b="0" lang="fr-FR" sz="1400" spc="-1" strike="noStrike">
              <a:latin typeface="Arial"/>
            </a:endParaRPr>
          </a:p>
        </p:txBody>
      </p:sp>
      <p:sp>
        <p:nvSpPr>
          <p:cNvPr id="209" name="CustomShape 9"/>
          <p:cNvSpPr/>
          <p:nvPr/>
        </p:nvSpPr>
        <p:spPr>
          <a:xfrm>
            <a:off x="4673880" y="3625560"/>
            <a:ext cx="603360" cy="494280"/>
          </a:xfrm>
          <a:prstGeom prst="mathPlus">
            <a:avLst>
              <a:gd name="adj1" fmla="val 2352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0" name="CustomShape 10"/>
          <p:cNvSpPr/>
          <p:nvPr/>
        </p:nvSpPr>
        <p:spPr>
          <a:xfrm>
            <a:off x="8052120" y="5143320"/>
            <a:ext cx="2858400" cy="1263960"/>
          </a:xfrm>
          <a:prstGeom prst="rect">
            <a:avLst/>
          </a:prstGeom>
          <a:solidFill>
            <a:schemeClr val="accent2">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400" spc="-1" strike="noStrike">
                <a:solidFill>
                  <a:srgbClr val="000000"/>
                </a:solidFill>
                <a:latin typeface="Calibri"/>
              </a:rPr>
              <a:t>ISOLEMENT</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Absence ou rupture familiale</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Sans aide de l’entourage </a:t>
            </a:r>
            <a:endParaRPr b="0" lang="fr-FR" sz="1400" spc="-1" strike="noStrike">
              <a:latin typeface="Arial"/>
            </a:endParaRPr>
          </a:p>
          <a:p>
            <a:pPr algn="ctr">
              <a:lnSpc>
                <a:spcPct val="100000"/>
              </a:lnSpc>
            </a:pPr>
            <a:r>
              <a:rPr b="0" lang="fr-FR" sz="1400" spc="-1" strike="noStrike">
                <a:solidFill>
                  <a:srgbClr val="000000"/>
                </a:solidFill>
                <a:latin typeface="Calibri"/>
              </a:rPr>
              <a:t>–  </a:t>
            </a:r>
            <a:r>
              <a:rPr b="0" lang="fr-FR" sz="1400" spc="-1" strike="noStrike">
                <a:solidFill>
                  <a:srgbClr val="000000"/>
                </a:solidFill>
                <a:latin typeface="Calibri"/>
              </a:rPr>
              <a:t>Manque d’autonomie</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Difficultés à se repérer dans le système de soins</a:t>
            </a:r>
            <a:endParaRPr b="0" lang="fr-FR" sz="1400" spc="-1" strike="noStrike">
              <a:latin typeface="Arial"/>
            </a:endParaRPr>
          </a:p>
        </p:txBody>
      </p:sp>
      <p:sp>
        <p:nvSpPr>
          <p:cNvPr id="211" name="CustomShape 11"/>
          <p:cNvSpPr/>
          <p:nvPr/>
        </p:nvSpPr>
        <p:spPr>
          <a:xfrm>
            <a:off x="5611320" y="5136120"/>
            <a:ext cx="2170080" cy="1127160"/>
          </a:xfrm>
          <a:prstGeom prst="rect">
            <a:avLst/>
          </a:prstGeom>
          <a:solidFill>
            <a:schemeClr val="accent2">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400" spc="-1" strike="noStrike">
                <a:solidFill>
                  <a:srgbClr val="000000"/>
                </a:solidFill>
                <a:latin typeface="Calibri"/>
              </a:rPr>
              <a:t>STATUT ADMINISTRATIF COMPLEXE</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Migrants en situation irrégulière</a:t>
            </a:r>
            <a:endParaRPr b="0" lang="fr-FR" sz="1400" spc="-1" strike="noStrike">
              <a:latin typeface="Arial"/>
            </a:endParaRPr>
          </a:p>
          <a:p>
            <a:pPr marL="285840" indent="-285480" algn="ctr">
              <a:lnSpc>
                <a:spcPct val="100000"/>
              </a:lnSpc>
              <a:buClr>
                <a:srgbClr val="000000"/>
              </a:buClr>
              <a:buFont typeface="StarSymbol"/>
              <a:buChar char="-"/>
            </a:pPr>
            <a:r>
              <a:rPr b="0" lang="fr-FR" sz="1400" spc="-1" strike="noStrike">
                <a:solidFill>
                  <a:srgbClr val="000000"/>
                </a:solidFill>
                <a:latin typeface="Calibri"/>
              </a:rPr>
              <a:t>Demandeurs d’asile</a:t>
            </a:r>
            <a:endParaRPr b="0" lang="fr-FR" sz="1400" spc="-1" strike="noStrike">
              <a:latin typeface="Arial"/>
            </a:endParaRPr>
          </a:p>
        </p:txBody>
      </p:sp>
      <p:sp>
        <p:nvSpPr>
          <p:cNvPr id="212" name="CustomShape 12"/>
          <p:cNvSpPr/>
          <p:nvPr/>
        </p:nvSpPr>
        <p:spPr>
          <a:xfrm>
            <a:off x="2822040" y="2004120"/>
            <a:ext cx="1090800" cy="63180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3" name="CustomShape 13"/>
          <p:cNvSpPr/>
          <p:nvPr/>
        </p:nvSpPr>
        <p:spPr>
          <a:xfrm flipH="1">
            <a:off x="5942160" y="1961640"/>
            <a:ext cx="1656720" cy="67464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4" name="Line 14"/>
          <p:cNvSpPr/>
          <p:nvPr/>
        </p:nvSpPr>
        <p:spPr>
          <a:xfrm>
            <a:off x="7421400" y="4135320"/>
            <a:ext cx="0" cy="560880"/>
          </a:xfrm>
          <a:prstGeom prst="line">
            <a:avLst/>
          </a:prstGeom>
          <a:ln w="19050">
            <a:solidFill>
              <a:srgbClr val="4a7ebb"/>
            </a:solidFill>
            <a:round/>
          </a:ln>
        </p:spPr>
        <p:style>
          <a:lnRef idx="1">
            <a:schemeClr val="accent1"/>
          </a:lnRef>
          <a:fillRef idx="0">
            <a:schemeClr val="accent1"/>
          </a:fillRef>
          <a:effectRef idx="0">
            <a:schemeClr val="accent1"/>
          </a:effectRef>
          <a:fontRef idx="minor"/>
        </p:style>
      </p:sp>
      <p:sp>
        <p:nvSpPr>
          <p:cNvPr id="215" name="Line 15"/>
          <p:cNvSpPr/>
          <p:nvPr/>
        </p:nvSpPr>
        <p:spPr>
          <a:xfrm>
            <a:off x="2112120" y="4696200"/>
            <a:ext cx="7473240" cy="360"/>
          </a:xfrm>
          <a:prstGeom prst="line">
            <a:avLst/>
          </a:prstGeom>
          <a:ln w="19050">
            <a:solidFill>
              <a:srgbClr val="4a7ebb"/>
            </a:solidFill>
            <a:round/>
          </a:ln>
        </p:spPr>
        <p:style>
          <a:lnRef idx="1">
            <a:schemeClr val="accent1"/>
          </a:lnRef>
          <a:fillRef idx="0">
            <a:schemeClr val="accent1"/>
          </a:fillRef>
          <a:effectRef idx="0">
            <a:schemeClr val="accent1"/>
          </a:effectRef>
          <a:fontRef idx="minor"/>
        </p:style>
      </p:sp>
      <p:sp>
        <p:nvSpPr>
          <p:cNvPr id="216" name="CustomShape 16"/>
          <p:cNvSpPr/>
          <p:nvPr/>
        </p:nvSpPr>
        <p:spPr>
          <a:xfrm>
            <a:off x="2112120" y="4696200"/>
            <a:ext cx="360" cy="43272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7" name="CustomShape 17"/>
          <p:cNvSpPr/>
          <p:nvPr/>
        </p:nvSpPr>
        <p:spPr>
          <a:xfrm>
            <a:off x="4345200" y="4716360"/>
            <a:ext cx="360" cy="43272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8" name="CustomShape 18"/>
          <p:cNvSpPr/>
          <p:nvPr/>
        </p:nvSpPr>
        <p:spPr>
          <a:xfrm>
            <a:off x="6696720" y="4716360"/>
            <a:ext cx="360" cy="43272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9" name="CustomShape 19"/>
          <p:cNvSpPr/>
          <p:nvPr/>
        </p:nvSpPr>
        <p:spPr>
          <a:xfrm>
            <a:off x="9590040" y="4716360"/>
            <a:ext cx="360" cy="432720"/>
          </a:xfrm>
          <a:custGeom>
            <a:avLst/>
            <a:gdLst/>
            <a:ahLst/>
            <a:rect l="l" t="t" r="r" b="b"/>
            <a:pathLst>
              <a:path w="21600" h="21600">
                <a:moveTo>
                  <a:pt x="0" y="0"/>
                </a:moveTo>
                <a:lnTo>
                  <a:pt x="21600" y="21600"/>
                </a:lnTo>
              </a:path>
            </a:pathLst>
          </a:custGeom>
          <a:noFill/>
          <a:ln w="19050">
            <a:solidFill>
              <a:srgbClr val="4a7ebb"/>
            </a:solidFill>
            <a:round/>
            <a:tailEnd len="med" type="triangle" w="med"/>
          </a:ln>
        </p:spPr>
        <p:style>
          <a:lnRef idx="1">
            <a:schemeClr val="accent1"/>
          </a:lnRef>
          <a:fillRef idx="0">
            <a:schemeClr val="accent1"/>
          </a:fillRef>
          <a:effectRef idx="0">
            <a:schemeClr val="accent1"/>
          </a:effectRef>
          <a:fontRef idx="minor"/>
        </p:style>
      </p:sp>
    </p:spTree>
  </p:cSld>
  <mc:AlternateContent>
    <mc:Choice Requires="p14">
      <p:transition p14:dur="10"/>
    </mc:Choice>
    <mc:Fallback>
      <p:transition/>
    </mc:Fallback>
  </mc:AlternateContent>
  <p:timing>
    <p:tnLst>
      <p:par>
        <p:cTn id="279" dur="indefinite" restart="never" nodeType="tmRoot">
          <p:childTnLst>
            <p:seq>
              <p:cTn id="280" dur="indefinite" nodeType="mainSeq">
                <p:childTnLst>
                  <p:par>
                    <p:cTn id="281" fill="hold">
                      <p:stCondLst>
                        <p:cond delay="indefinite"/>
                      </p:stCondLst>
                      <p:childTnLst>
                        <p:par>
                          <p:cTn id="282" fill="hold">
                            <p:stCondLst>
                              <p:cond delay="0"/>
                            </p:stCondLst>
                            <p:childTnLst>
                              <p:par>
                                <p:cTn id="283" nodeType="clickEffect" fill="hold" presetClass="entr" presetID="42">
                                  <p:stCondLst>
                                    <p:cond delay="0"/>
                                  </p:stCondLst>
                                  <p:childTnLst>
                                    <p:set>
                                      <p:cBhvr>
                                        <p:cTn id="284" dur="1" fill="hold">
                                          <p:stCondLst>
                                            <p:cond delay="0"/>
                                          </p:stCondLst>
                                        </p:cTn>
                                        <p:tgtEl>
                                          <p:spTgt spid="204"/>
                                        </p:tgtEl>
                                        <p:attrNameLst>
                                          <p:attrName>style.visibility</p:attrName>
                                        </p:attrNameLst>
                                      </p:cBhvr>
                                      <p:to>
                                        <p:strVal val="visible"/>
                                      </p:to>
                                    </p:set>
                                    <p:animEffect filter="fade" transition="in">
                                      <p:cBhvr additive="repl">
                                        <p:cTn id="285" dur="1000"/>
                                        <p:tgtEl>
                                          <p:spTgt spid="204"/>
                                        </p:tgtEl>
                                      </p:cBhvr>
                                    </p:animEffect>
                                    <p:anim calcmode="lin" valueType="num">
                                      <p:cBhvr additive="repl">
                                        <p:cTn id="286" dur="1000" fill="hold"/>
                                        <p:tgtEl>
                                          <p:spTgt spid="204"/>
                                        </p:tgtEl>
                                        <p:attrNameLst>
                                          <p:attrName>ppt_x</p:attrName>
                                        </p:attrNameLst>
                                      </p:cBhvr>
                                      <p:tavLst>
                                        <p:tav tm="0">
                                          <p:val>
                                            <p:strVal val="#ppt_x"/>
                                          </p:val>
                                        </p:tav>
                                        <p:tav tm="100000">
                                          <p:val>
                                            <p:strVal val="#ppt_x"/>
                                          </p:val>
                                        </p:tav>
                                      </p:tavLst>
                                    </p:anim>
                                    <p:anim calcmode="lin" valueType="num">
                                      <p:cBhvr additive="repl">
                                        <p:cTn id="287" dur="1000" fill="hold"/>
                                        <p:tgtEl>
                                          <p:spTgt spid="204"/>
                                        </p:tgtEl>
                                        <p:attrNameLst>
                                          <p:attrName>ppt_y</p:attrName>
                                        </p:attrNameLst>
                                      </p:cBhvr>
                                      <p:tavLst>
                                        <p:tav tm="0">
                                          <p:val>
                                            <p:strVal val="#ppt_y+.1"/>
                                          </p:val>
                                        </p:tav>
                                        <p:tav tm="100000">
                                          <p:val>
                                            <p:strVal val="#ppt_y"/>
                                          </p:val>
                                        </p:tav>
                                      </p:tavLst>
                                    </p:anim>
                                  </p:childTnLst>
                                </p:cTn>
                              </p:par>
                            </p:childTnLst>
                          </p:cTn>
                        </p:par>
                      </p:childTnLst>
                    </p:cTn>
                  </p:par>
                  <p:par>
                    <p:cTn id="288" fill="hold">
                      <p:stCondLst>
                        <p:cond delay="indefinite"/>
                      </p:stCondLst>
                      <p:childTnLst>
                        <p:par>
                          <p:cTn id="289" fill="hold">
                            <p:stCondLst>
                              <p:cond delay="0"/>
                            </p:stCondLst>
                            <p:childTnLst>
                              <p:par>
                                <p:cTn id="290" nodeType="clickEffect" fill="hold" presetClass="entr" presetID="10">
                                  <p:stCondLst>
                                    <p:cond delay="0"/>
                                  </p:stCondLst>
                                  <p:childTnLst>
                                    <p:set>
                                      <p:cBhvr>
                                        <p:cTn id="291" dur="1" fill="hold">
                                          <p:stCondLst>
                                            <p:cond delay="0"/>
                                          </p:stCondLst>
                                        </p:cTn>
                                        <p:tgtEl>
                                          <p:spTgt spid="212"/>
                                        </p:tgtEl>
                                        <p:attrNameLst>
                                          <p:attrName>style.visibility</p:attrName>
                                        </p:attrNameLst>
                                      </p:cBhvr>
                                      <p:to>
                                        <p:strVal val="visible"/>
                                      </p:to>
                                    </p:set>
                                    <p:animEffect filter="fade" transition="in">
                                      <p:cBhvr additive="repl">
                                        <p:cTn id="292" dur="500"/>
                                        <p:tgtEl>
                                          <p:spTgt spid="212"/>
                                        </p:tgtEl>
                                      </p:cBhvr>
                                    </p:animEffect>
                                  </p:childTnLst>
                                </p:cTn>
                              </p:par>
                              <p:par>
                                <p:cTn id="293" nodeType="withEffect" fill="hold" presetClass="entr" presetID="10">
                                  <p:stCondLst>
                                    <p:cond delay="0"/>
                                  </p:stCondLst>
                                  <p:childTnLst>
                                    <p:set>
                                      <p:cBhvr>
                                        <p:cTn id="294" dur="1" fill="hold">
                                          <p:stCondLst>
                                            <p:cond delay="0"/>
                                          </p:stCondLst>
                                        </p:cTn>
                                        <p:tgtEl>
                                          <p:spTgt spid="201"/>
                                        </p:tgtEl>
                                        <p:attrNameLst>
                                          <p:attrName>style.visibility</p:attrName>
                                        </p:attrNameLst>
                                      </p:cBhvr>
                                      <p:to>
                                        <p:strVal val="visible"/>
                                      </p:to>
                                    </p:set>
                                    <p:animEffect filter="fade" transition="in">
                                      <p:cBhvr additive="repl">
                                        <p:cTn id="295" dur="500"/>
                                        <p:tgtEl>
                                          <p:spTgt spid="201"/>
                                        </p:tgtEl>
                                      </p:cBhvr>
                                    </p:animEffect>
                                  </p:childTnLst>
                                </p:cTn>
                              </p:par>
                              <p:par>
                                <p:cTn id="296" nodeType="withEffect" fill="hold" presetClass="entr" presetID="10">
                                  <p:stCondLst>
                                    <p:cond delay="0"/>
                                  </p:stCondLst>
                                  <p:childTnLst>
                                    <p:set>
                                      <p:cBhvr>
                                        <p:cTn id="297" dur="1" fill="hold">
                                          <p:stCondLst>
                                            <p:cond delay="0"/>
                                          </p:stCondLst>
                                        </p:cTn>
                                        <p:tgtEl>
                                          <p:spTgt spid="203"/>
                                        </p:tgtEl>
                                        <p:attrNameLst>
                                          <p:attrName>style.visibility</p:attrName>
                                        </p:attrNameLst>
                                      </p:cBhvr>
                                      <p:to>
                                        <p:strVal val="visible"/>
                                      </p:to>
                                    </p:set>
                                    <p:animEffect filter="fade" transition="in">
                                      <p:cBhvr additive="repl">
                                        <p:cTn id="298" dur="500"/>
                                        <p:tgtEl>
                                          <p:spTgt spid="203"/>
                                        </p:tgtEl>
                                      </p:cBhvr>
                                    </p:animEffect>
                                  </p:childTnLst>
                                </p:cTn>
                              </p:par>
                              <p:par>
                                <p:cTn id="299" nodeType="withEffect" fill="hold" presetClass="entr" presetID="10">
                                  <p:stCondLst>
                                    <p:cond delay="0"/>
                                  </p:stCondLst>
                                  <p:childTnLst>
                                    <p:set>
                                      <p:cBhvr>
                                        <p:cTn id="300" dur="1" fill="hold">
                                          <p:stCondLst>
                                            <p:cond delay="0"/>
                                          </p:stCondLst>
                                        </p:cTn>
                                        <p:tgtEl>
                                          <p:spTgt spid="213"/>
                                        </p:tgtEl>
                                        <p:attrNameLst>
                                          <p:attrName>style.visibility</p:attrName>
                                        </p:attrNameLst>
                                      </p:cBhvr>
                                      <p:to>
                                        <p:strVal val="visible"/>
                                      </p:to>
                                    </p:set>
                                    <p:animEffect filter="fade" transition="in">
                                      <p:cBhvr additive="repl">
                                        <p:cTn id="301" dur="500"/>
                                        <p:tgtEl>
                                          <p:spTgt spid="213"/>
                                        </p:tgtEl>
                                      </p:cBhvr>
                                    </p:animEffect>
                                  </p:childTnLst>
                                </p:cTn>
                              </p:par>
                            </p:childTnLst>
                          </p:cTn>
                        </p:par>
                      </p:childTnLst>
                    </p:cTn>
                  </p:par>
                  <p:par>
                    <p:cTn id="302" fill="hold">
                      <p:stCondLst>
                        <p:cond delay="indefinite"/>
                      </p:stCondLst>
                      <p:childTnLst>
                        <p:par>
                          <p:cTn id="303" fill="hold">
                            <p:stCondLst>
                              <p:cond delay="0"/>
                            </p:stCondLst>
                            <p:childTnLst>
                              <p:par>
                                <p:cTn id="304" nodeType="clickEffect" fill="hold" presetClass="entr" presetID="10">
                                  <p:stCondLst>
                                    <p:cond delay="0"/>
                                  </p:stCondLst>
                                  <p:childTnLst>
                                    <p:set>
                                      <p:cBhvr>
                                        <p:cTn id="305" dur="1" fill="hold">
                                          <p:stCondLst>
                                            <p:cond delay="0"/>
                                          </p:stCondLst>
                                        </p:cTn>
                                        <p:tgtEl>
                                          <p:spTgt spid="205"/>
                                        </p:tgtEl>
                                        <p:attrNameLst>
                                          <p:attrName>style.visibility</p:attrName>
                                        </p:attrNameLst>
                                      </p:cBhvr>
                                      <p:to>
                                        <p:strVal val="visible"/>
                                      </p:to>
                                    </p:set>
                                    <p:animEffect filter="fade" transition="in">
                                      <p:cBhvr additive="repl">
                                        <p:cTn id="306" dur="500"/>
                                        <p:tgtEl>
                                          <p:spTgt spid="205"/>
                                        </p:tgtEl>
                                      </p:cBhvr>
                                    </p:animEffect>
                                  </p:childTnLst>
                                </p:cTn>
                              </p:par>
                              <p:par>
                                <p:cTn id="307" nodeType="withEffect" fill="hold" presetClass="entr" presetID="10">
                                  <p:stCondLst>
                                    <p:cond delay="0"/>
                                  </p:stCondLst>
                                  <p:childTnLst>
                                    <p:set>
                                      <p:cBhvr>
                                        <p:cTn id="308" dur="1" fill="hold">
                                          <p:stCondLst>
                                            <p:cond delay="0"/>
                                          </p:stCondLst>
                                        </p:cTn>
                                        <p:tgtEl>
                                          <p:spTgt spid="209"/>
                                        </p:tgtEl>
                                        <p:attrNameLst>
                                          <p:attrName>style.visibility</p:attrName>
                                        </p:attrNameLst>
                                      </p:cBhvr>
                                      <p:to>
                                        <p:strVal val="visible"/>
                                      </p:to>
                                    </p:set>
                                    <p:animEffect filter="fade" transition="in">
                                      <p:cBhvr additive="repl">
                                        <p:cTn id="309" dur="500"/>
                                        <p:tgtEl>
                                          <p:spTgt spid="209"/>
                                        </p:tgtEl>
                                      </p:cBhvr>
                                    </p:animEffect>
                                  </p:childTnLst>
                                </p:cTn>
                              </p:par>
                              <p:par>
                                <p:cTn id="310" nodeType="withEffect" fill="hold" presetClass="entr" presetID="10">
                                  <p:stCondLst>
                                    <p:cond delay="0"/>
                                  </p:stCondLst>
                                  <p:childTnLst>
                                    <p:set>
                                      <p:cBhvr>
                                        <p:cTn id="311" dur="1" fill="hold">
                                          <p:stCondLst>
                                            <p:cond delay="0"/>
                                          </p:stCondLst>
                                        </p:cTn>
                                        <p:tgtEl>
                                          <p:spTgt spid="206"/>
                                        </p:tgtEl>
                                        <p:attrNameLst>
                                          <p:attrName>style.visibility</p:attrName>
                                        </p:attrNameLst>
                                      </p:cBhvr>
                                      <p:to>
                                        <p:strVal val="visible"/>
                                      </p:to>
                                    </p:set>
                                    <p:animEffect filter="fade" transition="in">
                                      <p:cBhvr additive="repl">
                                        <p:cTn id="312" dur="500"/>
                                        <p:tgtEl>
                                          <p:spTgt spid="206"/>
                                        </p:tgtEl>
                                      </p:cBhvr>
                                    </p:animEffect>
                                  </p:childTnLst>
                                </p:cTn>
                              </p:par>
                              <p:par>
                                <p:cTn id="313" nodeType="withEffect" fill="hold" presetClass="entr" presetID="10">
                                  <p:stCondLst>
                                    <p:cond delay="0"/>
                                  </p:stCondLst>
                                  <p:childTnLst>
                                    <p:set>
                                      <p:cBhvr>
                                        <p:cTn id="314" dur="1" fill="hold">
                                          <p:stCondLst>
                                            <p:cond delay="0"/>
                                          </p:stCondLst>
                                        </p:cTn>
                                        <p:tgtEl>
                                          <p:spTgt spid="215"/>
                                        </p:tgtEl>
                                        <p:attrNameLst>
                                          <p:attrName>style.visibility</p:attrName>
                                        </p:attrNameLst>
                                      </p:cBhvr>
                                      <p:to>
                                        <p:strVal val="visible"/>
                                      </p:to>
                                    </p:set>
                                    <p:animEffect filter="fade" transition="in">
                                      <p:cBhvr additive="repl">
                                        <p:cTn id="315" dur="500"/>
                                        <p:tgtEl>
                                          <p:spTgt spid="215"/>
                                        </p:tgtEl>
                                      </p:cBhvr>
                                    </p:animEffect>
                                  </p:childTnLst>
                                </p:cTn>
                              </p:par>
                              <p:par>
                                <p:cTn id="316" nodeType="withEffect" fill="hold" presetClass="entr" presetID="10">
                                  <p:stCondLst>
                                    <p:cond delay="0"/>
                                  </p:stCondLst>
                                  <p:childTnLst>
                                    <p:set>
                                      <p:cBhvr>
                                        <p:cTn id="317" dur="1" fill="hold">
                                          <p:stCondLst>
                                            <p:cond delay="0"/>
                                          </p:stCondLst>
                                        </p:cTn>
                                        <p:tgtEl>
                                          <p:spTgt spid="214"/>
                                        </p:tgtEl>
                                        <p:attrNameLst>
                                          <p:attrName>style.visibility</p:attrName>
                                        </p:attrNameLst>
                                      </p:cBhvr>
                                      <p:to>
                                        <p:strVal val="visible"/>
                                      </p:to>
                                    </p:set>
                                    <p:animEffect filter="fade" transition="in">
                                      <p:cBhvr additive="repl">
                                        <p:cTn id="318" dur="500"/>
                                        <p:tgtEl>
                                          <p:spTgt spid="214"/>
                                        </p:tgtEl>
                                      </p:cBhvr>
                                    </p:animEffect>
                                  </p:childTnLst>
                                </p:cTn>
                              </p:par>
                              <p:par>
                                <p:cTn id="319" nodeType="withEffect" fill="hold" presetClass="entr" presetID="10">
                                  <p:stCondLst>
                                    <p:cond delay="0"/>
                                  </p:stCondLst>
                                  <p:childTnLst>
                                    <p:set>
                                      <p:cBhvr>
                                        <p:cTn id="320" dur="1" fill="hold">
                                          <p:stCondLst>
                                            <p:cond delay="0"/>
                                          </p:stCondLst>
                                        </p:cTn>
                                        <p:tgtEl>
                                          <p:spTgt spid="219"/>
                                        </p:tgtEl>
                                        <p:attrNameLst>
                                          <p:attrName>style.visibility</p:attrName>
                                        </p:attrNameLst>
                                      </p:cBhvr>
                                      <p:to>
                                        <p:strVal val="visible"/>
                                      </p:to>
                                    </p:set>
                                    <p:animEffect filter="fade" transition="in">
                                      <p:cBhvr additive="repl">
                                        <p:cTn id="321" dur="500"/>
                                        <p:tgtEl>
                                          <p:spTgt spid="219"/>
                                        </p:tgtEl>
                                      </p:cBhvr>
                                    </p:animEffect>
                                  </p:childTnLst>
                                </p:cTn>
                              </p:par>
                              <p:par>
                                <p:cTn id="322" nodeType="withEffect" fill="hold" presetClass="entr" presetID="10">
                                  <p:stCondLst>
                                    <p:cond delay="0"/>
                                  </p:stCondLst>
                                  <p:childTnLst>
                                    <p:set>
                                      <p:cBhvr>
                                        <p:cTn id="323" dur="1" fill="hold">
                                          <p:stCondLst>
                                            <p:cond delay="0"/>
                                          </p:stCondLst>
                                        </p:cTn>
                                        <p:tgtEl>
                                          <p:spTgt spid="218"/>
                                        </p:tgtEl>
                                        <p:attrNameLst>
                                          <p:attrName>style.visibility</p:attrName>
                                        </p:attrNameLst>
                                      </p:cBhvr>
                                      <p:to>
                                        <p:strVal val="visible"/>
                                      </p:to>
                                    </p:set>
                                    <p:animEffect filter="fade" transition="in">
                                      <p:cBhvr additive="repl">
                                        <p:cTn id="324" dur="500"/>
                                        <p:tgtEl>
                                          <p:spTgt spid="218"/>
                                        </p:tgtEl>
                                      </p:cBhvr>
                                    </p:animEffect>
                                  </p:childTnLst>
                                </p:cTn>
                              </p:par>
                              <p:par>
                                <p:cTn id="325" nodeType="withEffect" fill="hold" presetClass="entr" presetID="10">
                                  <p:stCondLst>
                                    <p:cond delay="0"/>
                                  </p:stCondLst>
                                  <p:childTnLst>
                                    <p:set>
                                      <p:cBhvr>
                                        <p:cTn id="326" dur="1" fill="hold">
                                          <p:stCondLst>
                                            <p:cond delay="0"/>
                                          </p:stCondLst>
                                        </p:cTn>
                                        <p:tgtEl>
                                          <p:spTgt spid="217"/>
                                        </p:tgtEl>
                                        <p:attrNameLst>
                                          <p:attrName>style.visibility</p:attrName>
                                        </p:attrNameLst>
                                      </p:cBhvr>
                                      <p:to>
                                        <p:strVal val="visible"/>
                                      </p:to>
                                    </p:set>
                                    <p:animEffect filter="fade" transition="in">
                                      <p:cBhvr additive="repl">
                                        <p:cTn id="327" dur="500"/>
                                        <p:tgtEl>
                                          <p:spTgt spid="217"/>
                                        </p:tgtEl>
                                      </p:cBhvr>
                                    </p:animEffect>
                                  </p:childTnLst>
                                </p:cTn>
                              </p:par>
                              <p:par>
                                <p:cTn id="328" nodeType="withEffect" fill="hold" presetClass="entr" presetID="10">
                                  <p:stCondLst>
                                    <p:cond delay="0"/>
                                  </p:stCondLst>
                                  <p:childTnLst>
                                    <p:set>
                                      <p:cBhvr>
                                        <p:cTn id="329" dur="1" fill="hold">
                                          <p:stCondLst>
                                            <p:cond delay="0"/>
                                          </p:stCondLst>
                                        </p:cTn>
                                        <p:tgtEl>
                                          <p:spTgt spid="216"/>
                                        </p:tgtEl>
                                        <p:attrNameLst>
                                          <p:attrName>style.visibility</p:attrName>
                                        </p:attrNameLst>
                                      </p:cBhvr>
                                      <p:to>
                                        <p:strVal val="visible"/>
                                      </p:to>
                                    </p:set>
                                    <p:animEffect filter="fade" transition="in">
                                      <p:cBhvr additive="repl">
                                        <p:cTn id="330" dur="500"/>
                                        <p:tgtEl>
                                          <p:spTgt spid="216"/>
                                        </p:tgtEl>
                                      </p:cBhvr>
                                    </p:animEffect>
                                  </p:childTnLst>
                                </p:cTn>
                              </p:par>
                              <p:par>
                                <p:cTn id="331" nodeType="withEffect" fill="hold" presetClass="entr" presetID="10">
                                  <p:stCondLst>
                                    <p:cond delay="0"/>
                                  </p:stCondLst>
                                  <p:childTnLst>
                                    <p:set>
                                      <p:cBhvr>
                                        <p:cTn id="332" dur="1" fill="hold">
                                          <p:stCondLst>
                                            <p:cond delay="0"/>
                                          </p:stCondLst>
                                        </p:cTn>
                                        <p:tgtEl>
                                          <p:spTgt spid="207"/>
                                        </p:tgtEl>
                                        <p:attrNameLst>
                                          <p:attrName>style.visibility</p:attrName>
                                        </p:attrNameLst>
                                      </p:cBhvr>
                                      <p:to>
                                        <p:strVal val="visible"/>
                                      </p:to>
                                    </p:set>
                                    <p:animEffect filter="fade" transition="in">
                                      <p:cBhvr additive="repl">
                                        <p:cTn id="333" dur="500"/>
                                        <p:tgtEl>
                                          <p:spTgt spid="207"/>
                                        </p:tgtEl>
                                      </p:cBhvr>
                                    </p:animEffect>
                                  </p:childTnLst>
                                </p:cTn>
                              </p:par>
                              <p:par>
                                <p:cTn id="334" nodeType="withEffect" fill="hold" presetClass="entr" presetID="10">
                                  <p:stCondLst>
                                    <p:cond delay="0"/>
                                  </p:stCondLst>
                                  <p:childTnLst>
                                    <p:set>
                                      <p:cBhvr>
                                        <p:cTn id="335" dur="1" fill="hold">
                                          <p:stCondLst>
                                            <p:cond delay="0"/>
                                          </p:stCondLst>
                                        </p:cTn>
                                        <p:tgtEl>
                                          <p:spTgt spid="208"/>
                                        </p:tgtEl>
                                        <p:attrNameLst>
                                          <p:attrName>style.visibility</p:attrName>
                                        </p:attrNameLst>
                                      </p:cBhvr>
                                      <p:to>
                                        <p:strVal val="visible"/>
                                      </p:to>
                                    </p:set>
                                    <p:animEffect filter="fade" transition="in">
                                      <p:cBhvr additive="repl">
                                        <p:cTn id="336" dur="500"/>
                                        <p:tgtEl>
                                          <p:spTgt spid="208"/>
                                        </p:tgtEl>
                                      </p:cBhvr>
                                    </p:animEffect>
                                  </p:childTnLst>
                                </p:cTn>
                              </p:par>
                              <p:par>
                                <p:cTn id="337" nodeType="withEffect" fill="hold" presetClass="entr" presetID="10">
                                  <p:stCondLst>
                                    <p:cond delay="0"/>
                                  </p:stCondLst>
                                  <p:childTnLst>
                                    <p:set>
                                      <p:cBhvr>
                                        <p:cTn id="338" dur="1" fill="hold">
                                          <p:stCondLst>
                                            <p:cond delay="0"/>
                                          </p:stCondLst>
                                        </p:cTn>
                                        <p:tgtEl>
                                          <p:spTgt spid="211"/>
                                        </p:tgtEl>
                                        <p:attrNameLst>
                                          <p:attrName>style.visibility</p:attrName>
                                        </p:attrNameLst>
                                      </p:cBhvr>
                                      <p:to>
                                        <p:strVal val="visible"/>
                                      </p:to>
                                    </p:set>
                                    <p:animEffect filter="fade" transition="in">
                                      <p:cBhvr additive="repl">
                                        <p:cTn id="339" dur="500"/>
                                        <p:tgtEl>
                                          <p:spTgt spid="211"/>
                                        </p:tgtEl>
                                      </p:cBhvr>
                                    </p:animEffect>
                                  </p:childTnLst>
                                </p:cTn>
                              </p:par>
                              <p:par>
                                <p:cTn id="340" nodeType="withEffect" fill="hold" presetClass="entr" presetID="10">
                                  <p:stCondLst>
                                    <p:cond delay="0"/>
                                  </p:stCondLst>
                                  <p:childTnLst>
                                    <p:set>
                                      <p:cBhvr>
                                        <p:cTn id="341" dur="1" fill="hold">
                                          <p:stCondLst>
                                            <p:cond delay="0"/>
                                          </p:stCondLst>
                                        </p:cTn>
                                        <p:tgtEl>
                                          <p:spTgt spid="210"/>
                                        </p:tgtEl>
                                        <p:attrNameLst>
                                          <p:attrName>style.visibility</p:attrName>
                                        </p:attrNameLst>
                                      </p:cBhvr>
                                      <p:to>
                                        <p:strVal val="visible"/>
                                      </p:to>
                                    </p:set>
                                    <p:animEffect filter="fade" transition="in">
                                      <p:cBhvr additive="repl">
                                        <p:cTn id="342"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pic>
        <p:nvPicPr>
          <p:cNvPr id="221" name="Image 2" descr=""/>
          <p:cNvPicPr/>
          <p:nvPr/>
        </p:nvPicPr>
        <p:blipFill>
          <a:blip r:embed="rId1"/>
          <a:srcRect l="24431" t="0" r="21244" b="0"/>
          <a:stretch/>
        </p:blipFill>
        <p:spPr>
          <a:xfrm>
            <a:off x="1550160" y="1229760"/>
            <a:ext cx="7215120" cy="4936680"/>
          </a:xfrm>
          <a:prstGeom prst="rect">
            <a:avLst/>
          </a:prstGeom>
          <a:ln w="0">
            <a:noFill/>
          </a:ln>
        </p:spPr>
      </p:pic>
      <p:sp>
        <p:nvSpPr>
          <p:cNvPr id="222" name="CustomShape 2"/>
          <p:cNvSpPr/>
          <p:nvPr/>
        </p:nvSpPr>
        <p:spPr>
          <a:xfrm flipV="1">
            <a:off x="7528680" y="3386880"/>
            <a:ext cx="590040" cy="446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3" name="CustomShape 3"/>
          <p:cNvSpPr/>
          <p:nvPr/>
        </p:nvSpPr>
        <p:spPr>
          <a:xfrm>
            <a:off x="5934240" y="4818600"/>
            <a:ext cx="1317960" cy="731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4" name="CustomShape 4"/>
          <p:cNvSpPr/>
          <p:nvPr/>
        </p:nvSpPr>
        <p:spPr>
          <a:xfrm flipH="1">
            <a:off x="2601000" y="4895640"/>
            <a:ext cx="1760040" cy="212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5" name="CustomShape 5"/>
          <p:cNvSpPr/>
          <p:nvPr/>
        </p:nvSpPr>
        <p:spPr>
          <a:xfrm flipH="1" flipV="1">
            <a:off x="2253240" y="3822840"/>
            <a:ext cx="1063080" cy="232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6" name="CustomShape 6"/>
          <p:cNvSpPr/>
          <p:nvPr/>
        </p:nvSpPr>
        <p:spPr>
          <a:xfrm>
            <a:off x="1550160" y="367416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7.81 %</a:t>
            </a:r>
            <a:endParaRPr b="0" lang="fr-FR" sz="1200" spc="-1" strike="noStrike">
              <a:latin typeface="Arial"/>
            </a:endParaRPr>
          </a:p>
        </p:txBody>
      </p:sp>
      <p:sp>
        <p:nvSpPr>
          <p:cNvPr id="227" name="CustomShape 7"/>
          <p:cNvSpPr/>
          <p:nvPr/>
        </p:nvSpPr>
        <p:spPr>
          <a:xfrm>
            <a:off x="5306400" y="131364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6.25%</a:t>
            </a:r>
            <a:endParaRPr b="0" lang="fr-FR" sz="1200" spc="-1" strike="noStrike">
              <a:latin typeface="Arial"/>
            </a:endParaRPr>
          </a:p>
        </p:txBody>
      </p:sp>
      <p:sp>
        <p:nvSpPr>
          <p:cNvPr id="228" name="CustomShape 8"/>
          <p:cNvSpPr/>
          <p:nvPr/>
        </p:nvSpPr>
        <p:spPr>
          <a:xfrm>
            <a:off x="1839960" y="492372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1.56 %</a:t>
            </a:r>
            <a:endParaRPr b="0" lang="fr-FR" sz="1200" spc="-1" strike="noStrike">
              <a:latin typeface="Arial"/>
            </a:endParaRPr>
          </a:p>
        </p:txBody>
      </p:sp>
      <p:sp>
        <p:nvSpPr>
          <p:cNvPr id="229" name="CustomShape 9"/>
          <p:cNvSpPr/>
          <p:nvPr/>
        </p:nvSpPr>
        <p:spPr>
          <a:xfrm>
            <a:off x="7394760" y="537840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1.56 %</a:t>
            </a:r>
            <a:endParaRPr b="0" lang="fr-FR" sz="1200" spc="-1" strike="noStrike">
              <a:latin typeface="Arial"/>
            </a:endParaRPr>
          </a:p>
        </p:txBody>
      </p:sp>
      <p:sp>
        <p:nvSpPr>
          <p:cNvPr id="230" name="CustomShape 10"/>
          <p:cNvSpPr/>
          <p:nvPr/>
        </p:nvSpPr>
        <p:spPr>
          <a:xfrm>
            <a:off x="2030400" y="583812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1.56 %</a:t>
            </a:r>
            <a:endParaRPr b="0" lang="fr-FR" sz="1200" spc="-1" strike="noStrike">
              <a:latin typeface="Arial"/>
            </a:endParaRPr>
          </a:p>
        </p:txBody>
      </p:sp>
      <p:sp>
        <p:nvSpPr>
          <p:cNvPr id="231" name="CustomShape 11"/>
          <p:cNvSpPr/>
          <p:nvPr/>
        </p:nvSpPr>
        <p:spPr>
          <a:xfrm>
            <a:off x="8041320" y="301104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4.68 %</a:t>
            </a:r>
            <a:endParaRPr b="0" lang="fr-FR" sz="1200" spc="-1" strike="noStrike">
              <a:latin typeface="Arial"/>
            </a:endParaRPr>
          </a:p>
        </p:txBody>
      </p:sp>
      <p:sp>
        <p:nvSpPr>
          <p:cNvPr id="232" name="CustomShape 12"/>
          <p:cNvSpPr/>
          <p:nvPr/>
        </p:nvSpPr>
        <p:spPr>
          <a:xfrm>
            <a:off x="6674760" y="184536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4.68 %</a:t>
            </a:r>
            <a:endParaRPr b="0" lang="fr-FR" sz="1200" spc="-1" strike="noStrike">
              <a:latin typeface="Arial"/>
            </a:endParaRPr>
          </a:p>
        </p:txBody>
      </p:sp>
      <p:sp>
        <p:nvSpPr>
          <p:cNvPr id="233" name="CustomShape 13"/>
          <p:cNvSpPr/>
          <p:nvPr/>
        </p:nvSpPr>
        <p:spPr>
          <a:xfrm>
            <a:off x="1763640" y="1378800"/>
            <a:ext cx="2782080" cy="58896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1" lang="fr-FR" sz="1200" spc="-1" strike="noStrike">
                <a:solidFill>
                  <a:srgbClr val="000000"/>
                </a:solidFill>
                <a:latin typeface="Calibri Light"/>
                <a:ea typeface="Times New Roman"/>
              </a:rPr>
              <a:t>Hors territoire</a:t>
            </a:r>
            <a:endParaRPr b="0" lang="fr-FR" sz="1200" spc="-1" strike="noStrike">
              <a:latin typeface="Arial"/>
            </a:endParaRPr>
          </a:p>
          <a:p>
            <a:pPr>
              <a:lnSpc>
                <a:spcPct val="100000"/>
              </a:lnSpc>
            </a:pPr>
            <a:r>
              <a:rPr b="0" lang="fr-FR" sz="1200" spc="-1" strike="noStrike">
                <a:solidFill>
                  <a:srgbClr val="000000"/>
                </a:solidFill>
                <a:latin typeface="Calibri Light"/>
                <a:ea typeface="Times New Roman"/>
              </a:rPr>
              <a:t>Conches en Ouche : 1.56 %</a:t>
            </a:r>
            <a:endParaRPr b="0" lang="fr-FR" sz="1200" spc="-1" strike="noStrike">
              <a:latin typeface="Arial"/>
            </a:endParaRPr>
          </a:p>
        </p:txBody>
      </p:sp>
      <p:sp>
        <p:nvSpPr>
          <p:cNvPr id="234" name="CustomShape 14"/>
          <p:cNvSpPr/>
          <p:nvPr/>
        </p:nvSpPr>
        <p:spPr>
          <a:xfrm>
            <a:off x="5771880" y="6017040"/>
            <a:ext cx="70308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67.2 %</a:t>
            </a:r>
            <a:endParaRPr b="0" lang="fr-FR" sz="1200" spc="-1" strike="noStrike">
              <a:latin typeface="Arial"/>
            </a:endParaRPr>
          </a:p>
        </p:txBody>
      </p:sp>
      <p:sp>
        <p:nvSpPr>
          <p:cNvPr id="235" name="CustomShape 15"/>
          <p:cNvSpPr/>
          <p:nvPr/>
        </p:nvSpPr>
        <p:spPr>
          <a:xfrm>
            <a:off x="6678720" y="4891320"/>
            <a:ext cx="974880" cy="446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6" name="CustomShape 16"/>
          <p:cNvSpPr/>
          <p:nvPr/>
        </p:nvSpPr>
        <p:spPr>
          <a:xfrm flipH="1">
            <a:off x="2928960" y="5409360"/>
            <a:ext cx="1950480" cy="563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7" name="CustomShape 17"/>
          <p:cNvSpPr/>
          <p:nvPr/>
        </p:nvSpPr>
        <p:spPr>
          <a:xfrm>
            <a:off x="7712280" y="4653000"/>
            <a:ext cx="685440" cy="298440"/>
          </a:xfrm>
          <a:prstGeom prst="rect">
            <a:avLst/>
          </a:prstGeom>
          <a:solidFill>
            <a:schemeClr val="lt1"/>
          </a:solidFill>
          <a:ln w="6350">
            <a:solidFill>
              <a:srgbClr val="000000"/>
            </a:solidFill>
            <a:round/>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3,12 %</a:t>
            </a:r>
            <a:endParaRPr b="0" lang="fr-FR" sz="1200" spc="-1" strike="noStrike">
              <a:latin typeface="Arial"/>
            </a:endParaRPr>
          </a:p>
        </p:txBody>
      </p:sp>
      <p:sp>
        <p:nvSpPr>
          <p:cNvPr id="238" name="CustomShape 18"/>
          <p:cNvSpPr/>
          <p:nvPr/>
        </p:nvSpPr>
        <p:spPr>
          <a:xfrm>
            <a:off x="5710680" y="5447520"/>
            <a:ext cx="342720" cy="5742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9" name="CustomShape 19"/>
          <p:cNvSpPr/>
          <p:nvPr/>
        </p:nvSpPr>
        <p:spPr>
          <a:xfrm flipV="1">
            <a:off x="4125960" y="1613520"/>
            <a:ext cx="1180800" cy="8456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40" name="CustomShape 20"/>
          <p:cNvSpPr/>
          <p:nvPr/>
        </p:nvSpPr>
        <p:spPr>
          <a:xfrm flipV="1">
            <a:off x="5344920" y="2139840"/>
            <a:ext cx="1371240" cy="14169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41" name="CustomShape 21"/>
          <p:cNvSpPr/>
          <p:nvPr/>
        </p:nvSpPr>
        <p:spPr>
          <a:xfrm>
            <a:off x="8989200" y="1582200"/>
            <a:ext cx="2921400" cy="3656520"/>
          </a:xfrm>
          <a:prstGeom prst="rect">
            <a:avLst/>
          </a:prstGeom>
          <a:solidFill>
            <a:schemeClr val="accent1">
              <a:lumMod val="60000"/>
              <a:lumOff val="40000"/>
            </a:schemeClr>
          </a:solidFill>
          <a:ln w="0">
            <a:noFill/>
          </a:ln>
        </p:spPr>
        <p:style>
          <a:lnRef idx="0"/>
          <a:fillRef idx="0"/>
          <a:effectRef idx="0"/>
          <a:fontRef idx="minor"/>
        </p:style>
        <p:txBody>
          <a:bodyPr lIns="90000" rIns="90000" tIns="45000" bIns="45000">
            <a:spAutoFit/>
          </a:bodyPr>
          <a:p>
            <a:pPr algn="ctr">
              <a:lnSpc>
                <a:spcPct val="100000"/>
              </a:lnSpc>
            </a:pPr>
            <a:r>
              <a:rPr b="1" lang="fr-FR" sz="1800" spc="-1" strike="noStrike">
                <a:solidFill>
                  <a:srgbClr val="000000"/>
                </a:solidFill>
                <a:latin typeface="Calibri Light"/>
                <a:ea typeface="Calibri Light"/>
              </a:rPr>
              <a:t>La grande majorité des personnes accompagnées réside sur la commune nouvelle de Verneuil d’Avre et d’Iton. Les autres villes de domiciliation sont Breteuil, Rugles, Tillières sur Avre, La Vieille Lyre, Mesnils sur Iton, Pullay, Piseux et pour lesquelles un accompagnement au domicile est mis en place.</a:t>
            </a:r>
            <a:endParaRPr b="0" lang="fr-FR" sz="1800" spc="-1" strike="noStrike">
              <a:latin typeface="Arial"/>
            </a:endParaRPr>
          </a:p>
          <a:p>
            <a:pPr>
              <a:lnSpc>
                <a:spcPct val="100000"/>
              </a:lnSpc>
            </a:pPr>
            <a:endParaRPr b="0" lang="fr-FR" sz="1800" spc="-1" strike="noStrike">
              <a:latin typeface="Arial"/>
            </a:endParaRPr>
          </a:p>
        </p:txBody>
      </p:sp>
      <p:sp>
        <p:nvSpPr>
          <p:cNvPr id="242" name="CustomShape 22"/>
          <p:cNvSpPr/>
          <p:nvPr/>
        </p:nvSpPr>
        <p:spPr>
          <a:xfrm>
            <a:off x="443160" y="67140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Provenance du public</a:t>
            </a:r>
            <a:endParaRPr b="0" lang="fr-FR" sz="2400" spc="-1" strike="noStrike">
              <a:latin typeface="Arial"/>
            </a:endParaRPr>
          </a:p>
        </p:txBody>
      </p:sp>
    </p:spTree>
  </p:cSld>
  <mc:AlternateContent>
    <mc:Choice Requires="p14">
      <p:transition p14:dur="10"/>
    </mc:Choice>
    <mc:Fallback>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44"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Caractéristiques du public et détail de l’accompagnement</a:t>
            </a:r>
            <a:endParaRPr b="0" lang="fr-FR" sz="2400" spc="-1" strike="noStrike">
              <a:latin typeface="Arial"/>
            </a:endParaRPr>
          </a:p>
        </p:txBody>
      </p:sp>
      <p:graphicFrame>
        <p:nvGraphicFramePr>
          <p:cNvPr id="245" name="Graphique 24"/>
          <p:cNvGraphicFramePr/>
          <p:nvPr/>
        </p:nvGraphicFramePr>
        <p:xfrm>
          <a:off x="545760" y="1857960"/>
          <a:ext cx="4762080" cy="270036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46" name="Graphique 25"/>
          <p:cNvGraphicFramePr/>
          <p:nvPr/>
        </p:nvGraphicFramePr>
        <p:xfrm>
          <a:off x="6158160" y="1832760"/>
          <a:ext cx="4746960" cy="2750400"/>
        </p:xfrm>
        <a:graphic>
          <a:graphicData uri="http://schemas.openxmlformats.org/drawingml/2006/chart">
            <c:chart xmlns:c="http://schemas.openxmlformats.org/drawingml/2006/chart" xmlns:r="http://schemas.openxmlformats.org/officeDocument/2006/relationships" r:id="rId2"/>
          </a:graphicData>
        </a:graphic>
      </p:graphicFrame>
      <p:sp>
        <p:nvSpPr>
          <p:cNvPr id="247" name="CustomShape 3"/>
          <p:cNvSpPr/>
          <p:nvPr/>
        </p:nvSpPr>
        <p:spPr>
          <a:xfrm>
            <a:off x="2387880" y="5011920"/>
            <a:ext cx="584064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64 personnes suivies dans la durée dont 58 nouveaux</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Un public majoritairement âgé de 18 à 25 ans</a:t>
            </a:r>
            <a:endParaRPr b="0" lang="fr-FR" sz="1800" spc="-1" strike="noStrike">
              <a:latin typeface="Arial"/>
            </a:endParaRPr>
          </a:p>
        </p:txBody>
      </p:sp>
    </p:spTree>
  </p:cSld>
  <mc:AlternateContent>
    <mc:Choice Requires="p14">
      <p:transition p14:dur="10"/>
    </mc:Choice>
    <mc:Fallback>
      <p:transition/>
    </mc:Fallback>
  </mc:AlternateContent>
  <p:timing>
    <p:tnLst>
      <p:par>
        <p:cTn id="343" dur="indefinite" restart="never" nodeType="tmRoot">
          <p:childTnLst>
            <p:seq>
              <p:cTn id="344" dur="indefinite" nodeType="mainSeq">
                <p:childTnLst>
                  <p:par>
                    <p:cTn id="345" fill="hold">
                      <p:stCondLst>
                        <p:cond delay="indefinite"/>
                      </p:stCondLst>
                      <p:childTnLst>
                        <p:par>
                          <p:cTn id="346" fill="hold">
                            <p:stCondLst>
                              <p:cond delay="0"/>
                            </p:stCondLst>
                            <p:childTnLst>
                              <p:par>
                                <p:cTn id="347" nodeType="clickEffect" fill="hold" presetClass="entr" presetID="42">
                                  <p:stCondLst>
                                    <p:cond delay="0"/>
                                  </p:stCondLst>
                                  <p:childTnLst>
                                    <p:set>
                                      <p:cBhvr>
                                        <p:cTn id="348" dur="1" fill="hold">
                                          <p:stCondLst>
                                            <p:cond delay="0"/>
                                          </p:stCondLst>
                                        </p:cTn>
                                        <p:tgtEl>
                                          <p:spTgt spid="245"/>
                                        </p:tgtEl>
                                        <p:attrNameLst>
                                          <p:attrName>style.visibility</p:attrName>
                                        </p:attrNameLst>
                                      </p:cBhvr>
                                      <p:to>
                                        <p:strVal val="visible"/>
                                      </p:to>
                                    </p:set>
                                    <p:animEffect filter="fade" transition="in">
                                      <p:cBhvr additive="repl">
                                        <p:cTn id="349" dur="1000"/>
                                        <p:tgtEl>
                                          <p:spTgt spid="245"/>
                                        </p:tgtEl>
                                      </p:cBhvr>
                                    </p:animEffect>
                                    <p:anim calcmode="lin" valueType="num">
                                      <p:cBhvr additive="repl">
                                        <p:cTn id="350" dur="1000" fill="hold"/>
                                        <p:tgtEl>
                                          <p:spTgt spid="245"/>
                                        </p:tgtEl>
                                        <p:attrNameLst>
                                          <p:attrName>ppt_x</p:attrName>
                                        </p:attrNameLst>
                                      </p:cBhvr>
                                      <p:tavLst>
                                        <p:tav tm="0">
                                          <p:val>
                                            <p:strVal val="#ppt_x"/>
                                          </p:val>
                                        </p:tav>
                                        <p:tav tm="100000">
                                          <p:val>
                                            <p:strVal val="#ppt_x"/>
                                          </p:val>
                                        </p:tav>
                                      </p:tavLst>
                                    </p:anim>
                                    <p:anim calcmode="lin" valueType="num">
                                      <p:cBhvr additive="repl">
                                        <p:cTn id="351" dur="1000" fill="hold"/>
                                        <p:tgtEl>
                                          <p:spTgt spid="245"/>
                                        </p:tgtEl>
                                        <p:attrNameLst>
                                          <p:attrName>ppt_y</p:attrName>
                                        </p:attrNameLst>
                                      </p:cBhvr>
                                      <p:tavLst>
                                        <p:tav tm="0">
                                          <p:val>
                                            <p:strVal val="#ppt_y+.1"/>
                                          </p:val>
                                        </p:tav>
                                        <p:tav tm="100000">
                                          <p:val>
                                            <p:strVal val="#ppt_y"/>
                                          </p:val>
                                        </p:tav>
                                      </p:tavLst>
                                    </p:anim>
                                  </p:childTnLst>
                                </p:cTn>
                              </p:par>
                              <p:par>
                                <p:cTn id="352" nodeType="withEffect" fill="hold" presetClass="entr" presetID="42">
                                  <p:stCondLst>
                                    <p:cond delay="0"/>
                                  </p:stCondLst>
                                  <p:childTnLst>
                                    <p:set>
                                      <p:cBhvr>
                                        <p:cTn id="353" dur="1" fill="hold">
                                          <p:stCondLst>
                                            <p:cond delay="0"/>
                                          </p:stCondLst>
                                        </p:cTn>
                                        <p:tgtEl>
                                          <p:spTgt spid="246"/>
                                        </p:tgtEl>
                                        <p:attrNameLst>
                                          <p:attrName>style.visibility</p:attrName>
                                        </p:attrNameLst>
                                      </p:cBhvr>
                                      <p:to>
                                        <p:strVal val="visible"/>
                                      </p:to>
                                    </p:set>
                                    <p:animEffect filter="fade" transition="in">
                                      <p:cBhvr additive="repl">
                                        <p:cTn id="354" dur="1000"/>
                                        <p:tgtEl>
                                          <p:spTgt spid="246"/>
                                        </p:tgtEl>
                                      </p:cBhvr>
                                    </p:animEffect>
                                    <p:anim calcmode="lin" valueType="num">
                                      <p:cBhvr additive="repl">
                                        <p:cTn id="355" dur="1000" fill="hold"/>
                                        <p:tgtEl>
                                          <p:spTgt spid="246"/>
                                        </p:tgtEl>
                                        <p:attrNameLst>
                                          <p:attrName>ppt_x</p:attrName>
                                        </p:attrNameLst>
                                      </p:cBhvr>
                                      <p:tavLst>
                                        <p:tav tm="0">
                                          <p:val>
                                            <p:strVal val="#ppt_x"/>
                                          </p:val>
                                        </p:tav>
                                        <p:tav tm="100000">
                                          <p:val>
                                            <p:strVal val="#ppt_x"/>
                                          </p:val>
                                        </p:tav>
                                      </p:tavLst>
                                    </p:anim>
                                    <p:anim calcmode="lin" valueType="num">
                                      <p:cBhvr additive="repl">
                                        <p:cTn id="356" dur="1000" fill="hold"/>
                                        <p:tgtEl>
                                          <p:spTgt spid="246"/>
                                        </p:tgtEl>
                                        <p:attrNameLst>
                                          <p:attrName>ppt_y</p:attrName>
                                        </p:attrNameLst>
                                      </p:cBhvr>
                                      <p:tavLst>
                                        <p:tav tm="0">
                                          <p:val>
                                            <p:strVal val="#ppt_y+.1"/>
                                          </p:val>
                                        </p:tav>
                                        <p:tav tm="100000">
                                          <p:val>
                                            <p:strVal val="#ppt_y"/>
                                          </p:val>
                                        </p:tav>
                                      </p:tavLst>
                                    </p:anim>
                                  </p:childTnLst>
                                </p:cTn>
                              </p:par>
                            </p:childTnLst>
                          </p:cTn>
                        </p:par>
                      </p:childTnLst>
                    </p:cTn>
                  </p:par>
                  <p:par>
                    <p:cTn id="357" fill="hold">
                      <p:stCondLst>
                        <p:cond delay="indefinite"/>
                      </p:stCondLst>
                      <p:childTnLst>
                        <p:par>
                          <p:cTn id="358" fill="hold">
                            <p:stCondLst>
                              <p:cond delay="0"/>
                            </p:stCondLst>
                            <p:childTnLst>
                              <p:par>
                                <p:cTn id="359" nodeType="clickEffect" fill="hold" presetClass="entr" presetID="10">
                                  <p:stCondLst>
                                    <p:cond delay="0"/>
                                  </p:stCondLst>
                                  <p:childTnLst>
                                    <p:set>
                                      <p:cBhvr>
                                        <p:cTn id="360" dur="1" fill="hold">
                                          <p:stCondLst>
                                            <p:cond delay="0"/>
                                          </p:stCondLst>
                                        </p:cTn>
                                        <p:tgtEl>
                                          <p:spTgt spid="247"/>
                                        </p:tgtEl>
                                        <p:attrNameLst>
                                          <p:attrName>style.visibility</p:attrName>
                                        </p:attrNameLst>
                                      </p:cBhvr>
                                      <p:to>
                                        <p:strVal val="visible"/>
                                      </p:to>
                                    </p:set>
                                    <p:animEffect filter="fade" transition="in">
                                      <p:cBhvr additive="repl">
                                        <p:cTn id="361" dur="5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
          <p:cNvSpPr/>
          <p:nvPr/>
        </p:nvSpPr>
        <p:spPr>
          <a:xfrm>
            <a:off x="1875240" y="40104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49"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Caractéristiques du public et détail de l’accompagnement</a:t>
            </a:r>
            <a:endParaRPr b="0" lang="fr-FR" sz="2400" spc="-1" strike="noStrike">
              <a:latin typeface="Arial"/>
            </a:endParaRPr>
          </a:p>
        </p:txBody>
      </p:sp>
      <p:sp>
        <p:nvSpPr>
          <p:cNvPr id="250" name="CustomShape 3"/>
          <p:cNvSpPr/>
          <p:nvPr/>
        </p:nvSpPr>
        <p:spPr>
          <a:xfrm>
            <a:off x="3718440" y="5196600"/>
            <a:ext cx="512496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Les personnes accompagnées sont majoritairement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Des personnes seules ou familles monoparentales</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Des personnes nées en France métropolitaine</a:t>
            </a:r>
            <a:endParaRPr b="0" lang="fr-FR" sz="1800" spc="-1" strike="noStrike">
              <a:latin typeface="Arial"/>
            </a:endParaRPr>
          </a:p>
        </p:txBody>
      </p:sp>
      <p:sp>
        <p:nvSpPr>
          <p:cNvPr id="251" name="CustomShape 4"/>
          <p:cNvSpPr/>
          <p:nvPr/>
        </p:nvSpPr>
        <p:spPr>
          <a:xfrm flipH="1">
            <a:off x="4995720" y="2283480"/>
            <a:ext cx="704880" cy="947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2" name="CustomShape 5"/>
          <p:cNvSpPr/>
          <p:nvPr/>
        </p:nvSpPr>
        <p:spPr>
          <a:xfrm>
            <a:off x="6280920" y="2144520"/>
            <a:ext cx="595080" cy="6127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grpSp>
        <p:nvGrpSpPr>
          <p:cNvPr id="253" name="Group 6"/>
          <p:cNvGrpSpPr/>
          <p:nvPr/>
        </p:nvGrpSpPr>
        <p:grpSpPr>
          <a:xfrm>
            <a:off x="3527640" y="1383840"/>
            <a:ext cx="5506560" cy="3362760"/>
            <a:chOff x="3527640" y="1383840"/>
            <a:chExt cx="5506560" cy="3362760"/>
          </a:xfrm>
        </p:grpSpPr>
        <p:graphicFrame>
          <p:nvGraphicFramePr>
            <p:cNvPr id="254" name="Graphique 6"/>
            <p:cNvGraphicFramePr/>
            <p:nvPr/>
          </p:nvGraphicFramePr>
          <p:xfrm>
            <a:off x="3527640" y="1383840"/>
            <a:ext cx="5506560" cy="3362760"/>
          </p:xfrm>
          <a:graphic>
            <a:graphicData uri="http://schemas.openxmlformats.org/drawingml/2006/chart">
              <c:chart xmlns:c="http://schemas.openxmlformats.org/drawingml/2006/chart" xmlns:r="http://schemas.openxmlformats.org/officeDocument/2006/relationships" r:id="rId1"/>
            </a:graphicData>
          </a:graphic>
        </p:graphicFrame>
        <p:sp>
          <p:nvSpPr>
            <p:cNvPr id="255" name="CustomShape 7"/>
            <p:cNvSpPr/>
            <p:nvPr/>
          </p:nvSpPr>
          <p:spPr>
            <a:xfrm>
              <a:off x="5029200" y="1850760"/>
              <a:ext cx="1897200" cy="266400"/>
            </a:xfrm>
            <a:prstGeom prst="rect">
              <a:avLst/>
            </a:prstGeom>
            <a:solidFill>
              <a:schemeClr val="lt1"/>
            </a:solidFill>
            <a:ln w="6350">
              <a:noFill/>
            </a:ln>
          </p:spPr>
          <p:style>
            <a:lnRef idx="0"/>
            <a:fillRef idx="0"/>
            <a:effectRef idx="0"/>
            <a:fontRef idx="minor"/>
          </p:style>
          <p:txBody>
            <a:bodyPr>
              <a:noAutofit/>
            </a:bodyPr>
            <a:p>
              <a:pPr>
                <a:lnSpc>
                  <a:spcPct val="100000"/>
                </a:lnSpc>
              </a:pPr>
              <a:r>
                <a:rPr b="0" lang="fr-FR" sz="1200" spc="-1" strike="noStrike">
                  <a:solidFill>
                    <a:srgbClr val="000000"/>
                  </a:solidFill>
                  <a:latin typeface="Calibri Light"/>
                  <a:ea typeface="Times New Roman"/>
                </a:rPr>
                <a:t>Nombre d'enfants à charge</a:t>
              </a:r>
              <a:endParaRPr b="0" lang="fr-FR" sz="1200" spc="-1" strike="noStrike">
                <a:latin typeface="Arial"/>
              </a:endParaRPr>
            </a:p>
          </p:txBody>
        </p:sp>
      </p:grpSp>
    </p:spTree>
  </p:cSld>
  <mc:AlternateContent>
    <mc:Choice Requires="p14">
      <p:transition p14:dur="10"/>
    </mc:Choice>
    <mc:Fallback>
      <p:transition/>
    </mc:Fallback>
  </mc:AlternateContent>
  <p:timing>
    <p:tnLst>
      <p:par>
        <p:cTn id="362" dur="indefinite" restart="never" nodeType="tmRoot">
          <p:childTnLst>
            <p:seq>
              <p:cTn id="363" dur="indefinite" nodeType="mainSeq">
                <p:childTnLst>
                  <p:par>
                    <p:cTn id="364" fill="hold">
                      <p:stCondLst>
                        <p:cond delay="indefinite"/>
                      </p:stCondLst>
                      <p:childTnLst>
                        <p:par>
                          <p:cTn id="365" fill="hold">
                            <p:stCondLst>
                              <p:cond delay="0"/>
                            </p:stCondLst>
                            <p:childTnLst>
                              <p:par>
                                <p:cTn id="366" nodeType="clickEffect" fill="hold" presetClass="entr" presetID="10">
                                  <p:stCondLst>
                                    <p:cond delay="0"/>
                                  </p:stCondLst>
                                  <p:childTnLst>
                                    <p:set>
                                      <p:cBhvr>
                                        <p:cTn id="367" dur="1" fill="hold">
                                          <p:stCondLst>
                                            <p:cond delay="0"/>
                                          </p:stCondLst>
                                        </p:cTn>
                                        <p:tgtEl>
                                          <p:spTgt spid="250"/>
                                        </p:tgtEl>
                                        <p:attrNameLst>
                                          <p:attrName>style.visibility</p:attrName>
                                        </p:attrNameLst>
                                      </p:cBhvr>
                                      <p:to>
                                        <p:strVal val="visible"/>
                                      </p:to>
                                    </p:set>
                                    <p:animEffect filter="fade" transition="in">
                                      <p:cBhvr additive="repl">
                                        <p:cTn id="368" dur="500"/>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57"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Caractéristiques du public et détail de l’accompagnement</a:t>
            </a:r>
            <a:endParaRPr b="0" lang="fr-FR" sz="2400" spc="-1" strike="noStrike">
              <a:latin typeface="Arial"/>
            </a:endParaRPr>
          </a:p>
        </p:txBody>
      </p:sp>
      <p:graphicFrame>
        <p:nvGraphicFramePr>
          <p:cNvPr id="258" name="Graphique 11"/>
          <p:cNvGraphicFramePr/>
          <p:nvPr/>
        </p:nvGraphicFramePr>
        <p:xfrm>
          <a:off x="2032200" y="1552320"/>
          <a:ext cx="6095520" cy="3419640"/>
        </p:xfrm>
        <a:graphic>
          <a:graphicData uri="http://schemas.openxmlformats.org/drawingml/2006/chart">
            <c:chart xmlns:c="http://schemas.openxmlformats.org/drawingml/2006/chart" xmlns:r="http://schemas.openxmlformats.org/officeDocument/2006/relationships" r:id="rId1"/>
          </a:graphicData>
        </a:graphic>
      </p:graphicFrame>
      <p:sp>
        <p:nvSpPr>
          <p:cNvPr id="259" name="CustomShape 3"/>
          <p:cNvSpPr/>
          <p:nvPr/>
        </p:nvSpPr>
        <p:spPr>
          <a:xfrm>
            <a:off x="1829880" y="4589280"/>
            <a:ext cx="6690600" cy="2010600"/>
          </a:xfrm>
          <a:prstGeom prst="rect">
            <a:avLst/>
          </a:prstGeom>
          <a:noFill/>
          <a:ln w="0">
            <a:noFill/>
          </a:ln>
        </p:spPr>
        <p:style>
          <a:lnRef idx="0"/>
          <a:fillRef idx="0"/>
          <a:effectRef idx="0"/>
          <a:fontRef idx="minor"/>
        </p:style>
        <p:txBody>
          <a:bodyPr lIns="90000" rIns="90000" tIns="45000" bIns="45000">
            <a:spAutoFit/>
          </a:bodyPr>
          <a:p>
            <a:pPr marL="285840" indent="-285480">
              <a:lnSpc>
                <a:spcPct val="100000"/>
              </a:lnSpc>
              <a:buClr>
                <a:srgbClr val="000000"/>
              </a:buClr>
              <a:buFont typeface="Webdings" charset="2"/>
              <a:buChar char=""/>
            </a:pPr>
            <a:r>
              <a:rPr b="0" lang="fr-FR" sz="1800" spc="-1" strike="noStrike">
                <a:solidFill>
                  <a:srgbClr val="000000"/>
                </a:solidFill>
                <a:latin typeface="Calibri"/>
              </a:rPr>
              <a:t>Le 14 juillet 2025, le CAO Ysos (structure d’hébergement en semi-collectif et appartements en diffus) a été victime d’un incendie. Du fait de la fermeture de l’hébergement en semi-collectif, le nombre d’orientations a considérablement baissé. </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Ces orientations concernaient principalement les personnes migrantes</a:t>
            </a:r>
            <a:endParaRPr b="0" lang="fr-FR" sz="1800" spc="-1" strike="noStrike">
              <a:latin typeface="Arial"/>
            </a:endParaRPr>
          </a:p>
          <a:p>
            <a:pPr>
              <a:lnSpc>
                <a:spcPct val="100000"/>
              </a:lnSpc>
            </a:pPr>
            <a:r>
              <a:rPr b="1" lang="fr-FR" sz="1800" spc="-1" strike="noStrike">
                <a:solidFill>
                  <a:srgbClr val="000000"/>
                </a:solidFill>
                <a:latin typeface="Calibri"/>
              </a:rPr>
              <a:t> </a:t>
            </a:r>
            <a:endParaRPr b="0" lang="fr-FR" sz="1800" spc="-1" strike="noStrike">
              <a:latin typeface="Arial"/>
            </a:endParaRPr>
          </a:p>
        </p:txBody>
      </p:sp>
    </p:spTree>
  </p:cSld>
  <mc:AlternateContent>
    <mc:Choice Requires="p14">
      <p:transition p14:dur="10"/>
    </mc:Choice>
    <mc:Fallback>
      <p:transition/>
    </mc:Fallback>
  </mc:AlternateContent>
  <p:timing>
    <p:tnLst>
      <p:par>
        <p:cTn id="369" dur="indefinite" restart="never" nodeType="tmRoot">
          <p:childTnLst>
            <p:seq>
              <p:cTn id="370" dur="indefinite" nodeType="mainSeq">
                <p:childTnLst>
                  <p:par>
                    <p:cTn id="371" fill="hold">
                      <p:stCondLst>
                        <p:cond delay="0"/>
                      </p:stCondLst>
                      <p:childTnLst>
                        <p:par>
                          <p:cTn id="372" fill="hold">
                            <p:stCondLst>
                              <p:cond delay="0"/>
                            </p:stCondLst>
                            <p:childTnLst>
                              <p:par>
                                <p:cTn id="373" nodeType="withEffect" fill="hold" presetClass="entr" presetID="42">
                                  <p:stCondLst>
                                    <p:cond delay="0"/>
                                  </p:stCondLst>
                                  <p:childTnLst>
                                    <p:set>
                                      <p:cBhvr>
                                        <p:cTn id="374" dur="1" fill="hold">
                                          <p:stCondLst>
                                            <p:cond delay="0"/>
                                          </p:stCondLst>
                                        </p:cTn>
                                        <p:tgtEl>
                                          <p:spTgt spid="258"/>
                                        </p:tgtEl>
                                        <p:attrNameLst>
                                          <p:attrName>style.visibility</p:attrName>
                                        </p:attrNameLst>
                                      </p:cBhvr>
                                      <p:to>
                                        <p:strVal val="visible"/>
                                      </p:to>
                                    </p:set>
                                    <p:animEffect filter="fade" transition="in">
                                      <p:cBhvr additive="repl">
                                        <p:cTn id="375" dur="1000"/>
                                        <p:tgtEl>
                                          <p:spTgt spid="258"/>
                                        </p:tgtEl>
                                      </p:cBhvr>
                                    </p:animEffect>
                                    <p:anim calcmode="lin" valueType="num">
                                      <p:cBhvr additive="repl">
                                        <p:cTn id="376" dur="1000" fill="hold"/>
                                        <p:tgtEl>
                                          <p:spTgt spid="258"/>
                                        </p:tgtEl>
                                        <p:attrNameLst>
                                          <p:attrName>ppt_x</p:attrName>
                                        </p:attrNameLst>
                                      </p:cBhvr>
                                      <p:tavLst>
                                        <p:tav tm="0">
                                          <p:val>
                                            <p:strVal val="#ppt_x"/>
                                          </p:val>
                                        </p:tav>
                                        <p:tav tm="100000">
                                          <p:val>
                                            <p:strVal val="#ppt_x"/>
                                          </p:val>
                                        </p:tav>
                                      </p:tavLst>
                                    </p:anim>
                                    <p:anim calcmode="lin" valueType="num">
                                      <p:cBhvr additive="repl">
                                        <p:cTn id="377" dur="1000" fill="hold"/>
                                        <p:tgtEl>
                                          <p:spTgt spid="258"/>
                                        </p:tgtEl>
                                        <p:attrNameLst>
                                          <p:attrName>ppt_y</p:attrName>
                                        </p:attrNameLst>
                                      </p:cBhvr>
                                      <p:tavLst>
                                        <p:tav tm="0">
                                          <p:val>
                                            <p:strVal val="#ppt_y+.1"/>
                                          </p:val>
                                        </p:tav>
                                        <p:tav tm="100000">
                                          <p:val>
                                            <p:strVal val="#ppt_y"/>
                                          </p:val>
                                        </p:tav>
                                      </p:tavLst>
                                    </p:anim>
                                  </p:childTnLst>
                                </p:cTn>
                              </p:par>
                            </p:childTnLst>
                          </p:cTn>
                        </p:par>
                      </p:childTnLst>
                    </p:cTn>
                  </p:par>
                  <p:par>
                    <p:cTn id="378" fill="hold">
                      <p:stCondLst>
                        <p:cond delay="indefinite"/>
                      </p:stCondLst>
                      <p:childTnLst>
                        <p:par>
                          <p:cTn id="379" fill="hold">
                            <p:stCondLst>
                              <p:cond delay="0"/>
                            </p:stCondLst>
                            <p:childTnLst>
                              <p:par>
                                <p:cTn id="380" nodeType="clickEffect" fill="hold" presetClass="entr" presetID="10">
                                  <p:stCondLst>
                                    <p:cond delay="0"/>
                                  </p:stCondLst>
                                  <p:childTnLst>
                                    <p:set>
                                      <p:cBhvr>
                                        <p:cTn id="381" dur="1" fill="hold">
                                          <p:stCondLst>
                                            <p:cond delay="0"/>
                                          </p:stCondLst>
                                        </p:cTn>
                                        <p:tgtEl>
                                          <p:spTgt spid="259"/>
                                        </p:tgtEl>
                                        <p:attrNameLst>
                                          <p:attrName>style.visibility</p:attrName>
                                        </p:attrNameLst>
                                      </p:cBhvr>
                                      <p:to>
                                        <p:strVal val="visible"/>
                                      </p:to>
                                    </p:set>
                                    <p:animEffect filter="fade" transition="in">
                                      <p:cBhvr additive="repl">
                                        <p:cTn id="382" dur="5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61"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Caractéristiques du public et détail de l’accompagnement</a:t>
            </a:r>
            <a:endParaRPr b="0" lang="fr-FR" sz="2400" spc="-1" strike="noStrike">
              <a:latin typeface="Arial"/>
            </a:endParaRPr>
          </a:p>
        </p:txBody>
      </p:sp>
      <p:sp>
        <p:nvSpPr>
          <p:cNvPr id="262" name="CustomShape 3"/>
          <p:cNvSpPr/>
          <p:nvPr/>
        </p:nvSpPr>
        <p:spPr>
          <a:xfrm>
            <a:off x="802440" y="5109840"/>
            <a:ext cx="831744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a:rPr>
              <a:t>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1" lang="fr-FR" sz="1800" spc="-1" strike="noStrike">
                <a:solidFill>
                  <a:srgbClr val="000000"/>
                </a:solidFill>
                <a:latin typeface="Calibri"/>
              </a:rPr>
              <a:t>Des structures associatives et caritatives</a:t>
            </a:r>
            <a:r>
              <a:rPr b="0" lang="fr-FR" sz="1800" spc="-1" strike="noStrike">
                <a:solidFill>
                  <a:srgbClr val="000000"/>
                </a:solidFill>
                <a:latin typeface="Calibri"/>
              </a:rPr>
              <a:t> sans hébergement qui </a:t>
            </a:r>
            <a:r>
              <a:rPr b="1" lang="fr-FR" sz="1800" spc="-1" strike="noStrike">
                <a:solidFill>
                  <a:srgbClr val="000000"/>
                </a:solidFill>
                <a:latin typeface="Calibri"/>
              </a:rPr>
              <a:t>orientent</a:t>
            </a:r>
            <a:r>
              <a:rPr b="0" lang="fr-FR" sz="1800" spc="-1" strike="noStrike">
                <a:solidFill>
                  <a:srgbClr val="000000"/>
                </a:solidFill>
                <a:latin typeface="Calibri"/>
              </a:rPr>
              <a:t> majoritairement vers la mission d’appui aux P.A.S.S .</a:t>
            </a:r>
            <a:endParaRPr b="0" lang="fr-FR" sz="1800" spc="-1" strike="noStrike">
              <a:latin typeface="Arial"/>
            </a:endParaRPr>
          </a:p>
        </p:txBody>
      </p:sp>
      <p:graphicFrame>
        <p:nvGraphicFramePr>
          <p:cNvPr id="263" name="Graphique 11"/>
          <p:cNvGraphicFramePr/>
          <p:nvPr/>
        </p:nvGraphicFramePr>
        <p:xfrm>
          <a:off x="1304280" y="1656720"/>
          <a:ext cx="6972480" cy="342072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383" dur="indefinite" restart="never" nodeType="tmRoot">
          <p:childTnLst>
            <p:seq>
              <p:cTn id="384" dur="indefinite" nodeType="mainSeq">
                <p:childTnLst>
                  <p:par>
                    <p:cTn id="385" fill="hold">
                      <p:stCondLst>
                        <p:cond delay="indefinite"/>
                      </p:stCondLst>
                      <p:childTnLst>
                        <p:par>
                          <p:cTn id="386" fill="hold">
                            <p:stCondLst>
                              <p:cond delay="0"/>
                            </p:stCondLst>
                            <p:childTnLst>
                              <p:par>
                                <p:cTn id="387" nodeType="clickEffect" fill="hold" presetClass="entr" presetID="42">
                                  <p:stCondLst>
                                    <p:cond delay="0"/>
                                  </p:stCondLst>
                                  <p:childTnLst>
                                    <p:set>
                                      <p:cBhvr>
                                        <p:cTn id="388" dur="1" fill="hold">
                                          <p:stCondLst>
                                            <p:cond delay="0"/>
                                          </p:stCondLst>
                                        </p:cTn>
                                        <p:tgtEl>
                                          <p:spTgt spid="263"/>
                                        </p:tgtEl>
                                        <p:attrNameLst>
                                          <p:attrName>style.visibility</p:attrName>
                                        </p:attrNameLst>
                                      </p:cBhvr>
                                      <p:to>
                                        <p:strVal val="visible"/>
                                      </p:to>
                                    </p:set>
                                    <p:animEffect filter="fade" transition="in">
                                      <p:cBhvr additive="repl">
                                        <p:cTn id="389" dur="1000"/>
                                        <p:tgtEl>
                                          <p:spTgt spid="263"/>
                                        </p:tgtEl>
                                      </p:cBhvr>
                                    </p:animEffect>
                                    <p:anim calcmode="lin" valueType="num">
                                      <p:cBhvr additive="repl">
                                        <p:cTn id="390" dur="1000" fill="hold"/>
                                        <p:tgtEl>
                                          <p:spTgt spid="263"/>
                                        </p:tgtEl>
                                        <p:attrNameLst>
                                          <p:attrName>ppt_x</p:attrName>
                                        </p:attrNameLst>
                                      </p:cBhvr>
                                      <p:tavLst>
                                        <p:tav tm="0">
                                          <p:val>
                                            <p:strVal val="#ppt_x"/>
                                          </p:val>
                                        </p:tav>
                                        <p:tav tm="100000">
                                          <p:val>
                                            <p:strVal val="#ppt_x"/>
                                          </p:val>
                                        </p:tav>
                                      </p:tavLst>
                                    </p:anim>
                                    <p:anim calcmode="lin" valueType="num">
                                      <p:cBhvr additive="repl">
                                        <p:cTn id="391" dur="1000" fill="hold"/>
                                        <p:tgtEl>
                                          <p:spTgt spid="263"/>
                                        </p:tgtEl>
                                        <p:attrNameLst>
                                          <p:attrName>ppt_y</p:attrName>
                                        </p:attrNameLst>
                                      </p:cBhvr>
                                      <p:tavLst>
                                        <p:tav tm="0">
                                          <p:val>
                                            <p:strVal val="#ppt_y+.1"/>
                                          </p:val>
                                        </p:tav>
                                        <p:tav tm="100000">
                                          <p:val>
                                            <p:strVal val="#ppt_y"/>
                                          </p:val>
                                        </p:tav>
                                      </p:tavLst>
                                    </p:anim>
                                  </p:childTnLst>
                                </p:cTn>
                              </p:par>
                            </p:childTnLst>
                          </p:cTn>
                        </p:par>
                      </p:childTnLst>
                    </p:cTn>
                  </p:par>
                  <p:par>
                    <p:cTn id="392" fill="hold">
                      <p:stCondLst>
                        <p:cond delay="indefinite"/>
                      </p:stCondLst>
                      <p:childTnLst>
                        <p:par>
                          <p:cTn id="393" fill="hold">
                            <p:stCondLst>
                              <p:cond delay="0"/>
                            </p:stCondLst>
                            <p:childTnLst>
                              <p:par>
                                <p:cTn id="394" nodeType="clickEffect" fill="hold" presetClass="entr" presetID="10">
                                  <p:stCondLst>
                                    <p:cond delay="0"/>
                                  </p:stCondLst>
                                  <p:childTnLst>
                                    <p:set>
                                      <p:cBhvr>
                                        <p:cTn id="395" dur="1" fill="hold">
                                          <p:stCondLst>
                                            <p:cond delay="0"/>
                                          </p:stCondLst>
                                        </p:cTn>
                                        <p:tgtEl>
                                          <p:spTgt spid="262"/>
                                        </p:tgtEl>
                                        <p:attrNameLst>
                                          <p:attrName>style.visibility</p:attrName>
                                        </p:attrNameLst>
                                      </p:cBhvr>
                                      <p:to>
                                        <p:strVal val="visible"/>
                                      </p:to>
                                    </p:set>
                                    <p:animEffect filter="fade" transition="in">
                                      <p:cBhvr additive="repl">
                                        <p:cTn id="396" dur="5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65"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Caractéristiques du public et détail de l’accompagnement</a:t>
            </a:r>
            <a:endParaRPr b="0" lang="fr-FR" sz="2400" spc="-1" strike="noStrike">
              <a:latin typeface="Arial"/>
            </a:endParaRPr>
          </a:p>
        </p:txBody>
      </p:sp>
      <p:sp>
        <p:nvSpPr>
          <p:cNvPr id="266" name="CustomShape 3"/>
          <p:cNvSpPr/>
          <p:nvPr/>
        </p:nvSpPr>
        <p:spPr>
          <a:xfrm>
            <a:off x="1015200" y="4976280"/>
            <a:ext cx="831744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a:rPr>
              <a:t>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Un public qui a majoritairement des </a:t>
            </a:r>
            <a:r>
              <a:rPr b="1" lang="fr-FR" sz="1800" spc="-1" strike="noStrike">
                <a:solidFill>
                  <a:srgbClr val="000000"/>
                </a:solidFill>
                <a:latin typeface="Calibri"/>
              </a:rPr>
              <a:t>droits de base ouverts</a:t>
            </a:r>
            <a:r>
              <a:rPr b="0" lang="fr-FR" sz="1800" spc="-1" strike="noStrike">
                <a:solidFill>
                  <a:srgbClr val="000000"/>
                </a:solidFill>
                <a:latin typeface="Calibri"/>
              </a:rPr>
              <a:t>, mais </a:t>
            </a:r>
            <a:r>
              <a:rPr b="1" lang="fr-FR" sz="1800" spc="-1" strike="noStrike">
                <a:solidFill>
                  <a:srgbClr val="000000"/>
                </a:solidFill>
                <a:latin typeface="Calibri"/>
              </a:rPr>
              <a:t>pas de complémentaire santé</a:t>
            </a:r>
            <a:r>
              <a:rPr b="0" lang="fr-FR" sz="1800" spc="-1" strike="noStrike">
                <a:solidFill>
                  <a:srgbClr val="000000"/>
                </a:solidFill>
                <a:latin typeface="Calibri"/>
              </a:rPr>
              <a:t>.</a:t>
            </a:r>
            <a:endParaRPr b="0" lang="fr-FR" sz="1800" spc="-1" strike="noStrike">
              <a:latin typeface="Arial"/>
            </a:endParaRPr>
          </a:p>
        </p:txBody>
      </p:sp>
      <p:graphicFrame>
        <p:nvGraphicFramePr>
          <p:cNvPr id="267" name="Graphique 5"/>
          <p:cNvGraphicFramePr/>
          <p:nvPr/>
        </p:nvGraphicFramePr>
        <p:xfrm>
          <a:off x="510840" y="1656720"/>
          <a:ext cx="6023520" cy="297972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68" name="Graphique 6"/>
          <p:cNvGraphicFramePr/>
          <p:nvPr/>
        </p:nvGraphicFramePr>
        <p:xfrm>
          <a:off x="6642000" y="1420200"/>
          <a:ext cx="3570840" cy="3452760"/>
        </p:xfrm>
        <a:graphic>
          <a:graphicData uri="http://schemas.openxmlformats.org/drawingml/2006/chart">
            <c:chart xmlns:c="http://schemas.openxmlformats.org/drawingml/2006/chart" xmlns:r="http://schemas.openxmlformats.org/officeDocument/2006/relationships" r:id="rId2"/>
          </a:graphicData>
        </a:graphic>
      </p:graphicFrame>
    </p:spTree>
  </p:cSld>
  <mc:AlternateContent>
    <mc:Choice Requires="p14">
      <p:transition p14:dur="10"/>
    </mc:Choice>
    <mc:Fallback>
      <p:transition/>
    </mc:Fallback>
  </mc:AlternateContent>
  <p:timing>
    <p:tnLst>
      <p:par>
        <p:cTn id="397" dur="indefinite" restart="never" nodeType="tmRoot">
          <p:childTnLst>
            <p:seq>
              <p:cTn id="398" dur="indefinite" nodeType="mainSeq">
                <p:childTnLst>
                  <p:par>
                    <p:cTn id="399" fill="hold">
                      <p:stCondLst>
                        <p:cond delay="indefinite"/>
                      </p:stCondLst>
                      <p:childTnLst>
                        <p:par>
                          <p:cTn id="400" fill="hold">
                            <p:stCondLst>
                              <p:cond delay="0"/>
                            </p:stCondLst>
                            <p:childTnLst>
                              <p:par>
                                <p:cTn id="401" nodeType="clickEffect" fill="hold" presetClass="entr" presetID="42">
                                  <p:stCondLst>
                                    <p:cond delay="0"/>
                                  </p:stCondLst>
                                  <p:childTnLst>
                                    <p:set>
                                      <p:cBhvr>
                                        <p:cTn id="402" dur="1" fill="hold">
                                          <p:stCondLst>
                                            <p:cond delay="0"/>
                                          </p:stCondLst>
                                        </p:cTn>
                                        <p:tgtEl>
                                          <p:spTgt spid="267"/>
                                        </p:tgtEl>
                                        <p:attrNameLst>
                                          <p:attrName>style.visibility</p:attrName>
                                        </p:attrNameLst>
                                      </p:cBhvr>
                                      <p:to>
                                        <p:strVal val="visible"/>
                                      </p:to>
                                    </p:set>
                                    <p:animEffect filter="fade" transition="in">
                                      <p:cBhvr additive="repl">
                                        <p:cTn id="403" dur="1000"/>
                                        <p:tgtEl>
                                          <p:spTgt spid="267"/>
                                        </p:tgtEl>
                                      </p:cBhvr>
                                    </p:animEffect>
                                    <p:anim calcmode="lin" valueType="num">
                                      <p:cBhvr additive="repl">
                                        <p:cTn id="404" dur="1000" fill="hold"/>
                                        <p:tgtEl>
                                          <p:spTgt spid="267"/>
                                        </p:tgtEl>
                                        <p:attrNameLst>
                                          <p:attrName>ppt_x</p:attrName>
                                        </p:attrNameLst>
                                      </p:cBhvr>
                                      <p:tavLst>
                                        <p:tav tm="0">
                                          <p:val>
                                            <p:strVal val="#ppt_x"/>
                                          </p:val>
                                        </p:tav>
                                        <p:tav tm="100000">
                                          <p:val>
                                            <p:strVal val="#ppt_x"/>
                                          </p:val>
                                        </p:tav>
                                      </p:tavLst>
                                    </p:anim>
                                    <p:anim calcmode="lin" valueType="num">
                                      <p:cBhvr additive="repl">
                                        <p:cTn id="405" dur="1000" fill="hold"/>
                                        <p:tgtEl>
                                          <p:spTgt spid="267"/>
                                        </p:tgtEl>
                                        <p:attrNameLst>
                                          <p:attrName>ppt_y</p:attrName>
                                        </p:attrNameLst>
                                      </p:cBhvr>
                                      <p:tavLst>
                                        <p:tav tm="0">
                                          <p:val>
                                            <p:strVal val="#ppt_y+.1"/>
                                          </p:val>
                                        </p:tav>
                                        <p:tav tm="100000">
                                          <p:val>
                                            <p:strVal val="#ppt_y"/>
                                          </p:val>
                                        </p:tav>
                                      </p:tavLst>
                                    </p:anim>
                                  </p:childTnLst>
                                </p:cTn>
                              </p:par>
                              <p:par>
                                <p:cTn id="406" nodeType="withEffect" fill="hold" presetClass="entr" presetID="42">
                                  <p:stCondLst>
                                    <p:cond delay="0"/>
                                  </p:stCondLst>
                                  <p:childTnLst>
                                    <p:set>
                                      <p:cBhvr>
                                        <p:cTn id="407" dur="1" fill="hold">
                                          <p:stCondLst>
                                            <p:cond delay="0"/>
                                          </p:stCondLst>
                                        </p:cTn>
                                        <p:tgtEl>
                                          <p:spTgt spid="268"/>
                                        </p:tgtEl>
                                        <p:attrNameLst>
                                          <p:attrName>style.visibility</p:attrName>
                                        </p:attrNameLst>
                                      </p:cBhvr>
                                      <p:to>
                                        <p:strVal val="visible"/>
                                      </p:to>
                                    </p:set>
                                    <p:animEffect filter="fade" transition="in">
                                      <p:cBhvr additive="repl">
                                        <p:cTn id="408" dur="1000"/>
                                        <p:tgtEl>
                                          <p:spTgt spid="268"/>
                                        </p:tgtEl>
                                      </p:cBhvr>
                                    </p:animEffect>
                                    <p:anim calcmode="lin" valueType="num">
                                      <p:cBhvr additive="repl">
                                        <p:cTn id="409" dur="1000" fill="hold"/>
                                        <p:tgtEl>
                                          <p:spTgt spid="268"/>
                                        </p:tgtEl>
                                        <p:attrNameLst>
                                          <p:attrName>ppt_x</p:attrName>
                                        </p:attrNameLst>
                                      </p:cBhvr>
                                      <p:tavLst>
                                        <p:tav tm="0">
                                          <p:val>
                                            <p:strVal val="#ppt_x"/>
                                          </p:val>
                                        </p:tav>
                                        <p:tav tm="100000">
                                          <p:val>
                                            <p:strVal val="#ppt_x"/>
                                          </p:val>
                                        </p:tav>
                                      </p:tavLst>
                                    </p:anim>
                                    <p:anim calcmode="lin" valueType="num">
                                      <p:cBhvr additive="repl">
                                        <p:cTn id="410"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par>
                    <p:cTn id="411" fill="hold">
                      <p:stCondLst>
                        <p:cond delay="indefinite"/>
                      </p:stCondLst>
                      <p:childTnLst>
                        <p:par>
                          <p:cTn id="412" fill="hold">
                            <p:stCondLst>
                              <p:cond delay="0"/>
                            </p:stCondLst>
                            <p:childTnLst>
                              <p:par>
                                <p:cTn id="413" nodeType="clickEffect" fill="hold" presetClass="entr" presetID="10">
                                  <p:stCondLst>
                                    <p:cond delay="0"/>
                                  </p:stCondLst>
                                  <p:childTnLst>
                                    <p:set>
                                      <p:cBhvr>
                                        <p:cTn id="414" dur="1" fill="hold">
                                          <p:stCondLst>
                                            <p:cond delay="0"/>
                                          </p:stCondLst>
                                        </p:cTn>
                                        <p:tgtEl>
                                          <p:spTgt spid="266"/>
                                        </p:tgtEl>
                                        <p:attrNameLst>
                                          <p:attrName>style.visibility</p:attrName>
                                        </p:attrNameLst>
                                      </p:cBhvr>
                                      <p:to>
                                        <p:strVal val="visible"/>
                                      </p:to>
                                    </p:set>
                                    <p:animEffect filter="fade" transition="in">
                                      <p:cBhvr additive="repl">
                                        <p:cTn id="415" dur="5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70"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social</a:t>
            </a:r>
            <a:endParaRPr b="0" lang="fr-FR" sz="2400" spc="-1" strike="noStrike">
              <a:latin typeface="Arial"/>
            </a:endParaRPr>
          </a:p>
        </p:txBody>
      </p:sp>
      <p:sp>
        <p:nvSpPr>
          <p:cNvPr id="271" name="CustomShape 3"/>
          <p:cNvSpPr/>
          <p:nvPr/>
        </p:nvSpPr>
        <p:spPr>
          <a:xfrm>
            <a:off x="1438560" y="1656720"/>
            <a:ext cx="831744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a:rPr>
              <a:t>Nombre d’accompagnements réalisés : 64 – Nombre de rdv physiques : 321 </a:t>
            </a:r>
            <a:endParaRPr b="0" lang="fr-FR" sz="1800" spc="-1" strike="noStrike">
              <a:latin typeface="Arial"/>
            </a:endParaRPr>
          </a:p>
          <a:p>
            <a:pPr>
              <a:lnSpc>
                <a:spcPct val="100000"/>
              </a:lnSpc>
            </a:pPr>
            <a:endParaRPr b="0" lang="fr-FR" sz="1800" spc="-1" strike="noStrike">
              <a:latin typeface="Arial"/>
            </a:endParaRPr>
          </a:p>
        </p:txBody>
      </p:sp>
      <p:graphicFrame>
        <p:nvGraphicFramePr>
          <p:cNvPr id="272" name="Graphique 7"/>
          <p:cNvGraphicFramePr/>
          <p:nvPr/>
        </p:nvGraphicFramePr>
        <p:xfrm>
          <a:off x="288720" y="2268000"/>
          <a:ext cx="6923520" cy="4310280"/>
        </p:xfrm>
        <a:graphic>
          <a:graphicData uri="http://schemas.openxmlformats.org/drawingml/2006/chart">
            <c:chart xmlns:c="http://schemas.openxmlformats.org/drawingml/2006/chart" xmlns:r="http://schemas.openxmlformats.org/officeDocument/2006/relationships" r:id="rId1"/>
          </a:graphicData>
        </a:graphic>
      </p:graphicFrame>
      <p:sp>
        <p:nvSpPr>
          <p:cNvPr id="273" name="CustomShape 4"/>
          <p:cNvSpPr/>
          <p:nvPr/>
        </p:nvSpPr>
        <p:spPr>
          <a:xfrm>
            <a:off x="8938080" y="677160"/>
            <a:ext cx="3024720" cy="420516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La majorité des premières demandes d’intervention concerne la problématiques d’accès aux soins, arrive ensuite la problématique d’accès aux droits.</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D’autres problématiques émergent, au fur et à mesure des entretiens :</a:t>
            </a:r>
            <a:endParaRPr b="0" lang="fr-FR" sz="1800" spc="-1" strike="noStrike">
              <a:latin typeface="Arial"/>
            </a:endParaRPr>
          </a:p>
          <a:p>
            <a:pPr>
              <a:lnSpc>
                <a:spcPct val="100000"/>
              </a:lnSpc>
            </a:pPr>
            <a:r>
              <a:rPr b="0" lang="fr-FR" sz="1800" spc="-1" strike="noStrike">
                <a:solidFill>
                  <a:srgbClr val="000000"/>
                </a:solidFill>
                <a:latin typeface="Calibri"/>
              </a:rPr>
              <a:t>-Difficultés d’ordre administratif, problèmes psychiques, financiers et isolement social.</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416" dur="indefinite" restart="never" nodeType="tmRoot">
          <p:childTnLst>
            <p:seq>
              <p:cTn id="417" dur="indefinite" nodeType="mainSeq">
                <p:childTnLst>
                  <p:par>
                    <p:cTn id="418" fill="hold">
                      <p:stCondLst>
                        <p:cond delay="indefinite"/>
                      </p:stCondLst>
                      <p:childTnLst>
                        <p:par>
                          <p:cTn id="419" fill="hold">
                            <p:stCondLst>
                              <p:cond delay="0"/>
                            </p:stCondLst>
                            <p:childTnLst>
                              <p:par>
                                <p:cTn id="420" nodeType="clickEffect" fill="hold" presetClass="entr" presetID="42">
                                  <p:stCondLst>
                                    <p:cond delay="0"/>
                                  </p:stCondLst>
                                  <p:childTnLst>
                                    <p:set>
                                      <p:cBhvr>
                                        <p:cTn id="421" dur="1" fill="hold">
                                          <p:stCondLst>
                                            <p:cond delay="0"/>
                                          </p:stCondLst>
                                        </p:cTn>
                                        <p:tgtEl>
                                          <p:spTgt spid="272"/>
                                        </p:tgtEl>
                                        <p:attrNameLst>
                                          <p:attrName>style.visibility</p:attrName>
                                        </p:attrNameLst>
                                      </p:cBhvr>
                                      <p:to>
                                        <p:strVal val="visible"/>
                                      </p:to>
                                    </p:set>
                                    <p:animEffect filter="fade" transition="in">
                                      <p:cBhvr additive="repl">
                                        <p:cTn id="422" dur="1000"/>
                                        <p:tgtEl>
                                          <p:spTgt spid="272"/>
                                        </p:tgtEl>
                                      </p:cBhvr>
                                    </p:animEffect>
                                    <p:anim calcmode="lin" valueType="num">
                                      <p:cBhvr additive="repl">
                                        <p:cTn id="423" dur="1000" fill="hold"/>
                                        <p:tgtEl>
                                          <p:spTgt spid="272"/>
                                        </p:tgtEl>
                                        <p:attrNameLst>
                                          <p:attrName>ppt_x</p:attrName>
                                        </p:attrNameLst>
                                      </p:cBhvr>
                                      <p:tavLst>
                                        <p:tav tm="0">
                                          <p:val>
                                            <p:strVal val="#ppt_x"/>
                                          </p:val>
                                        </p:tav>
                                        <p:tav tm="100000">
                                          <p:val>
                                            <p:strVal val="#ppt_x"/>
                                          </p:val>
                                        </p:tav>
                                      </p:tavLst>
                                    </p:anim>
                                    <p:anim calcmode="lin" valueType="num">
                                      <p:cBhvr additive="repl">
                                        <p:cTn id="424" dur="1000" fill="hold"/>
                                        <p:tgtEl>
                                          <p:spTgt spid="272"/>
                                        </p:tgtEl>
                                        <p:attrNameLst>
                                          <p:attrName>ppt_y</p:attrName>
                                        </p:attrNameLst>
                                      </p:cBhvr>
                                      <p:tavLst>
                                        <p:tav tm="0">
                                          <p:val>
                                            <p:strVal val="#ppt_y+.1"/>
                                          </p:val>
                                        </p:tav>
                                        <p:tav tm="100000">
                                          <p:val>
                                            <p:strVal val="#ppt_y"/>
                                          </p:val>
                                        </p:tav>
                                      </p:tavLst>
                                    </p:anim>
                                  </p:childTnLst>
                                </p:cTn>
                              </p:par>
                            </p:childTnLst>
                          </p:cTn>
                        </p:par>
                      </p:childTnLst>
                    </p:cTn>
                  </p:par>
                  <p:par>
                    <p:cTn id="425" fill="hold">
                      <p:stCondLst>
                        <p:cond delay="indefinite"/>
                      </p:stCondLst>
                      <p:childTnLst>
                        <p:par>
                          <p:cTn id="426" fill="hold">
                            <p:stCondLst>
                              <p:cond delay="0"/>
                            </p:stCondLst>
                            <p:childTnLst>
                              <p:par>
                                <p:cTn id="427" nodeType="clickEffect" fill="hold" presetClass="entr" presetID="10">
                                  <p:stCondLst>
                                    <p:cond delay="0"/>
                                  </p:stCondLst>
                                  <p:childTnLst>
                                    <p:set>
                                      <p:cBhvr>
                                        <p:cTn id="428" dur="1" fill="hold">
                                          <p:stCondLst>
                                            <p:cond delay="0"/>
                                          </p:stCondLst>
                                        </p:cTn>
                                        <p:tgtEl>
                                          <p:spTgt spid="273"/>
                                        </p:tgtEl>
                                        <p:attrNameLst>
                                          <p:attrName>style.visibility</p:attrName>
                                        </p:attrNameLst>
                                      </p:cBhvr>
                                      <p:to>
                                        <p:strVal val="visible"/>
                                      </p:to>
                                    </p:set>
                                    <p:animEffect filter="fade" transition="in">
                                      <p:cBhvr additive="repl">
                                        <p:cTn id="429" dur="5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Shape 1"/>
          <p:cNvSpPr txBox="1"/>
          <p:nvPr/>
        </p:nvSpPr>
        <p:spPr>
          <a:xfrm>
            <a:off x="3554280" y="852120"/>
            <a:ext cx="4568400" cy="1005480"/>
          </a:xfrm>
          <a:prstGeom prst="rect">
            <a:avLst/>
          </a:prstGeom>
          <a:noFill/>
          <a:ln w="0">
            <a:noFill/>
          </a:ln>
        </p:spPr>
        <p:txBody>
          <a:bodyPr anchor="b">
            <a:noAutofit/>
          </a:bodyPr>
          <a:p>
            <a:pPr algn="ctr">
              <a:lnSpc>
                <a:spcPct val="100000"/>
              </a:lnSpc>
            </a:pPr>
            <a:r>
              <a:rPr b="0" lang="fr-FR" sz="4500" spc="-1" strike="noStrike">
                <a:solidFill>
                  <a:srgbClr val="000000"/>
                </a:solidFill>
                <a:latin typeface="Calibri"/>
                <a:ea typeface="ヒラギノ角ゴ Pro W3"/>
              </a:rPr>
              <a:t>Ordre du jour</a:t>
            </a:r>
            <a:endParaRPr b="0" lang="fr-FR" sz="4500" spc="-1" strike="noStrike">
              <a:solidFill>
                <a:srgbClr val="000000"/>
              </a:solidFill>
              <a:latin typeface="Calibri"/>
            </a:endParaRPr>
          </a:p>
        </p:txBody>
      </p:sp>
      <p:sp>
        <p:nvSpPr>
          <p:cNvPr id="144" name="TextShape 2"/>
          <p:cNvSpPr txBox="1"/>
          <p:nvPr/>
        </p:nvSpPr>
        <p:spPr>
          <a:xfrm>
            <a:off x="4358880" y="2832120"/>
            <a:ext cx="3763800" cy="2164320"/>
          </a:xfrm>
          <a:prstGeom prst="rect">
            <a:avLst/>
          </a:prstGeom>
          <a:noFill/>
          <a:ln w="0">
            <a:noFill/>
          </a:ln>
        </p:spPr>
        <p:txBody>
          <a:bodyPr lIns="90000" rIns="90000" tIns="45000" bIns="45000">
            <a:normAutofit/>
          </a:bodyPr>
          <a:p>
            <a:pPr algn="ctr">
              <a:lnSpc>
                <a:spcPct val="100000"/>
              </a:lnSpc>
              <a:tabLst>
                <a:tab algn="l" pos="0"/>
              </a:tabLst>
            </a:pPr>
            <a:r>
              <a:rPr b="0" lang="fr-FR" sz="1800" spc="-1" strike="noStrike">
                <a:latin typeface="Arial"/>
              </a:rPr>
              <a:t>I- Présentation</a:t>
            </a:r>
            <a:endParaRPr b="0" lang="fr-FR" sz="1800" spc="-1" strike="noStrike">
              <a:latin typeface="Arial"/>
            </a:endParaRPr>
          </a:p>
          <a:p>
            <a:pPr algn="ctr">
              <a:lnSpc>
                <a:spcPct val="100000"/>
              </a:lnSpc>
              <a:tabLst>
                <a:tab algn="l" pos="0"/>
              </a:tabLst>
            </a:pPr>
            <a:r>
              <a:rPr b="0" lang="fr-FR" sz="1800" spc="-1" strike="noStrike">
                <a:latin typeface="Arial"/>
              </a:rPr>
              <a:t>2- Activité</a:t>
            </a:r>
            <a:endParaRPr b="0" lang="fr-FR" sz="1800" spc="-1" strike="noStrike">
              <a:latin typeface="Arial"/>
            </a:endParaRPr>
          </a:p>
          <a:p>
            <a:pPr algn="ctr">
              <a:lnSpc>
                <a:spcPct val="100000"/>
              </a:lnSpc>
              <a:tabLst>
                <a:tab algn="l" pos="0"/>
              </a:tabLst>
            </a:pPr>
            <a:r>
              <a:rPr b="0" lang="fr-FR" sz="1800" spc="-1" strike="noStrike">
                <a:latin typeface="Arial"/>
              </a:rPr>
              <a:t>3- Rapport financier</a:t>
            </a:r>
            <a:endParaRPr b="0" lang="fr-FR" sz="1800" spc="-1" strike="noStrike">
              <a:latin typeface="Arial"/>
            </a:endParaRPr>
          </a:p>
          <a:p>
            <a:pPr algn="ctr">
              <a:lnSpc>
                <a:spcPct val="100000"/>
              </a:lnSpc>
              <a:tabLst>
                <a:tab algn="l" pos="0"/>
              </a:tabLst>
            </a:pPr>
            <a:r>
              <a:rPr b="0" lang="fr-FR" sz="1800" spc="-1" strike="noStrike">
                <a:latin typeface="Arial"/>
              </a:rPr>
              <a:t>4- Perspectives 2025</a:t>
            </a:r>
            <a:endParaRPr b="0" lang="fr-FR" sz="1800" spc="-1" strike="noStrike">
              <a:latin typeface="Arial"/>
            </a:endParaRPr>
          </a:p>
          <a:p>
            <a:pPr algn="ctr">
              <a:lnSpc>
                <a:spcPct val="100000"/>
              </a:lnSpc>
              <a:tabLst>
                <a:tab algn="l" pos="0"/>
              </a:tabLst>
            </a:pPr>
            <a:r>
              <a:rPr b="0" lang="fr-FR" sz="1800" spc="-1" strike="noStrike">
                <a:latin typeface="Arial"/>
              </a:rPr>
              <a:t>5- Echanges</a:t>
            </a:r>
            <a:endParaRPr b="0" lang="fr-FR" sz="1800" spc="-1" strike="noStrike">
              <a:latin typeface="Arial"/>
            </a:endParaRPr>
          </a:p>
        </p:txBody>
      </p:sp>
    </p:spTree>
  </p:cSld>
  <mc:AlternateContent>
    <mc:Choice Requires="p14">
      <p:transition p14:dur="10"/>
    </mc:Choice>
    <mc:Fallback>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75"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social : 494 actions réalisées</a:t>
            </a:r>
            <a:endParaRPr b="0" lang="fr-FR" sz="2400" spc="-1" strike="noStrike">
              <a:latin typeface="Arial"/>
            </a:endParaRPr>
          </a:p>
        </p:txBody>
      </p:sp>
      <p:graphicFrame>
        <p:nvGraphicFramePr>
          <p:cNvPr id="276" name="Graphique 6"/>
          <p:cNvGraphicFramePr/>
          <p:nvPr/>
        </p:nvGraphicFramePr>
        <p:xfrm>
          <a:off x="288720" y="1502280"/>
          <a:ext cx="6829200" cy="5355360"/>
        </p:xfrm>
        <a:graphic>
          <a:graphicData uri="http://schemas.openxmlformats.org/drawingml/2006/chart">
            <c:chart xmlns:c="http://schemas.openxmlformats.org/drawingml/2006/chart" xmlns:r="http://schemas.openxmlformats.org/officeDocument/2006/relationships" r:id="rId1"/>
          </a:graphicData>
        </a:graphic>
      </p:graphicFrame>
      <p:sp>
        <p:nvSpPr>
          <p:cNvPr id="277" name="CustomShape 3"/>
          <p:cNvSpPr/>
          <p:nvPr/>
        </p:nvSpPr>
        <p:spPr>
          <a:xfrm>
            <a:off x="7652880" y="368640"/>
            <a:ext cx="4077360" cy="4479480"/>
          </a:xfrm>
          <a:prstGeom prst="rect">
            <a:avLst/>
          </a:prstGeom>
          <a:solidFill>
            <a:schemeClr val="accent2">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La majorité des actions de l’accompagnement social portent sur un travail partenarial (ex : acteurs ressource en santé mentale, autres hôpitaux, Conseil départemental, mandataire judiciaire, employeur, propriétaire, associations, centre des impôts,  autres partenaires : ex garagiste pour réparation d’une voiturette….)</a:t>
            </a:r>
            <a:endParaRPr b="0" lang="fr-FR" sz="1800" spc="-1" strike="noStrike">
              <a:latin typeface="Arial"/>
            </a:endParaRPr>
          </a:p>
          <a:p>
            <a:pPr>
              <a:lnSpc>
                <a:spcPct val="100000"/>
              </a:lnSpc>
            </a:pPr>
            <a:r>
              <a:rPr b="0" lang="fr-FR" sz="1800" spc="-1" strike="noStrike">
                <a:solidFill>
                  <a:srgbClr val="000000"/>
                </a:solidFill>
                <a:latin typeface="Calibri"/>
              </a:rPr>
              <a:t>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S’ensuivent les visites au domicile, ainsi que les accompagnements physiques vers une structure sanitaire, cabinet médical, pharmacies et les démarches administratives autres que l’activation des droits de santé.</a:t>
            </a:r>
            <a:endParaRPr b="0" lang="fr-FR" sz="1800" spc="-1" strike="noStrike">
              <a:latin typeface="Arial"/>
            </a:endParaRPr>
          </a:p>
        </p:txBody>
      </p:sp>
    </p:spTree>
  </p:cSld>
  <mc:AlternateContent>
    <mc:Choice Requires="p14">
      <p:transition p14:dur="10"/>
    </mc:Choice>
    <mc:Fallback>
      <p:transition/>
    </mc:Fallback>
  </mc:AlternateContent>
  <p:timing>
    <p:tnLst>
      <p:par>
        <p:cTn id="430" dur="indefinite" restart="never" nodeType="tmRoot">
          <p:childTnLst>
            <p:seq>
              <p:cTn id="431" dur="indefinite" nodeType="mainSeq">
                <p:childTnLst>
                  <p:par>
                    <p:cTn id="432" fill="hold">
                      <p:stCondLst>
                        <p:cond delay="indefinite"/>
                      </p:stCondLst>
                      <p:childTnLst>
                        <p:par>
                          <p:cTn id="433" fill="hold">
                            <p:stCondLst>
                              <p:cond delay="0"/>
                            </p:stCondLst>
                            <p:childTnLst>
                              <p:par>
                                <p:cTn id="434" nodeType="clickEffect" fill="hold" presetClass="entr" presetID="42">
                                  <p:stCondLst>
                                    <p:cond delay="0"/>
                                  </p:stCondLst>
                                  <p:childTnLst>
                                    <p:set>
                                      <p:cBhvr>
                                        <p:cTn id="435" dur="1" fill="hold">
                                          <p:stCondLst>
                                            <p:cond delay="0"/>
                                          </p:stCondLst>
                                        </p:cTn>
                                        <p:tgtEl>
                                          <p:spTgt spid="276"/>
                                        </p:tgtEl>
                                        <p:attrNameLst>
                                          <p:attrName>style.visibility</p:attrName>
                                        </p:attrNameLst>
                                      </p:cBhvr>
                                      <p:to>
                                        <p:strVal val="visible"/>
                                      </p:to>
                                    </p:set>
                                    <p:animEffect filter="fade" transition="in">
                                      <p:cBhvr additive="repl">
                                        <p:cTn id="436" dur="1000"/>
                                        <p:tgtEl>
                                          <p:spTgt spid="276"/>
                                        </p:tgtEl>
                                      </p:cBhvr>
                                    </p:animEffect>
                                    <p:anim calcmode="lin" valueType="num">
                                      <p:cBhvr additive="repl">
                                        <p:cTn id="437" dur="1000" fill="hold"/>
                                        <p:tgtEl>
                                          <p:spTgt spid="276"/>
                                        </p:tgtEl>
                                        <p:attrNameLst>
                                          <p:attrName>ppt_x</p:attrName>
                                        </p:attrNameLst>
                                      </p:cBhvr>
                                      <p:tavLst>
                                        <p:tav tm="0">
                                          <p:val>
                                            <p:strVal val="#ppt_x"/>
                                          </p:val>
                                        </p:tav>
                                        <p:tav tm="100000">
                                          <p:val>
                                            <p:strVal val="#ppt_x"/>
                                          </p:val>
                                        </p:tav>
                                      </p:tavLst>
                                    </p:anim>
                                    <p:anim calcmode="lin" valueType="num">
                                      <p:cBhvr additive="repl">
                                        <p:cTn id="438" dur="1000" fill="hold"/>
                                        <p:tgtEl>
                                          <p:spTgt spid="276"/>
                                        </p:tgtEl>
                                        <p:attrNameLst>
                                          <p:attrName>ppt_y</p:attrName>
                                        </p:attrNameLst>
                                      </p:cBhvr>
                                      <p:tavLst>
                                        <p:tav tm="0">
                                          <p:val>
                                            <p:strVal val="#ppt_y+.1"/>
                                          </p:val>
                                        </p:tav>
                                        <p:tav tm="100000">
                                          <p:val>
                                            <p:strVal val="#ppt_y"/>
                                          </p:val>
                                        </p:tav>
                                      </p:tavLst>
                                    </p:anim>
                                  </p:childTnLst>
                                </p:cTn>
                              </p:par>
                            </p:childTnLst>
                          </p:cTn>
                        </p:par>
                      </p:childTnLst>
                    </p:cTn>
                  </p:par>
                  <p:par>
                    <p:cTn id="439" fill="hold">
                      <p:stCondLst>
                        <p:cond delay="indefinite"/>
                      </p:stCondLst>
                      <p:childTnLst>
                        <p:par>
                          <p:cTn id="440" fill="hold">
                            <p:stCondLst>
                              <p:cond delay="0"/>
                            </p:stCondLst>
                            <p:childTnLst>
                              <p:par>
                                <p:cTn id="441" nodeType="clickEffect" fill="hold" presetClass="entr" presetID="10">
                                  <p:stCondLst>
                                    <p:cond delay="0"/>
                                  </p:stCondLst>
                                  <p:childTnLst>
                                    <p:set>
                                      <p:cBhvr>
                                        <p:cTn id="442" dur="1" fill="hold">
                                          <p:stCondLst>
                                            <p:cond delay="0"/>
                                          </p:stCondLst>
                                        </p:cTn>
                                        <p:tgtEl>
                                          <p:spTgt spid="277"/>
                                        </p:tgtEl>
                                        <p:attrNameLst>
                                          <p:attrName>style.visibility</p:attrName>
                                        </p:attrNameLst>
                                      </p:cBhvr>
                                      <p:to>
                                        <p:strVal val="visible"/>
                                      </p:to>
                                    </p:set>
                                    <p:animEffect filter="fade" transition="in">
                                      <p:cBhvr additive="repl">
                                        <p:cTn id="443" dur="5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79"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social : l’activation des droits de santé</a:t>
            </a:r>
            <a:endParaRPr b="0" lang="fr-FR" sz="2400" spc="-1" strike="noStrike">
              <a:latin typeface="Arial"/>
            </a:endParaRPr>
          </a:p>
        </p:txBody>
      </p:sp>
      <p:graphicFrame>
        <p:nvGraphicFramePr>
          <p:cNvPr id="280" name="Graphique 5"/>
          <p:cNvGraphicFramePr/>
          <p:nvPr/>
        </p:nvGraphicFramePr>
        <p:xfrm>
          <a:off x="2689920" y="2194560"/>
          <a:ext cx="5082120" cy="281916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444" dur="indefinite" restart="never" nodeType="tmRoot">
          <p:childTnLst>
            <p:seq>
              <p:cTn id="445" dur="indefinite" nodeType="mainSeq">
                <p:childTnLst>
                  <p:par>
                    <p:cTn id="446" fill="hold">
                      <p:stCondLst>
                        <p:cond delay="indefinite"/>
                      </p:stCondLst>
                      <p:childTnLst>
                        <p:par>
                          <p:cTn id="447" fill="hold">
                            <p:stCondLst>
                              <p:cond delay="0"/>
                            </p:stCondLst>
                            <p:childTnLst>
                              <p:par>
                                <p:cTn id="448" nodeType="clickEffect" fill="hold" presetClass="entr" presetID="42">
                                  <p:stCondLst>
                                    <p:cond delay="0"/>
                                  </p:stCondLst>
                                  <p:childTnLst>
                                    <p:set>
                                      <p:cBhvr>
                                        <p:cTn id="449" dur="1" fill="hold">
                                          <p:stCondLst>
                                            <p:cond delay="0"/>
                                          </p:stCondLst>
                                        </p:cTn>
                                        <p:tgtEl>
                                          <p:spTgt spid="280"/>
                                        </p:tgtEl>
                                        <p:attrNameLst>
                                          <p:attrName>style.visibility</p:attrName>
                                        </p:attrNameLst>
                                      </p:cBhvr>
                                      <p:to>
                                        <p:strVal val="visible"/>
                                      </p:to>
                                    </p:set>
                                    <p:animEffect filter="fade" transition="in">
                                      <p:cBhvr additive="repl">
                                        <p:cTn id="450" dur="1000"/>
                                        <p:tgtEl>
                                          <p:spTgt spid="280"/>
                                        </p:tgtEl>
                                      </p:cBhvr>
                                    </p:animEffect>
                                    <p:anim calcmode="lin" valueType="num">
                                      <p:cBhvr additive="repl">
                                        <p:cTn id="451" dur="1000" fill="hold"/>
                                        <p:tgtEl>
                                          <p:spTgt spid="280"/>
                                        </p:tgtEl>
                                        <p:attrNameLst>
                                          <p:attrName>ppt_x</p:attrName>
                                        </p:attrNameLst>
                                      </p:cBhvr>
                                      <p:tavLst>
                                        <p:tav tm="0">
                                          <p:val>
                                            <p:strVal val="#ppt_x"/>
                                          </p:val>
                                        </p:tav>
                                        <p:tav tm="100000">
                                          <p:val>
                                            <p:strVal val="#ppt_x"/>
                                          </p:val>
                                        </p:tav>
                                      </p:tavLst>
                                    </p:anim>
                                    <p:anim calcmode="lin" valueType="num">
                                      <p:cBhvr additive="repl">
                                        <p:cTn id="452" dur="1000" fill="hold"/>
                                        <p:tgtEl>
                                          <p:spTgt spid="2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82"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social : 206 coordinations externes liées au suivi</a:t>
            </a:r>
            <a:endParaRPr b="0" lang="fr-FR" sz="2400" spc="-1" strike="noStrike">
              <a:latin typeface="Arial"/>
            </a:endParaRPr>
          </a:p>
        </p:txBody>
      </p:sp>
      <p:graphicFrame>
        <p:nvGraphicFramePr>
          <p:cNvPr id="283" name="Graphique 4"/>
          <p:cNvGraphicFramePr/>
          <p:nvPr/>
        </p:nvGraphicFramePr>
        <p:xfrm>
          <a:off x="1154520" y="1420560"/>
          <a:ext cx="7570080" cy="4426920"/>
        </p:xfrm>
        <a:graphic>
          <a:graphicData uri="http://schemas.openxmlformats.org/drawingml/2006/chart">
            <c:chart xmlns:c="http://schemas.openxmlformats.org/drawingml/2006/chart" xmlns:r="http://schemas.openxmlformats.org/officeDocument/2006/relationships" r:id="rId1"/>
          </a:graphicData>
        </a:graphic>
      </p:graphicFrame>
      <p:sp>
        <p:nvSpPr>
          <p:cNvPr id="284" name="CustomShape 3"/>
          <p:cNvSpPr/>
          <p:nvPr/>
        </p:nvSpPr>
        <p:spPr>
          <a:xfrm>
            <a:off x="1443960" y="5735520"/>
            <a:ext cx="803124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La grande majorité du travail de coordination externe du travailleur social en 2025 concerne le </a:t>
            </a:r>
            <a:r>
              <a:rPr b="1" lang="fr-FR" sz="1800" spc="-1" strike="noStrike">
                <a:solidFill>
                  <a:srgbClr val="000000"/>
                </a:solidFill>
                <a:latin typeface="Calibri"/>
              </a:rPr>
              <a:t>soin somatique</a:t>
            </a:r>
            <a:r>
              <a:rPr b="0" lang="fr-FR" sz="1800" spc="-1" strike="noStrike">
                <a:solidFill>
                  <a:srgbClr val="000000"/>
                </a:solidFill>
                <a:latin typeface="Calibri"/>
              </a:rPr>
              <a:t> et </a:t>
            </a:r>
            <a:r>
              <a:rPr b="1" lang="fr-FR" sz="1800" spc="-1" strike="noStrike">
                <a:solidFill>
                  <a:srgbClr val="000000"/>
                </a:solidFill>
                <a:latin typeface="Calibri"/>
              </a:rPr>
              <a:t>psychologie/psychiatrique</a:t>
            </a:r>
            <a:r>
              <a:rPr b="0" lang="fr-FR" sz="1800" spc="-1" strike="noStrike">
                <a:solidFill>
                  <a:srgbClr val="000000"/>
                </a:solidFill>
                <a:latin typeface="Calibri"/>
              </a:rPr>
              <a:t>. </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453" dur="indefinite" restart="never" nodeType="tmRoot">
          <p:childTnLst>
            <p:seq>
              <p:cTn id="454" dur="indefinite" nodeType="mainSeq">
                <p:childTnLst>
                  <p:par>
                    <p:cTn id="455" fill="hold">
                      <p:stCondLst>
                        <p:cond delay="indefinite"/>
                      </p:stCondLst>
                      <p:childTnLst>
                        <p:par>
                          <p:cTn id="456" fill="hold">
                            <p:stCondLst>
                              <p:cond delay="0"/>
                            </p:stCondLst>
                            <p:childTnLst>
                              <p:par>
                                <p:cTn id="457" nodeType="clickEffect" fill="hold" presetClass="entr" presetID="42">
                                  <p:stCondLst>
                                    <p:cond delay="0"/>
                                  </p:stCondLst>
                                  <p:childTnLst>
                                    <p:set>
                                      <p:cBhvr>
                                        <p:cTn id="458" dur="1" fill="hold">
                                          <p:stCondLst>
                                            <p:cond delay="0"/>
                                          </p:stCondLst>
                                        </p:cTn>
                                        <p:tgtEl>
                                          <p:spTgt spid="283"/>
                                        </p:tgtEl>
                                        <p:attrNameLst>
                                          <p:attrName>style.visibility</p:attrName>
                                        </p:attrNameLst>
                                      </p:cBhvr>
                                      <p:to>
                                        <p:strVal val="visible"/>
                                      </p:to>
                                    </p:set>
                                    <p:animEffect filter="fade" transition="in">
                                      <p:cBhvr additive="repl">
                                        <p:cTn id="459" dur="1000"/>
                                        <p:tgtEl>
                                          <p:spTgt spid="283"/>
                                        </p:tgtEl>
                                      </p:cBhvr>
                                    </p:animEffect>
                                    <p:anim calcmode="lin" valueType="num">
                                      <p:cBhvr additive="repl">
                                        <p:cTn id="460" dur="1000" fill="hold"/>
                                        <p:tgtEl>
                                          <p:spTgt spid="283"/>
                                        </p:tgtEl>
                                        <p:attrNameLst>
                                          <p:attrName>ppt_x</p:attrName>
                                        </p:attrNameLst>
                                      </p:cBhvr>
                                      <p:tavLst>
                                        <p:tav tm="0">
                                          <p:val>
                                            <p:strVal val="#ppt_x"/>
                                          </p:val>
                                        </p:tav>
                                        <p:tav tm="100000">
                                          <p:val>
                                            <p:strVal val="#ppt_x"/>
                                          </p:val>
                                        </p:tav>
                                      </p:tavLst>
                                    </p:anim>
                                    <p:anim calcmode="lin" valueType="num">
                                      <p:cBhvr additive="repl">
                                        <p:cTn id="461" dur="1000" fill="hold"/>
                                        <p:tgtEl>
                                          <p:spTgt spid="283"/>
                                        </p:tgtEl>
                                        <p:attrNameLst>
                                          <p:attrName>ppt_y</p:attrName>
                                        </p:attrNameLst>
                                      </p:cBhvr>
                                      <p:tavLst>
                                        <p:tav tm="0">
                                          <p:val>
                                            <p:strVal val="#ppt_y+.1"/>
                                          </p:val>
                                        </p:tav>
                                        <p:tav tm="100000">
                                          <p:val>
                                            <p:strVal val="#ppt_y"/>
                                          </p:val>
                                        </p:tav>
                                      </p:tavLst>
                                    </p:anim>
                                  </p:childTnLst>
                                </p:cTn>
                              </p:par>
                            </p:childTnLst>
                          </p:cTn>
                        </p:par>
                      </p:childTnLst>
                    </p:cTn>
                  </p:par>
                  <p:par>
                    <p:cTn id="462" fill="hold">
                      <p:stCondLst>
                        <p:cond delay="indefinite"/>
                      </p:stCondLst>
                      <p:childTnLst>
                        <p:par>
                          <p:cTn id="463" fill="hold">
                            <p:stCondLst>
                              <p:cond delay="0"/>
                            </p:stCondLst>
                            <p:childTnLst>
                              <p:par>
                                <p:cTn id="464" nodeType="clickEffect" fill="hold" presetClass="entr" presetID="10">
                                  <p:stCondLst>
                                    <p:cond delay="0"/>
                                  </p:stCondLst>
                                  <p:childTnLst>
                                    <p:set>
                                      <p:cBhvr>
                                        <p:cTn id="465" dur="1" fill="hold">
                                          <p:stCondLst>
                                            <p:cond delay="0"/>
                                          </p:stCondLst>
                                        </p:cTn>
                                        <p:tgtEl>
                                          <p:spTgt spid="284"/>
                                        </p:tgtEl>
                                        <p:attrNameLst>
                                          <p:attrName>style.visibility</p:attrName>
                                        </p:attrNameLst>
                                      </p:cBhvr>
                                      <p:to>
                                        <p:strVal val="visible"/>
                                      </p:to>
                                    </p:set>
                                    <p:animEffect filter="fade" transition="in">
                                      <p:cBhvr additive="repl">
                                        <p:cTn id="466" dur="5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86"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social</a:t>
            </a:r>
            <a:endParaRPr b="0" lang="fr-FR" sz="2400" spc="-1" strike="noStrike">
              <a:latin typeface="Arial"/>
            </a:endParaRPr>
          </a:p>
        </p:txBody>
      </p:sp>
      <p:sp>
        <p:nvSpPr>
          <p:cNvPr id="287" name="CustomShape 3"/>
          <p:cNvSpPr/>
          <p:nvPr/>
        </p:nvSpPr>
        <p:spPr>
          <a:xfrm>
            <a:off x="1131480" y="4859280"/>
            <a:ext cx="8031240" cy="14619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71 % des situations sont évaluées comme complexes, très complexes voire chroniques</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graphicFrame>
        <p:nvGraphicFramePr>
          <p:cNvPr id="288" name="Graphique 5"/>
          <p:cNvGraphicFramePr/>
          <p:nvPr/>
        </p:nvGraphicFramePr>
        <p:xfrm>
          <a:off x="2712600" y="1656720"/>
          <a:ext cx="4510800" cy="291672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90"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a:t>
            </a:r>
            <a:endParaRPr b="0" lang="fr-FR" sz="2400" spc="-1" strike="noStrike">
              <a:latin typeface="Arial"/>
            </a:endParaRPr>
          </a:p>
        </p:txBody>
      </p:sp>
      <p:sp>
        <p:nvSpPr>
          <p:cNvPr id="291" name="CustomShape 3"/>
          <p:cNvSpPr/>
          <p:nvPr/>
        </p:nvSpPr>
        <p:spPr>
          <a:xfrm>
            <a:off x="1486440" y="5247360"/>
            <a:ext cx="803124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17 hommes et 17 femmes, 33 personnes sont nouvellement accompagnées.</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graphicFrame>
        <p:nvGraphicFramePr>
          <p:cNvPr id="292" name="Graphique 6"/>
          <p:cNvGraphicFramePr/>
          <p:nvPr/>
        </p:nvGraphicFramePr>
        <p:xfrm>
          <a:off x="1904040" y="1662480"/>
          <a:ext cx="6531120" cy="308376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467" dur="indefinite" restart="never" nodeType="tmRoot">
          <p:childTnLst>
            <p:seq>
              <p:cTn id="468" dur="indefinite" nodeType="mainSeq">
                <p:childTnLst>
                  <p:par>
                    <p:cTn id="469" fill="hold">
                      <p:stCondLst>
                        <p:cond delay="indefinite"/>
                      </p:stCondLst>
                      <p:childTnLst>
                        <p:par>
                          <p:cTn id="470" fill="hold">
                            <p:stCondLst>
                              <p:cond delay="0"/>
                            </p:stCondLst>
                            <p:childTnLst>
                              <p:par>
                                <p:cTn id="471" nodeType="clickEffect" fill="hold" presetClass="entr" presetID="42">
                                  <p:stCondLst>
                                    <p:cond delay="0"/>
                                  </p:stCondLst>
                                  <p:childTnLst>
                                    <p:set>
                                      <p:cBhvr>
                                        <p:cTn id="472" dur="1" fill="hold">
                                          <p:stCondLst>
                                            <p:cond delay="0"/>
                                          </p:stCondLst>
                                        </p:cTn>
                                        <p:tgtEl>
                                          <p:spTgt spid="292"/>
                                        </p:tgtEl>
                                        <p:attrNameLst>
                                          <p:attrName>style.visibility</p:attrName>
                                        </p:attrNameLst>
                                      </p:cBhvr>
                                      <p:to>
                                        <p:strVal val="visible"/>
                                      </p:to>
                                    </p:set>
                                    <p:animEffect filter="fade" transition="in">
                                      <p:cBhvr additive="repl">
                                        <p:cTn id="473" dur="1000"/>
                                        <p:tgtEl>
                                          <p:spTgt spid="292"/>
                                        </p:tgtEl>
                                      </p:cBhvr>
                                    </p:animEffect>
                                    <p:anim calcmode="lin" valueType="num">
                                      <p:cBhvr additive="repl">
                                        <p:cTn id="474" dur="1000" fill="hold"/>
                                        <p:tgtEl>
                                          <p:spTgt spid="292"/>
                                        </p:tgtEl>
                                        <p:attrNameLst>
                                          <p:attrName>ppt_x</p:attrName>
                                        </p:attrNameLst>
                                      </p:cBhvr>
                                      <p:tavLst>
                                        <p:tav tm="0">
                                          <p:val>
                                            <p:strVal val="#ppt_x"/>
                                          </p:val>
                                        </p:tav>
                                        <p:tav tm="100000">
                                          <p:val>
                                            <p:strVal val="#ppt_x"/>
                                          </p:val>
                                        </p:tav>
                                      </p:tavLst>
                                    </p:anim>
                                    <p:anim calcmode="lin" valueType="num">
                                      <p:cBhvr additive="repl">
                                        <p:cTn id="475" dur="1000" fill="hold"/>
                                        <p:tgtEl>
                                          <p:spTgt spid="292"/>
                                        </p:tgtEl>
                                        <p:attrNameLst>
                                          <p:attrName>ppt_y</p:attrName>
                                        </p:attrNameLst>
                                      </p:cBhvr>
                                      <p:tavLst>
                                        <p:tav tm="0">
                                          <p:val>
                                            <p:strVal val="#ppt_y+.1"/>
                                          </p:val>
                                        </p:tav>
                                        <p:tav tm="100000">
                                          <p:val>
                                            <p:strVal val="#ppt_y"/>
                                          </p:val>
                                        </p:tav>
                                      </p:tavLst>
                                    </p:anim>
                                  </p:childTnLst>
                                </p:cTn>
                              </p:par>
                            </p:childTnLst>
                          </p:cTn>
                        </p:par>
                      </p:childTnLst>
                    </p:cTn>
                  </p:par>
                  <p:par>
                    <p:cTn id="476" fill="hold">
                      <p:stCondLst>
                        <p:cond delay="indefinite"/>
                      </p:stCondLst>
                      <p:childTnLst>
                        <p:par>
                          <p:cTn id="477" fill="hold">
                            <p:stCondLst>
                              <p:cond delay="0"/>
                            </p:stCondLst>
                            <p:childTnLst>
                              <p:par>
                                <p:cTn id="478" nodeType="clickEffect" fill="hold" presetClass="entr" presetID="10">
                                  <p:stCondLst>
                                    <p:cond delay="0"/>
                                  </p:stCondLst>
                                  <p:childTnLst>
                                    <p:set>
                                      <p:cBhvr>
                                        <p:cTn id="479" dur="1" fill="hold">
                                          <p:stCondLst>
                                            <p:cond delay="0"/>
                                          </p:stCondLst>
                                        </p:cTn>
                                        <p:tgtEl>
                                          <p:spTgt spid="291"/>
                                        </p:tgtEl>
                                        <p:attrNameLst>
                                          <p:attrName>style.visibility</p:attrName>
                                        </p:attrNameLst>
                                      </p:cBhvr>
                                      <p:to>
                                        <p:strVal val="visible"/>
                                      </p:to>
                                    </p:set>
                                    <p:animEffect filter="fade" transition="in">
                                      <p:cBhvr additive="repl">
                                        <p:cTn id="480" dur="5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94"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 : difficultés repérées</a:t>
            </a:r>
            <a:endParaRPr b="0" lang="fr-FR" sz="2400" spc="-1" strike="noStrike">
              <a:latin typeface="Arial"/>
            </a:endParaRPr>
          </a:p>
        </p:txBody>
      </p:sp>
      <p:sp>
        <p:nvSpPr>
          <p:cNvPr id="295" name="CustomShape 3"/>
          <p:cNvSpPr/>
          <p:nvPr/>
        </p:nvSpPr>
        <p:spPr>
          <a:xfrm>
            <a:off x="1419480" y="5103720"/>
            <a:ext cx="8792280" cy="1736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Les difficultés les plus souvent repérées par l’IDE sont les ruptures de soin de plus de 1 an, ainsi que les troubles d’ordre psychologique / psychiatrique</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graphicFrame>
        <p:nvGraphicFramePr>
          <p:cNvPr id="296" name="Graphique 5"/>
          <p:cNvGraphicFramePr/>
          <p:nvPr/>
        </p:nvGraphicFramePr>
        <p:xfrm>
          <a:off x="1904400" y="1860840"/>
          <a:ext cx="6764760" cy="337428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481" dur="indefinite" restart="never" nodeType="tmRoot">
          <p:childTnLst>
            <p:seq>
              <p:cTn id="482" dur="indefinite" nodeType="mainSeq">
                <p:childTnLst>
                  <p:par>
                    <p:cTn id="483" fill="hold">
                      <p:stCondLst>
                        <p:cond delay="indefinite"/>
                      </p:stCondLst>
                      <p:childTnLst>
                        <p:par>
                          <p:cTn id="484" fill="hold">
                            <p:stCondLst>
                              <p:cond delay="0"/>
                            </p:stCondLst>
                            <p:childTnLst>
                              <p:par>
                                <p:cTn id="485" nodeType="clickEffect" fill="hold" presetClass="entr" presetID="42">
                                  <p:stCondLst>
                                    <p:cond delay="0"/>
                                  </p:stCondLst>
                                  <p:childTnLst>
                                    <p:set>
                                      <p:cBhvr>
                                        <p:cTn id="486" dur="1" fill="hold">
                                          <p:stCondLst>
                                            <p:cond delay="0"/>
                                          </p:stCondLst>
                                        </p:cTn>
                                        <p:tgtEl>
                                          <p:spTgt spid="296"/>
                                        </p:tgtEl>
                                        <p:attrNameLst>
                                          <p:attrName>style.visibility</p:attrName>
                                        </p:attrNameLst>
                                      </p:cBhvr>
                                      <p:to>
                                        <p:strVal val="visible"/>
                                      </p:to>
                                    </p:set>
                                    <p:animEffect filter="fade" transition="in">
                                      <p:cBhvr additive="repl">
                                        <p:cTn id="487" dur="1000"/>
                                        <p:tgtEl>
                                          <p:spTgt spid="296"/>
                                        </p:tgtEl>
                                      </p:cBhvr>
                                    </p:animEffect>
                                    <p:anim calcmode="lin" valueType="num">
                                      <p:cBhvr additive="repl">
                                        <p:cTn id="488" dur="1000" fill="hold"/>
                                        <p:tgtEl>
                                          <p:spTgt spid="296"/>
                                        </p:tgtEl>
                                        <p:attrNameLst>
                                          <p:attrName>ppt_x</p:attrName>
                                        </p:attrNameLst>
                                      </p:cBhvr>
                                      <p:tavLst>
                                        <p:tav tm="0">
                                          <p:val>
                                            <p:strVal val="#ppt_x"/>
                                          </p:val>
                                        </p:tav>
                                        <p:tav tm="100000">
                                          <p:val>
                                            <p:strVal val="#ppt_x"/>
                                          </p:val>
                                        </p:tav>
                                      </p:tavLst>
                                    </p:anim>
                                    <p:anim calcmode="lin" valueType="num">
                                      <p:cBhvr additive="repl">
                                        <p:cTn id="489" dur="1000" fill="hold"/>
                                        <p:tgtEl>
                                          <p:spTgt spid="296"/>
                                        </p:tgtEl>
                                        <p:attrNameLst>
                                          <p:attrName>ppt_y</p:attrName>
                                        </p:attrNameLst>
                                      </p:cBhvr>
                                      <p:tavLst>
                                        <p:tav tm="0">
                                          <p:val>
                                            <p:strVal val="#ppt_y+.1"/>
                                          </p:val>
                                        </p:tav>
                                        <p:tav tm="100000">
                                          <p:val>
                                            <p:strVal val="#ppt_y"/>
                                          </p:val>
                                        </p:tav>
                                      </p:tavLst>
                                    </p:anim>
                                  </p:childTnLst>
                                </p:cTn>
                              </p:par>
                            </p:childTnLst>
                          </p:cTn>
                        </p:par>
                      </p:childTnLst>
                    </p:cTn>
                  </p:par>
                  <p:par>
                    <p:cTn id="490" fill="hold">
                      <p:stCondLst>
                        <p:cond delay="indefinite"/>
                      </p:stCondLst>
                      <p:childTnLst>
                        <p:par>
                          <p:cTn id="491" fill="hold">
                            <p:stCondLst>
                              <p:cond delay="0"/>
                            </p:stCondLst>
                            <p:childTnLst>
                              <p:par>
                                <p:cTn id="492" nodeType="clickEffect" fill="hold" presetClass="entr" presetID="10">
                                  <p:stCondLst>
                                    <p:cond delay="0"/>
                                  </p:stCondLst>
                                  <p:childTnLst>
                                    <p:set>
                                      <p:cBhvr>
                                        <p:cTn id="493" dur="1" fill="hold">
                                          <p:stCondLst>
                                            <p:cond delay="0"/>
                                          </p:stCondLst>
                                        </p:cTn>
                                        <p:tgtEl>
                                          <p:spTgt spid="295"/>
                                        </p:tgtEl>
                                        <p:attrNameLst>
                                          <p:attrName>style.visibility</p:attrName>
                                        </p:attrNameLst>
                                      </p:cBhvr>
                                      <p:to>
                                        <p:strVal val="visible"/>
                                      </p:to>
                                    </p:set>
                                    <p:animEffect filter="fade" transition="in">
                                      <p:cBhvr additive="repl">
                                        <p:cTn id="494" dur="5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298"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 : motifs de recours et méthode d’intervention</a:t>
            </a:r>
            <a:endParaRPr b="0" lang="fr-FR" sz="2400" spc="-1" strike="noStrike">
              <a:latin typeface="Arial"/>
            </a:endParaRPr>
          </a:p>
        </p:txBody>
      </p:sp>
      <p:sp>
        <p:nvSpPr>
          <p:cNvPr id="299" name="CustomShape 3"/>
          <p:cNvSpPr/>
          <p:nvPr/>
        </p:nvSpPr>
        <p:spPr>
          <a:xfrm>
            <a:off x="477720" y="4949640"/>
            <a:ext cx="8792280" cy="2284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En grande partie, les personnes consultent pour la 1</a:t>
            </a:r>
            <a:r>
              <a:rPr b="0" lang="fr-FR" sz="1800" spc="-1" strike="noStrike" baseline="30000">
                <a:solidFill>
                  <a:srgbClr val="000000"/>
                </a:solidFill>
                <a:latin typeface="Calibri"/>
              </a:rPr>
              <a:t>ère</a:t>
            </a:r>
            <a:r>
              <a:rPr b="0" lang="fr-FR" sz="1800" spc="-1" strike="noStrike">
                <a:solidFill>
                  <a:srgbClr val="000000"/>
                </a:solidFill>
                <a:latin typeface="Calibri"/>
              </a:rPr>
              <a:t> fois l’IDE pour réaliser un bilan de santé. Cela s’explique par le fait que le public accueilli, en situation de </a:t>
            </a:r>
            <a:r>
              <a:rPr b="1" lang="fr-FR" sz="1800" spc="-1" strike="noStrike">
                <a:solidFill>
                  <a:srgbClr val="000000"/>
                </a:solidFill>
                <a:latin typeface="Calibri"/>
              </a:rPr>
              <a:t>précarité</a:t>
            </a:r>
            <a:r>
              <a:rPr b="0" lang="fr-FR" sz="1800" spc="-1" strike="noStrike">
                <a:solidFill>
                  <a:srgbClr val="000000"/>
                </a:solidFill>
                <a:latin typeface="Calibri"/>
              </a:rPr>
              <a:t>, a besoin de faire un point sur sa santé, longtemps négligée au profit des </a:t>
            </a:r>
            <a:r>
              <a:rPr b="1" lang="fr-FR" sz="1800" spc="-1" strike="noStrike">
                <a:solidFill>
                  <a:srgbClr val="000000"/>
                </a:solidFill>
                <a:latin typeface="Calibri"/>
              </a:rPr>
              <a:t>besoins primaires</a:t>
            </a:r>
            <a:r>
              <a:rPr b="0" lang="fr-FR" sz="1800" spc="-1" strike="noStrike">
                <a:solidFill>
                  <a:srgbClr val="000000"/>
                </a:solidFill>
                <a:latin typeface="Calibri"/>
              </a:rPr>
              <a:t>.</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La méthode d’intervention de l’IDE privilégiée est </a:t>
            </a:r>
            <a:r>
              <a:rPr b="1" lang="fr-FR" sz="1800" spc="-1" strike="noStrike">
                <a:solidFill>
                  <a:srgbClr val="000000"/>
                </a:solidFill>
                <a:latin typeface="Calibri"/>
              </a:rPr>
              <a:t>l’écoute, l’évaluation de santé et l’éducation à la santé</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pic>
        <p:nvPicPr>
          <p:cNvPr id="300" name="Image 3" descr=""/>
          <p:cNvPicPr/>
          <p:nvPr/>
        </p:nvPicPr>
        <p:blipFill>
          <a:blip r:embed="rId1"/>
          <a:stretch/>
        </p:blipFill>
        <p:spPr>
          <a:xfrm>
            <a:off x="103320" y="1974960"/>
            <a:ext cx="6557400" cy="2885760"/>
          </a:xfrm>
          <a:prstGeom prst="rect">
            <a:avLst/>
          </a:prstGeom>
          <a:ln w="0">
            <a:noFill/>
          </a:ln>
        </p:spPr>
      </p:pic>
      <p:graphicFrame>
        <p:nvGraphicFramePr>
          <p:cNvPr id="301" name="Graphique 6"/>
          <p:cNvGraphicFramePr/>
          <p:nvPr/>
        </p:nvGraphicFramePr>
        <p:xfrm>
          <a:off x="6661080" y="1839960"/>
          <a:ext cx="5530680" cy="3178080"/>
        </p:xfrm>
        <a:graphic>
          <a:graphicData uri="http://schemas.openxmlformats.org/drawingml/2006/chart">
            <c:chart xmlns:c="http://schemas.openxmlformats.org/drawingml/2006/chart" xmlns:r="http://schemas.openxmlformats.org/officeDocument/2006/relationships" r:id="rId2"/>
          </a:graphicData>
        </a:graphic>
      </p:graphicFrame>
    </p:spTree>
  </p:cSld>
  <mc:AlternateContent>
    <mc:Choice Requires="p14">
      <p:transition p14:dur="10"/>
    </mc:Choice>
    <mc:Fallback>
      <p:transition/>
    </mc:Fallback>
  </mc:AlternateContent>
  <p:timing>
    <p:tnLst>
      <p:par>
        <p:cTn id="495" dur="indefinite" restart="never" nodeType="tmRoot">
          <p:childTnLst>
            <p:seq>
              <p:cTn id="496" dur="indefinite" nodeType="mainSeq">
                <p:childTnLst>
                  <p:par>
                    <p:cTn id="497" fill="hold">
                      <p:stCondLst>
                        <p:cond delay="indefinite"/>
                      </p:stCondLst>
                      <p:childTnLst>
                        <p:par>
                          <p:cTn id="498" fill="hold">
                            <p:stCondLst>
                              <p:cond delay="0"/>
                            </p:stCondLst>
                            <p:childTnLst>
                              <p:par>
                                <p:cTn id="499" nodeType="clickEffect" fill="hold" presetClass="entr" presetID="42">
                                  <p:stCondLst>
                                    <p:cond delay="0"/>
                                  </p:stCondLst>
                                  <p:childTnLst>
                                    <p:set>
                                      <p:cBhvr>
                                        <p:cTn id="500" dur="1" fill="hold">
                                          <p:stCondLst>
                                            <p:cond delay="0"/>
                                          </p:stCondLst>
                                        </p:cTn>
                                        <p:tgtEl>
                                          <p:spTgt spid="300"/>
                                        </p:tgtEl>
                                        <p:attrNameLst>
                                          <p:attrName>style.visibility</p:attrName>
                                        </p:attrNameLst>
                                      </p:cBhvr>
                                      <p:to>
                                        <p:strVal val="visible"/>
                                      </p:to>
                                    </p:set>
                                    <p:animEffect filter="fade" transition="in">
                                      <p:cBhvr additive="repl">
                                        <p:cTn id="501" dur="1000"/>
                                        <p:tgtEl>
                                          <p:spTgt spid="300"/>
                                        </p:tgtEl>
                                      </p:cBhvr>
                                    </p:animEffect>
                                    <p:anim calcmode="lin" valueType="num">
                                      <p:cBhvr additive="repl">
                                        <p:cTn id="502" dur="1000" fill="hold"/>
                                        <p:tgtEl>
                                          <p:spTgt spid="300"/>
                                        </p:tgtEl>
                                        <p:attrNameLst>
                                          <p:attrName>ppt_x</p:attrName>
                                        </p:attrNameLst>
                                      </p:cBhvr>
                                      <p:tavLst>
                                        <p:tav tm="0">
                                          <p:val>
                                            <p:strVal val="#ppt_x"/>
                                          </p:val>
                                        </p:tav>
                                        <p:tav tm="100000">
                                          <p:val>
                                            <p:strVal val="#ppt_x"/>
                                          </p:val>
                                        </p:tav>
                                      </p:tavLst>
                                    </p:anim>
                                    <p:anim calcmode="lin" valueType="num">
                                      <p:cBhvr additive="repl">
                                        <p:cTn id="503" dur="1000" fill="hold"/>
                                        <p:tgtEl>
                                          <p:spTgt spid="300"/>
                                        </p:tgtEl>
                                        <p:attrNameLst>
                                          <p:attrName>ppt_y</p:attrName>
                                        </p:attrNameLst>
                                      </p:cBhvr>
                                      <p:tavLst>
                                        <p:tav tm="0">
                                          <p:val>
                                            <p:strVal val="#ppt_y+.1"/>
                                          </p:val>
                                        </p:tav>
                                        <p:tav tm="100000">
                                          <p:val>
                                            <p:strVal val="#ppt_y"/>
                                          </p:val>
                                        </p:tav>
                                      </p:tavLst>
                                    </p:anim>
                                  </p:childTnLst>
                                </p:cTn>
                              </p:par>
                              <p:par>
                                <p:cTn id="504" nodeType="withEffect" fill="hold" presetClass="entr" presetID="42">
                                  <p:stCondLst>
                                    <p:cond delay="0"/>
                                  </p:stCondLst>
                                  <p:childTnLst>
                                    <p:set>
                                      <p:cBhvr>
                                        <p:cTn id="505" dur="1" fill="hold">
                                          <p:stCondLst>
                                            <p:cond delay="0"/>
                                          </p:stCondLst>
                                        </p:cTn>
                                        <p:tgtEl>
                                          <p:spTgt spid="301"/>
                                        </p:tgtEl>
                                        <p:attrNameLst>
                                          <p:attrName>style.visibility</p:attrName>
                                        </p:attrNameLst>
                                      </p:cBhvr>
                                      <p:to>
                                        <p:strVal val="visible"/>
                                      </p:to>
                                    </p:set>
                                    <p:animEffect filter="fade" transition="in">
                                      <p:cBhvr additive="repl">
                                        <p:cTn id="506" dur="1000"/>
                                        <p:tgtEl>
                                          <p:spTgt spid="301"/>
                                        </p:tgtEl>
                                      </p:cBhvr>
                                    </p:animEffect>
                                    <p:anim calcmode="lin" valueType="num">
                                      <p:cBhvr additive="repl">
                                        <p:cTn id="507" dur="1000" fill="hold"/>
                                        <p:tgtEl>
                                          <p:spTgt spid="301"/>
                                        </p:tgtEl>
                                        <p:attrNameLst>
                                          <p:attrName>ppt_x</p:attrName>
                                        </p:attrNameLst>
                                      </p:cBhvr>
                                      <p:tavLst>
                                        <p:tav tm="0">
                                          <p:val>
                                            <p:strVal val="#ppt_x"/>
                                          </p:val>
                                        </p:tav>
                                        <p:tav tm="100000">
                                          <p:val>
                                            <p:strVal val="#ppt_x"/>
                                          </p:val>
                                        </p:tav>
                                      </p:tavLst>
                                    </p:anim>
                                    <p:anim calcmode="lin" valueType="num">
                                      <p:cBhvr additive="repl">
                                        <p:cTn id="508" dur="1000" fill="hold"/>
                                        <p:tgtEl>
                                          <p:spTgt spid="301"/>
                                        </p:tgtEl>
                                        <p:attrNameLst>
                                          <p:attrName>ppt_y</p:attrName>
                                        </p:attrNameLst>
                                      </p:cBhvr>
                                      <p:tavLst>
                                        <p:tav tm="0">
                                          <p:val>
                                            <p:strVal val="#ppt_y+.1"/>
                                          </p:val>
                                        </p:tav>
                                        <p:tav tm="100000">
                                          <p:val>
                                            <p:strVal val="#ppt_y"/>
                                          </p:val>
                                        </p:tav>
                                      </p:tavLst>
                                    </p:anim>
                                  </p:childTnLst>
                                </p:cTn>
                              </p:par>
                            </p:childTnLst>
                          </p:cTn>
                        </p:par>
                      </p:childTnLst>
                    </p:cTn>
                  </p:par>
                  <p:par>
                    <p:cTn id="509" fill="hold">
                      <p:stCondLst>
                        <p:cond delay="indefinite"/>
                      </p:stCondLst>
                      <p:childTnLst>
                        <p:par>
                          <p:cTn id="510" fill="hold">
                            <p:stCondLst>
                              <p:cond delay="0"/>
                            </p:stCondLst>
                            <p:childTnLst>
                              <p:par>
                                <p:cTn id="511" nodeType="clickEffect" fill="hold" presetClass="entr" presetID="10">
                                  <p:stCondLst>
                                    <p:cond delay="0"/>
                                  </p:stCondLst>
                                  <p:childTnLst>
                                    <p:set>
                                      <p:cBhvr>
                                        <p:cTn id="512" dur="1" fill="hold">
                                          <p:stCondLst>
                                            <p:cond delay="0"/>
                                          </p:stCondLst>
                                        </p:cTn>
                                        <p:tgtEl>
                                          <p:spTgt spid="299"/>
                                        </p:tgtEl>
                                        <p:attrNameLst>
                                          <p:attrName>style.visibility</p:attrName>
                                        </p:attrNameLst>
                                      </p:cBhvr>
                                      <p:to>
                                        <p:strVal val="visible"/>
                                      </p:to>
                                    </p:set>
                                    <p:animEffect filter="fade" transition="in">
                                      <p:cBhvr additive="repl">
                                        <p:cTn id="513"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303"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 : actes de consultations</a:t>
            </a:r>
            <a:endParaRPr b="0" lang="fr-FR" sz="2400" spc="-1" strike="noStrike">
              <a:latin typeface="Arial"/>
            </a:endParaRPr>
          </a:p>
        </p:txBody>
      </p:sp>
      <p:sp>
        <p:nvSpPr>
          <p:cNvPr id="304" name="CustomShape 3"/>
          <p:cNvSpPr/>
          <p:nvPr/>
        </p:nvSpPr>
        <p:spPr>
          <a:xfrm>
            <a:off x="1056240" y="4794120"/>
            <a:ext cx="8792280" cy="31078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Du fait du nombre important de personnes en situation de rupture de soins, les 1ers actes sont dédiés à la </a:t>
            </a:r>
            <a:r>
              <a:rPr b="1" lang="fr-FR" sz="1800" spc="-1" strike="noStrike">
                <a:solidFill>
                  <a:srgbClr val="000000"/>
                </a:solidFill>
                <a:latin typeface="Calibri"/>
              </a:rPr>
              <a:t>prise de constantes</a:t>
            </a:r>
            <a:r>
              <a:rPr b="0" lang="fr-FR" sz="1800" spc="-1" strike="noStrike">
                <a:solidFill>
                  <a:srgbClr val="000000"/>
                </a:solidFill>
                <a:latin typeface="Calibri"/>
              </a:rPr>
              <a:t>: poids, taille, tension, évaluation du taux d’oxygène dans le sang…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En cas de suspicion d’infection urinaire, des </a:t>
            </a:r>
            <a:r>
              <a:rPr b="1" lang="fr-FR" sz="1800" spc="-1" strike="noStrike">
                <a:solidFill>
                  <a:srgbClr val="000000"/>
                </a:solidFill>
                <a:latin typeface="Calibri"/>
              </a:rPr>
              <a:t>tests bandelettes </a:t>
            </a:r>
            <a:r>
              <a:rPr b="0" lang="fr-FR" sz="1800" spc="-1" strike="noStrike">
                <a:solidFill>
                  <a:srgbClr val="000000"/>
                </a:solidFill>
                <a:latin typeface="Calibri"/>
              </a:rPr>
              <a:t>ont été utilisés. Tous ont révélé des infections.</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 </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graphicFrame>
        <p:nvGraphicFramePr>
          <p:cNvPr id="305" name="Graphique 7"/>
          <p:cNvGraphicFramePr/>
          <p:nvPr/>
        </p:nvGraphicFramePr>
        <p:xfrm>
          <a:off x="2249280" y="1656720"/>
          <a:ext cx="6295320" cy="282492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514" dur="indefinite" restart="never" nodeType="tmRoot">
          <p:childTnLst>
            <p:seq>
              <p:cTn id="515" dur="indefinite" nodeType="mainSeq">
                <p:childTnLst>
                  <p:par>
                    <p:cTn id="516" fill="hold">
                      <p:stCondLst>
                        <p:cond delay="indefinite"/>
                      </p:stCondLst>
                      <p:childTnLst>
                        <p:par>
                          <p:cTn id="517" fill="hold">
                            <p:stCondLst>
                              <p:cond delay="0"/>
                            </p:stCondLst>
                            <p:childTnLst>
                              <p:par>
                                <p:cTn id="518" nodeType="clickEffect" fill="hold" presetClass="entr" presetID="42">
                                  <p:stCondLst>
                                    <p:cond delay="0"/>
                                  </p:stCondLst>
                                  <p:childTnLst>
                                    <p:set>
                                      <p:cBhvr>
                                        <p:cTn id="519" dur="1" fill="hold">
                                          <p:stCondLst>
                                            <p:cond delay="0"/>
                                          </p:stCondLst>
                                        </p:cTn>
                                        <p:tgtEl>
                                          <p:spTgt spid="305"/>
                                        </p:tgtEl>
                                        <p:attrNameLst>
                                          <p:attrName>style.visibility</p:attrName>
                                        </p:attrNameLst>
                                      </p:cBhvr>
                                      <p:to>
                                        <p:strVal val="visible"/>
                                      </p:to>
                                    </p:set>
                                    <p:animEffect filter="fade" transition="in">
                                      <p:cBhvr additive="repl">
                                        <p:cTn id="520" dur="1000"/>
                                        <p:tgtEl>
                                          <p:spTgt spid="305"/>
                                        </p:tgtEl>
                                      </p:cBhvr>
                                    </p:animEffect>
                                    <p:anim calcmode="lin" valueType="num">
                                      <p:cBhvr additive="repl">
                                        <p:cTn id="521" dur="1000" fill="hold"/>
                                        <p:tgtEl>
                                          <p:spTgt spid="305"/>
                                        </p:tgtEl>
                                        <p:attrNameLst>
                                          <p:attrName>ppt_x</p:attrName>
                                        </p:attrNameLst>
                                      </p:cBhvr>
                                      <p:tavLst>
                                        <p:tav tm="0">
                                          <p:val>
                                            <p:strVal val="#ppt_x"/>
                                          </p:val>
                                        </p:tav>
                                        <p:tav tm="100000">
                                          <p:val>
                                            <p:strVal val="#ppt_x"/>
                                          </p:val>
                                        </p:tav>
                                      </p:tavLst>
                                    </p:anim>
                                    <p:anim calcmode="lin" valueType="num">
                                      <p:cBhvr additive="repl">
                                        <p:cTn id="522" dur="1000" fill="hold"/>
                                        <p:tgtEl>
                                          <p:spTgt spid="305"/>
                                        </p:tgtEl>
                                        <p:attrNameLst>
                                          <p:attrName>ppt_y</p:attrName>
                                        </p:attrNameLst>
                                      </p:cBhvr>
                                      <p:tavLst>
                                        <p:tav tm="0">
                                          <p:val>
                                            <p:strVal val="#ppt_y+.1"/>
                                          </p:val>
                                        </p:tav>
                                        <p:tav tm="100000">
                                          <p:val>
                                            <p:strVal val="#ppt_y"/>
                                          </p:val>
                                        </p:tav>
                                      </p:tavLst>
                                    </p:anim>
                                  </p:childTnLst>
                                </p:cTn>
                              </p:par>
                            </p:childTnLst>
                          </p:cTn>
                        </p:par>
                      </p:childTnLst>
                    </p:cTn>
                  </p:par>
                  <p:par>
                    <p:cTn id="523" fill="hold">
                      <p:stCondLst>
                        <p:cond delay="indefinite"/>
                      </p:stCondLst>
                      <p:childTnLst>
                        <p:par>
                          <p:cTn id="524" fill="hold">
                            <p:stCondLst>
                              <p:cond delay="0"/>
                            </p:stCondLst>
                            <p:childTnLst>
                              <p:par>
                                <p:cTn id="525" nodeType="clickEffect" fill="hold" presetClass="entr" presetID="10">
                                  <p:stCondLst>
                                    <p:cond delay="0"/>
                                  </p:stCondLst>
                                  <p:childTnLst>
                                    <p:set>
                                      <p:cBhvr>
                                        <p:cTn id="526" dur="1" fill="hold">
                                          <p:stCondLst>
                                            <p:cond delay="0"/>
                                          </p:stCondLst>
                                        </p:cTn>
                                        <p:tgtEl>
                                          <p:spTgt spid="304"/>
                                        </p:tgtEl>
                                        <p:attrNameLst>
                                          <p:attrName>style.visibility</p:attrName>
                                        </p:attrNameLst>
                                      </p:cBhvr>
                                      <p:to>
                                        <p:strVal val="visible"/>
                                      </p:to>
                                    </p:set>
                                    <p:animEffect filter="fade" transition="in">
                                      <p:cBhvr additive="repl">
                                        <p:cTn id="527"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307"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 : actes de consultations</a:t>
            </a:r>
            <a:endParaRPr b="0" lang="fr-FR" sz="2400" spc="-1" strike="noStrike">
              <a:latin typeface="Arial"/>
            </a:endParaRPr>
          </a:p>
        </p:txBody>
      </p:sp>
      <p:sp>
        <p:nvSpPr>
          <p:cNvPr id="308" name="CustomShape 3"/>
          <p:cNvSpPr/>
          <p:nvPr/>
        </p:nvSpPr>
        <p:spPr>
          <a:xfrm>
            <a:off x="1450440" y="5274720"/>
            <a:ext cx="879228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Suite aux évaluations réalisées, l’infirmière a réalisé un travail de coordination social et médical et orienté vers les consultations psychiatriques.</a:t>
            </a:r>
            <a:endParaRPr b="0" lang="fr-FR" sz="1800" spc="-1" strike="noStrike">
              <a:latin typeface="Arial"/>
            </a:endParaRPr>
          </a:p>
        </p:txBody>
      </p:sp>
      <p:graphicFrame>
        <p:nvGraphicFramePr>
          <p:cNvPr id="309" name="Graphique 6"/>
          <p:cNvGraphicFramePr/>
          <p:nvPr/>
        </p:nvGraphicFramePr>
        <p:xfrm>
          <a:off x="2391840" y="1974960"/>
          <a:ext cx="5963400" cy="282528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timing>
    <p:tnLst>
      <p:par>
        <p:cTn id="528" dur="indefinite" restart="never" nodeType="tmRoot">
          <p:childTnLst>
            <p:seq>
              <p:cTn id="529" dur="indefinite" nodeType="mainSeq">
                <p:childTnLst>
                  <p:par>
                    <p:cTn id="530" fill="hold">
                      <p:stCondLst>
                        <p:cond delay="indefinite"/>
                      </p:stCondLst>
                      <p:childTnLst>
                        <p:par>
                          <p:cTn id="531" fill="hold">
                            <p:stCondLst>
                              <p:cond delay="0"/>
                            </p:stCondLst>
                            <p:childTnLst>
                              <p:par>
                                <p:cTn id="532" nodeType="clickEffect" fill="hold" presetClass="entr" presetID="10">
                                  <p:stCondLst>
                                    <p:cond delay="0"/>
                                  </p:stCondLst>
                                  <p:childTnLst>
                                    <p:set>
                                      <p:cBhvr>
                                        <p:cTn id="533" dur="1" fill="hold">
                                          <p:stCondLst>
                                            <p:cond delay="0"/>
                                          </p:stCondLst>
                                        </p:cTn>
                                        <p:tgtEl>
                                          <p:spTgt spid="308"/>
                                        </p:tgtEl>
                                        <p:attrNameLst>
                                          <p:attrName>style.visibility</p:attrName>
                                        </p:attrNameLst>
                                      </p:cBhvr>
                                      <p:to>
                                        <p:strVal val="visible"/>
                                      </p:to>
                                    </p:set>
                                    <p:animEffect filter="fade" transition="in">
                                      <p:cBhvr additive="repl">
                                        <p:cTn id="534" dur="5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311"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IDE : complexité sanitaire des situations</a:t>
            </a:r>
            <a:endParaRPr b="0" lang="fr-FR" sz="2400" spc="-1" strike="noStrike">
              <a:latin typeface="Arial"/>
            </a:endParaRPr>
          </a:p>
        </p:txBody>
      </p:sp>
      <p:sp>
        <p:nvSpPr>
          <p:cNvPr id="312" name="CustomShape 3"/>
          <p:cNvSpPr/>
          <p:nvPr/>
        </p:nvSpPr>
        <p:spPr>
          <a:xfrm>
            <a:off x="963720" y="4870440"/>
            <a:ext cx="8792280" cy="14619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74% des situations rencontrées sont estimées </a:t>
            </a:r>
            <a:r>
              <a:rPr b="1" lang="fr-FR" sz="1800" spc="-1" strike="noStrike">
                <a:solidFill>
                  <a:srgbClr val="000000"/>
                </a:solidFill>
                <a:latin typeface="Calibri"/>
              </a:rPr>
              <a:t>complexes voire très complexes</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Ces difficultés sont évaluées en fonction du degré d’autonomie de la personne, de ses problèmes de compréhension, à la mobilité de celle-ci ou à l’absence de professionnel médical (Ex : médecin généraliste) dédié à la MA PASS</a:t>
            </a:r>
            <a:endParaRPr b="0" lang="fr-FR" sz="1800" spc="-1" strike="noStrike">
              <a:latin typeface="Arial"/>
            </a:endParaRPr>
          </a:p>
        </p:txBody>
      </p:sp>
      <p:graphicFrame>
        <p:nvGraphicFramePr>
          <p:cNvPr id="313" name="Graphique 6"/>
          <p:cNvGraphicFramePr/>
          <p:nvPr/>
        </p:nvGraphicFramePr>
        <p:xfrm>
          <a:off x="2986200" y="1748880"/>
          <a:ext cx="5204520" cy="289800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p14:dur="10"/>
    </mc:Choice>
    <mc:Fallback>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Shape 1"/>
          <p:cNvSpPr txBox="1"/>
          <p:nvPr/>
        </p:nvSpPr>
        <p:spPr>
          <a:xfrm>
            <a:off x="1833840" y="2135880"/>
            <a:ext cx="7766640" cy="1645920"/>
          </a:xfrm>
          <a:prstGeom prst="rect">
            <a:avLst/>
          </a:prstGeom>
          <a:noFill/>
          <a:ln w="0">
            <a:noFill/>
          </a:ln>
        </p:spPr>
        <p:txBody>
          <a:bodyPr anchor="b">
            <a:noAutofit/>
          </a:bodyPr>
          <a:p>
            <a:pPr algn="ctr">
              <a:lnSpc>
                <a:spcPct val="100000"/>
              </a:lnSpc>
            </a:pPr>
            <a:r>
              <a:rPr b="0" lang="fr-FR" sz="4500" spc="-1" strike="noStrike">
                <a:solidFill>
                  <a:srgbClr val="000000"/>
                </a:solidFill>
                <a:latin typeface="Calibri"/>
                <a:ea typeface="ヒラギノ角ゴ Pro W3"/>
              </a:rPr>
              <a:t>Présentation</a:t>
            </a:r>
            <a:endParaRPr b="0" lang="fr-FR" sz="4500" spc="-1" strike="noStrike">
              <a:solidFill>
                <a:srgbClr val="000000"/>
              </a:solidFill>
              <a:latin typeface="Calibri"/>
            </a:endParaRPr>
          </a:p>
        </p:txBody>
      </p:sp>
    </p:spTree>
  </p:cSld>
  <mc:AlternateContent>
    <mc:Choice Requires="p14">
      <p:transition p14:dur="10"/>
    </mc:Choice>
    <mc:Fallback>
      <p:transition/>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CustomShape 1"/>
          <p:cNvSpPr/>
          <p:nvPr/>
        </p:nvSpPr>
        <p:spPr>
          <a:xfrm>
            <a:off x="1550160" y="45720"/>
            <a:ext cx="82054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Activité de la MA PASS</a:t>
            </a:r>
            <a:endParaRPr b="0" lang="fr-FR" sz="3600" spc="-1" strike="noStrike">
              <a:latin typeface="Arial"/>
            </a:endParaRPr>
          </a:p>
        </p:txBody>
      </p:sp>
      <p:sp>
        <p:nvSpPr>
          <p:cNvPr id="315" name="CustomShape 2"/>
          <p:cNvSpPr/>
          <p:nvPr/>
        </p:nvSpPr>
        <p:spPr>
          <a:xfrm>
            <a:off x="403920" y="1010160"/>
            <a:ext cx="9352080" cy="6458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2400" spc="-1" strike="noStrike">
                <a:solidFill>
                  <a:srgbClr val="4f81bd"/>
                </a:solidFill>
                <a:latin typeface="Webdings"/>
              </a:rPr>
              <a:t></a:t>
            </a:r>
            <a:r>
              <a:rPr b="0" lang="fr-FR" sz="2400" spc="-1" strike="noStrike">
                <a:solidFill>
                  <a:srgbClr val="4f81bd"/>
                </a:solidFill>
                <a:latin typeface="Calibri"/>
              </a:rPr>
              <a:t> </a:t>
            </a:r>
            <a:r>
              <a:rPr b="0" lang="fr-FR" sz="2400" spc="-1" strike="noStrike">
                <a:solidFill>
                  <a:srgbClr val="4f81bd"/>
                </a:solidFill>
                <a:latin typeface="Calibri"/>
              </a:rPr>
              <a:t>Accompagnement général : les rdv non honorés / les suivis non réalisés</a:t>
            </a:r>
            <a:endParaRPr b="0" lang="fr-FR" sz="2400" spc="-1" strike="noStrike">
              <a:latin typeface="Arial"/>
            </a:endParaRPr>
          </a:p>
        </p:txBody>
      </p:sp>
      <p:sp>
        <p:nvSpPr>
          <p:cNvPr id="316" name="CustomShape 3"/>
          <p:cNvSpPr/>
          <p:nvPr/>
        </p:nvSpPr>
        <p:spPr>
          <a:xfrm>
            <a:off x="606960" y="1974960"/>
            <a:ext cx="8792280" cy="39308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Il faut plusieurs permanences / plusieurs entrevues pour qu’une personne accepte un accompagnement</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Une 30taine  de RDV d’accompagnement social non honorés, dont une 20taine de 1ers entretiens</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Environ 5 personnes orientées par le bureau des admissions n’ont jamais pu être contactées</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14 rdv médicaux non honorés</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a:t>
            </a:r>
            <a:endParaRPr b="0" lang="fr-FR" sz="3600" spc="-1" strike="noStrike">
              <a:latin typeface="Arial"/>
            </a:endParaRPr>
          </a:p>
        </p:txBody>
      </p:sp>
      <p:pic>
        <p:nvPicPr>
          <p:cNvPr id="318" name="Image 6" descr=""/>
          <p:cNvPicPr/>
          <p:nvPr/>
        </p:nvPicPr>
        <p:blipFill>
          <a:blip r:embed="rId1"/>
          <a:stretch/>
        </p:blipFill>
        <p:spPr>
          <a:xfrm>
            <a:off x="2109960" y="3665520"/>
            <a:ext cx="2376720" cy="2376720"/>
          </a:xfrm>
          <a:prstGeom prst="rect">
            <a:avLst/>
          </a:prstGeom>
          <a:ln w="0">
            <a:noFill/>
          </a:ln>
        </p:spPr>
      </p:pic>
      <p:sp>
        <p:nvSpPr>
          <p:cNvPr id="319" name="CustomShape 2"/>
          <p:cNvSpPr/>
          <p:nvPr/>
        </p:nvSpPr>
        <p:spPr>
          <a:xfrm>
            <a:off x="4816440" y="1464840"/>
            <a:ext cx="5387400" cy="2168640"/>
          </a:xfrm>
          <a:prstGeom prst="wedgeRectCallout">
            <a:avLst>
              <a:gd name="adj1" fmla="val -51812"/>
              <a:gd name="adj2" fmla="val 78900"/>
            </a:avLst>
          </a:pr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320" name="CustomShape 3"/>
          <p:cNvSpPr/>
          <p:nvPr/>
        </p:nvSpPr>
        <p:spPr>
          <a:xfrm>
            <a:off x="4965120" y="1533600"/>
            <a:ext cx="5089680" cy="20106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Allô la Mission Appui PASS?</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Nous venons d’accueillir Mme L. sur l’hébergement semi-collectif de Verneuil/Avre. Elle est enceinte et doit bénéficier de soins. Elle n’a pas de droits ouverts à la santé . Que faire ? Pouvez-vous la recevoir?</a:t>
            </a:r>
            <a:endParaRPr b="0" lang="fr-FR" sz="1800" spc="-1" strike="noStrike">
              <a:latin typeface="Arial"/>
            </a:endParaRPr>
          </a:p>
        </p:txBody>
      </p:sp>
      <p:sp>
        <p:nvSpPr>
          <p:cNvPr id="321" name="CustomShape 4"/>
          <p:cNvSpPr/>
          <p:nvPr/>
        </p:nvSpPr>
        <p:spPr>
          <a:xfrm>
            <a:off x="9874800" y="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CAO YSOS</a:t>
            </a:r>
            <a:endParaRPr b="0" lang="fr-FR" sz="1800" spc="-1" strike="noStrike">
              <a:latin typeface="Arial"/>
            </a:endParaRPr>
          </a:p>
        </p:txBody>
      </p:sp>
    </p:spTree>
  </p:cSld>
  <mc:AlternateContent>
    <mc:Choice Requires="p14">
      <p:transition p14:dur="10"/>
    </mc:Choice>
    <mc:Fallback>
      <p:transition/>
    </mc:Fallback>
  </mc:AlternateContent>
  <p:timing>
    <p:tnLst>
      <p:par>
        <p:cTn id="535" dur="indefinite" restart="never" nodeType="tmRoot">
          <p:childTnLst>
            <p:seq>
              <p:cTn id="536" dur="indefinite" nodeType="mainSeq">
                <p:childTnLst>
                  <p:par>
                    <p:cTn id="537" fill="hold">
                      <p:stCondLst>
                        <p:cond delay="indefinite"/>
                      </p:stCondLst>
                      <p:childTnLst>
                        <p:par>
                          <p:cTn id="538" fill="hold">
                            <p:stCondLst>
                              <p:cond delay="0"/>
                            </p:stCondLst>
                            <p:childTnLst>
                              <p:par>
                                <p:cTn id="539" nodeType="clickEffect" fill="hold" presetClass="entr" presetID="42">
                                  <p:stCondLst>
                                    <p:cond delay="0"/>
                                  </p:stCondLst>
                                  <p:childTnLst>
                                    <p:set>
                                      <p:cBhvr>
                                        <p:cTn id="540" dur="1" fill="hold">
                                          <p:stCondLst>
                                            <p:cond delay="0"/>
                                          </p:stCondLst>
                                        </p:cTn>
                                        <p:tgtEl>
                                          <p:spTgt spid="318"/>
                                        </p:tgtEl>
                                        <p:attrNameLst>
                                          <p:attrName>style.visibility</p:attrName>
                                        </p:attrNameLst>
                                      </p:cBhvr>
                                      <p:to>
                                        <p:strVal val="visible"/>
                                      </p:to>
                                    </p:set>
                                    <p:animEffect filter="fade" transition="in">
                                      <p:cBhvr additive="repl">
                                        <p:cTn id="541" dur="1000"/>
                                        <p:tgtEl>
                                          <p:spTgt spid="318"/>
                                        </p:tgtEl>
                                      </p:cBhvr>
                                    </p:animEffect>
                                    <p:anim calcmode="lin" valueType="num">
                                      <p:cBhvr additive="repl">
                                        <p:cTn id="542" dur="1000" fill="hold"/>
                                        <p:tgtEl>
                                          <p:spTgt spid="318"/>
                                        </p:tgtEl>
                                        <p:attrNameLst>
                                          <p:attrName>ppt_x</p:attrName>
                                        </p:attrNameLst>
                                      </p:cBhvr>
                                      <p:tavLst>
                                        <p:tav tm="0">
                                          <p:val>
                                            <p:strVal val="#ppt_x"/>
                                          </p:val>
                                        </p:tav>
                                        <p:tav tm="100000">
                                          <p:val>
                                            <p:strVal val="#ppt_x"/>
                                          </p:val>
                                        </p:tav>
                                      </p:tavLst>
                                    </p:anim>
                                    <p:anim calcmode="lin" valueType="num">
                                      <p:cBhvr additive="repl">
                                        <p:cTn id="543" dur="1000" fill="hold"/>
                                        <p:tgtEl>
                                          <p:spTgt spid="318"/>
                                        </p:tgtEl>
                                        <p:attrNameLst>
                                          <p:attrName>ppt_y</p:attrName>
                                        </p:attrNameLst>
                                      </p:cBhvr>
                                      <p:tavLst>
                                        <p:tav tm="0">
                                          <p:val>
                                            <p:strVal val="#ppt_y+.1"/>
                                          </p:val>
                                        </p:tav>
                                        <p:tav tm="100000">
                                          <p:val>
                                            <p:strVal val="#ppt_y"/>
                                          </p:val>
                                        </p:tav>
                                      </p:tavLst>
                                    </p:anim>
                                  </p:childTnLst>
                                </p:cTn>
                              </p:par>
                            </p:childTnLst>
                          </p:cTn>
                        </p:par>
                      </p:childTnLst>
                    </p:cTn>
                  </p:par>
                  <p:par>
                    <p:cTn id="544" fill="hold">
                      <p:stCondLst>
                        <p:cond delay="indefinite"/>
                      </p:stCondLst>
                      <p:childTnLst>
                        <p:par>
                          <p:cTn id="545" fill="hold">
                            <p:stCondLst>
                              <p:cond delay="0"/>
                            </p:stCondLst>
                            <p:childTnLst>
                              <p:par>
                                <p:cTn id="546" nodeType="clickEffect" fill="hold" presetClass="entr" presetID="16" presetSubtype="21">
                                  <p:stCondLst>
                                    <p:cond delay="0"/>
                                  </p:stCondLst>
                                  <p:childTnLst>
                                    <p:set>
                                      <p:cBhvr>
                                        <p:cTn id="547" dur="1" fill="hold">
                                          <p:stCondLst>
                                            <p:cond delay="0"/>
                                          </p:stCondLst>
                                        </p:cTn>
                                        <p:tgtEl>
                                          <p:spTgt spid="319"/>
                                        </p:tgtEl>
                                        <p:attrNameLst>
                                          <p:attrName>style.visibility</p:attrName>
                                        </p:attrNameLst>
                                      </p:cBhvr>
                                      <p:to>
                                        <p:strVal val="visible"/>
                                      </p:to>
                                    </p:set>
                                    <p:animEffect filter="barn(inVertical)" transition="in">
                                      <p:cBhvr additive="repl">
                                        <p:cTn id="548" dur="500"/>
                                        <p:tgtEl>
                                          <p:spTgt spid="319"/>
                                        </p:tgtEl>
                                      </p:cBhvr>
                                    </p:animEffect>
                                  </p:childTnLst>
                                </p:cTn>
                              </p:par>
                              <p:par>
                                <p:cTn id="549" nodeType="withEffect" fill="hold" presetClass="entr" presetID="16" presetSubtype="21">
                                  <p:stCondLst>
                                    <p:cond delay="0"/>
                                  </p:stCondLst>
                                  <p:childTnLst>
                                    <p:set>
                                      <p:cBhvr>
                                        <p:cTn id="550" dur="1" fill="hold">
                                          <p:stCondLst>
                                            <p:cond delay="0"/>
                                          </p:stCondLst>
                                        </p:cTn>
                                        <p:tgtEl>
                                          <p:spTgt spid="320"/>
                                        </p:tgtEl>
                                        <p:attrNameLst>
                                          <p:attrName>style.visibility</p:attrName>
                                        </p:attrNameLst>
                                      </p:cBhvr>
                                      <p:to>
                                        <p:strVal val="visible"/>
                                      </p:to>
                                    </p:set>
                                    <p:animEffect filter="barn(inVertical)" transition="in">
                                      <p:cBhvr additive="repl">
                                        <p:cTn id="551" dur="5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a:t>
            </a:r>
            <a:endParaRPr b="0" lang="fr-FR" sz="3600" spc="-1" strike="noStrike">
              <a:latin typeface="Arial"/>
            </a:endParaRPr>
          </a:p>
        </p:txBody>
      </p:sp>
      <p:sp>
        <p:nvSpPr>
          <p:cNvPr id="323" name="CustomShape 2"/>
          <p:cNvSpPr/>
          <p:nvPr/>
        </p:nvSpPr>
        <p:spPr>
          <a:xfrm>
            <a:off x="2468520" y="1837080"/>
            <a:ext cx="8326800" cy="3382200"/>
          </a:xfrm>
          <a:prstGeom prst="rect">
            <a:avLst/>
          </a:prstGeom>
          <a:noFill/>
          <a:ln w="0">
            <a:noFill/>
          </a:ln>
        </p:spPr>
        <p:style>
          <a:lnRef idx="0"/>
          <a:fillRef idx="0"/>
          <a:effectRef idx="0"/>
          <a:fontRef idx="minor"/>
        </p:style>
        <p:txBody>
          <a:bodyPr lIns="90000" rIns="90000" tIns="45000" bIns="45000">
            <a:spAutoFit/>
          </a:bodyPr>
          <a:p>
            <a:pPr marL="285840" indent="-285480" algn="just">
              <a:lnSpc>
                <a:spcPct val="100000"/>
              </a:lnSpc>
              <a:buClr>
                <a:srgbClr val="000000"/>
              </a:buClr>
              <a:buFont typeface="Wingdings" charset="2"/>
              <a:buChar char=""/>
            </a:pPr>
            <a:r>
              <a:rPr b="1" lang="fr-FR" sz="1800" spc="-1" strike="noStrike" u="sng">
                <a:solidFill>
                  <a:srgbClr val="000000"/>
                </a:solidFill>
                <a:uFillTx/>
                <a:latin typeface="Calibri Light"/>
              </a:rPr>
              <a:t>Mme L</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Femme isolée, prise en charge par le CAO de Verneuil, en situation de danger dans son pays d’origine</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 subi des violences lors de son parcours migratoire</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Situation administrative au début de l’accompagnement : vient de déposer une demande d’asile</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sans ressources (en attente de l’allocation ADA)</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Situation personnelle: enceinte sans suivi</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Arrivée il y a moins de 3 mois sur le territoire: elle ne peut prétendre à l’activation de droits à la santé</a:t>
            </a:r>
            <a:endParaRPr b="0" lang="fr-FR" sz="1800" spc="-1" strike="noStrike">
              <a:latin typeface="Arial"/>
            </a:endParaRPr>
          </a:p>
        </p:txBody>
      </p:sp>
      <p:pic>
        <p:nvPicPr>
          <p:cNvPr id="324" name="Image 3" descr=""/>
          <p:cNvPicPr/>
          <p:nvPr/>
        </p:nvPicPr>
        <p:blipFill>
          <a:blip r:embed="rId1"/>
          <a:stretch/>
        </p:blipFill>
        <p:spPr>
          <a:xfrm>
            <a:off x="582840" y="1756080"/>
            <a:ext cx="1885320" cy="1885320"/>
          </a:xfrm>
          <a:prstGeom prst="rect">
            <a:avLst/>
          </a:prstGeom>
          <a:ln w="0">
            <a:noFill/>
          </a:ln>
        </p:spPr>
      </p:pic>
      <p:sp>
        <p:nvSpPr>
          <p:cNvPr id="325" name="CustomShape 3"/>
          <p:cNvSpPr/>
          <p:nvPr/>
        </p:nvSpPr>
        <p:spPr>
          <a:xfrm>
            <a:off x="9874800" y="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CAO YSOS</a:t>
            </a:r>
            <a:endParaRPr b="0" lang="fr-FR" sz="1800" spc="-1" strike="noStrike">
              <a:latin typeface="Arial"/>
            </a:endParaRPr>
          </a:p>
        </p:txBody>
      </p:sp>
    </p:spTree>
  </p:cSld>
  <mc:AlternateContent>
    <mc:Choice Requires="p14">
      <p:transition p14:dur="10"/>
    </mc:Choice>
    <mc:Fallback>
      <p:transition/>
    </mc:Fallback>
  </mc:AlternateContent>
  <p:timing>
    <p:tnLst>
      <p:par>
        <p:cTn id="552" dur="indefinite" restart="never" nodeType="tmRoot">
          <p:childTnLst>
            <p:seq>
              <p:cTn id="553" dur="indefinite" nodeType="mainSeq">
                <p:childTnLst>
                  <p:par>
                    <p:cTn id="554" fill="hold">
                      <p:stCondLst>
                        <p:cond delay="indefinite"/>
                      </p:stCondLst>
                      <p:childTnLst>
                        <p:par>
                          <p:cTn id="555" fill="hold">
                            <p:stCondLst>
                              <p:cond delay="0"/>
                            </p:stCondLst>
                            <p:childTnLst>
                              <p:par>
                                <p:cTn id="556" nodeType="clickEffect" fill="hold" presetClass="entr" presetID="42">
                                  <p:stCondLst>
                                    <p:cond delay="0"/>
                                  </p:stCondLst>
                                  <p:childTnLst>
                                    <p:set>
                                      <p:cBhvr>
                                        <p:cTn id="557" dur="1" fill="hold">
                                          <p:stCondLst>
                                            <p:cond delay="0"/>
                                          </p:stCondLst>
                                        </p:cTn>
                                        <p:tgtEl>
                                          <p:spTgt spid="323"/>
                                        </p:tgtEl>
                                        <p:attrNameLst>
                                          <p:attrName>style.visibility</p:attrName>
                                        </p:attrNameLst>
                                      </p:cBhvr>
                                      <p:to>
                                        <p:strVal val="visible"/>
                                      </p:to>
                                    </p:set>
                                    <p:animEffect filter="fade" transition="in">
                                      <p:cBhvr additive="repl">
                                        <p:cTn id="558" dur="1000"/>
                                        <p:tgtEl>
                                          <p:spTgt spid="323"/>
                                        </p:tgtEl>
                                      </p:cBhvr>
                                    </p:animEffect>
                                    <p:anim calcmode="lin" valueType="num">
                                      <p:cBhvr additive="repl">
                                        <p:cTn id="559" dur="1000" fill="hold"/>
                                        <p:tgtEl>
                                          <p:spTgt spid="323"/>
                                        </p:tgtEl>
                                        <p:attrNameLst>
                                          <p:attrName>ppt_x</p:attrName>
                                        </p:attrNameLst>
                                      </p:cBhvr>
                                      <p:tavLst>
                                        <p:tav tm="0">
                                          <p:val>
                                            <p:strVal val="#ppt_x"/>
                                          </p:val>
                                        </p:tav>
                                        <p:tav tm="100000">
                                          <p:val>
                                            <p:strVal val="#ppt_x"/>
                                          </p:val>
                                        </p:tav>
                                      </p:tavLst>
                                    </p:anim>
                                    <p:anim calcmode="lin" valueType="num">
                                      <p:cBhvr additive="repl">
                                        <p:cTn id="560" dur="1000" fill="hold"/>
                                        <p:tgtEl>
                                          <p:spTgt spid="3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CustomShape 1"/>
          <p:cNvSpPr/>
          <p:nvPr/>
        </p:nvSpPr>
        <p:spPr>
          <a:xfrm>
            <a:off x="1083240" y="398160"/>
            <a:ext cx="94716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a:t>
            </a:r>
            <a:endParaRPr b="0" lang="fr-FR" sz="3600" spc="-1" strike="noStrike">
              <a:latin typeface="Arial"/>
            </a:endParaRPr>
          </a:p>
        </p:txBody>
      </p:sp>
      <p:pic>
        <p:nvPicPr>
          <p:cNvPr id="327" name="Image 3" descr=""/>
          <p:cNvPicPr/>
          <p:nvPr/>
        </p:nvPicPr>
        <p:blipFill>
          <a:blip r:embed="rId1"/>
          <a:stretch/>
        </p:blipFill>
        <p:spPr>
          <a:xfrm>
            <a:off x="3545640" y="3265560"/>
            <a:ext cx="1885320" cy="1885320"/>
          </a:xfrm>
          <a:prstGeom prst="rect">
            <a:avLst/>
          </a:prstGeom>
          <a:ln w="0">
            <a:noFill/>
          </a:ln>
        </p:spPr>
      </p:pic>
      <p:sp>
        <p:nvSpPr>
          <p:cNvPr id="328" name="CustomShape 2"/>
          <p:cNvSpPr/>
          <p:nvPr/>
        </p:nvSpPr>
        <p:spPr>
          <a:xfrm>
            <a:off x="1102320" y="159444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Prise de RDV avec le service périnatalité du CH de Verneuil en lien avec CAO</a:t>
            </a:r>
            <a:endParaRPr b="0" lang="fr-FR" sz="1800" spc="-1" strike="noStrike">
              <a:latin typeface="Arial"/>
            </a:endParaRPr>
          </a:p>
        </p:txBody>
      </p:sp>
      <p:sp>
        <p:nvSpPr>
          <p:cNvPr id="329" name="CustomShape 3"/>
          <p:cNvSpPr/>
          <p:nvPr/>
        </p:nvSpPr>
        <p:spPr>
          <a:xfrm>
            <a:off x="8418600" y="2149200"/>
            <a:ext cx="2784240" cy="20217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Concertations avec le Service périnatalité, le bureau des admissions, préparation des documents nécessaires</a:t>
            </a:r>
            <a:endParaRPr b="0" lang="fr-FR" sz="1800" spc="-1" strike="noStrike">
              <a:latin typeface="Arial"/>
            </a:endParaRPr>
          </a:p>
        </p:txBody>
      </p:sp>
      <p:sp>
        <p:nvSpPr>
          <p:cNvPr id="330" name="CustomShape 4"/>
          <p:cNvSpPr/>
          <p:nvPr/>
        </p:nvSpPr>
        <p:spPr>
          <a:xfrm>
            <a:off x="5676120" y="251424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Dispositif soins urgents et vitaux</a:t>
            </a:r>
            <a:endParaRPr b="0" lang="fr-FR" sz="1800" spc="-1" strike="noStrike">
              <a:latin typeface="Arial"/>
            </a:endParaRPr>
          </a:p>
        </p:txBody>
      </p:sp>
      <p:sp>
        <p:nvSpPr>
          <p:cNvPr id="331" name="CustomShape 5"/>
          <p:cNvSpPr/>
          <p:nvPr/>
        </p:nvSpPr>
        <p:spPr>
          <a:xfrm>
            <a:off x="5227560" y="498564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Prise de rdv et prise en charge des examens médicaux ne pouvant être réalisés à l’hôpital</a:t>
            </a:r>
            <a:endParaRPr b="0" lang="fr-FR" sz="1800" spc="-1" strike="noStrike">
              <a:latin typeface="Arial"/>
            </a:endParaRPr>
          </a:p>
        </p:txBody>
      </p:sp>
      <p:sp>
        <p:nvSpPr>
          <p:cNvPr id="332" name="CustomShape 6"/>
          <p:cNvSpPr/>
          <p:nvPr/>
        </p:nvSpPr>
        <p:spPr>
          <a:xfrm>
            <a:off x="542880" y="395676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Prescription de médicaments</a:t>
            </a:r>
            <a:endParaRPr b="0" lang="fr-FR" sz="1800" spc="-1" strike="noStrike">
              <a:latin typeface="Arial"/>
            </a:endParaRPr>
          </a:p>
        </p:txBody>
      </p:sp>
      <p:sp>
        <p:nvSpPr>
          <p:cNvPr id="333" name="CustomShape 7"/>
          <p:cNvSpPr/>
          <p:nvPr/>
        </p:nvSpPr>
        <p:spPr>
          <a:xfrm>
            <a:off x="8707680" y="395676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CH de Verneuil</a:t>
            </a:r>
            <a:endParaRPr b="0" lang="fr-FR" sz="1800" spc="-1" strike="noStrike">
              <a:latin typeface="Arial"/>
            </a:endParaRPr>
          </a:p>
        </p:txBody>
      </p:sp>
      <p:sp>
        <p:nvSpPr>
          <p:cNvPr id="334" name="CustomShape 8"/>
          <p:cNvSpPr/>
          <p:nvPr/>
        </p:nvSpPr>
        <p:spPr>
          <a:xfrm>
            <a:off x="6751440" y="373212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CPAM</a:t>
            </a:r>
            <a:endParaRPr b="0" lang="fr-FR" sz="1800" spc="-1" strike="noStrike">
              <a:latin typeface="Arial"/>
            </a:endParaRPr>
          </a:p>
        </p:txBody>
      </p:sp>
      <p:sp>
        <p:nvSpPr>
          <p:cNvPr id="335" name="CustomShape 9"/>
          <p:cNvSpPr/>
          <p:nvPr/>
        </p:nvSpPr>
        <p:spPr>
          <a:xfrm>
            <a:off x="9874800" y="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CAO YSOS</a:t>
            </a:r>
            <a:endParaRPr b="0" lang="fr-FR" sz="1800" spc="-1" strike="noStrike">
              <a:latin typeface="Arial"/>
            </a:endParaRPr>
          </a:p>
        </p:txBody>
      </p:sp>
      <p:sp>
        <p:nvSpPr>
          <p:cNvPr id="336" name="CustomShape 10"/>
          <p:cNvSpPr/>
          <p:nvPr/>
        </p:nvSpPr>
        <p:spPr>
          <a:xfrm>
            <a:off x="4279320" y="93132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Evaluation sociale et sanitaire</a:t>
            </a:r>
            <a:endParaRPr b="0" lang="fr-FR" sz="1800" spc="-1" strike="noStrike">
              <a:latin typeface="Arial"/>
            </a:endParaRPr>
          </a:p>
        </p:txBody>
      </p:sp>
      <p:sp>
        <p:nvSpPr>
          <p:cNvPr id="337" name="CustomShape 11"/>
          <p:cNvSpPr/>
          <p:nvPr/>
        </p:nvSpPr>
        <p:spPr>
          <a:xfrm>
            <a:off x="2134080" y="480780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PASS L’Aigle</a:t>
            </a:r>
            <a:endParaRPr b="0" lang="fr-FR" sz="1800" spc="-1" strike="noStrike">
              <a:latin typeface="Arial"/>
            </a:endParaRPr>
          </a:p>
        </p:txBody>
      </p:sp>
    </p:spTree>
  </p:cSld>
  <mc:AlternateContent>
    <mc:Choice Requires="p14">
      <p:transition spd="med" p14:dur="700">
        <p:fade/>
      </p:transition>
    </mc:Choice>
    <mc:Fallback>
      <p:transition spd="med">
        <p:fade/>
      </p:transition>
    </mc:Fallback>
  </mc:AlternateContent>
  <p:timing>
    <p:tnLst>
      <p:par>
        <p:cTn id="561" dur="indefinite" restart="never" nodeType="tmRoot">
          <p:childTnLst>
            <p:seq>
              <p:cTn id="562" dur="indefinite" nodeType="mainSeq">
                <p:childTnLst>
                  <p:par>
                    <p:cTn id="563" fill="hold">
                      <p:stCondLst>
                        <p:cond delay="indefinite"/>
                      </p:stCondLst>
                      <p:childTnLst>
                        <p:par>
                          <p:cTn id="564" fill="hold">
                            <p:stCondLst>
                              <p:cond delay="0"/>
                            </p:stCondLst>
                            <p:childTnLst>
                              <p:par>
                                <p:cTn id="565" nodeType="clickEffect" fill="hold" presetClass="entr" presetID="10">
                                  <p:stCondLst>
                                    <p:cond delay="0"/>
                                  </p:stCondLst>
                                  <p:childTnLst>
                                    <p:set>
                                      <p:cBhvr>
                                        <p:cTn id="566" dur="1" fill="hold">
                                          <p:stCondLst>
                                            <p:cond delay="0"/>
                                          </p:stCondLst>
                                        </p:cTn>
                                        <p:tgtEl>
                                          <p:spTgt spid="328"/>
                                        </p:tgtEl>
                                        <p:attrNameLst>
                                          <p:attrName>style.visibility</p:attrName>
                                        </p:attrNameLst>
                                      </p:cBhvr>
                                      <p:to>
                                        <p:strVal val="visible"/>
                                      </p:to>
                                    </p:set>
                                    <p:animEffect filter="fade" transition="in">
                                      <p:cBhvr additive="repl">
                                        <p:cTn id="567" dur="500"/>
                                        <p:tgtEl>
                                          <p:spTgt spid="328"/>
                                        </p:tgtEl>
                                      </p:cBhvr>
                                    </p:animEffect>
                                  </p:childTnLst>
                                </p:cTn>
                              </p:par>
                            </p:childTnLst>
                          </p:cTn>
                        </p:par>
                      </p:childTnLst>
                    </p:cTn>
                  </p:par>
                  <p:par>
                    <p:cTn id="568" fill="hold">
                      <p:stCondLst>
                        <p:cond delay="indefinite"/>
                      </p:stCondLst>
                      <p:childTnLst>
                        <p:par>
                          <p:cTn id="569" fill="hold">
                            <p:stCondLst>
                              <p:cond delay="0"/>
                            </p:stCondLst>
                            <p:childTnLst>
                              <p:par>
                                <p:cTn id="570" nodeType="clickEffect" fill="hold" presetClass="entr" presetID="10">
                                  <p:stCondLst>
                                    <p:cond delay="0"/>
                                  </p:stCondLst>
                                  <p:childTnLst>
                                    <p:set>
                                      <p:cBhvr>
                                        <p:cTn id="571" dur="1" fill="hold">
                                          <p:stCondLst>
                                            <p:cond delay="0"/>
                                          </p:stCondLst>
                                        </p:cTn>
                                        <p:tgtEl>
                                          <p:spTgt spid="336"/>
                                        </p:tgtEl>
                                        <p:attrNameLst>
                                          <p:attrName>style.visibility</p:attrName>
                                        </p:attrNameLst>
                                      </p:cBhvr>
                                      <p:to>
                                        <p:strVal val="visible"/>
                                      </p:to>
                                    </p:set>
                                    <p:animEffect filter="fade" transition="in">
                                      <p:cBhvr additive="repl">
                                        <p:cTn id="572" dur="500"/>
                                        <p:tgtEl>
                                          <p:spTgt spid="336"/>
                                        </p:tgtEl>
                                      </p:cBhvr>
                                    </p:animEffect>
                                  </p:childTnLst>
                                </p:cTn>
                              </p:par>
                            </p:childTnLst>
                          </p:cTn>
                        </p:par>
                      </p:childTnLst>
                    </p:cTn>
                  </p:par>
                  <p:par>
                    <p:cTn id="573" fill="hold">
                      <p:stCondLst>
                        <p:cond delay="indefinite"/>
                      </p:stCondLst>
                      <p:childTnLst>
                        <p:par>
                          <p:cTn id="574" fill="hold">
                            <p:stCondLst>
                              <p:cond delay="0"/>
                            </p:stCondLst>
                            <p:childTnLst>
                              <p:par>
                                <p:cTn id="575" nodeType="clickEffect" fill="hold" presetClass="entr" presetID="10">
                                  <p:stCondLst>
                                    <p:cond delay="0"/>
                                  </p:stCondLst>
                                  <p:childTnLst>
                                    <p:set>
                                      <p:cBhvr>
                                        <p:cTn id="576" dur="1" fill="hold">
                                          <p:stCondLst>
                                            <p:cond delay="0"/>
                                          </p:stCondLst>
                                        </p:cTn>
                                        <p:tgtEl>
                                          <p:spTgt spid="330"/>
                                        </p:tgtEl>
                                        <p:attrNameLst>
                                          <p:attrName>style.visibility</p:attrName>
                                        </p:attrNameLst>
                                      </p:cBhvr>
                                      <p:to>
                                        <p:strVal val="visible"/>
                                      </p:to>
                                    </p:set>
                                    <p:animEffect filter="fade" transition="in">
                                      <p:cBhvr additive="repl">
                                        <p:cTn id="577" dur="500"/>
                                        <p:tgtEl>
                                          <p:spTgt spid="330"/>
                                        </p:tgtEl>
                                      </p:cBhvr>
                                    </p:animEffect>
                                  </p:childTnLst>
                                </p:cTn>
                              </p:par>
                              <p:par>
                                <p:cTn id="578" nodeType="withEffect" fill="hold" presetClass="entr" presetID="10">
                                  <p:stCondLst>
                                    <p:cond delay="0"/>
                                  </p:stCondLst>
                                  <p:childTnLst>
                                    <p:set>
                                      <p:cBhvr>
                                        <p:cTn id="579" dur="1" fill="hold">
                                          <p:stCondLst>
                                            <p:cond delay="0"/>
                                          </p:stCondLst>
                                        </p:cTn>
                                        <p:tgtEl>
                                          <p:spTgt spid="329"/>
                                        </p:tgtEl>
                                        <p:attrNameLst>
                                          <p:attrName>style.visibility</p:attrName>
                                        </p:attrNameLst>
                                      </p:cBhvr>
                                      <p:to>
                                        <p:strVal val="visible"/>
                                      </p:to>
                                    </p:set>
                                    <p:animEffect filter="fade" transition="in">
                                      <p:cBhvr additive="repl">
                                        <p:cTn id="580" dur="500"/>
                                        <p:tgtEl>
                                          <p:spTgt spid="329"/>
                                        </p:tgtEl>
                                      </p:cBhvr>
                                    </p:animEffect>
                                  </p:childTnLst>
                                </p:cTn>
                              </p:par>
                            </p:childTnLst>
                          </p:cTn>
                        </p:par>
                      </p:childTnLst>
                    </p:cTn>
                  </p:par>
                  <p:par>
                    <p:cTn id="581" fill="hold">
                      <p:stCondLst>
                        <p:cond delay="indefinite"/>
                      </p:stCondLst>
                      <p:childTnLst>
                        <p:par>
                          <p:cTn id="582" fill="hold">
                            <p:stCondLst>
                              <p:cond delay="0"/>
                            </p:stCondLst>
                            <p:childTnLst>
                              <p:par>
                                <p:cTn id="583" nodeType="clickEffect" fill="hold" presetClass="entr" presetID="10">
                                  <p:stCondLst>
                                    <p:cond delay="0"/>
                                  </p:stCondLst>
                                  <p:childTnLst>
                                    <p:set>
                                      <p:cBhvr>
                                        <p:cTn id="584" dur="1" fill="hold">
                                          <p:stCondLst>
                                            <p:cond delay="0"/>
                                          </p:stCondLst>
                                        </p:cTn>
                                        <p:tgtEl>
                                          <p:spTgt spid="333"/>
                                        </p:tgtEl>
                                        <p:attrNameLst>
                                          <p:attrName>style.visibility</p:attrName>
                                        </p:attrNameLst>
                                      </p:cBhvr>
                                      <p:to>
                                        <p:strVal val="visible"/>
                                      </p:to>
                                    </p:set>
                                    <p:animEffect filter="fade" transition="in">
                                      <p:cBhvr additive="repl">
                                        <p:cTn id="585" dur="500"/>
                                        <p:tgtEl>
                                          <p:spTgt spid="333"/>
                                        </p:tgtEl>
                                      </p:cBhvr>
                                    </p:animEffect>
                                  </p:childTnLst>
                                </p:cTn>
                              </p:par>
                            </p:childTnLst>
                          </p:cTn>
                        </p:par>
                      </p:childTnLst>
                    </p:cTn>
                  </p:par>
                  <p:par>
                    <p:cTn id="586" fill="hold">
                      <p:stCondLst>
                        <p:cond delay="indefinite"/>
                      </p:stCondLst>
                      <p:childTnLst>
                        <p:par>
                          <p:cTn id="587" fill="hold">
                            <p:stCondLst>
                              <p:cond delay="0"/>
                            </p:stCondLst>
                            <p:childTnLst>
                              <p:par>
                                <p:cTn id="588" nodeType="clickEffect" fill="hold" presetClass="entr" presetID="10">
                                  <p:stCondLst>
                                    <p:cond delay="0"/>
                                  </p:stCondLst>
                                  <p:childTnLst>
                                    <p:set>
                                      <p:cBhvr>
                                        <p:cTn id="589" dur="1" fill="hold">
                                          <p:stCondLst>
                                            <p:cond delay="0"/>
                                          </p:stCondLst>
                                        </p:cTn>
                                        <p:tgtEl>
                                          <p:spTgt spid="331"/>
                                        </p:tgtEl>
                                        <p:attrNameLst>
                                          <p:attrName>style.visibility</p:attrName>
                                        </p:attrNameLst>
                                      </p:cBhvr>
                                      <p:to>
                                        <p:strVal val="visible"/>
                                      </p:to>
                                    </p:set>
                                    <p:animEffect filter="fade" transition="in">
                                      <p:cBhvr additive="repl">
                                        <p:cTn id="590" dur="500"/>
                                        <p:tgtEl>
                                          <p:spTgt spid="331"/>
                                        </p:tgtEl>
                                      </p:cBhvr>
                                    </p:animEffect>
                                  </p:childTnLst>
                                </p:cTn>
                              </p:par>
                            </p:childTnLst>
                          </p:cTn>
                        </p:par>
                      </p:childTnLst>
                    </p:cTn>
                  </p:par>
                  <p:par>
                    <p:cTn id="591" fill="hold">
                      <p:stCondLst>
                        <p:cond delay="indefinite"/>
                      </p:stCondLst>
                      <p:childTnLst>
                        <p:par>
                          <p:cTn id="592" fill="hold">
                            <p:stCondLst>
                              <p:cond delay="0"/>
                            </p:stCondLst>
                            <p:childTnLst>
                              <p:par>
                                <p:cTn id="593" nodeType="clickEffect" fill="hold" presetClass="entr" presetID="10">
                                  <p:stCondLst>
                                    <p:cond delay="0"/>
                                  </p:stCondLst>
                                  <p:childTnLst>
                                    <p:set>
                                      <p:cBhvr>
                                        <p:cTn id="594" dur="1" fill="hold">
                                          <p:stCondLst>
                                            <p:cond delay="0"/>
                                          </p:stCondLst>
                                        </p:cTn>
                                        <p:tgtEl>
                                          <p:spTgt spid="334"/>
                                        </p:tgtEl>
                                        <p:attrNameLst>
                                          <p:attrName>style.visibility</p:attrName>
                                        </p:attrNameLst>
                                      </p:cBhvr>
                                      <p:to>
                                        <p:strVal val="visible"/>
                                      </p:to>
                                    </p:set>
                                    <p:animEffect filter="fade" transition="in">
                                      <p:cBhvr additive="repl">
                                        <p:cTn id="595" dur="500"/>
                                        <p:tgtEl>
                                          <p:spTgt spid="334"/>
                                        </p:tgtEl>
                                      </p:cBhvr>
                                    </p:animEffect>
                                  </p:childTnLst>
                                </p:cTn>
                              </p:par>
                            </p:childTnLst>
                          </p:cTn>
                        </p:par>
                      </p:childTnLst>
                    </p:cTn>
                  </p:par>
                  <p:par>
                    <p:cTn id="596" fill="hold">
                      <p:stCondLst>
                        <p:cond delay="indefinite"/>
                      </p:stCondLst>
                      <p:childTnLst>
                        <p:par>
                          <p:cTn id="597" fill="hold">
                            <p:stCondLst>
                              <p:cond delay="0"/>
                            </p:stCondLst>
                            <p:childTnLst>
                              <p:par>
                                <p:cTn id="598" nodeType="clickEffect" fill="hold" presetClass="entr" presetID="10">
                                  <p:stCondLst>
                                    <p:cond delay="0"/>
                                  </p:stCondLst>
                                  <p:childTnLst>
                                    <p:set>
                                      <p:cBhvr>
                                        <p:cTn id="599" dur="1" fill="hold">
                                          <p:stCondLst>
                                            <p:cond delay="0"/>
                                          </p:stCondLst>
                                        </p:cTn>
                                        <p:tgtEl>
                                          <p:spTgt spid="332"/>
                                        </p:tgtEl>
                                        <p:attrNameLst>
                                          <p:attrName>style.visibility</p:attrName>
                                        </p:attrNameLst>
                                      </p:cBhvr>
                                      <p:to>
                                        <p:strVal val="visible"/>
                                      </p:to>
                                    </p:set>
                                    <p:animEffect filter="fade" transition="in">
                                      <p:cBhvr additive="repl">
                                        <p:cTn id="600" dur="500"/>
                                        <p:tgtEl>
                                          <p:spTgt spid="332"/>
                                        </p:tgtEl>
                                      </p:cBhvr>
                                    </p:animEffect>
                                  </p:childTnLst>
                                </p:cTn>
                              </p:par>
                            </p:childTnLst>
                          </p:cTn>
                        </p:par>
                      </p:childTnLst>
                    </p:cTn>
                  </p:par>
                  <p:par>
                    <p:cTn id="601" fill="hold">
                      <p:stCondLst>
                        <p:cond delay="indefinite"/>
                      </p:stCondLst>
                      <p:childTnLst>
                        <p:par>
                          <p:cTn id="602" fill="hold">
                            <p:stCondLst>
                              <p:cond delay="0"/>
                            </p:stCondLst>
                            <p:childTnLst>
                              <p:par>
                                <p:cTn id="603" nodeType="clickEffect" fill="hold" presetClass="entr" presetID="10">
                                  <p:stCondLst>
                                    <p:cond delay="0"/>
                                  </p:stCondLst>
                                  <p:childTnLst>
                                    <p:set>
                                      <p:cBhvr>
                                        <p:cTn id="604" dur="1" fill="hold">
                                          <p:stCondLst>
                                            <p:cond delay="0"/>
                                          </p:stCondLst>
                                        </p:cTn>
                                        <p:tgtEl>
                                          <p:spTgt spid="337"/>
                                        </p:tgtEl>
                                        <p:attrNameLst>
                                          <p:attrName>style.visibility</p:attrName>
                                        </p:attrNameLst>
                                      </p:cBhvr>
                                      <p:to>
                                        <p:strVal val="visible"/>
                                      </p:to>
                                    </p:set>
                                    <p:animEffect filter="fade" transition="in">
                                      <p:cBhvr additive="repl">
                                        <p:cTn id="605" dur="5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a:t>
            </a:r>
            <a:endParaRPr b="0" lang="fr-FR" sz="3600" spc="-1" strike="noStrike">
              <a:latin typeface="Arial"/>
            </a:endParaRPr>
          </a:p>
          <a:p>
            <a:pPr>
              <a:lnSpc>
                <a:spcPct val="100000"/>
              </a:lnSpc>
            </a:pPr>
            <a:endParaRPr b="0" lang="fr-FR" sz="3600" spc="-1" strike="noStrike">
              <a:latin typeface="Arial"/>
            </a:endParaRPr>
          </a:p>
        </p:txBody>
      </p:sp>
      <p:pic>
        <p:nvPicPr>
          <p:cNvPr id="339" name="Image 3" descr=""/>
          <p:cNvPicPr/>
          <p:nvPr/>
        </p:nvPicPr>
        <p:blipFill>
          <a:blip r:embed="rId1"/>
          <a:stretch/>
        </p:blipFill>
        <p:spPr>
          <a:xfrm>
            <a:off x="4527360" y="3202920"/>
            <a:ext cx="1885320" cy="1885320"/>
          </a:xfrm>
          <a:prstGeom prst="rect">
            <a:avLst/>
          </a:prstGeom>
          <a:ln w="0">
            <a:noFill/>
          </a:ln>
        </p:spPr>
      </p:pic>
      <p:sp>
        <p:nvSpPr>
          <p:cNvPr id="340" name="CustomShape 2"/>
          <p:cNvSpPr/>
          <p:nvPr/>
        </p:nvSpPr>
        <p:spPr>
          <a:xfrm>
            <a:off x="1083240" y="1909080"/>
            <a:ext cx="3282480" cy="1595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Lien avec le service PMI pour accompagnement grossesse et post accouchement</a:t>
            </a:r>
            <a:endParaRPr b="0" lang="fr-FR" sz="1800" spc="-1" strike="noStrike">
              <a:latin typeface="Arial"/>
            </a:endParaRPr>
          </a:p>
        </p:txBody>
      </p:sp>
      <p:sp>
        <p:nvSpPr>
          <p:cNvPr id="341" name="CustomShape 3"/>
          <p:cNvSpPr/>
          <p:nvPr/>
        </p:nvSpPr>
        <p:spPr>
          <a:xfrm>
            <a:off x="6758640" y="1540440"/>
            <a:ext cx="3229200" cy="20577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de la souffrance psychologique :</a:t>
            </a:r>
            <a:endParaRPr b="0" lang="fr-FR" sz="1800" spc="-1" strike="noStrike">
              <a:latin typeface="Arial"/>
            </a:endParaRPr>
          </a:p>
          <a:p>
            <a:pPr algn="ctr">
              <a:lnSpc>
                <a:spcPct val="100000"/>
              </a:lnSpc>
            </a:pPr>
            <a:r>
              <a:rPr b="0" lang="fr-FR" sz="1800" spc="-1" strike="noStrike">
                <a:solidFill>
                  <a:srgbClr val="ffffff"/>
                </a:solidFill>
                <a:latin typeface="Calibri"/>
              </a:rPr>
              <a:t>Orientation vers le CASEVA, par l’intermédiaire de la psychologue PMI</a:t>
            </a:r>
            <a:endParaRPr b="0" lang="fr-FR" sz="1800" spc="-1" strike="noStrike">
              <a:latin typeface="Arial"/>
            </a:endParaRPr>
          </a:p>
        </p:txBody>
      </p:sp>
      <p:sp>
        <p:nvSpPr>
          <p:cNvPr id="342" name="CustomShape 4"/>
          <p:cNvSpPr/>
          <p:nvPr/>
        </p:nvSpPr>
        <p:spPr>
          <a:xfrm>
            <a:off x="4264200" y="4831920"/>
            <a:ext cx="2411640" cy="15249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Conseil départemental</a:t>
            </a:r>
            <a:endParaRPr b="0" lang="fr-FR" sz="1800" spc="-1" strike="noStrike">
              <a:latin typeface="Arial"/>
            </a:endParaRPr>
          </a:p>
        </p:txBody>
      </p:sp>
      <p:sp>
        <p:nvSpPr>
          <p:cNvPr id="343" name="CustomShape 5"/>
          <p:cNvSpPr/>
          <p:nvPr/>
        </p:nvSpPr>
        <p:spPr>
          <a:xfrm>
            <a:off x="9874800" y="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CAO YSOS</a:t>
            </a:r>
            <a:endParaRPr b="0" lang="fr-FR" sz="1800" spc="-1" strike="noStrike">
              <a:latin typeface="Arial"/>
            </a:endParaRPr>
          </a:p>
        </p:txBody>
      </p:sp>
    </p:spTree>
  </p:cSld>
  <mc:AlternateContent>
    <mc:Choice Requires="p14">
      <p:transition p14:dur="10"/>
    </mc:Choice>
    <mc:Fallback>
      <p:transition/>
    </mc:Fallback>
  </mc:AlternateContent>
  <p:timing>
    <p:tnLst>
      <p:par>
        <p:cTn id="606" dur="indefinite" restart="never" nodeType="tmRoot">
          <p:childTnLst>
            <p:seq>
              <p:cTn id="607" dur="indefinite" nodeType="mainSeq">
                <p:childTnLst>
                  <p:par>
                    <p:cTn id="608" fill="hold">
                      <p:stCondLst>
                        <p:cond delay="indefinite"/>
                      </p:stCondLst>
                      <p:childTnLst>
                        <p:par>
                          <p:cTn id="609" fill="hold">
                            <p:stCondLst>
                              <p:cond delay="0"/>
                            </p:stCondLst>
                            <p:childTnLst>
                              <p:par>
                                <p:cTn id="610" nodeType="clickEffect" fill="hold" presetClass="entr" presetID="10">
                                  <p:stCondLst>
                                    <p:cond delay="0"/>
                                  </p:stCondLst>
                                  <p:childTnLst>
                                    <p:set>
                                      <p:cBhvr>
                                        <p:cTn id="611" dur="1" fill="hold">
                                          <p:stCondLst>
                                            <p:cond delay="0"/>
                                          </p:stCondLst>
                                        </p:cTn>
                                        <p:tgtEl>
                                          <p:spTgt spid="340"/>
                                        </p:tgtEl>
                                        <p:attrNameLst>
                                          <p:attrName>style.visibility</p:attrName>
                                        </p:attrNameLst>
                                      </p:cBhvr>
                                      <p:to>
                                        <p:strVal val="visible"/>
                                      </p:to>
                                    </p:set>
                                    <p:animEffect filter="fade" transition="in">
                                      <p:cBhvr additive="repl">
                                        <p:cTn id="612" dur="500"/>
                                        <p:tgtEl>
                                          <p:spTgt spid="340"/>
                                        </p:tgtEl>
                                      </p:cBhvr>
                                    </p:animEffect>
                                  </p:childTnLst>
                                </p:cTn>
                              </p:par>
                            </p:childTnLst>
                          </p:cTn>
                        </p:par>
                      </p:childTnLst>
                    </p:cTn>
                  </p:par>
                  <p:par>
                    <p:cTn id="613" fill="hold">
                      <p:stCondLst>
                        <p:cond delay="indefinite"/>
                      </p:stCondLst>
                      <p:childTnLst>
                        <p:par>
                          <p:cTn id="614" fill="hold">
                            <p:stCondLst>
                              <p:cond delay="0"/>
                            </p:stCondLst>
                            <p:childTnLst>
                              <p:par>
                                <p:cTn id="615" nodeType="clickEffect" fill="hold" presetClass="entr" presetID="10">
                                  <p:stCondLst>
                                    <p:cond delay="0"/>
                                  </p:stCondLst>
                                  <p:childTnLst>
                                    <p:set>
                                      <p:cBhvr>
                                        <p:cTn id="616" dur="1" fill="hold">
                                          <p:stCondLst>
                                            <p:cond delay="0"/>
                                          </p:stCondLst>
                                        </p:cTn>
                                        <p:tgtEl>
                                          <p:spTgt spid="341"/>
                                        </p:tgtEl>
                                        <p:attrNameLst>
                                          <p:attrName>style.visibility</p:attrName>
                                        </p:attrNameLst>
                                      </p:cBhvr>
                                      <p:to>
                                        <p:strVal val="visible"/>
                                      </p:to>
                                    </p:set>
                                    <p:animEffect filter="fade" transition="in">
                                      <p:cBhvr additive="repl">
                                        <p:cTn id="617" dur="500"/>
                                        <p:tgtEl>
                                          <p:spTgt spid="341"/>
                                        </p:tgtEl>
                                      </p:cBhvr>
                                    </p:animEffect>
                                  </p:childTnLst>
                                </p:cTn>
                              </p:par>
                            </p:childTnLst>
                          </p:cTn>
                        </p:par>
                      </p:childTnLst>
                    </p:cTn>
                  </p:par>
                  <p:par>
                    <p:cTn id="618" fill="hold">
                      <p:stCondLst>
                        <p:cond delay="indefinite"/>
                      </p:stCondLst>
                      <p:childTnLst>
                        <p:par>
                          <p:cTn id="619" fill="hold">
                            <p:stCondLst>
                              <p:cond delay="0"/>
                            </p:stCondLst>
                            <p:childTnLst>
                              <p:par>
                                <p:cTn id="620" nodeType="clickEffect" fill="hold" presetClass="entr" presetID="10">
                                  <p:stCondLst>
                                    <p:cond delay="0"/>
                                  </p:stCondLst>
                                  <p:childTnLst>
                                    <p:set>
                                      <p:cBhvr>
                                        <p:cTn id="621" dur="1" fill="hold">
                                          <p:stCondLst>
                                            <p:cond delay="0"/>
                                          </p:stCondLst>
                                        </p:cTn>
                                        <p:tgtEl>
                                          <p:spTgt spid="342"/>
                                        </p:tgtEl>
                                        <p:attrNameLst>
                                          <p:attrName>style.visibility</p:attrName>
                                        </p:attrNameLst>
                                      </p:cBhvr>
                                      <p:to>
                                        <p:strVal val="visible"/>
                                      </p:to>
                                    </p:set>
                                    <p:animEffect filter="fade" transition="in">
                                      <p:cBhvr additive="repl">
                                        <p:cTn id="622" dur="5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4"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a:t>
            </a:r>
            <a:endParaRPr b="0" lang="fr-FR" sz="3600" spc="-1" strike="noStrike">
              <a:latin typeface="Arial"/>
            </a:endParaRPr>
          </a:p>
        </p:txBody>
      </p:sp>
      <p:pic>
        <p:nvPicPr>
          <p:cNvPr id="345" name="Image 3" descr=""/>
          <p:cNvPicPr/>
          <p:nvPr/>
        </p:nvPicPr>
        <p:blipFill>
          <a:blip r:embed="rId1"/>
          <a:stretch/>
        </p:blipFill>
        <p:spPr>
          <a:xfrm>
            <a:off x="4413960" y="2804760"/>
            <a:ext cx="1885320" cy="1885320"/>
          </a:xfrm>
          <a:prstGeom prst="rect">
            <a:avLst/>
          </a:prstGeom>
          <a:ln w="0">
            <a:noFill/>
          </a:ln>
        </p:spPr>
      </p:pic>
      <p:sp>
        <p:nvSpPr>
          <p:cNvPr id="346" name="CustomShape 2"/>
          <p:cNvSpPr/>
          <p:nvPr/>
        </p:nvSpPr>
        <p:spPr>
          <a:xfrm>
            <a:off x="3354840" y="970200"/>
            <a:ext cx="3139920" cy="18342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Constitution  du dossier PUMA et CSS au bout des 3 mois de présence et à la naissance, rattachement de l’enfant</a:t>
            </a:r>
            <a:endParaRPr b="0" lang="fr-FR" sz="1800" spc="-1" strike="noStrike">
              <a:latin typeface="Arial"/>
            </a:endParaRPr>
          </a:p>
        </p:txBody>
      </p:sp>
      <p:sp>
        <p:nvSpPr>
          <p:cNvPr id="347" name="CustomShape 3"/>
          <p:cNvSpPr/>
          <p:nvPr/>
        </p:nvSpPr>
        <p:spPr>
          <a:xfrm>
            <a:off x="7243920" y="124056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au choix de la maternité</a:t>
            </a:r>
            <a:endParaRPr b="0" lang="fr-FR" sz="1800" spc="-1" strike="noStrike">
              <a:latin typeface="Arial"/>
            </a:endParaRPr>
          </a:p>
        </p:txBody>
      </p:sp>
      <p:sp>
        <p:nvSpPr>
          <p:cNvPr id="348" name="CustomShape 4"/>
          <p:cNvSpPr/>
          <p:nvPr/>
        </p:nvSpPr>
        <p:spPr>
          <a:xfrm>
            <a:off x="8686800" y="292572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aux RDV prévus à la maternité de L’Aigle</a:t>
            </a:r>
            <a:endParaRPr b="0" lang="fr-FR" sz="1800" spc="-1" strike="noStrike">
              <a:latin typeface="Arial"/>
            </a:endParaRPr>
          </a:p>
        </p:txBody>
      </p:sp>
      <p:sp>
        <p:nvSpPr>
          <p:cNvPr id="349" name="CustomShape 5"/>
          <p:cNvSpPr/>
          <p:nvPr/>
        </p:nvSpPr>
        <p:spPr>
          <a:xfrm>
            <a:off x="352440" y="2083320"/>
            <a:ext cx="253800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Don de vêtements, layettes</a:t>
            </a:r>
            <a:endParaRPr b="0" lang="fr-FR" sz="1800" spc="-1" strike="noStrike">
              <a:latin typeface="Arial"/>
            </a:endParaRPr>
          </a:p>
        </p:txBody>
      </p:sp>
      <p:sp>
        <p:nvSpPr>
          <p:cNvPr id="350" name="CustomShape 6"/>
          <p:cNvSpPr/>
          <p:nvPr/>
        </p:nvSpPr>
        <p:spPr>
          <a:xfrm>
            <a:off x="495000" y="4392360"/>
            <a:ext cx="2859840" cy="14421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Lien avec la distribution alimentaire du solidaribus (produits hygiène, alimentaires)</a:t>
            </a:r>
            <a:endParaRPr b="0" lang="fr-FR" sz="1800" spc="-1" strike="noStrike">
              <a:latin typeface="Arial"/>
            </a:endParaRPr>
          </a:p>
        </p:txBody>
      </p:sp>
      <p:sp>
        <p:nvSpPr>
          <p:cNvPr id="351" name="CustomShape 7"/>
          <p:cNvSpPr/>
          <p:nvPr/>
        </p:nvSpPr>
        <p:spPr>
          <a:xfrm>
            <a:off x="2728800" y="335700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Solidaribus</a:t>
            </a:r>
            <a:endParaRPr b="0" lang="fr-FR" sz="1800" spc="-1" strike="noStrike">
              <a:latin typeface="Arial"/>
            </a:endParaRPr>
          </a:p>
        </p:txBody>
      </p:sp>
      <p:sp>
        <p:nvSpPr>
          <p:cNvPr id="352" name="CustomShape 8"/>
          <p:cNvSpPr/>
          <p:nvPr/>
        </p:nvSpPr>
        <p:spPr>
          <a:xfrm>
            <a:off x="9874800" y="0"/>
            <a:ext cx="1907280" cy="144216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CAO YSOS</a:t>
            </a:r>
            <a:endParaRPr b="0" lang="fr-FR" sz="1800" spc="-1" strike="noStrike">
              <a:latin typeface="Arial"/>
            </a:endParaRPr>
          </a:p>
        </p:txBody>
      </p:sp>
      <p:sp>
        <p:nvSpPr>
          <p:cNvPr id="353" name="CustomShape 9"/>
          <p:cNvSpPr/>
          <p:nvPr/>
        </p:nvSpPr>
        <p:spPr>
          <a:xfrm>
            <a:off x="3786840" y="5242320"/>
            <a:ext cx="2919240" cy="148644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Mise en place d’un suivi dentaire, prises de rdv et accompagnement (dentiste, radiologie)</a:t>
            </a:r>
            <a:endParaRPr b="0" lang="fr-FR" sz="1800" spc="-1" strike="noStrike">
              <a:latin typeface="Arial"/>
            </a:endParaRPr>
          </a:p>
        </p:txBody>
      </p:sp>
      <p:sp>
        <p:nvSpPr>
          <p:cNvPr id="354" name="CustomShape 10"/>
          <p:cNvSpPr/>
          <p:nvPr/>
        </p:nvSpPr>
        <p:spPr>
          <a:xfrm>
            <a:off x="6954840" y="4499280"/>
            <a:ext cx="2919240" cy="148644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RDV pédiatre à L’AIGLE, accompagnement à la pharmacie</a:t>
            </a:r>
            <a:endParaRPr b="0" lang="fr-FR" sz="1800" spc="-1" strike="noStrike">
              <a:latin typeface="Arial"/>
            </a:endParaRPr>
          </a:p>
        </p:txBody>
      </p:sp>
    </p:spTree>
  </p:cSld>
  <mc:AlternateContent>
    <mc:Choice Requires="p14">
      <p:transition p14:dur="10"/>
    </mc:Choice>
    <mc:Fallback>
      <p:transition/>
    </mc:Fallback>
  </mc:AlternateContent>
  <p:timing>
    <p:tnLst>
      <p:par>
        <p:cTn id="623" dur="indefinite" restart="never" nodeType="tmRoot">
          <p:childTnLst>
            <p:seq>
              <p:cTn id="624" dur="indefinite" nodeType="mainSeq">
                <p:childTnLst>
                  <p:par>
                    <p:cTn id="625" fill="hold">
                      <p:stCondLst>
                        <p:cond delay="indefinite"/>
                      </p:stCondLst>
                      <p:childTnLst>
                        <p:par>
                          <p:cTn id="626" fill="hold">
                            <p:stCondLst>
                              <p:cond delay="0"/>
                            </p:stCondLst>
                            <p:childTnLst>
                              <p:par>
                                <p:cTn id="627" nodeType="clickEffect" fill="hold" presetClass="entr" presetID="10">
                                  <p:stCondLst>
                                    <p:cond delay="0"/>
                                  </p:stCondLst>
                                  <p:childTnLst>
                                    <p:set>
                                      <p:cBhvr>
                                        <p:cTn id="628" dur="1" fill="hold">
                                          <p:stCondLst>
                                            <p:cond delay="0"/>
                                          </p:stCondLst>
                                        </p:cTn>
                                        <p:tgtEl>
                                          <p:spTgt spid="346"/>
                                        </p:tgtEl>
                                        <p:attrNameLst>
                                          <p:attrName>style.visibility</p:attrName>
                                        </p:attrNameLst>
                                      </p:cBhvr>
                                      <p:to>
                                        <p:strVal val="visible"/>
                                      </p:to>
                                    </p:set>
                                    <p:animEffect filter="fade" transition="in">
                                      <p:cBhvr additive="repl">
                                        <p:cTn id="629" dur="500"/>
                                        <p:tgtEl>
                                          <p:spTgt spid="346"/>
                                        </p:tgtEl>
                                      </p:cBhvr>
                                    </p:animEffect>
                                  </p:childTnLst>
                                </p:cTn>
                              </p:par>
                            </p:childTnLst>
                          </p:cTn>
                        </p:par>
                      </p:childTnLst>
                    </p:cTn>
                  </p:par>
                  <p:par>
                    <p:cTn id="630" fill="hold">
                      <p:stCondLst>
                        <p:cond delay="indefinite"/>
                      </p:stCondLst>
                      <p:childTnLst>
                        <p:par>
                          <p:cTn id="631" fill="hold">
                            <p:stCondLst>
                              <p:cond delay="0"/>
                            </p:stCondLst>
                            <p:childTnLst>
                              <p:par>
                                <p:cTn id="632" nodeType="clickEffect" fill="hold" presetClass="entr" presetID="10">
                                  <p:stCondLst>
                                    <p:cond delay="0"/>
                                  </p:stCondLst>
                                  <p:childTnLst>
                                    <p:set>
                                      <p:cBhvr>
                                        <p:cTn id="633" dur="1" fill="hold">
                                          <p:stCondLst>
                                            <p:cond delay="0"/>
                                          </p:stCondLst>
                                        </p:cTn>
                                        <p:tgtEl>
                                          <p:spTgt spid="347"/>
                                        </p:tgtEl>
                                        <p:attrNameLst>
                                          <p:attrName>style.visibility</p:attrName>
                                        </p:attrNameLst>
                                      </p:cBhvr>
                                      <p:to>
                                        <p:strVal val="visible"/>
                                      </p:to>
                                    </p:set>
                                    <p:animEffect filter="fade" transition="in">
                                      <p:cBhvr additive="repl">
                                        <p:cTn id="634" dur="500"/>
                                        <p:tgtEl>
                                          <p:spTgt spid="347"/>
                                        </p:tgtEl>
                                      </p:cBhvr>
                                    </p:animEffect>
                                  </p:childTnLst>
                                </p:cTn>
                              </p:par>
                            </p:childTnLst>
                          </p:cTn>
                        </p:par>
                      </p:childTnLst>
                    </p:cTn>
                  </p:par>
                  <p:par>
                    <p:cTn id="635" fill="hold">
                      <p:stCondLst>
                        <p:cond delay="indefinite"/>
                      </p:stCondLst>
                      <p:childTnLst>
                        <p:par>
                          <p:cTn id="636" fill="hold">
                            <p:stCondLst>
                              <p:cond delay="0"/>
                            </p:stCondLst>
                            <p:childTnLst>
                              <p:par>
                                <p:cTn id="637" nodeType="clickEffect" fill="hold" presetClass="entr" presetID="10">
                                  <p:stCondLst>
                                    <p:cond delay="0"/>
                                  </p:stCondLst>
                                  <p:childTnLst>
                                    <p:set>
                                      <p:cBhvr>
                                        <p:cTn id="638" dur="1" fill="hold">
                                          <p:stCondLst>
                                            <p:cond delay="0"/>
                                          </p:stCondLst>
                                        </p:cTn>
                                        <p:tgtEl>
                                          <p:spTgt spid="348"/>
                                        </p:tgtEl>
                                        <p:attrNameLst>
                                          <p:attrName>style.visibility</p:attrName>
                                        </p:attrNameLst>
                                      </p:cBhvr>
                                      <p:to>
                                        <p:strVal val="visible"/>
                                      </p:to>
                                    </p:set>
                                    <p:animEffect filter="fade" transition="in">
                                      <p:cBhvr additive="repl">
                                        <p:cTn id="639" dur="500"/>
                                        <p:tgtEl>
                                          <p:spTgt spid="348"/>
                                        </p:tgtEl>
                                      </p:cBhvr>
                                    </p:animEffect>
                                  </p:childTnLst>
                                </p:cTn>
                              </p:par>
                            </p:childTnLst>
                          </p:cTn>
                        </p:par>
                      </p:childTnLst>
                    </p:cTn>
                  </p:par>
                  <p:par>
                    <p:cTn id="640" fill="hold">
                      <p:stCondLst>
                        <p:cond delay="indefinite"/>
                      </p:stCondLst>
                      <p:childTnLst>
                        <p:par>
                          <p:cTn id="641" fill="hold">
                            <p:stCondLst>
                              <p:cond delay="0"/>
                            </p:stCondLst>
                            <p:childTnLst>
                              <p:par>
                                <p:cTn id="642" nodeType="clickEffect" fill="hold" presetClass="entr" presetID="10">
                                  <p:stCondLst>
                                    <p:cond delay="0"/>
                                  </p:stCondLst>
                                  <p:childTnLst>
                                    <p:set>
                                      <p:cBhvr>
                                        <p:cTn id="643" dur="1" fill="hold">
                                          <p:stCondLst>
                                            <p:cond delay="0"/>
                                          </p:stCondLst>
                                        </p:cTn>
                                        <p:tgtEl>
                                          <p:spTgt spid="354"/>
                                        </p:tgtEl>
                                        <p:attrNameLst>
                                          <p:attrName>style.visibility</p:attrName>
                                        </p:attrNameLst>
                                      </p:cBhvr>
                                      <p:to>
                                        <p:strVal val="visible"/>
                                      </p:to>
                                    </p:set>
                                    <p:animEffect filter="fade" transition="in">
                                      <p:cBhvr additive="repl">
                                        <p:cTn id="644" dur="500"/>
                                        <p:tgtEl>
                                          <p:spTgt spid="354"/>
                                        </p:tgtEl>
                                      </p:cBhvr>
                                    </p:animEffect>
                                  </p:childTnLst>
                                </p:cTn>
                              </p:par>
                            </p:childTnLst>
                          </p:cTn>
                        </p:par>
                      </p:childTnLst>
                    </p:cTn>
                  </p:par>
                  <p:par>
                    <p:cTn id="645" fill="hold">
                      <p:stCondLst>
                        <p:cond delay="indefinite"/>
                      </p:stCondLst>
                      <p:childTnLst>
                        <p:par>
                          <p:cTn id="646" fill="hold">
                            <p:stCondLst>
                              <p:cond delay="0"/>
                            </p:stCondLst>
                            <p:childTnLst>
                              <p:par>
                                <p:cTn id="647" nodeType="clickEffect" fill="hold" presetClass="entr" presetID="10">
                                  <p:stCondLst>
                                    <p:cond delay="0"/>
                                  </p:stCondLst>
                                  <p:childTnLst>
                                    <p:set>
                                      <p:cBhvr>
                                        <p:cTn id="648" dur="1" fill="hold">
                                          <p:stCondLst>
                                            <p:cond delay="0"/>
                                          </p:stCondLst>
                                        </p:cTn>
                                        <p:tgtEl>
                                          <p:spTgt spid="353"/>
                                        </p:tgtEl>
                                        <p:attrNameLst>
                                          <p:attrName>style.visibility</p:attrName>
                                        </p:attrNameLst>
                                      </p:cBhvr>
                                      <p:to>
                                        <p:strVal val="visible"/>
                                      </p:to>
                                    </p:set>
                                    <p:animEffect filter="fade" transition="in">
                                      <p:cBhvr additive="repl">
                                        <p:cTn id="649" dur="500"/>
                                        <p:tgtEl>
                                          <p:spTgt spid="353"/>
                                        </p:tgtEl>
                                      </p:cBhvr>
                                    </p:animEffect>
                                  </p:childTnLst>
                                </p:cTn>
                              </p:par>
                            </p:childTnLst>
                          </p:cTn>
                        </p:par>
                      </p:childTnLst>
                    </p:cTn>
                  </p:par>
                  <p:par>
                    <p:cTn id="650" fill="hold">
                      <p:stCondLst>
                        <p:cond delay="indefinite"/>
                      </p:stCondLst>
                      <p:childTnLst>
                        <p:par>
                          <p:cTn id="651" fill="hold">
                            <p:stCondLst>
                              <p:cond delay="0"/>
                            </p:stCondLst>
                            <p:childTnLst>
                              <p:par>
                                <p:cTn id="652" nodeType="clickEffect" fill="hold" presetClass="entr" presetID="10">
                                  <p:stCondLst>
                                    <p:cond delay="0"/>
                                  </p:stCondLst>
                                  <p:childTnLst>
                                    <p:set>
                                      <p:cBhvr>
                                        <p:cTn id="653" dur="1" fill="hold">
                                          <p:stCondLst>
                                            <p:cond delay="0"/>
                                          </p:stCondLst>
                                        </p:cTn>
                                        <p:tgtEl>
                                          <p:spTgt spid="350"/>
                                        </p:tgtEl>
                                        <p:attrNameLst>
                                          <p:attrName>style.visibility</p:attrName>
                                        </p:attrNameLst>
                                      </p:cBhvr>
                                      <p:to>
                                        <p:strVal val="visible"/>
                                      </p:to>
                                    </p:set>
                                    <p:animEffect filter="fade" transition="in">
                                      <p:cBhvr additive="repl">
                                        <p:cTn id="654" dur="500"/>
                                        <p:tgtEl>
                                          <p:spTgt spid="350"/>
                                        </p:tgtEl>
                                      </p:cBhvr>
                                    </p:animEffect>
                                  </p:childTnLst>
                                </p:cTn>
                              </p:par>
                            </p:childTnLst>
                          </p:cTn>
                        </p:par>
                      </p:childTnLst>
                    </p:cTn>
                  </p:par>
                  <p:par>
                    <p:cTn id="655" fill="hold">
                      <p:stCondLst>
                        <p:cond delay="indefinite"/>
                      </p:stCondLst>
                      <p:childTnLst>
                        <p:par>
                          <p:cTn id="656" fill="hold">
                            <p:stCondLst>
                              <p:cond delay="0"/>
                            </p:stCondLst>
                            <p:childTnLst>
                              <p:par>
                                <p:cTn id="657" nodeType="clickEffect" fill="hold" presetClass="entr" presetID="10">
                                  <p:stCondLst>
                                    <p:cond delay="0"/>
                                  </p:stCondLst>
                                  <p:childTnLst>
                                    <p:set>
                                      <p:cBhvr>
                                        <p:cTn id="658" dur="1" fill="hold">
                                          <p:stCondLst>
                                            <p:cond delay="0"/>
                                          </p:stCondLst>
                                        </p:cTn>
                                        <p:tgtEl>
                                          <p:spTgt spid="351"/>
                                        </p:tgtEl>
                                        <p:attrNameLst>
                                          <p:attrName>style.visibility</p:attrName>
                                        </p:attrNameLst>
                                      </p:cBhvr>
                                      <p:to>
                                        <p:strVal val="visible"/>
                                      </p:to>
                                    </p:set>
                                    <p:animEffect filter="fade" transition="in">
                                      <p:cBhvr additive="repl">
                                        <p:cTn id="659" dur="500"/>
                                        <p:tgtEl>
                                          <p:spTgt spid="351"/>
                                        </p:tgtEl>
                                      </p:cBhvr>
                                    </p:animEffect>
                                  </p:childTnLst>
                                </p:cTn>
                              </p:par>
                            </p:childTnLst>
                          </p:cTn>
                        </p:par>
                      </p:childTnLst>
                    </p:cTn>
                  </p:par>
                  <p:par>
                    <p:cTn id="660" fill="hold">
                      <p:stCondLst>
                        <p:cond delay="indefinite"/>
                      </p:stCondLst>
                      <p:childTnLst>
                        <p:par>
                          <p:cTn id="661" fill="hold">
                            <p:stCondLst>
                              <p:cond delay="0"/>
                            </p:stCondLst>
                            <p:childTnLst>
                              <p:par>
                                <p:cTn id="662" nodeType="clickEffect" fill="hold" presetClass="entr" presetID="10">
                                  <p:stCondLst>
                                    <p:cond delay="0"/>
                                  </p:stCondLst>
                                  <p:childTnLst>
                                    <p:set>
                                      <p:cBhvr>
                                        <p:cTn id="663" dur="1" fill="hold">
                                          <p:stCondLst>
                                            <p:cond delay="0"/>
                                          </p:stCondLst>
                                        </p:cTn>
                                        <p:tgtEl>
                                          <p:spTgt spid="349"/>
                                        </p:tgtEl>
                                        <p:attrNameLst>
                                          <p:attrName>style.visibility</p:attrName>
                                        </p:attrNameLst>
                                      </p:cBhvr>
                                      <p:to>
                                        <p:strVal val="visible"/>
                                      </p:to>
                                    </p:set>
                                    <p:animEffect filter="fade" transition="in">
                                      <p:cBhvr additive="repl">
                                        <p:cTn id="664" dur="5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a:t>
            </a:r>
            <a:endParaRPr b="0" lang="fr-FR" sz="3600" spc="-1" strike="noStrike">
              <a:latin typeface="Arial"/>
            </a:endParaRPr>
          </a:p>
        </p:txBody>
      </p:sp>
      <p:sp>
        <p:nvSpPr>
          <p:cNvPr id="356"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57" name="Image 12" descr=""/>
          <p:cNvPicPr/>
          <p:nvPr/>
        </p:nvPicPr>
        <p:blipFill>
          <a:blip r:embed="rId1"/>
          <a:stretch/>
        </p:blipFill>
        <p:spPr>
          <a:xfrm>
            <a:off x="1390320" y="3092040"/>
            <a:ext cx="2242800" cy="3386520"/>
          </a:xfrm>
          <a:prstGeom prst="rect">
            <a:avLst/>
          </a:prstGeom>
          <a:ln w="0">
            <a:noFill/>
          </a:ln>
        </p:spPr>
      </p:pic>
      <p:sp>
        <p:nvSpPr>
          <p:cNvPr id="358" name="CustomShape 3"/>
          <p:cNvSpPr/>
          <p:nvPr/>
        </p:nvSpPr>
        <p:spPr>
          <a:xfrm>
            <a:off x="1864800" y="1950120"/>
            <a:ext cx="507636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Lors d’une permanence aux restos du coeur</a:t>
            </a:r>
            <a:endParaRPr b="0" lang="fr-FR" sz="1800" spc="-1" strike="noStrike">
              <a:latin typeface="Arial"/>
            </a:endParaRPr>
          </a:p>
        </p:txBody>
      </p:sp>
      <p:sp>
        <p:nvSpPr>
          <p:cNvPr id="359" name="CustomShape 4"/>
          <p:cNvSpPr/>
          <p:nvPr/>
        </p:nvSpPr>
        <p:spPr>
          <a:xfrm>
            <a:off x="4022640" y="2945520"/>
            <a:ext cx="5387400" cy="2168640"/>
          </a:xfrm>
          <a:prstGeom prst="wedgeRectCallout">
            <a:avLst>
              <a:gd name="adj1" fmla="val -51812"/>
              <a:gd name="adj2" fmla="val 78900"/>
            </a:avLst>
          </a:pr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360" name="CustomShape 5"/>
          <p:cNvSpPr/>
          <p:nvPr/>
        </p:nvSpPr>
        <p:spPr>
          <a:xfrm>
            <a:off x="4218480" y="3288240"/>
            <a:ext cx="508968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Ce que vous proposez m’intéresse, je n’ai plus de médecin, je ne me fais plus suivre. Je peux avoir un rendez-vous ?</a:t>
            </a:r>
            <a:endParaRPr b="0" lang="fr-FR" sz="1800" spc="-1" strike="noStrike">
              <a:latin typeface="Arial"/>
            </a:endParaRPr>
          </a:p>
        </p:txBody>
      </p:sp>
    </p:spTree>
  </p:cSld>
  <mc:AlternateContent>
    <mc:Choice Requires="p14">
      <p:transition p14:dur="10"/>
    </mc:Choice>
    <mc:Fallback>
      <p:transition/>
    </mc:Fallback>
  </mc:AlternateContent>
  <p:timing>
    <p:tnLst>
      <p:par>
        <p:cTn id="665" dur="indefinite" restart="never" nodeType="tmRoot">
          <p:childTnLst>
            <p:seq>
              <p:cTn id="666" dur="indefinite" nodeType="mainSeq">
                <p:childTnLst>
                  <p:par>
                    <p:cTn id="667" fill="hold">
                      <p:stCondLst>
                        <p:cond delay="indefinite"/>
                      </p:stCondLst>
                      <p:childTnLst>
                        <p:par>
                          <p:cTn id="668" fill="hold">
                            <p:stCondLst>
                              <p:cond delay="0"/>
                            </p:stCondLst>
                            <p:childTnLst>
                              <p:par>
                                <p:cTn id="669" nodeType="clickEffect" fill="hold" presetClass="entr" presetID="16" presetSubtype="21">
                                  <p:stCondLst>
                                    <p:cond delay="0"/>
                                  </p:stCondLst>
                                  <p:childTnLst>
                                    <p:set>
                                      <p:cBhvr>
                                        <p:cTn id="670" dur="1" fill="hold">
                                          <p:stCondLst>
                                            <p:cond delay="0"/>
                                          </p:stCondLst>
                                        </p:cTn>
                                        <p:tgtEl>
                                          <p:spTgt spid="359"/>
                                        </p:tgtEl>
                                        <p:attrNameLst>
                                          <p:attrName>style.visibility</p:attrName>
                                        </p:attrNameLst>
                                      </p:cBhvr>
                                      <p:to>
                                        <p:strVal val="visible"/>
                                      </p:to>
                                    </p:set>
                                    <p:animEffect filter="barn(inVertical)" transition="in">
                                      <p:cBhvr additive="repl">
                                        <p:cTn id="671" dur="500"/>
                                        <p:tgtEl>
                                          <p:spTgt spid="359"/>
                                        </p:tgtEl>
                                      </p:cBhvr>
                                    </p:animEffect>
                                  </p:childTnLst>
                                </p:cTn>
                              </p:par>
                              <p:par>
                                <p:cTn id="672" nodeType="withEffect" fill="hold" presetClass="entr" presetID="16" presetSubtype="21">
                                  <p:stCondLst>
                                    <p:cond delay="0"/>
                                  </p:stCondLst>
                                  <p:childTnLst>
                                    <p:set>
                                      <p:cBhvr>
                                        <p:cTn id="673" dur="1" fill="hold">
                                          <p:stCondLst>
                                            <p:cond delay="0"/>
                                          </p:stCondLst>
                                        </p:cTn>
                                        <p:tgtEl>
                                          <p:spTgt spid="360"/>
                                        </p:tgtEl>
                                        <p:attrNameLst>
                                          <p:attrName>style.visibility</p:attrName>
                                        </p:attrNameLst>
                                      </p:cBhvr>
                                      <p:to>
                                        <p:strVal val="visible"/>
                                      </p:to>
                                    </p:set>
                                    <p:animEffect filter="barn(inVertical)" transition="in">
                                      <p:cBhvr additive="repl">
                                        <p:cTn id="674" dur="5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a:t>
            </a:r>
            <a:endParaRPr b="0" lang="fr-FR" sz="3600" spc="-1" strike="noStrike">
              <a:latin typeface="Arial"/>
            </a:endParaRPr>
          </a:p>
        </p:txBody>
      </p:sp>
      <p:sp>
        <p:nvSpPr>
          <p:cNvPr id="362"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63" name="Image 12" descr=""/>
          <p:cNvPicPr/>
          <p:nvPr/>
        </p:nvPicPr>
        <p:blipFill>
          <a:blip r:embed="rId1"/>
          <a:stretch/>
        </p:blipFill>
        <p:spPr>
          <a:xfrm>
            <a:off x="809640" y="1883880"/>
            <a:ext cx="2242800" cy="3386520"/>
          </a:xfrm>
          <a:prstGeom prst="rect">
            <a:avLst/>
          </a:prstGeom>
          <a:ln w="0">
            <a:noFill/>
          </a:ln>
        </p:spPr>
      </p:pic>
      <p:sp>
        <p:nvSpPr>
          <p:cNvPr id="364" name="CustomShape 3"/>
          <p:cNvSpPr/>
          <p:nvPr/>
        </p:nvSpPr>
        <p:spPr>
          <a:xfrm>
            <a:off x="3649680" y="2294280"/>
            <a:ext cx="6237000" cy="2833560"/>
          </a:xfrm>
          <a:prstGeom prst="rect">
            <a:avLst/>
          </a:prstGeom>
          <a:noFill/>
          <a:ln w="0">
            <a:noFill/>
          </a:ln>
        </p:spPr>
        <p:style>
          <a:lnRef idx="0"/>
          <a:fillRef idx="0"/>
          <a:effectRef idx="0"/>
          <a:fontRef idx="minor"/>
        </p:style>
        <p:txBody>
          <a:bodyPr lIns="90000" rIns="90000" tIns="45000" bIns="45000">
            <a:spAutoFit/>
          </a:bodyPr>
          <a:p>
            <a:pPr marL="285840" indent="-285480" algn="just">
              <a:lnSpc>
                <a:spcPct val="100000"/>
              </a:lnSpc>
              <a:buClr>
                <a:srgbClr val="000000"/>
              </a:buClr>
              <a:buFont typeface="Wingdings" charset="2"/>
              <a:buChar char=""/>
            </a:pPr>
            <a:r>
              <a:rPr b="1" lang="fr-FR" sz="1800" spc="-1" strike="noStrike" u="sng">
                <a:solidFill>
                  <a:srgbClr val="000000"/>
                </a:solidFill>
                <a:uFillTx/>
                <a:latin typeface="Calibri Light"/>
              </a:rPr>
              <a:t>M. P</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Jeune homme, en couple qui ne bénéficie plus d’une protection judiciaire</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Problématiques financières</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Est perdu dans ses démarches</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En rupture de soins, malgré la nécessité d’un accompagnement médical régulier</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Possède de nombreux animaux dans son logement (bailleur privé)</a:t>
            </a:r>
            <a:endParaRPr b="0" lang="fr-FR" sz="1800" spc="-1" strike="noStrike">
              <a:latin typeface="Arial"/>
            </a:endParaRPr>
          </a:p>
        </p:txBody>
      </p:sp>
    </p:spTree>
  </p:cSld>
  <mc:AlternateContent>
    <mc:Choice Requires="p14">
      <p:transition p14:dur="10"/>
    </mc:Choice>
    <mc:Fallback>
      <p:transition/>
    </mc:Fallback>
  </mc:AlternateContent>
  <p:timing>
    <p:tnLst>
      <p:par>
        <p:cTn id="675" dur="indefinite" restart="never" nodeType="tmRoot">
          <p:childTnLst>
            <p:seq>
              <p:cTn id="676" dur="indefinite" nodeType="mainSeq">
                <p:childTnLst>
                  <p:par>
                    <p:cTn id="677" fill="hold">
                      <p:stCondLst>
                        <p:cond delay="indefinite"/>
                      </p:stCondLst>
                      <p:childTnLst>
                        <p:par>
                          <p:cTn id="678" fill="hold">
                            <p:stCondLst>
                              <p:cond delay="0"/>
                            </p:stCondLst>
                            <p:childTnLst>
                              <p:par>
                                <p:cTn id="679" nodeType="clickEffect" fill="hold" presetClass="entr" presetID="42">
                                  <p:stCondLst>
                                    <p:cond delay="0"/>
                                  </p:stCondLst>
                                  <p:childTnLst>
                                    <p:set>
                                      <p:cBhvr>
                                        <p:cTn id="680" dur="1" fill="hold">
                                          <p:stCondLst>
                                            <p:cond delay="0"/>
                                          </p:stCondLst>
                                        </p:cTn>
                                        <p:tgtEl>
                                          <p:spTgt spid="364"/>
                                        </p:tgtEl>
                                        <p:attrNameLst>
                                          <p:attrName>style.visibility</p:attrName>
                                        </p:attrNameLst>
                                      </p:cBhvr>
                                      <p:to>
                                        <p:strVal val="visible"/>
                                      </p:to>
                                    </p:set>
                                    <p:animEffect filter="fade" transition="in">
                                      <p:cBhvr additive="repl">
                                        <p:cTn id="681" dur="1000"/>
                                        <p:tgtEl>
                                          <p:spTgt spid="364"/>
                                        </p:tgtEl>
                                      </p:cBhvr>
                                    </p:animEffect>
                                    <p:anim calcmode="lin" valueType="num">
                                      <p:cBhvr additive="repl">
                                        <p:cTn id="682" dur="1000" fill="hold"/>
                                        <p:tgtEl>
                                          <p:spTgt spid="364"/>
                                        </p:tgtEl>
                                        <p:attrNameLst>
                                          <p:attrName>ppt_x</p:attrName>
                                        </p:attrNameLst>
                                      </p:cBhvr>
                                      <p:tavLst>
                                        <p:tav tm="0">
                                          <p:val>
                                            <p:strVal val="#ppt_x"/>
                                          </p:val>
                                        </p:tav>
                                        <p:tav tm="100000">
                                          <p:val>
                                            <p:strVal val="#ppt_x"/>
                                          </p:val>
                                        </p:tav>
                                      </p:tavLst>
                                    </p:anim>
                                    <p:anim calcmode="lin" valueType="num">
                                      <p:cBhvr additive="repl">
                                        <p:cTn id="683" dur="1000" fill="hold"/>
                                        <p:tgtEl>
                                          <p:spTgt spid="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366"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67" name="Image 12" descr=""/>
          <p:cNvPicPr/>
          <p:nvPr/>
        </p:nvPicPr>
        <p:blipFill>
          <a:blip r:embed="rId1"/>
          <a:stretch/>
        </p:blipFill>
        <p:spPr>
          <a:xfrm>
            <a:off x="4630320" y="2719440"/>
            <a:ext cx="1330920" cy="2009880"/>
          </a:xfrm>
          <a:prstGeom prst="rect">
            <a:avLst/>
          </a:prstGeom>
          <a:ln w="0">
            <a:noFill/>
          </a:ln>
        </p:spPr>
      </p:pic>
      <p:sp>
        <p:nvSpPr>
          <p:cNvPr id="368" name="CustomShape 3"/>
          <p:cNvSpPr/>
          <p:nvPr/>
        </p:nvSpPr>
        <p:spPr>
          <a:xfrm>
            <a:off x="1717920" y="1656720"/>
            <a:ext cx="223740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Accompagnement au CAC à 2 reprises</a:t>
            </a:r>
            <a:endParaRPr b="0" lang="fr-FR" sz="1800" spc="-1" strike="noStrike">
              <a:latin typeface="Arial"/>
            </a:endParaRPr>
          </a:p>
        </p:txBody>
      </p:sp>
      <p:sp>
        <p:nvSpPr>
          <p:cNvPr id="369" name="CustomShape 4"/>
          <p:cNvSpPr/>
          <p:nvPr/>
        </p:nvSpPr>
        <p:spPr>
          <a:xfrm>
            <a:off x="4421160" y="1383480"/>
            <a:ext cx="223740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Reprise des soins psychiatriques</a:t>
            </a:r>
            <a:endParaRPr b="0" lang="fr-FR" sz="1800" spc="-1" strike="noStrike">
              <a:latin typeface="Arial"/>
            </a:endParaRPr>
          </a:p>
        </p:txBody>
      </p:sp>
      <p:sp>
        <p:nvSpPr>
          <p:cNvPr id="370" name="CustomShape 5"/>
          <p:cNvSpPr/>
          <p:nvPr/>
        </p:nvSpPr>
        <p:spPr>
          <a:xfrm>
            <a:off x="6298200" y="1616400"/>
            <a:ext cx="1527480" cy="100008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CMP</a:t>
            </a:r>
            <a:endParaRPr b="0" lang="fr-FR" sz="1800" spc="-1" strike="noStrike">
              <a:latin typeface="Arial"/>
            </a:endParaRPr>
          </a:p>
        </p:txBody>
      </p:sp>
      <p:sp>
        <p:nvSpPr>
          <p:cNvPr id="371" name="CustomShape 6"/>
          <p:cNvSpPr/>
          <p:nvPr/>
        </p:nvSpPr>
        <p:spPr>
          <a:xfrm>
            <a:off x="7858800" y="2025720"/>
            <a:ext cx="2695680" cy="159984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Mise en place d’un accompagnement infirmier au domicile  pour éviter la rupture de traitements</a:t>
            </a:r>
            <a:endParaRPr b="0" lang="fr-FR" sz="1800" spc="-1" strike="noStrike">
              <a:latin typeface="Arial"/>
            </a:endParaRPr>
          </a:p>
        </p:txBody>
      </p:sp>
      <p:sp>
        <p:nvSpPr>
          <p:cNvPr id="372" name="CustomShape 7"/>
          <p:cNvSpPr/>
          <p:nvPr/>
        </p:nvSpPr>
        <p:spPr>
          <a:xfrm>
            <a:off x="4196520" y="5224320"/>
            <a:ext cx="2506320" cy="143424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Reprise d’un suivi médecin généraliste, accompagnement aux RDV</a:t>
            </a:r>
            <a:endParaRPr b="0" lang="fr-FR" sz="1800" spc="-1" strike="noStrike">
              <a:latin typeface="Arial"/>
            </a:endParaRPr>
          </a:p>
        </p:txBody>
      </p:sp>
      <p:sp>
        <p:nvSpPr>
          <p:cNvPr id="373" name="CustomShape 8"/>
          <p:cNvSpPr/>
          <p:nvPr/>
        </p:nvSpPr>
        <p:spPr>
          <a:xfrm>
            <a:off x="6797520" y="3880800"/>
            <a:ext cx="2898000" cy="151056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Evaluation au domicile : grande saleté. Incitation au rangement, à la propreté </a:t>
            </a:r>
            <a:endParaRPr b="0" lang="fr-FR" sz="1800" spc="-1" strike="noStrike">
              <a:latin typeface="Arial"/>
            </a:endParaRPr>
          </a:p>
        </p:txBody>
      </p:sp>
      <p:sp>
        <p:nvSpPr>
          <p:cNvPr id="374" name="CustomShape 9"/>
          <p:cNvSpPr/>
          <p:nvPr/>
        </p:nvSpPr>
        <p:spPr>
          <a:xfrm>
            <a:off x="849960" y="4753440"/>
            <a:ext cx="2898000" cy="143064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Prise de RDV examens, spécialistes accompagnement aux RDV</a:t>
            </a:r>
            <a:endParaRPr b="0" lang="fr-FR" sz="1800" spc="-1" strike="noStrike">
              <a:latin typeface="Arial"/>
            </a:endParaRPr>
          </a:p>
        </p:txBody>
      </p:sp>
      <p:sp>
        <p:nvSpPr>
          <p:cNvPr id="375" name="CustomShape 10"/>
          <p:cNvSpPr/>
          <p:nvPr/>
        </p:nvSpPr>
        <p:spPr>
          <a:xfrm>
            <a:off x="1083240" y="3049920"/>
            <a:ext cx="223740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Evaluation sociale et sanitaire</a:t>
            </a:r>
            <a:endParaRPr b="0" lang="fr-FR" sz="1800" spc="-1" strike="noStrike">
              <a:latin typeface="Arial"/>
            </a:endParaRPr>
          </a:p>
        </p:txBody>
      </p:sp>
    </p:spTree>
  </p:cSld>
  <mc:AlternateContent>
    <mc:Choice Requires="p14">
      <p:transition p14:dur="10"/>
    </mc:Choice>
    <mc:Fallback>
      <p:transition/>
    </mc:Fallback>
  </mc:AlternateContent>
  <p:timing>
    <p:tnLst>
      <p:par>
        <p:cTn id="684" dur="indefinite" restart="never" nodeType="tmRoot">
          <p:childTnLst>
            <p:seq>
              <p:cTn id="685" dur="indefinite" nodeType="mainSeq">
                <p:childTnLst>
                  <p:par>
                    <p:cTn id="686" fill="hold">
                      <p:stCondLst>
                        <p:cond delay="indefinite"/>
                      </p:stCondLst>
                      <p:childTnLst>
                        <p:par>
                          <p:cTn id="687" fill="hold">
                            <p:stCondLst>
                              <p:cond delay="0"/>
                            </p:stCondLst>
                            <p:childTnLst>
                              <p:par>
                                <p:cTn id="688" nodeType="clickEffect" fill="hold" presetClass="entr" presetID="10">
                                  <p:stCondLst>
                                    <p:cond delay="0"/>
                                  </p:stCondLst>
                                  <p:childTnLst>
                                    <p:set>
                                      <p:cBhvr>
                                        <p:cTn id="689" dur="1" fill="hold">
                                          <p:stCondLst>
                                            <p:cond delay="0"/>
                                          </p:stCondLst>
                                        </p:cTn>
                                        <p:tgtEl>
                                          <p:spTgt spid="375"/>
                                        </p:tgtEl>
                                        <p:attrNameLst>
                                          <p:attrName>style.visibility</p:attrName>
                                        </p:attrNameLst>
                                      </p:cBhvr>
                                      <p:to>
                                        <p:strVal val="visible"/>
                                      </p:to>
                                    </p:set>
                                    <p:animEffect filter="fade" transition="in">
                                      <p:cBhvr additive="repl">
                                        <p:cTn id="690" dur="500"/>
                                        <p:tgtEl>
                                          <p:spTgt spid="375"/>
                                        </p:tgtEl>
                                      </p:cBhvr>
                                    </p:animEffect>
                                  </p:childTnLst>
                                </p:cTn>
                              </p:par>
                            </p:childTnLst>
                          </p:cTn>
                        </p:par>
                      </p:childTnLst>
                    </p:cTn>
                  </p:par>
                  <p:par>
                    <p:cTn id="691" fill="hold">
                      <p:stCondLst>
                        <p:cond delay="indefinite"/>
                      </p:stCondLst>
                      <p:childTnLst>
                        <p:par>
                          <p:cTn id="692" fill="hold">
                            <p:stCondLst>
                              <p:cond delay="0"/>
                            </p:stCondLst>
                            <p:childTnLst>
                              <p:par>
                                <p:cTn id="693" nodeType="clickEffect" fill="hold" presetClass="entr" presetID="10">
                                  <p:stCondLst>
                                    <p:cond delay="0"/>
                                  </p:stCondLst>
                                  <p:childTnLst>
                                    <p:set>
                                      <p:cBhvr>
                                        <p:cTn id="694" dur="1" fill="hold">
                                          <p:stCondLst>
                                            <p:cond delay="0"/>
                                          </p:stCondLst>
                                        </p:cTn>
                                        <p:tgtEl>
                                          <p:spTgt spid="368"/>
                                        </p:tgtEl>
                                        <p:attrNameLst>
                                          <p:attrName>style.visibility</p:attrName>
                                        </p:attrNameLst>
                                      </p:cBhvr>
                                      <p:to>
                                        <p:strVal val="visible"/>
                                      </p:to>
                                    </p:set>
                                    <p:animEffect filter="fade" transition="in">
                                      <p:cBhvr additive="repl">
                                        <p:cTn id="695" dur="500"/>
                                        <p:tgtEl>
                                          <p:spTgt spid="368"/>
                                        </p:tgtEl>
                                      </p:cBhvr>
                                    </p:animEffect>
                                  </p:childTnLst>
                                </p:cTn>
                              </p:par>
                            </p:childTnLst>
                          </p:cTn>
                        </p:par>
                      </p:childTnLst>
                    </p:cTn>
                  </p:par>
                  <p:par>
                    <p:cTn id="696" fill="hold">
                      <p:stCondLst>
                        <p:cond delay="indefinite"/>
                      </p:stCondLst>
                      <p:childTnLst>
                        <p:par>
                          <p:cTn id="697" fill="hold">
                            <p:stCondLst>
                              <p:cond delay="0"/>
                            </p:stCondLst>
                            <p:childTnLst>
                              <p:par>
                                <p:cTn id="698" nodeType="clickEffect" fill="hold" presetClass="entr" presetID="10">
                                  <p:stCondLst>
                                    <p:cond delay="0"/>
                                  </p:stCondLst>
                                  <p:childTnLst>
                                    <p:set>
                                      <p:cBhvr>
                                        <p:cTn id="699" dur="1" fill="hold">
                                          <p:stCondLst>
                                            <p:cond delay="0"/>
                                          </p:stCondLst>
                                        </p:cTn>
                                        <p:tgtEl>
                                          <p:spTgt spid="369"/>
                                        </p:tgtEl>
                                        <p:attrNameLst>
                                          <p:attrName>style.visibility</p:attrName>
                                        </p:attrNameLst>
                                      </p:cBhvr>
                                      <p:to>
                                        <p:strVal val="visible"/>
                                      </p:to>
                                    </p:set>
                                    <p:animEffect filter="fade" transition="in">
                                      <p:cBhvr additive="repl">
                                        <p:cTn id="700" dur="500"/>
                                        <p:tgtEl>
                                          <p:spTgt spid="369"/>
                                        </p:tgtEl>
                                      </p:cBhvr>
                                    </p:animEffect>
                                  </p:childTnLst>
                                </p:cTn>
                              </p:par>
                            </p:childTnLst>
                          </p:cTn>
                        </p:par>
                      </p:childTnLst>
                    </p:cTn>
                  </p:par>
                  <p:par>
                    <p:cTn id="701" fill="hold">
                      <p:stCondLst>
                        <p:cond delay="indefinite"/>
                      </p:stCondLst>
                      <p:childTnLst>
                        <p:par>
                          <p:cTn id="702" fill="hold">
                            <p:stCondLst>
                              <p:cond delay="0"/>
                            </p:stCondLst>
                            <p:childTnLst>
                              <p:par>
                                <p:cTn id="703" nodeType="clickEffect" fill="hold" presetClass="entr" presetID="10">
                                  <p:stCondLst>
                                    <p:cond delay="0"/>
                                  </p:stCondLst>
                                  <p:childTnLst>
                                    <p:set>
                                      <p:cBhvr>
                                        <p:cTn id="704" dur="1" fill="hold">
                                          <p:stCondLst>
                                            <p:cond delay="0"/>
                                          </p:stCondLst>
                                        </p:cTn>
                                        <p:tgtEl>
                                          <p:spTgt spid="370"/>
                                        </p:tgtEl>
                                        <p:attrNameLst>
                                          <p:attrName>style.visibility</p:attrName>
                                        </p:attrNameLst>
                                      </p:cBhvr>
                                      <p:to>
                                        <p:strVal val="visible"/>
                                      </p:to>
                                    </p:set>
                                    <p:animEffect filter="fade" transition="in">
                                      <p:cBhvr additive="repl">
                                        <p:cTn id="705" dur="500"/>
                                        <p:tgtEl>
                                          <p:spTgt spid="370"/>
                                        </p:tgtEl>
                                      </p:cBhvr>
                                    </p:animEffect>
                                  </p:childTnLst>
                                </p:cTn>
                              </p:par>
                            </p:childTnLst>
                          </p:cTn>
                        </p:par>
                      </p:childTnLst>
                    </p:cTn>
                  </p:par>
                  <p:par>
                    <p:cTn id="706" fill="hold">
                      <p:stCondLst>
                        <p:cond delay="indefinite"/>
                      </p:stCondLst>
                      <p:childTnLst>
                        <p:par>
                          <p:cTn id="707" fill="hold">
                            <p:stCondLst>
                              <p:cond delay="0"/>
                            </p:stCondLst>
                            <p:childTnLst>
                              <p:par>
                                <p:cTn id="708" nodeType="clickEffect" fill="hold" presetClass="entr" presetID="10">
                                  <p:stCondLst>
                                    <p:cond delay="0"/>
                                  </p:stCondLst>
                                  <p:childTnLst>
                                    <p:set>
                                      <p:cBhvr>
                                        <p:cTn id="709" dur="1" fill="hold">
                                          <p:stCondLst>
                                            <p:cond delay="0"/>
                                          </p:stCondLst>
                                        </p:cTn>
                                        <p:tgtEl>
                                          <p:spTgt spid="371"/>
                                        </p:tgtEl>
                                        <p:attrNameLst>
                                          <p:attrName>style.visibility</p:attrName>
                                        </p:attrNameLst>
                                      </p:cBhvr>
                                      <p:to>
                                        <p:strVal val="visible"/>
                                      </p:to>
                                    </p:set>
                                    <p:animEffect filter="fade" transition="in">
                                      <p:cBhvr additive="repl">
                                        <p:cTn id="710" dur="500"/>
                                        <p:tgtEl>
                                          <p:spTgt spid="371"/>
                                        </p:tgtEl>
                                      </p:cBhvr>
                                    </p:animEffect>
                                  </p:childTnLst>
                                </p:cTn>
                              </p:par>
                            </p:childTnLst>
                          </p:cTn>
                        </p:par>
                      </p:childTnLst>
                    </p:cTn>
                  </p:par>
                  <p:par>
                    <p:cTn id="711" fill="hold">
                      <p:stCondLst>
                        <p:cond delay="indefinite"/>
                      </p:stCondLst>
                      <p:childTnLst>
                        <p:par>
                          <p:cTn id="712" fill="hold">
                            <p:stCondLst>
                              <p:cond delay="0"/>
                            </p:stCondLst>
                            <p:childTnLst>
                              <p:par>
                                <p:cTn id="713" nodeType="clickEffect" fill="hold" presetClass="entr" presetID="10">
                                  <p:stCondLst>
                                    <p:cond delay="0"/>
                                  </p:stCondLst>
                                  <p:childTnLst>
                                    <p:set>
                                      <p:cBhvr>
                                        <p:cTn id="714" dur="1" fill="hold">
                                          <p:stCondLst>
                                            <p:cond delay="0"/>
                                          </p:stCondLst>
                                        </p:cTn>
                                        <p:tgtEl>
                                          <p:spTgt spid="373"/>
                                        </p:tgtEl>
                                        <p:attrNameLst>
                                          <p:attrName>style.visibility</p:attrName>
                                        </p:attrNameLst>
                                      </p:cBhvr>
                                      <p:to>
                                        <p:strVal val="visible"/>
                                      </p:to>
                                    </p:set>
                                    <p:animEffect filter="fade" transition="in">
                                      <p:cBhvr additive="repl">
                                        <p:cTn id="715" dur="500"/>
                                        <p:tgtEl>
                                          <p:spTgt spid="373"/>
                                        </p:tgtEl>
                                      </p:cBhvr>
                                    </p:animEffect>
                                  </p:childTnLst>
                                </p:cTn>
                              </p:par>
                            </p:childTnLst>
                          </p:cTn>
                        </p:par>
                      </p:childTnLst>
                    </p:cTn>
                  </p:par>
                  <p:par>
                    <p:cTn id="716" fill="hold">
                      <p:stCondLst>
                        <p:cond delay="indefinite"/>
                      </p:stCondLst>
                      <p:childTnLst>
                        <p:par>
                          <p:cTn id="717" fill="hold">
                            <p:stCondLst>
                              <p:cond delay="0"/>
                            </p:stCondLst>
                            <p:childTnLst>
                              <p:par>
                                <p:cTn id="718" nodeType="clickEffect" fill="hold" presetClass="entr" presetID="10">
                                  <p:stCondLst>
                                    <p:cond delay="0"/>
                                  </p:stCondLst>
                                  <p:childTnLst>
                                    <p:set>
                                      <p:cBhvr>
                                        <p:cTn id="719" dur="1" fill="hold">
                                          <p:stCondLst>
                                            <p:cond delay="0"/>
                                          </p:stCondLst>
                                        </p:cTn>
                                        <p:tgtEl>
                                          <p:spTgt spid="372"/>
                                        </p:tgtEl>
                                        <p:attrNameLst>
                                          <p:attrName>style.visibility</p:attrName>
                                        </p:attrNameLst>
                                      </p:cBhvr>
                                      <p:to>
                                        <p:strVal val="visible"/>
                                      </p:to>
                                    </p:set>
                                    <p:animEffect filter="fade" transition="in">
                                      <p:cBhvr additive="repl">
                                        <p:cTn id="720" dur="500"/>
                                        <p:tgtEl>
                                          <p:spTgt spid="372"/>
                                        </p:tgtEl>
                                      </p:cBhvr>
                                    </p:animEffect>
                                  </p:childTnLst>
                                </p:cTn>
                              </p:par>
                            </p:childTnLst>
                          </p:cTn>
                        </p:par>
                      </p:childTnLst>
                    </p:cTn>
                  </p:par>
                  <p:par>
                    <p:cTn id="721" fill="hold">
                      <p:stCondLst>
                        <p:cond delay="indefinite"/>
                      </p:stCondLst>
                      <p:childTnLst>
                        <p:par>
                          <p:cTn id="722" fill="hold">
                            <p:stCondLst>
                              <p:cond delay="0"/>
                            </p:stCondLst>
                            <p:childTnLst>
                              <p:par>
                                <p:cTn id="723" nodeType="clickEffect" fill="hold" presetClass="entr" presetID="10">
                                  <p:stCondLst>
                                    <p:cond delay="0"/>
                                  </p:stCondLst>
                                  <p:childTnLst>
                                    <p:set>
                                      <p:cBhvr>
                                        <p:cTn id="724" dur="1" fill="hold">
                                          <p:stCondLst>
                                            <p:cond delay="0"/>
                                          </p:stCondLst>
                                        </p:cTn>
                                        <p:tgtEl>
                                          <p:spTgt spid="374"/>
                                        </p:tgtEl>
                                        <p:attrNameLst>
                                          <p:attrName>style.visibility</p:attrName>
                                        </p:attrNameLst>
                                      </p:cBhvr>
                                      <p:to>
                                        <p:strVal val="visible"/>
                                      </p:to>
                                    </p:set>
                                    <p:animEffect filter="fade" transition="in">
                                      <p:cBhvr additive="repl">
                                        <p:cTn id="725" dur="5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CustomShape 1"/>
          <p:cNvSpPr/>
          <p:nvPr/>
        </p:nvSpPr>
        <p:spPr>
          <a:xfrm>
            <a:off x="247680" y="24120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377"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78" name="Image 12" descr=""/>
          <p:cNvPicPr/>
          <p:nvPr/>
        </p:nvPicPr>
        <p:blipFill>
          <a:blip r:embed="rId1"/>
          <a:stretch/>
        </p:blipFill>
        <p:spPr>
          <a:xfrm>
            <a:off x="4630320" y="2719440"/>
            <a:ext cx="1330920" cy="2009880"/>
          </a:xfrm>
          <a:prstGeom prst="rect">
            <a:avLst/>
          </a:prstGeom>
          <a:ln w="0">
            <a:noFill/>
          </a:ln>
        </p:spPr>
      </p:pic>
      <p:sp>
        <p:nvSpPr>
          <p:cNvPr id="379" name="CustomShape 3"/>
          <p:cNvSpPr/>
          <p:nvPr/>
        </p:nvSpPr>
        <p:spPr>
          <a:xfrm>
            <a:off x="1011960" y="3255840"/>
            <a:ext cx="223740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Lien avec la CAF, rupture de déclarations trimestrielles</a:t>
            </a:r>
            <a:endParaRPr b="0" lang="fr-FR" sz="1800" spc="-1" strike="noStrike">
              <a:latin typeface="Arial"/>
            </a:endParaRPr>
          </a:p>
        </p:txBody>
      </p:sp>
      <p:sp>
        <p:nvSpPr>
          <p:cNvPr id="380" name="CustomShape 4"/>
          <p:cNvSpPr/>
          <p:nvPr/>
        </p:nvSpPr>
        <p:spPr>
          <a:xfrm>
            <a:off x="3887640" y="1307880"/>
            <a:ext cx="281592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Fin de la couverture santé : élaboration d’un dossier CSS avec la compagne de monsieur</a:t>
            </a:r>
            <a:endParaRPr b="0" lang="fr-FR" sz="1800" spc="-1" strike="noStrike">
              <a:latin typeface="Arial"/>
            </a:endParaRPr>
          </a:p>
        </p:txBody>
      </p:sp>
      <p:sp>
        <p:nvSpPr>
          <p:cNvPr id="381" name="CustomShape 5"/>
          <p:cNvSpPr/>
          <p:nvPr/>
        </p:nvSpPr>
        <p:spPr>
          <a:xfrm>
            <a:off x="7228080" y="3255840"/>
            <a:ext cx="3081960" cy="140292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Evaluation au domicile avec psychiatre agréé en vue de réaliser un dossier de protection juridique </a:t>
            </a:r>
            <a:endParaRPr b="0" lang="fr-FR" sz="1800" spc="-1" strike="noStrike">
              <a:latin typeface="Arial"/>
            </a:endParaRPr>
          </a:p>
        </p:txBody>
      </p:sp>
      <p:sp>
        <p:nvSpPr>
          <p:cNvPr id="382" name="CustomShape 6"/>
          <p:cNvSpPr/>
          <p:nvPr/>
        </p:nvSpPr>
        <p:spPr>
          <a:xfrm>
            <a:off x="3983040" y="4989240"/>
            <a:ext cx="3081960" cy="140292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Constitution d’un dossier de protection juridique</a:t>
            </a:r>
            <a:endParaRPr b="0" lang="fr-FR" sz="1800" spc="-1" strike="noStrike">
              <a:latin typeface="Arial"/>
            </a:endParaRPr>
          </a:p>
        </p:txBody>
      </p:sp>
    </p:spTree>
  </p:cSld>
  <mc:AlternateContent>
    <mc:Choice Requires="p14">
      <p:transition p14:dur="10"/>
    </mc:Choice>
    <mc:Fallback>
      <p:transition/>
    </mc:Fallback>
  </mc:AlternateContent>
  <p:timing>
    <p:tnLst>
      <p:par>
        <p:cTn id="726" dur="indefinite" restart="never" nodeType="tmRoot">
          <p:childTnLst>
            <p:seq>
              <p:cTn id="727" dur="indefinite" nodeType="mainSeq">
                <p:childTnLst>
                  <p:par>
                    <p:cTn id="728" fill="hold">
                      <p:stCondLst>
                        <p:cond delay="indefinite"/>
                      </p:stCondLst>
                      <p:childTnLst>
                        <p:par>
                          <p:cTn id="729" fill="hold">
                            <p:stCondLst>
                              <p:cond delay="0"/>
                            </p:stCondLst>
                            <p:childTnLst>
                              <p:par>
                                <p:cTn id="730" nodeType="clickEffect" fill="hold" presetClass="entr" presetID="10">
                                  <p:stCondLst>
                                    <p:cond delay="0"/>
                                  </p:stCondLst>
                                  <p:childTnLst>
                                    <p:set>
                                      <p:cBhvr>
                                        <p:cTn id="731" dur="1" fill="hold">
                                          <p:stCondLst>
                                            <p:cond delay="0"/>
                                          </p:stCondLst>
                                        </p:cTn>
                                        <p:tgtEl>
                                          <p:spTgt spid="380"/>
                                        </p:tgtEl>
                                        <p:attrNameLst>
                                          <p:attrName>style.visibility</p:attrName>
                                        </p:attrNameLst>
                                      </p:cBhvr>
                                      <p:to>
                                        <p:strVal val="visible"/>
                                      </p:to>
                                    </p:set>
                                    <p:animEffect filter="fade" transition="in">
                                      <p:cBhvr additive="repl">
                                        <p:cTn id="732" dur="500"/>
                                        <p:tgtEl>
                                          <p:spTgt spid="380"/>
                                        </p:tgtEl>
                                      </p:cBhvr>
                                    </p:animEffect>
                                  </p:childTnLst>
                                </p:cTn>
                              </p:par>
                            </p:childTnLst>
                          </p:cTn>
                        </p:par>
                      </p:childTnLst>
                    </p:cTn>
                  </p:par>
                  <p:par>
                    <p:cTn id="733" fill="hold">
                      <p:stCondLst>
                        <p:cond delay="indefinite"/>
                      </p:stCondLst>
                      <p:childTnLst>
                        <p:par>
                          <p:cTn id="734" fill="hold">
                            <p:stCondLst>
                              <p:cond delay="0"/>
                            </p:stCondLst>
                            <p:childTnLst>
                              <p:par>
                                <p:cTn id="735" nodeType="clickEffect" fill="hold" presetClass="entr" presetID="10">
                                  <p:stCondLst>
                                    <p:cond delay="0"/>
                                  </p:stCondLst>
                                  <p:childTnLst>
                                    <p:set>
                                      <p:cBhvr>
                                        <p:cTn id="736" dur="1" fill="hold">
                                          <p:stCondLst>
                                            <p:cond delay="0"/>
                                          </p:stCondLst>
                                        </p:cTn>
                                        <p:tgtEl>
                                          <p:spTgt spid="381"/>
                                        </p:tgtEl>
                                        <p:attrNameLst>
                                          <p:attrName>style.visibility</p:attrName>
                                        </p:attrNameLst>
                                      </p:cBhvr>
                                      <p:to>
                                        <p:strVal val="visible"/>
                                      </p:to>
                                    </p:set>
                                    <p:animEffect filter="fade" transition="in">
                                      <p:cBhvr additive="repl">
                                        <p:cTn id="737" dur="500"/>
                                        <p:tgtEl>
                                          <p:spTgt spid="381"/>
                                        </p:tgtEl>
                                      </p:cBhvr>
                                    </p:animEffect>
                                  </p:childTnLst>
                                </p:cTn>
                              </p:par>
                            </p:childTnLst>
                          </p:cTn>
                        </p:par>
                      </p:childTnLst>
                    </p:cTn>
                  </p:par>
                  <p:par>
                    <p:cTn id="738" fill="hold">
                      <p:stCondLst>
                        <p:cond delay="indefinite"/>
                      </p:stCondLst>
                      <p:childTnLst>
                        <p:par>
                          <p:cTn id="739" fill="hold">
                            <p:stCondLst>
                              <p:cond delay="0"/>
                            </p:stCondLst>
                            <p:childTnLst>
                              <p:par>
                                <p:cTn id="740" nodeType="clickEffect" fill="hold" presetClass="entr" presetID="10">
                                  <p:stCondLst>
                                    <p:cond delay="0"/>
                                  </p:stCondLst>
                                  <p:childTnLst>
                                    <p:set>
                                      <p:cBhvr>
                                        <p:cTn id="741" dur="1" fill="hold">
                                          <p:stCondLst>
                                            <p:cond delay="0"/>
                                          </p:stCondLst>
                                        </p:cTn>
                                        <p:tgtEl>
                                          <p:spTgt spid="382"/>
                                        </p:tgtEl>
                                        <p:attrNameLst>
                                          <p:attrName>style.visibility</p:attrName>
                                        </p:attrNameLst>
                                      </p:cBhvr>
                                      <p:to>
                                        <p:strVal val="visible"/>
                                      </p:to>
                                    </p:set>
                                    <p:animEffect filter="fade" transition="in">
                                      <p:cBhvr additive="repl">
                                        <p:cTn id="742" dur="500"/>
                                        <p:tgtEl>
                                          <p:spTgt spid="382"/>
                                        </p:tgtEl>
                                      </p:cBhvr>
                                    </p:animEffect>
                                  </p:childTnLst>
                                </p:cTn>
                              </p:par>
                            </p:childTnLst>
                          </p:cTn>
                        </p:par>
                      </p:childTnLst>
                    </p:cTn>
                  </p:par>
                  <p:par>
                    <p:cTn id="743" fill="hold">
                      <p:stCondLst>
                        <p:cond delay="indefinite"/>
                      </p:stCondLst>
                      <p:childTnLst>
                        <p:par>
                          <p:cTn id="744" fill="hold">
                            <p:stCondLst>
                              <p:cond delay="0"/>
                            </p:stCondLst>
                            <p:childTnLst>
                              <p:par>
                                <p:cTn id="745" nodeType="clickEffect" fill="hold" presetClass="entr" presetID="10">
                                  <p:stCondLst>
                                    <p:cond delay="0"/>
                                  </p:stCondLst>
                                  <p:childTnLst>
                                    <p:set>
                                      <p:cBhvr>
                                        <p:cTn id="746" dur="1" fill="hold">
                                          <p:stCondLst>
                                            <p:cond delay="0"/>
                                          </p:stCondLst>
                                        </p:cTn>
                                        <p:tgtEl>
                                          <p:spTgt spid="379"/>
                                        </p:tgtEl>
                                        <p:attrNameLst>
                                          <p:attrName>style.visibility</p:attrName>
                                        </p:attrNameLst>
                                      </p:cBhvr>
                                      <p:to>
                                        <p:strVal val="visible"/>
                                      </p:to>
                                    </p:set>
                                    <p:animEffect filter="fade" transition="in">
                                      <p:cBhvr additive="repl">
                                        <p:cTn id="747" dur="5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CustomShape 1"/>
          <p:cNvSpPr/>
          <p:nvPr/>
        </p:nvSpPr>
        <p:spPr>
          <a:xfrm>
            <a:off x="1158480" y="2967480"/>
            <a:ext cx="8733600" cy="9133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800" spc="-1" strike="noStrike">
                <a:solidFill>
                  <a:srgbClr val="000000"/>
                </a:solidFill>
                <a:latin typeface="Calibri"/>
              </a:rPr>
              <a:t>Elles ont été créées par la loi du 29 juillet 1998 relative à la lutte contre les exclusions </a:t>
            </a:r>
            <a:endParaRPr b="0" lang="fr-FR" sz="1800" spc="-1" strike="noStrike">
              <a:latin typeface="Arial"/>
            </a:endParaRPr>
          </a:p>
          <a:p>
            <a:pPr algn="just">
              <a:lnSpc>
                <a:spcPct val="100000"/>
              </a:lnSpc>
            </a:pPr>
            <a:r>
              <a:rPr b="0" lang="fr-FR" sz="1800" spc="-1" strike="noStrike">
                <a:solidFill>
                  <a:srgbClr val="000000"/>
                </a:solidFill>
                <a:latin typeface="Calibri"/>
              </a:rPr>
              <a:t>Cette loi visait à garantir que même les personnes les plus démunies puissent accéder au système de santé.</a:t>
            </a:r>
            <a:endParaRPr b="0" lang="fr-FR" sz="1800" spc="-1" strike="noStrike">
              <a:latin typeface="Arial"/>
            </a:endParaRPr>
          </a:p>
        </p:txBody>
      </p:sp>
      <p:sp>
        <p:nvSpPr>
          <p:cNvPr id="147" name="CustomShape 2"/>
          <p:cNvSpPr/>
          <p:nvPr/>
        </p:nvSpPr>
        <p:spPr>
          <a:xfrm>
            <a:off x="1158480" y="1865160"/>
            <a:ext cx="8562960" cy="9133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800" spc="-1" strike="noStrike">
                <a:solidFill>
                  <a:srgbClr val="000000"/>
                </a:solidFill>
                <a:latin typeface="Calibri"/>
              </a:rPr>
              <a:t>Les </a:t>
            </a:r>
            <a:r>
              <a:rPr b="1" lang="fr-FR" sz="1800" spc="-1" strike="noStrike">
                <a:solidFill>
                  <a:srgbClr val="000000"/>
                </a:solidFill>
                <a:latin typeface="Calibri"/>
              </a:rPr>
              <a:t>PASS</a:t>
            </a:r>
            <a:r>
              <a:rPr b="0" lang="fr-FR" sz="1800" spc="-1" strike="noStrike">
                <a:solidFill>
                  <a:srgbClr val="000000"/>
                </a:solidFill>
                <a:latin typeface="Calibri"/>
              </a:rPr>
              <a:t> (</a:t>
            </a:r>
            <a:r>
              <a:rPr b="0" i="1" lang="fr-FR" sz="1800" spc="-1" strike="noStrike">
                <a:solidFill>
                  <a:srgbClr val="000000"/>
                </a:solidFill>
                <a:latin typeface="Calibri"/>
              </a:rPr>
              <a:t>Permanences d’Accès aux Soins de Santé</a:t>
            </a:r>
            <a:r>
              <a:rPr b="0" lang="fr-FR" sz="1800" spc="-1" strike="noStrike">
                <a:solidFill>
                  <a:srgbClr val="000000"/>
                </a:solidFill>
                <a:latin typeface="Calibri"/>
              </a:rPr>
              <a:t>) viennent d’une volonté de l’État français de lutter contre les inégalités d’accès aux soins, surtout pour les personnes en situation de précarité.</a:t>
            </a:r>
            <a:endParaRPr b="0" lang="fr-FR" sz="1800" spc="-1" strike="noStrike">
              <a:latin typeface="Arial"/>
            </a:endParaRPr>
          </a:p>
        </p:txBody>
      </p:sp>
      <p:sp>
        <p:nvSpPr>
          <p:cNvPr id="148" name="CustomShape 3"/>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Que sont les Permanences d’accès aux Soins de Santé (PASS)?</a:t>
            </a:r>
            <a:endParaRPr b="0" lang="fr-FR" sz="3600" spc="-1" strike="noStrike">
              <a:latin typeface="Arial"/>
            </a:endParaRPr>
          </a:p>
        </p:txBody>
      </p:sp>
      <p:sp>
        <p:nvSpPr>
          <p:cNvPr id="149" name="CustomShape 4"/>
          <p:cNvSpPr/>
          <p:nvPr/>
        </p:nvSpPr>
        <p:spPr>
          <a:xfrm>
            <a:off x="1158480" y="4146480"/>
            <a:ext cx="8588160" cy="118764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800" spc="-1" strike="noStrike">
                <a:solidFill>
                  <a:srgbClr val="000000"/>
                </a:solidFill>
                <a:latin typeface="Calibri"/>
              </a:rPr>
              <a:t>Bon nombre de personnes précaires renoncent aux soins, arrivent tardivement à l’hôpital (souvent aux urgences), s’excluent de toute démarche de soins.</a:t>
            </a:r>
            <a:endParaRPr b="0" lang="fr-FR" sz="1800" spc="-1" strike="noStrike">
              <a:latin typeface="Arial"/>
            </a:endParaRPr>
          </a:p>
          <a:p>
            <a:pPr algn="just">
              <a:lnSpc>
                <a:spcPct val="100000"/>
              </a:lnSpc>
            </a:pPr>
            <a:endParaRPr b="0" lang="fr-FR" sz="1800" spc="-1" strike="noStrike">
              <a:latin typeface="Arial"/>
            </a:endParaRPr>
          </a:p>
          <a:p>
            <a:pPr algn="just">
              <a:lnSpc>
                <a:spcPct val="100000"/>
              </a:lnSpc>
            </a:pPr>
            <a:r>
              <a:rPr b="0" lang="fr-FR" sz="1800" spc="-1" strike="noStrike">
                <a:solidFill>
                  <a:srgbClr val="000000"/>
                </a:solidFill>
                <a:latin typeface="Calibri"/>
              </a:rPr>
              <a:t>Les PASS servent donc de </a:t>
            </a:r>
            <a:r>
              <a:rPr b="1" lang="fr-FR" sz="1800" spc="-1" strike="noStrike">
                <a:solidFill>
                  <a:srgbClr val="000000"/>
                </a:solidFill>
                <a:latin typeface="Calibri"/>
              </a:rPr>
              <a:t>porte d’entrée vers le système de santé</a:t>
            </a:r>
            <a:r>
              <a:rPr b="0" lang="fr-FR" sz="1800" spc="-1" strike="noStrike">
                <a:solidFill>
                  <a:srgbClr val="000000"/>
                </a:solidFill>
                <a:latin typeface="Calibri"/>
              </a:rPr>
              <a:t> pour ces publics.</a:t>
            </a:r>
            <a:endParaRPr b="0" lang="fr-FR" sz="1800" spc="-1" strike="noStrike">
              <a:latin typeface="Arial"/>
            </a:endParaRPr>
          </a:p>
        </p:txBody>
      </p:sp>
    </p:spTree>
  </p:cSld>
  <mc:AlternateContent>
    <mc:Choice Requires="p14">
      <p:transition p14:dur="10"/>
    </mc:Choice>
    <mc:Fallback>
      <p:transition/>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CustomShape 1"/>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84" name="Image 12" descr=""/>
          <p:cNvPicPr/>
          <p:nvPr/>
        </p:nvPicPr>
        <p:blipFill>
          <a:blip r:embed="rId1"/>
          <a:stretch/>
        </p:blipFill>
        <p:spPr>
          <a:xfrm>
            <a:off x="4630320" y="2719440"/>
            <a:ext cx="1330920" cy="2009880"/>
          </a:xfrm>
          <a:prstGeom prst="rect">
            <a:avLst/>
          </a:prstGeom>
          <a:ln w="0">
            <a:noFill/>
          </a:ln>
        </p:spPr>
      </p:pic>
      <p:sp>
        <p:nvSpPr>
          <p:cNvPr id="385" name="CustomShape 2"/>
          <p:cNvSpPr/>
          <p:nvPr/>
        </p:nvSpPr>
        <p:spPr>
          <a:xfrm>
            <a:off x="3871800" y="1073520"/>
            <a:ext cx="2891160" cy="1402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Nombreuses absences aux rdv, notamment médicaux. Ne prévient pas</a:t>
            </a:r>
            <a:endParaRPr b="0" lang="fr-FR" sz="1800" spc="-1" strike="noStrike">
              <a:latin typeface="Arial"/>
            </a:endParaRPr>
          </a:p>
        </p:txBody>
      </p:sp>
      <p:sp>
        <p:nvSpPr>
          <p:cNvPr id="386" name="CustomShape 3"/>
          <p:cNvSpPr/>
          <p:nvPr/>
        </p:nvSpPr>
        <p:spPr>
          <a:xfrm>
            <a:off x="449280" y="898560"/>
            <a:ext cx="3058200" cy="2175120"/>
          </a:xfrm>
          <a:prstGeom prst="star12">
            <a:avLst>
              <a:gd name="adj" fmla="val 37500"/>
            </a:avLst>
          </a:prstGeom>
          <a:solidFill>
            <a:schemeClr val="accent5"/>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Les difficultés de l’accompagnement</a:t>
            </a:r>
            <a:endParaRPr b="0" lang="fr-FR" sz="1800" spc="-1" strike="noStrike">
              <a:latin typeface="Arial"/>
            </a:endParaRPr>
          </a:p>
        </p:txBody>
      </p:sp>
      <p:sp>
        <p:nvSpPr>
          <p:cNvPr id="387" name="CustomShape 4"/>
          <p:cNvSpPr/>
          <p:nvPr/>
        </p:nvSpPr>
        <p:spPr>
          <a:xfrm>
            <a:off x="7341840" y="1492920"/>
            <a:ext cx="2891160" cy="1402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Abandon du passage infirmier au domicile : dû au comportement (pas d’ouverture de porte, saleté…)</a:t>
            </a:r>
            <a:endParaRPr b="0" lang="fr-FR" sz="1800" spc="-1" strike="noStrike">
              <a:latin typeface="Arial"/>
            </a:endParaRPr>
          </a:p>
        </p:txBody>
      </p:sp>
      <p:sp>
        <p:nvSpPr>
          <p:cNvPr id="388" name="CustomShape 5"/>
          <p:cNvSpPr/>
          <p:nvPr/>
        </p:nvSpPr>
        <p:spPr>
          <a:xfrm>
            <a:off x="342360" y="4729680"/>
            <a:ext cx="3184200" cy="1591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Difficultés pour obtenir les papiers nécessaires à la constitution des dossiers (demandes faites à de nombreux organismes)</a:t>
            </a:r>
            <a:endParaRPr b="0" lang="fr-FR" sz="1800" spc="-1" strike="noStrike">
              <a:latin typeface="Arial"/>
            </a:endParaRPr>
          </a:p>
        </p:txBody>
      </p:sp>
      <p:sp>
        <p:nvSpPr>
          <p:cNvPr id="389" name="CustomShape 6"/>
          <p:cNvSpPr/>
          <p:nvPr/>
        </p:nvSpPr>
        <p:spPr>
          <a:xfrm>
            <a:off x="7964640" y="3429000"/>
            <a:ext cx="2891160" cy="1402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Réévaluation des modalités de traitement avec le CMP</a:t>
            </a:r>
            <a:endParaRPr b="0" lang="fr-FR" sz="1800" spc="-1" strike="noStrike">
              <a:latin typeface="Arial"/>
            </a:endParaRPr>
          </a:p>
        </p:txBody>
      </p:sp>
      <p:sp>
        <p:nvSpPr>
          <p:cNvPr id="390" name="CustomShape 7"/>
          <p:cNvSpPr/>
          <p:nvPr/>
        </p:nvSpPr>
        <p:spPr>
          <a:xfrm>
            <a:off x="6966000" y="5108040"/>
            <a:ext cx="3184200" cy="1591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Nombreux passages au domicile pour inciter au nettoyage</a:t>
            </a:r>
            <a:endParaRPr b="0" lang="fr-FR" sz="1800" spc="-1" strike="noStrike">
              <a:latin typeface="Arial"/>
            </a:endParaRPr>
          </a:p>
        </p:txBody>
      </p:sp>
      <p:sp>
        <p:nvSpPr>
          <p:cNvPr id="391" name="CustomShape 8"/>
          <p:cNvSpPr/>
          <p:nvPr/>
        </p:nvSpPr>
        <p:spPr>
          <a:xfrm>
            <a:off x="3994920" y="5108040"/>
            <a:ext cx="2768040" cy="147384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Troubles de l’humeur, mensonges, excuses inappropriées,  sur-sollicitation ou silence</a:t>
            </a:r>
            <a:endParaRPr b="0" lang="fr-FR" sz="1800" spc="-1" strike="noStrike">
              <a:latin typeface="Arial"/>
            </a:endParaRPr>
          </a:p>
        </p:txBody>
      </p:sp>
      <p:sp>
        <p:nvSpPr>
          <p:cNvPr id="392" name="CustomShape 9"/>
          <p:cNvSpPr/>
          <p:nvPr/>
        </p:nvSpPr>
        <p:spPr>
          <a:xfrm>
            <a:off x="342360" y="3074400"/>
            <a:ext cx="2815920" cy="11520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Juillet 2025 : Prononciation d’une curatelle renforcée pour sept </a:t>
            </a:r>
            <a:endParaRPr b="0" lang="fr-FR" sz="1800" spc="-1" strike="noStrike">
              <a:latin typeface="Arial"/>
            </a:endParaRPr>
          </a:p>
        </p:txBody>
      </p:sp>
      <p:sp>
        <p:nvSpPr>
          <p:cNvPr id="393" name="CustomShape 10"/>
          <p:cNvSpPr/>
          <p:nvPr/>
        </p:nvSpPr>
        <p:spPr>
          <a:xfrm>
            <a:off x="231120" y="-252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Tree>
  </p:cSld>
  <mc:AlternateContent>
    <mc:Choice Requires="p14">
      <p:transition p14:dur="10"/>
    </mc:Choice>
    <mc:Fallback>
      <p:transition/>
    </mc:Fallback>
  </mc:AlternateContent>
  <p:timing>
    <p:tnLst>
      <p:par>
        <p:cTn id="748" dur="indefinite" restart="never" nodeType="tmRoot">
          <p:childTnLst>
            <p:seq>
              <p:cTn id="749" dur="indefinite" nodeType="mainSeq">
                <p:childTnLst>
                  <p:par>
                    <p:cTn id="750" fill="hold">
                      <p:stCondLst>
                        <p:cond delay="indefinite"/>
                      </p:stCondLst>
                      <p:childTnLst>
                        <p:par>
                          <p:cTn id="751" fill="hold">
                            <p:stCondLst>
                              <p:cond delay="0"/>
                            </p:stCondLst>
                            <p:childTnLst>
                              <p:par>
                                <p:cTn id="752" nodeType="clickEffect" fill="hold" presetClass="entr" presetID="10">
                                  <p:stCondLst>
                                    <p:cond delay="0"/>
                                  </p:stCondLst>
                                  <p:childTnLst>
                                    <p:set>
                                      <p:cBhvr>
                                        <p:cTn id="753" dur="1" fill="hold">
                                          <p:stCondLst>
                                            <p:cond delay="0"/>
                                          </p:stCondLst>
                                        </p:cTn>
                                        <p:tgtEl>
                                          <p:spTgt spid="385"/>
                                        </p:tgtEl>
                                        <p:attrNameLst>
                                          <p:attrName>style.visibility</p:attrName>
                                        </p:attrNameLst>
                                      </p:cBhvr>
                                      <p:to>
                                        <p:strVal val="visible"/>
                                      </p:to>
                                    </p:set>
                                    <p:animEffect filter="fade" transition="in">
                                      <p:cBhvr additive="repl">
                                        <p:cTn id="754" dur="500"/>
                                        <p:tgtEl>
                                          <p:spTgt spid="385"/>
                                        </p:tgtEl>
                                      </p:cBhvr>
                                    </p:animEffect>
                                  </p:childTnLst>
                                </p:cTn>
                              </p:par>
                            </p:childTnLst>
                          </p:cTn>
                        </p:par>
                      </p:childTnLst>
                    </p:cTn>
                  </p:par>
                  <p:par>
                    <p:cTn id="755" fill="hold">
                      <p:stCondLst>
                        <p:cond delay="indefinite"/>
                      </p:stCondLst>
                      <p:childTnLst>
                        <p:par>
                          <p:cTn id="756" fill="hold">
                            <p:stCondLst>
                              <p:cond delay="0"/>
                            </p:stCondLst>
                            <p:childTnLst>
                              <p:par>
                                <p:cTn id="757" nodeType="clickEffect" fill="hold" presetClass="entr" presetID="10">
                                  <p:stCondLst>
                                    <p:cond delay="0"/>
                                  </p:stCondLst>
                                  <p:childTnLst>
                                    <p:set>
                                      <p:cBhvr>
                                        <p:cTn id="758" dur="1" fill="hold">
                                          <p:stCondLst>
                                            <p:cond delay="0"/>
                                          </p:stCondLst>
                                        </p:cTn>
                                        <p:tgtEl>
                                          <p:spTgt spid="387"/>
                                        </p:tgtEl>
                                        <p:attrNameLst>
                                          <p:attrName>style.visibility</p:attrName>
                                        </p:attrNameLst>
                                      </p:cBhvr>
                                      <p:to>
                                        <p:strVal val="visible"/>
                                      </p:to>
                                    </p:set>
                                    <p:animEffect filter="fade" transition="in">
                                      <p:cBhvr additive="repl">
                                        <p:cTn id="759" dur="500"/>
                                        <p:tgtEl>
                                          <p:spTgt spid="387"/>
                                        </p:tgtEl>
                                      </p:cBhvr>
                                    </p:animEffect>
                                  </p:childTnLst>
                                </p:cTn>
                              </p:par>
                            </p:childTnLst>
                          </p:cTn>
                        </p:par>
                      </p:childTnLst>
                    </p:cTn>
                  </p:par>
                  <p:par>
                    <p:cTn id="760" fill="hold">
                      <p:stCondLst>
                        <p:cond delay="indefinite"/>
                      </p:stCondLst>
                      <p:childTnLst>
                        <p:par>
                          <p:cTn id="761" fill="hold">
                            <p:stCondLst>
                              <p:cond delay="0"/>
                            </p:stCondLst>
                            <p:childTnLst>
                              <p:par>
                                <p:cTn id="762" nodeType="clickEffect" fill="hold" presetClass="entr" presetID="10">
                                  <p:stCondLst>
                                    <p:cond delay="0"/>
                                  </p:stCondLst>
                                  <p:childTnLst>
                                    <p:set>
                                      <p:cBhvr>
                                        <p:cTn id="763" dur="1" fill="hold">
                                          <p:stCondLst>
                                            <p:cond delay="0"/>
                                          </p:stCondLst>
                                        </p:cTn>
                                        <p:tgtEl>
                                          <p:spTgt spid="389"/>
                                        </p:tgtEl>
                                        <p:attrNameLst>
                                          <p:attrName>style.visibility</p:attrName>
                                        </p:attrNameLst>
                                      </p:cBhvr>
                                      <p:to>
                                        <p:strVal val="visible"/>
                                      </p:to>
                                    </p:set>
                                    <p:animEffect filter="fade" transition="in">
                                      <p:cBhvr additive="repl">
                                        <p:cTn id="764" dur="500"/>
                                        <p:tgtEl>
                                          <p:spTgt spid="389"/>
                                        </p:tgtEl>
                                      </p:cBhvr>
                                    </p:animEffect>
                                  </p:childTnLst>
                                </p:cTn>
                              </p:par>
                            </p:childTnLst>
                          </p:cTn>
                        </p:par>
                      </p:childTnLst>
                    </p:cTn>
                  </p:par>
                  <p:par>
                    <p:cTn id="765" fill="hold">
                      <p:stCondLst>
                        <p:cond delay="indefinite"/>
                      </p:stCondLst>
                      <p:childTnLst>
                        <p:par>
                          <p:cTn id="766" fill="hold">
                            <p:stCondLst>
                              <p:cond delay="0"/>
                            </p:stCondLst>
                            <p:childTnLst>
                              <p:par>
                                <p:cTn id="767" nodeType="clickEffect" fill="hold" presetClass="entr" presetID="10">
                                  <p:stCondLst>
                                    <p:cond delay="0"/>
                                  </p:stCondLst>
                                  <p:childTnLst>
                                    <p:set>
                                      <p:cBhvr>
                                        <p:cTn id="768" dur="1" fill="hold">
                                          <p:stCondLst>
                                            <p:cond delay="0"/>
                                          </p:stCondLst>
                                        </p:cTn>
                                        <p:tgtEl>
                                          <p:spTgt spid="390"/>
                                        </p:tgtEl>
                                        <p:attrNameLst>
                                          <p:attrName>style.visibility</p:attrName>
                                        </p:attrNameLst>
                                      </p:cBhvr>
                                      <p:to>
                                        <p:strVal val="visible"/>
                                      </p:to>
                                    </p:set>
                                    <p:animEffect filter="fade" transition="in">
                                      <p:cBhvr additive="repl">
                                        <p:cTn id="769" dur="500"/>
                                        <p:tgtEl>
                                          <p:spTgt spid="390"/>
                                        </p:tgtEl>
                                      </p:cBhvr>
                                    </p:animEffect>
                                  </p:childTnLst>
                                </p:cTn>
                              </p:par>
                            </p:childTnLst>
                          </p:cTn>
                        </p:par>
                      </p:childTnLst>
                    </p:cTn>
                  </p:par>
                  <p:par>
                    <p:cTn id="770" fill="hold">
                      <p:stCondLst>
                        <p:cond delay="indefinite"/>
                      </p:stCondLst>
                      <p:childTnLst>
                        <p:par>
                          <p:cTn id="771" fill="hold">
                            <p:stCondLst>
                              <p:cond delay="0"/>
                            </p:stCondLst>
                            <p:childTnLst>
                              <p:par>
                                <p:cTn id="772" nodeType="clickEffect" fill="hold" presetClass="entr" presetID="10">
                                  <p:stCondLst>
                                    <p:cond delay="0"/>
                                  </p:stCondLst>
                                  <p:childTnLst>
                                    <p:set>
                                      <p:cBhvr>
                                        <p:cTn id="773" dur="1" fill="hold">
                                          <p:stCondLst>
                                            <p:cond delay="0"/>
                                          </p:stCondLst>
                                        </p:cTn>
                                        <p:tgtEl>
                                          <p:spTgt spid="391"/>
                                        </p:tgtEl>
                                        <p:attrNameLst>
                                          <p:attrName>style.visibility</p:attrName>
                                        </p:attrNameLst>
                                      </p:cBhvr>
                                      <p:to>
                                        <p:strVal val="visible"/>
                                      </p:to>
                                    </p:set>
                                    <p:animEffect filter="fade" transition="in">
                                      <p:cBhvr additive="repl">
                                        <p:cTn id="774" dur="500"/>
                                        <p:tgtEl>
                                          <p:spTgt spid="391"/>
                                        </p:tgtEl>
                                      </p:cBhvr>
                                    </p:animEffect>
                                  </p:childTnLst>
                                </p:cTn>
                              </p:par>
                            </p:childTnLst>
                          </p:cTn>
                        </p:par>
                      </p:childTnLst>
                    </p:cTn>
                  </p:par>
                  <p:par>
                    <p:cTn id="775" fill="hold">
                      <p:stCondLst>
                        <p:cond delay="indefinite"/>
                      </p:stCondLst>
                      <p:childTnLst>
                        <p:par>
                          <p:cTn id="776" fill="hold">
                            <p:stCondLst>
                              <p:cond delay="0"/>
                            </p:stCondLst>
                            <p:childTnLst>
                              <p:par>
                                <p:cTn id="777" nodeType="clickEffect" fill="hold" presetClass="entr" presetID="10">
                                  <p:stCondLst>
                                    <p:cond delay="0"/>
                                  </p:stCondLst>
                                  <p:childTnLst>
                                    <p:set>
                                      <p:cBhvr>
                                        <p:cTn id="778" dur="1" fill="hold">
                                          <p:stCondLst>
                                            <p:cond delay="0"/>
                                          </p:stCondLst>
                                        </p:cTn>
                                        <p:tgtEl>
                                          <p:spTgt spid="388"/>
                                        </p:tgtEl>
                                        <p:attrNameLst>
                                          <p:attrName>style.visibility</p:attrName>
                                        </p:attrNameLst>
                                      </p:cBhvr>
                                      <p:to>
                                        <p:strVal val="visible"/>
                                      </p:to>
                                    </p:set>
                                    <p:animEffect filter="fade" transition="in">
                                      <p:cBhvr additive="repl">
                                        <p:cTn id="779" dur="500"/>
                                        <p:tgtEl>
                                          <p:spTgt spid="388"/>
                                        </p:tgtEl>
                                      </p:cBhvr>
                                    </p:animEffect>
                                  </p:childTnLst>
                                </p:cTn>
                              </p:par>
                            </p:childTnLst>
                          </p:cTn>
                        </p:par>
                      </p:childTnLst>
                    </p:cTn>
                  </p:par>
                  <p:par>
                    <p:cTn id="780" fill="hold">
                      <p:stCondLst>
                        <p:cond delay="indefinite"/>
                      </p:stCondLst>
                      <p:childTnLst>
                        <p:par>
                          <p:cTn id="781" fill="hold">
                            <p:stCondLst>
                              <p:cond delay="0"/>
                            </p:stCondLst>
                            <p:childTnLst>
                              <p:par>
                                <p:cTn id="782" nodeType="clickEffect" fill="hold" presetClass="entr" presetID="10">
                                  <p:stCondLst>
                                    <p:cond delay="0"/>
                                  </p:stCondLst>
                                  <p:childTnLst>
                                    <p:set>
                                      <p:cBhvr>
                                        <p:cTn id="783" dur="1" fill="hold">
                                          <p:stCondLst>
                                            <p:cond delay="0"/>
                                          </p:stCondLst>
                                        </p:cTn>
                                        <p:tgtEl>
                                          <p:spTgt spid="392"/>
                                        </p:tgtEl>
                                        <p:attrNameLst>
                                          <p:attrName>style.visibility</p:attrName>
                                        </p:attrNameLst>
                                      </p:cBhvr>
                                      <p:to>
                                        <p:strVal val="visible"/>
                                      </p:to>
                                    </p:set>
                                    <p:animEffect filter="fade" transition="in">
                                      <p:cBhvr additive="repl">
                                        <p:cTn id="784" dur="5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CustomShape 1"/>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395" name="Image 12" descr=""/>
          <p:cNvPicPr/>
          <p:nvPr/>
        </p:nvPicPr>
        <p:blipFill>
          <a:blip r:embed="rId1"/>
          <a:stretch/>
        </p:blipFill>
        <p:spPr>
          <a:xfrm>
            <a:off x="4630320" y="2719440"/>
            <a:ext cx="1330920" cy="2009880"/>
          </a:xfrm>
          <a:prstGeom prst="rect">
            <a:avLst/>
          </a:prstGeom>
          <a:ln w="0">
            <a:noFill/>
          </a:ln>
        </p:spPr>
      </p:pic>
      <p:sp>
        <p:nvSpPr>
          <p:cNvPr id="396" name="CustomShape 2"/>
          <p:cNvSpPr/>
          <p:nvPr/>
        </p:nvSpPr>
        <p:spPr>
          <a:xfrm>
            <a:off x="5751000" y="1060560"/>
            <a:ext cx="3110040" cy="14209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Dégradation importante de la situation durant l’été (dégradation ménage, animaux en gestation…)</a:t>
            </a:r>
            <a:endParaRPr b="0" lang="fr-FR" sz="1800" spc="-1" strike="noStrike">
              <a:latin typeface="Arial"/>
            </a:endParaRPr>
          </a:p>
        </p:txBody>
      </p:sp>
      <p:sp>
        <p:nvSpPr>
          <p:cNvPr id="397" name="CustomShape 3"/>
          <p:cNvSpPr/>
          <p:nvPr/>
        </p:nvSpPr>
        <p:spPr>
          <a:xfrm>
            <a:off x="7364160" y="3127680"/>
            <a:ext cx="2237400" cy="115200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Liens étroits avec le propriétaire</a:t>
            </a:r>
            <a:endParaRPr b="0" lang="fr-FR" sz="1800" spc="-1" strike="noStrike">
              <a:latin typeface="Arial"/>
            </a:endParaRPr>
          </a:p>
        </p:txBody>
      </p:sp>
      <p:sp>
        <p:nvSpPr>
          <p:cNvPr id="398" name="CustomShape 4"/>
          <p:cNvSpPr/>
          <p:nvPr/>
        </p:nvSpPr>
        <p:spPr>
          <a:xfrm>
            <a:off x="4479120" y="5086800"/>
            <a:ext cx="3024360" cy="106632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Réunion de coordination avec les partenaires. Information transmise au CCAS</a:t>
            </a:r>
            <a:endParaRPr b="0" lang="fr-FR" sz="1800" spc="-1" strike="noStrike">
              <a:latin typeface="Arial"/>
            </a:endParaRPr>
          </a:p>
        </p:txBody>
      </p:sp>
      <p:sp>
        <p:nvSpPr>
          <p:cNvPr id="399" name="CustomShape 5"/>
          <p:cNvSpPr/>
          <p:nvPr/>
        </p:nvSpPr>
        <p:spPr>
          <a:xfrm>
            <a:off x="3187080" y="5187240"/>
            <a:ext cx="1500840" cy="115200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a:p>
            <a:pPr algn="ctr">
              <a:lnSpc>
                <a:spcPct val="100000"/>
              </a:lnSpc>
            </a:pPr>
            <a:r>
              <a:rPr b="0" lang="fr-FR" sz="1800" spc="-1" strike="noStrike">
                <a:solidFill>
                  <a:srgbClr val="1f497d"/>
                </a:solidFill>
                <a:latin typeface="Calibri"/>
              </a:rPr>
              <a:t>CMP</a:t>
            </a:r>
            <a:endParaRPr b="0" lang="fr-FR" sz="1800" spc="-1" strike="noStrike">
              <a:latin typeface="Arial"/>
            </a:endParaRPr>
          </a:p>
          <a:p>
            <a:pPr algn="ctr">
              <a:lnSpc>
                <a:spcPct val="100000"/>
              </a:lnSpc>
            </a:pPr>
            <a:endParaRPr b="0" lang="fr-FR" sz="1800" spc="-1" strike="noStrike">
              <a:latin typeface="Arial"/>
            </a:endParaRPr>
          </a:p>
        </p:txBody>
      </p:sp>
      <p:sp>
        <p:nvSpPr>
          <p:cNvPr id="400" name="CustomShape 6"/>
          <p:cNvSpPr/>
          <p:nvPr/>
        </p:nvSpPr>
        <p:spPr>
          <a:xfrm>
            <a:off x="924840" y="2950200"/>
            <a:ext cx="3094920" cy="1152000"/>
          </a:xfrm>
          <a:prstGeom prst="snipRoundRect">
            <a:avLst>
              <a:gd name="adj1" fmla="val 16667"/>
              <a:gd name="adj2" fmla="val 16667"/>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Interpellation SPA.</a:t>
            </a:r>
            <a:endParaRPr b="0" lang="fr-FR" sz="1800" spc="-1" strike="noStrike">
              <a:latin typeface="Arial"/>
            </a:endParaRPr>
          </a:p>
          <a:p>
            <a:pPr algn="ctr">
              <a:lnSpc>
                <a:spcPct val="100000"/>
              </a:lnSpc>
            </a:pPr>
            <a:r>
              <a:rPr b="0" lang="fr-FR" sz="1800" spc="-1" strike="noStrike">
                <a:solidFill>
                  <a:srgbClr val="ffffff"/>
                </a:solidFill>
                <a:latin typeface="Calibri"/>
              </a:rPr>
              <a:t>Echanges pour inciter à céder les chiens et chiots à la SPA.</a:t>
            </a:r>
            <a:endParaRPr b="0" lang="fr-FR" sz="1800" spc="-1" strike="noStrike">
              <a:latin typeface="Arial"/>
            </a:endParaRPr>
          </a:p>
        </p:txBody>
      </p:sp>
      <p:sp>
        <p:nvSpPr>
          <p:cNvPr id="401" name="CustomShape 7"/>
          <p:cNvSpPr/>
          <p:nvPr/>
        </p:nvSpPr>
        <p:spPr>
          <a:xfrm>
            <a:off x="1278000" y="111924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Accord pour intervention SPA au domicile, d’abord pour le mâle, puis pour la femelle et les chiots</a:t>
            </a:r>
            <a:endParaRPr b="0" lang="fr-FR" sz="1800" spc="-1" strike="noStrike">
              <a:latin typeface="Arial"/>
            </a:endParaRPr>
          </a:p>
        </p:txBody>
      </p:sp>
      <p:sp>
        <p:nvSpPr>
          <p:cNvPr id="402" name="CustomShape 8"/>
          <p:cNvSpPr/>
          <p:nvPr/>
        </p:nvSpPr>
        <p:spPr>
          <a:xfrm>
            <a:off x="315360" y="3420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Tree>
  </p:cSld>
  <mc:AlternateContent>
    <mc:Choice Requires="p14">
      <p:transition p14:dur="10"/>
    </mc:Choice>
    <mc:Fallback>
      <p:transition/>
    </mc:Fallback>
  </mc:AlternateContent>
  <p:timing>
    <p:tnLst>
      <p:par>
        <p:cTn id="785" dur="indefinite" restart="never" nodeType="tmRoot">
          <p:childTnLst>
            <p:seq>
              <p:cTn id="786" dur="indefinite" nodeType="mainSeq">
                <p:childTnLst>
                  <p:par>
                    <p:cTn id="787" fill="hold">
                      <p:stCondLst>
                        <p:cond delay="indefinite"/>
                      </p:stCondLst>
                      <p:childTnLst>
                        <p:par>
                          <p:cTn id="788" fill="hold">
                            <p:stCondLst>
                              <p:cond delay="0"/>
                            </p:stCondLst>
                            <p:childTnLst>
                              <p:par>
                                <p:cTn id="789" nodeType="clickEffect" fill="hold" presetClass="entr" presetID="10">
                                  <p:stCondLst>
                                    <p:cond delay="0"/>
                                  </p:stCondLst>
                                  <p:childTnLst>
                                    <p:set>
                                      <p:cBhvr>
                                        <p:cTn id="790" dur="1" fill="hold">
                                          <p:stCondLst>
                                            <p:cond delay="0"/>
                                          </p:stCondLst>
                                        </p:cTn>
                                        <p:tgtEl>
                                          <p:spTgt spid="396"/>
                                        </p:tgtEl>
                                        <p:attrNameLst>
                                          <p:attrName>style.visibility</p:attrName>
                                        </p:attrNameLst>
                                      </p:cBhvr>
                                      <p:to>
                                        <p:strVal val="visible"/>
                                      </p:to>
                                    </p:set>
                                    <p:animEffect filter="fade" transition="in">
                                      <p:cBhvr additive="repl">
                                        <p:cTn id="791" dur="500"/>
                                        <p:tgtEl>
                                          <p:spTgt spid="396"/>
                                        </p:tgtEl>
                                      </p:cBhvr>
                                    </p:animEffect>
                                  </p:childTnLst>
                                </p:cTn>
                              </p:par>
                            </p:childTnLst>
                          </p:cTn>
                        </p:par>
                      </p:childTnLst>
                    </p:cTn>
                  </p:par>
                  <p:par>
                    <p:cTn id="792" fill="hold">
                      <p:stCondLst>
                        <p:cond delay="indefinite"/>
                      </p:stCondLst>
                      <p:childTnLst>
                        <p:par>
                          <p:cTn id="793" fill="hold">
                            <p:stCondLst>
                              <p:cond delay="0"/>
                            </p:stCondLst>
                            <p:childTnLst>
                              <p:par>
                                <p:cTn id="794" nodeType="clickEffect" fill="hold" presetClass="entr" presetID="10">
                                  <p:stCondLst>
                                    <p:cond delay="0"/>
                                  </p:stCondLst>
                                  <p:childTnLst>
                                    <p:set>
                                      <p:cBhvr>
                                        <p:cTn id="795" dur="1" fill="hold">
                                          <p:stCondLst>
                                            <p:cond delay="0"/>
                                          </p:stCondLst>
                                        </p:cTn>
                                        <p:tgtEl>
                                          <p:spTgt spid="397"/>
                                        </p:tgtEl>
                                        <p:attrNameLst>
                                          <p:attrName>style.visibility</p:attrName>
                                        </p:attrNameLst>
                                      </p:cBhvr>
                                      <p:to>
                                        <p:strVal val="visible"/>
                                      </p:to>
                                    </p:set>
                                    <p:animEffect filter="fade" transition="in">
                                      <p:cBhvr additive="repl">
                                        <p:cTn id="796" dur="500"/>
                                        <p:tgtEl>
                                          <p:spTgt spid="397"/>
                                        </p:tgtEl>
                                      </p:cBhvr>
                                    </p:animEffect>
                                  </p:childTnLst>
                                </p:cTn>
                              </p:par>
                            </p:childTnLst>
                          </p:cTn>
                        </p:par>
                      </p:childTnLst>
                    </p:cTn>
                  </p:par>
                  <p:par>
                    <p:cTn id="797" fill="hold">
                      <p:stCondLst>
                        <p:cond delay="indefinite"/>
                      </p:stCondLst>
                      <p:childTnLst>
                        <p:par>
                          <p:cTn id="798" fill="hold">
                            <p:stCondLst>
                              <p:cond delay="0"/>
                            </p:stCondLst>
                            <p:childTnLst>
                              <p:par>
                                <p:cTn id="799" nodeType="clickEffect" fill="hold" presetClass="entr" presetID="10">
                                  <p:stCondLst>
                                    <p:cond delay="0"/>
                                  </p:stCondLst>
                                  <p:childTnLst>
                                    <p:set>
                                      <p:cBhvr>
                                        <p:cTn id="800" dur="1" fill="hold">
                                          <p:stCondLst>
                                            <p:cond delay="0"/>
                                          </p:stCondLst>
                                        </p:cTn>
                                        <p:tgtEl>
                                          <p:spTgt spid="398"/>
                                        </p:tgtEl>
                                        <p:attrNameLst>
                                          <p:attrName>style.visibility</p:attrName>
                                        </p:attrNameLst>
                                      </p:cBhvr>
                                      <p:to>
                                        <p:strVal val="visible"/>
                                      </p:to>
                                    </p:set>
                                    <p:animEffect filter="fade" transition="in">
                                      <p:cBhvr additive="repl">
                                        <p:cTn id="801" dur="500"/>
                                        <p:tgtEl>
                                          <p:spTgt spid="398"/>
                                        </p:tgtEl>
                                      </p:cBhvr>
                                    </p:animEffect>
                                  </p:childTnLst>
                                </p:cTn>
                              </p:par>
                            </p:childTnLst>
                          </p:cTn>
                        </p:par>
                      </p:childTnLst>
                    </p:cTn>
                  </p:par>
                  <p:par>
                    <p:cTn id="802" fill="hold">
                      <p:stCondLst>
                        <p:cond delay="indefinite"/>
                      </p:stCondLst>
                      <p:childTnLst>
                        <p:par>
                          <p:cTn id="803" fill="hold">
                            <p:stCondLst>
                              <p:cond delay="0"/>
                            </p:stCondLst>
                            <p:childTnLst>
                              <p:par>
                                <p:cTn id="804" nodeType="clickEffect" fill="hold" presetClass="entr" presetID="10">
                                  <p:stCondLst>
                                    <p:cond delay="0"/>
                                  </p:stCondLst>
                                  <p:childTnLst>
                                    <p:set>
                                      <p:cBhvr>
                                        <p:cTn id="805" dur="1" fill="hold">
                                          <p:stCondLst>
                                            <p:cond delay="0"/>
                                          </p:stCondLst>
                                        </p:cTn>
                                        <p:tgtEl>
                                          <p:spTgt spid="399"/>
                                        </p:tgtEl>
                                        <p:attrNameLst>
                                          <p:attrName>style.visibility</p:attrName>
                                        </p:attrNameLst>
                                      </p:cBhvr>
                                      <p:to>
                                        <p:strVal val="visible"/>
                                      </p:to>
                                    </p:set>
                                    <p:animEffect filter="fade" transition="in">
                                      <p:cBhvr additive="repl">
                                        <p:cTn id="806" dur="500"/>
                                        <p:tgtEl>
                                          <p:spTgt spid="399"/>
                                        </p:tgtEl>
                                      </p:cBhvr>
                                    </p:animEffect>
                                  </p:childTnLst>
                                </p:cTn>
                              </p:par>
                            </p:childTnLst>
                          </p:cTn>
                        </p:par>
                      </p:childTnLst>
                    </p:cTn>
                  </p:par>
                  <p:par>
                    <p:cTn id="807" fill="hold">
                      <p:stCondLst>
                        <p:cond delay="indefinite"/>
                      </p:stCondLst>
                      <p:childTnLst>
                        <p:par>
                          <p:cTn id="808" fill="hold">
                            <p:stCondLst>
                              <p:cond delay="0"/>
                            </p:stCondLst>
                            <p:childTnLst>
                              <p:par>
                                <p:cTn id="809" nodeType="clickEffect" fill="hold" presetClass="entr" presetID="10">
                                  <p:stCondLst>
                                    <p:cond delay="0"/>
                                  </p:stCondLst>
                                  <p:childTnLst>
                                    <p:set>
                                      <p:cBhvr>
                                        <p:cTn id="810" dur="1" fill="hold">
                                          <p:stCondLst>
                                            <p:cond delay="0"/>
                                          </p:stCondLst>
                                        </p:cTn>
                                        <p:tgtEl>
                                          <p:spTgt spid="400"/>
                                        </p:tgtEl>
                                        <p:attrNameLst>
                                          <p:attrName>style.visibility</p:attrName>
                                        </p:attrNameLst>
                                      </p:cBhvr>
                                      <p:to>
                                        <p:strVal val="visible"/>
                                      </p:to>
                                    </p:set>
                                    <p:animEffect filter="fade" transition="in">
                                      <p:cBhvr additive="repl">
                                        <p:cTn id="811" dur="500"/>
                                        <p:tgtEl>
                                          <p:spTgt spid="400"/>
                                        </p:tgtEl>
                                      </p:cBhvr>
                                    </p:animEffect>
                                  </p:childTnLst>
                                </p:cTn>
                              </p:par>
                            </p:childTnLst>
                          </p:cTn>
                        </p:par>
                      </p:childTnLst>
                    </p:cTn>
                  </p:par>
                  <p:par>
                    <p:cTn id="812" fill="hold">
                      <p:stCondLst>
                        <p:cond delay="indefinite"/>
                      </p:stCondLst>
                      <p:childTnLst>
                        <p:par>
                          <p:cTn id="813" fill="hold">
                            <p:stCondLst>
                              <p:cond delay="0"/>
                            </p:stCondLst>
                            <p:childTnLst>
                              <p:par>
                                <p:cTn id="814" nodeType="clickEffect" fill="hold" presetClass="entr" presetID="10">
                                  <p:stCondLst>
                                    <p:cond delay="0"/>
                                  </p:stCondLst>
                                  <p:childTnLst>
                                    <p:set>
                                      <p:cBhvr>
                                        <p:cTn id="815" dur="1" fill="hold">
                                          <p:stCondLst>
                                            <p:cond delay="0"/>
                                          </p:stCondLst>
                                        </p:cTn>
                                        <p:tgtEl>
                                          <p:spTgt spid="401"/>
                                        </p:tgtEl>
                                        <p:attrNameLst>
                                          <p:attrName>style.visibility</p:attrName>
                                        </p:attrNameLst>
                                      </p:cBhvr>
                                      <p:to>
                                        <p:strVal val="visible"/>
                                      </p:to>
                                    </p:set>
                                    <p:animEffect filter="fade" transition="in">
                                      <p:cBhvr additive="repl">
                                        <p:cTn id="816" dur="5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CustomShape 1"/>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 </a:t>
            </a:r>
            <a:endParaRPr b="0" lang="fr-FR" sz="1800" spc="-1" strike="noStrike">
              <a:latin typeface="Arial"/>
            </a:endParaRPr>
          </a:p>
        </p:txBody>
      </p:sp>
      <p:pic>
        <p:nvPicPr>
          <p:cNvPr id="404" name="Image 12" descr=""/>
          <p:cNvPicPr/>
          <p:nvPr/>
        </p:nvPicPr>
        <p:blipFill>
          <a:blip r:embed="rId1"/>
          <a:stretch/>
        </p:blipFill>
        <p:spPr>
          <a:xfrm>
            <a:off x="4980960" y="3058560"/>
            <a:ext cx="1330920" cy="2009880"/>
          </a:xfrm>
          <a:prstGeom prst="rect">
            <a:avLst/>
          </a:prstGeom>
          <a:ln w="0">
            <a:noFill/>
          </a:ln>
        </p:spPr>
      </p:pic>
      <p:sp>
        <p:nvSpPr>
          <p:cNvPr id="405" name="CustomShape 2"/>
          <p:cNvSpPr/>
          <p:nvPr/>
        </p:nvSpPr>
        <p:spPr>
          <a:xfrm>
            <a:off x="7071120" y="1740960"/>
            <a:ext cx="2483280" cy="12888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Nomination d’un mandataire judiciaire</a:t>
            </a:r>
            <a:endParaRPr b="0" lang="fr-FR" sz="1800" spc="-1" strike="noStrike">
              <a:latin typeface="Arial"/>
            </a:endParaRPr>
          </a:p>
        </p:txBody>
      </p:sp>
      <p:sp>
        <p:nvSpPr>
          <p:cNvPr id="406" name="CustomShape 3"/>
          <p:cNvSpPr/>
          <p:nvPr/>
        </p:nvSpPr>
        <p:spPr>
          <a:xfrm>
            <a:off x="748440" y="3674880"/>
            <a:ext cx="3024360" cy="18658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Intervention conjointe avec CD 27 au domicile, fiche signalement dispositif de lutte contre l’habitat indigne</a:t>
            </a:r>
            <a:endParaRPr b="0" lang="fr-FR" sz="1800" spc="-1" strike="noStrike">
              <a:latin typeface="Arial"/>
            </a:endParaRPr>
          </a:p>
        </p:txBody>
      </p:sp>
      <p:sp>
        <p:nvSpPr>
          <p:cNvPr id="407" name="CustomShape 4"/>
          <p:cNvSpPr/>
          <p:nvPr/>
        </p:nvSpPr>
        <p:spPr>
          <a:xfrm>
            <a:off x="255240" y="17028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408" name="CustomShape 5"/>
          <p:cNvSpPr/>
          <p:nvPr/>
        </p:nvSpPr>
        <p:spPr>
          <a:xfrm>
            <a:off x="7323120" y="3827880"/>
            <a:ext cx="2860920" cy="12888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Renouvellement Dossier MDPH (demande d’ orientation foyer de vie)</a:t>
            </a:r>
            <a:endParaRPr b="0" lang="fr-FR" sz="1800" spc="-1" strike="noStrike">
              <a:latin typeface="Arial"/>
            </a:endParaRPr>
          </a:p>
        </p:txBody>
      </p:sp>
      <p:sp>
        <p:nvSpPr>
          <p:cNvPr id="409" name="CustomShape 6"/>
          <p:cNvSpPr/>
          <p:nvPr/>
        </p:nvSpPr>
        <p:spPr>
          <a:xfrm>
            <a:off x="5468040" y="5221800"/>
            <a:ext cx="2391480" cy="12888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Démarches signalement adulte vulnérable pour la compagne</a:t>
            </a:r>
            <a:endParaRPr b="0" lang="fr-FR" sz="1800" spc="-1" strike="noStrike">
              <a:latin typeface="Arial"/>
            </a:endParaRPr>
          </a:p>
        </p:txBody>
      </p:sp>
      <p:sp>
        <p:nvSpPr>
          <p:cNvPr id="410" name="CustomShape 7"/>
          <p:cNvSpPr/>
          <p:nvPr/>
        </p:nvSpPr>
        <p:spPr>
          <a:xfrm>
            <a:off x="1678680" y="1616760"/>
            <a:ext cx="2391480" cy="128880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Orientation Foyer de vie validée</a:t>
            </a:r>
            <a:endParaRPr b="0" lang="fr-FR" sz="1800" spc="-1" strike="noStrike">
              <a:latin typeface="Arial"/>
            </a:endParaRPr>
          </a:p>
        </p:txBody>
      </p:sp>
      <p:sp>
        <p:nvSpPr>
          <p:cNvPr id="411" name="CustomShape 8"/>
          <p:cNvSpPr/>
          <p:nvPr/>
        </p:nvSpPr>
        <p:spPr>
          <a:xfrm>
            <a:off x="9554760" y="4768560"/>
            <a:ext cx="1500840" cy="115200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UDAF</a:t>
            </a:r>
            <a:endParaRPr b="0" lang="fr-FR" sz="1800" spc="-1" strike="noStrike">
              <a:latin typeface="Arial"/>
            </a:endParaRPr>
          </a:p>
          <a:p>
            <a:pPr algn="ct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817" dur="indefinite" restart="never" nodeType="tmRoot">
          <p:childTnLst>
            <p:seq>
              <p:cTn id="818" dur="indefinite" nodeType="mainSeq">
                <p:childTnLst>
                  <p:par>
                    <p:cTn id="819" fill="hold">
                      <p:stCondLst>
                        <p:cond delay="indefinite"/>
                      </p:stCondLst>
                      <p:childTnLst>
                        <p:par>
                          <p:cTn id="820" fill="hold">
                            <p:stCondLst>
                              <p:cond delay="0"/>
                            </p:stCondLst>
                            <p:childTnLst>
                              <p:par>
                                <p:cTn id="821" nodeType="clickEffect" fill="hold" presetClass="entr" presetID="10">
                                  <p:stCondLst>
                                    <p:cond delay="0"/>
                                  </p:stCondLst>
                                  <p:childTnLst>
                                    <p:set>
                                      <p:cBhvr>
                                        <p:cTn id="822" dur="1" fill="hold">
                                          <p:stCondLst>
                                            <p:cond delay="0"/>
                                          </p:stCondLst>
                                        </p:cTn>
                                        <p:tgtEl>
                                          <p:spTgt spid="405"/>
                                        </p:tgtEl>
                                        <p:attrNameLst>
                                          <p:attrName>style.visibility</p:attrName>
                                        </p:attrNameLst>
                                      </p:cBhvr>
                                      <p:to>
                                        <p:strVal val="visible"/>
                                      </p:to>
                                    </p:set>
                                    <p:animEffect filter="fade" transition="in">
                                      <p:cBhvr additive="repl">
                                        <p:cTn id="823" dur="500"/>
                                        <p:tgtEl>
                                          <p:spTgt spid="405"/>
                                        </p:tgtEl>
                                      </p:cBhvr>
                                    </p:animEffect>
                                  </p:childTnLst>
                                </p:cTn>
                              </p:par>
                            </p:childTnLst>
                          </p:cTn>
                        </p:par>
                      </p:childTnLst>
                    </p:cTn>
                  </p:par>
                  <p:par>
                    <p:cTn id="824" fill="hold">
                      <p:stCondLst>
                        <p:cond delay="indefinite"/>
                      </p:stCondLst>
                      <p:childTnLst>
                        <p:par>
                          <p:cTn id="825" fill="hold">
                            <p:stCondLst>
                              <p:cond delay="0"/>
                            </p:stCondLst>
                            <p:childTnLst>
                              <p:par>
                                <p:cTn id="826" nodeType="clickEffect" fill="hold" presetClass="entr" presetID="10">
                                  <p:stCondLst>
                                    <p:cond delay="0"/>
                                  </p:stCondLst>
                                  <p:childTnLst>
                                    <p:set>
                                      <p:cBhvr>
                                        <p:cTn id="827" dur="1" fill="hold">
                                          <p:stCondLst>
                                            <p:cond delay="0"/>
                                          </p:stCondLst>
                                        </p:cTn>
                                        <p:tgtEl>
                                          <p:spTgt spid="408"/>
                                        </p:tgtEl>
                                        <p:attrNameLst>
                                          <p:attrName>style.visibility</p:attrName>
                                        </p:attrNameLst>
                                      </p:cBhvr>
                                      <p:to>
                                        <p:strVal val="visible"/>
                                      </p:to>
                                    </p:set>
                                    <p:animEffect filter="fade" transition="in">
                                      <p:cBhvr additive="repl">
                                        <p:cTn id="828" dur="500"/>
                                        <p:tgtEl>
                                          <p:spTgt spid="408"/>
                                        </p:tgtEl>
                                      </p:cBhvr>
                                    </p:animEffect>
                                  </p:childTnLst>
                                </p:cTn>
                              </p:par>
                            </p:childTnLst>
                          </p:cTn>
                        </p:par>
                      </p:childTnLst>
                    </p:cTn>
                  </p:par>
                  <p:par>
                    <p:cTn id="829" fill="hold">
                      <p:stCondLst>
                        <p:cond delay="indefinite"/>
                      </p:stCondLst>
                      <p:childTnLst>
                        <p:par>
                          <p:cTn id="830" fill="hold">
                            <p:stCondLst>
                              <p:cond delay="0"/>
                            </p:stCondLst>
                            <p:childTnLst>
                              <p:par>
                                <p:cTn id="831" nodeType="clickEffect" fill="hold" presetClass="entr" presetID="10">
                                  <p:stCondLst>
                                    <p:cond delay="0"/>
                                  </p:stCondLst>
                                  <p:childTnLst>
                                    <p:set>
                                      <p:cBhvr>
                                        <p:cTn id="832" dur="1" fill="hold">
                                          <p:stCondLst>
                                            <p:cond delay="0"/>
                                          </p:stCondLst>
                                        </p:cTn>
                                        <p:tgtEl>
                                          <p:spTgt spid="409"/>
                                        </p:tgtEl>
                                        <p:attrNameLst>
                                          <p:attrName>style.visibility</p:attrName>
                                        </p:attrNameLst>
                                      </p:cBhvr>
                                      <p:to>
                                        <p:strVal val="visible"/>
                                      </p:to>
                                    </p:set>
                                    <p:animEffect filter="fade" transition="in">
                                      <p:cBhvr additive="repl">
                                        <p:cTn id="833" dur="500"/>
                                        <p:tgtEl>
                                          <p:spTgt spid="409"/>
                                        </p:tgtEl>
                                      </p:cBhvr>
                                    </p:animEffect>
                                  </p:childTnLst>
                                </p:cTn>
                              </p:par>
                            </p:childTnLst>
                          </p:cTn>
                        </p:par>
                      </p:childTnLst>
                    </p:cTn>
                  </p:par>
                  <p:par>
                    <p:cTn id="834" fill="hold">
                      <p:stCondLst>
                        <p:cond delay="indefinite"/>
                      </p:stCondLst>
                      <p:childTnLst>
                        <p:par>
                          <p:cTn id="835" fill="hold">
                            <p:stCondLst>
                              <p:cond delay="0"/>
                            </p:stCondLst>
                            <p:childTnLst>
                              <p:par>
                                <p:cTn id="836" nodeType="clickEffect" fill="hold" presetClass="entr" presetID="10">
                                  <p:stCondLst>
                                    <p:cond delay="0"/>
                                  </p:stCondLst>
                                  <p:childTnLst>
                                    <p:set>
                                      <p:cBhvr>
                                        <p:cTn id="837" dur="1" fill="hold">
                                          <p:stCondLst>
                                            <p:cond delay="0"/>
                                          </p:stCondLst>
                                        </p:cTn>
                                        <p:tgtEl>
                                          <p:spTgt spid="406"/>
                                        </p:tgtEl>
                                        <p:attrNameLst>
                                          <p:attrName>style.visibility</p:attrName>
                                        </p:attrNameLst>
                                      </p:cBhvr>
                                      <p:to>
                                        <p:strVal val="visible"/>
                                      </p:to>
                                    </p:set>
                                    <p:animEffect filter="fade" transition="in">
                                      <p:cBhvr additive="repl">
                                        <p:cTn id="838" dur="500"/>
                                        <p:tgtEl>
                                          <p:spTgt spid="406"/>
                                        </p:tgtEl>
                                      </p:cBhvr>
                                    </p:animEffect>
                                  </p:childTnLst>
                                </p:cTn>
                              </p:par>
                            </p:childTnLst>
                          </p:cTn>
                        </p:par>
                      </p:childTnLst>
                    </p:cTn>
                  </p:par>
                  <p:par>
                    <p:cTn id="839" fill="hold">
                      <p:stCondLst>
                        <p:cond delay="indefinite"/>
                      </p:stCondLst>
                      <p:childTnLst>
                        <p:par>
                          <p:cTn id="840" fill="hold">
                            <p:stCondLst>
                              <p:cond delay="0"/>
                            </p:stCondLst>
                            <p:childTnLst>
                              <p:par>
                                <p:cTn id="841" nodeType="clickEffect" fill="hold" presetClass="entr" presetID="10">
                                  <p:stCondLst>
                                    <p:cond delay="0"/>
                                  </p:stCondLst>
                                  <p:childTnLst>
                                    <p:set>
                                      <p:cBhvr>
                                        <p:cTn id="842" dur="1" fill="hold">
                                          <p:stCondLst>
                                            <p:cond delay="0"/>
                                          </p:stCondLst>
                                        </p:cTn>
                                        <p:tgtEl>
                                          <p:spTgt spid="410"/>
                                        </p:tgtEl>
                                        <p:attrNameLst>
                                          <p:attrName>style.visibility</p:attrName>
                                        </p:attrNameLst>
                                      </p:cBhvr>
                                      <p:to>
                                        <p:strVal val="visible"/>
                                      </p:to>
                                    </p:set>
                                    <p:animEffect filter="fade" transition="in">
                                      <p:cBhvr additive="repl">
                                        <p:cTn id="843" dur="500"/>
                                        <p:tgtEl>
                                          <p:spTgt spid="410"/>
                                        </p:tgtEl>
                                      </p:cBhvr>
                                    </p:animEffect>
                                  </p:childTnLst>
                                </p:cTn>
                              </p:par>
                            </p:childTnLst>
                          </p:cTn>
                        </p:par>
                      </p:childTnLst>
                    </p:cTn>
                  </p:par>
                  <p:par>
                    <p:cTn id="844" fill="hold">
                      <p:stCondLst>
                        <p:cond delay="indefinite"/>
                      </p:stCondLst>
                      <p:childTnLst>
                        <p:par>
                          <p:cTn id="845" fill="hold">
                            <p:stCondLst>
                              <p:cond delay="0"/>
                            </p:stCondLst>
                            <p:childTnLst>
                              <p:par>
                                <p:cTn id="846" nodeType="clickEffect" fill="hold" presetClass="entr" presetID="10">
                                  <p:stCondLst>
                                    <p:cond delay="0"/>
                                  </p:stCondLst>
                                  <p:childTnLst>
                                    <p:set>
                                      <p:cBhvr>
                                        <p:cTn id="847" dur="1" fill="hold">
                                          <p:stCondLst>
                                            <p:cond delay="0"/>
                                          </p:stCondLst>
                                        </p:cTn>
                                        <p:tgtEl>
                                          <p:spTgt spid="411"/>
                                        </p:tgtEl>
                                        <p:attrNameLst>
                                          <p:attrName>style.visibility</p:attrName>
                                        </p:attrNameLst>
                                      </p:cBhvr>
                                      <p:to>
                                        <p:strVal val="visible"/>
                                      </p:to>
                                    </p:set>
                                    <p:animEffect filter="fade" transition="in">
                                      <p:cBhvr additive="repl">
                                        <p:cTn id="848" dur="5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CustomShape 1"/>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p:txBody>
      </p:sp>
      <p:pic>
        <p:nvPicPr>
          <p:cNvPr id="413" name="Image 1" descr=""/>
          <p:cNvPicPr/>
          <p:nvPr/>
        </p:nvPicPr>
        <p:blipFill>
          <a:blip r:embed="rId1"/>
          <a:stretch/>
        </p:blipFill>
        <p:spPr>
          <a:xfrm>
            <a:off x="678240" y="2309400"/>
            <a:ext cx="4606560" cy="4606560"/>
          </a:xfrm>
          <a:prstGeom prst="rect">
            <a:avLst/>
          </a:prstGeom>
          <a:ln w="0">
            <a:noFill/>
          </a:ln>
        </p:spPr>
      </p:pic>
      <p:grpSp>
        <p:nvGrpSpPr>
          <p:cNvPr id="414" name="Group 2"/>
          <p:cNvGrpSpPr/>
          <p:nvPr/>
        </p:nvGrpSpPr>
        <p:grpSpPr>
          <a:xfrm>
            <a:off x="4512240" y="1188000"/>
            <a:ext cx="5254920" cy="2634840"/>
            <a:chOff x="4512240" y="1188000"/>
            <a:chExt cx="5254920" cy="2634840"/>
          </a:xfrm>
        </p:grpSpPr>
        <p:sp>
          <p:nvSpPr>
            <p:cNvPr id="415" name="CustomShape 3"/>
            <p:cNvSpPr/>
            <p:nvPr/>
          </p:nvSpPr>
          <p:spPr>
            <a:xfrm>
              <a:off x="4512240" y="1188000"/>
              <a:ext cx="5254920" cy="2634840"/>
            </a:xfrm>
            <a:prstGeom prst="wedgeRectCallout">
              <a:avLst>
                <a:gd name="adj1" fmla="val -51812"/>
                <a:gd name="adj2" fmla="val 78900"/>
              </a:avLst>
            </a:pr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416" name="CustomShape 4"/>
            <p:cNvSpPr/>
            <p:nvPr/>
          </p:nvSpPr>
          <p:spPr>
            <a:xfrm>
              <a:off x="4712040" y="1351440"/>
              <a:ext cx="4855320" cy="20106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Bonjour !</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Nous accompagnons un couple avec 2 enfants, La famille est en grande précarité. Ils bénéficient d’un visa touristique seulement, Nous venons de leur trouver un logement en urgence. Serait-il possible de les accompagner sur le volet santé ?</a:t>
              </a:r>
              <a:endParaRPr b="0" lang="fr-FR" sz="1800" spc="-1" strike="noStrike">
                <a:latin typeface="Arial"/>
              </a:endParaRPr>
            </a:p>
          </p:txBody>
        </p:sp>
      </p:grpSp>
      <p:sp>
        <p:nvSpPr>
          <p:cNvPr id="417" name="CustomShape 5"/>
          <p:cNvSpPr/>
          <p:nvPr/>
        </p:nvSpPr>
        <p:spPr>
          <a:xfrm>
            <a:off x="143280" y="15948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Tree>
  </p:cSld>
  <mc:AlternateContent>
    <mc:Choice Requires="p14">
      <p:transition p14:dur="10"/>
    </mc:Choice>
    <mc:Fallback>
      <p:transition/>
    </mc:Fallback>
  </mc:AlternateContent>
  <p:timing>
    <p:tnLst>
      <p:par>
        <p:cTn id="849" dur="indefinite" restart="never" nodeType="tmRoot">
          <p:childTnLst>
            <p:seq>
              <p:cTn id="850" dur="indefinite" nodeType="mainSeq">
                <p:childTnLst>
                  <p:par>
                    <p:cTn id="851" fill="hold">
                      <p:stCondLst>
                        <p:cond delay="indefinite"/>
                      </p:stCondLst>
                      <p:childTnLst>
                        <p:par>
                          <p:cTn id="852" fill="hold">
                            <p:stCondLst>
                              <p:cond delay="0"/>
                            </p:stCondLst>
                            <p:childTnLst>
                              <p:par>
                                <p:cTn id="853" nodeType="clickEffect" fill="hold" presetClass="entr" presetID="16" presetSubtype="21">
                                  <p:stCondLst>
                                    <p:cond delay="0"/>
                                  </p:stCondLst>
                                  <p:childTnLst>
                                    <p:set>
                                      <p:cBhvr>
                                        <p:cTn id="854" dur="1" fill="hold">
                                          <p:stCondLst>
                                            <p:cond delay="0"/>
                                          </p:stCondLst>
                                        </p:cTn>
                                        <p:tgtEl>
                                          <p:spTgt spid="414"/>
                                        </p:tgtEl>
                                        <p:attrNameLst>
                                          <p:attrName>style.visibility</p:attrName>
                                        </p:attrNameLst>
                                      </p:cBhvr>
                                      <p:to>
                                        <p:strVal val="visible"/>
                                      </p:to>
                                    </p:set>
                                    <p:animEffect filter="barn(inVertical)" transition="in">
                                      <p:cBhvr additive="repl">
                                        <p:cTn id="855" dur="5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CustomShape 1"/>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419"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p:txBody>
      </p:sp>
      <p:pic>
        <p:nvPicPr>
          <p:cNvPr id="420" name="Picture 2" descr="Illustration de famille noire dessinée à la main | Vecteur Gratuite"/>
          <p:cNvPicPr/>
          <p:nvPr/>
        </p:nvPicPr>
        <p:blipFill>
          <a:blip r:embed="rId1"/>
          <a:stretch/>
        </p:blipFill>
        <p:spPr>
          <a:xfrm>
            <a:off x="1321560" y="2331000"/>
            <a:ext cx="2195280" cy="2195280"/>
          </a:xfrm>
          <a:prstGeom prst="rect">
            <a:avLst/>
          </a:prstGeom>
          <a:ln w="0">
            <a:noFill/>
          </a:ln>
        </p:spPr>
      </p:pic>
      <p:sp>
        <p:nvSpPr>
          <p:cNvPr id="421" name="CustomShape 3"/>
          <p:cNvSpPr/>
          <p:nvPr/>
        </p:nvSpPr>
        <p:spPr>
          <a:xfrm>
            <a:off x="3704760" y="1913400"/>
            <a:ext cx="6237000" cy="3382200"/>
          </a:xfrm>
          <a:prstGeom prst="rect">
            <a:avLst/>
          </a:prstGeom>
          <a:noFill/>
          <a:ln w="0">
            <a:noFill/>
          </a:ln>
        </p:spPr>
        <p:style>
          <a:lnRef idx="0"/>
          <a:fillRef idx="0"/>
          <a:effectRef idx="0"/>
          <a:fontRef idx="minor"/>
        </p:style>
        <p:txBody>
          <a:bodyPr lIns="90000" rIns="90000" tIns="45000" bIns="45000">
            <a:spAutoFit/>
          </a:bodyPr>
          <a:p>
            <a:pPr marL="285840" indent="-285480" algn="just">
              <a:lnSpc>
                <a:spcPct val="100000"/>
              </a:lnSpc>
              <a:buClr>
                <a:srgbClr val="000000"/>
              </a:buClr>
              <a:buFont typeface="Wingdings" charset="2"/>
              <a:buChar char=""/>
            </a:pPr>
            <a:r>
              <a:rPr b="1" lang="fr-FR" sz="1800" spc="-1" strike="noStrike" u="sng">
                <a:solidFill>
                  <a:srgbClr val="000000"/>
                </a:solidFill>
                <a:uFillTx/>
                <a:latin typeface="Calibri Light"/>
              </a:rPr>
              <a:t>Famille E.</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Couple avec 2 jeunes enfants, ayant fui la RDC</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Arrivée sur le territoire français avec un visa C (visa touristique de 90 jours). En situation irrégulière au moment de la rencontre</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Pas de droit à la santé, ni pour les parents, ni pour les enfants</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RDV avec France Terre d’Asile</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Hébergés par la Mairie de Tillières</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Pas de moyen de déplacement</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856" dur="indefinite" restart="never" nodeType="tmRoot">
          <p:childTnLst>
            <p:seq>
              <p:cTn id="857" dur="indefinite" nodeType="mainSeq">
                <p:childTnLst>
                  <p:par>
                    <p:cTn id="858" fill="hold">
                      <p:stCondLst>
                        <p:cond delay="indefinite"/>
                      </p:stCondLst>
                      <p:childTnLst>
                        <p:par>
                          <p:cTn id="859" fill="hold">
                            <p:stCondLst>
                              <p:cond delay="0"/>
                            </p:stCondLst>
                            <p:childTnLst>
                              <p:par>
                                <p:cTn id="860" nodeType="clickEffect" fill="hold" presetClass="entr" presetID="42">
                                  <p:stCondLst>
                                    <p:cond delay="0"/>
                                  </p:stCondLst>
                                  <p:childTnLst>
                                    <p:set>
                                      <p:cBhvr>
                                        <p:cTn id="861" dur="1" fill="hold">
                                          <p:stCondLst>
                                            <p:cond delay="0"/>
                                          </p:stCondLst>
                                        </p:cTn>
                                        <p:tgtEl>
                                          <p:spTgt spid="421"/>
                                        </p:tgtEl>
                                        <p:attrNameLst>
                                          <p:attrName>style.visibility</p:attrName>
                                        </p:attrNameLst>
                                      </p:cBhvr>
                                      <p:to>
                                        <p:strVal val="visible"/>
                                      </p:to>
                                    </p:set>
                                    <p:animEffect filter="fade" transition="in">
                                      <p:cBhvr additive="repl">
                                        <p:cTn id="862" dur="1000"/>
                                        <p:tgtEl>
                                          <p:spTgt spid="421"/>
                                        </p:tgtEl>
                                      </p:cBhvr>
                                    </p:animEffect>
                                    <p:anim calcmode="lin" valueType="num">
                                      <p:cBhvr additive="repl">
                                        <p:cTn id="863" dur="1000" fill="hold"/>
                                        <p:tgtEl>
                                          <p:spTgt spid="421"/>
                                        </p:tgtEl>
                                        <p:attrNameLst>
                                          <p:attrName>ppt_x</p:attrName>
                                        </p:attrNameLst>
                                      </p:cBhvr>
                                      <p:tavLst>
                                        <p:tav tm="0">
                                          <p:val>
                                            <p:strVal val="#ppt_x"/>
                                          </p:val>
                                        </p:tav>
                                        <p:tav tm="100000">
                                          <p:val>
                                            <p:strVal val="#ppt_x"/>
                                          </p:val>
                                        </p:tav>
                                      </p:tavLst>
                                    </p:anim>
                                    <p:anim calcmode="lin" valueType="num">
                                      <p:cBhvr additive="repl">
                                        <p:cTn id="864" dur="1000" fill="hold"/>
                                        <p:tgtEl>
                                          <p:spTgt spid="4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CustomShape 1"/>
          <p:cNvSpPr/>
          <p:nvPr/>
        </p:nvSpPr>
        <p:spPr>
          <a:xfrm>
            <a:off x="875160" y="8784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423"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p:txBody>
      </p:sp>
      <p:pic>
        <p:nvPicPr>
          <p:cNvPr id="424" name="Picture 2" descr="Illustration de famille noire dessinée à la main | Vecteur Gratuite"/>
          <p:cNvPicPr/>
          <p:nvPr/>
        </p:nvPicPr>
        <p:blipFill>
          <a:blip r:embed="rId1"/>
          <a:stretch/>
        </p:blipFill>
        <p:spPr>
          <a:xfrm>
            <a:off x="4506480" y="2701800"/>
            <a:ext cx="2195280" cy="2195280"/>
          </a:xfrm>
          <a:prstGeom prst="rect">
            <a:avLst/>
          </a:prstGeom>
          <a:ln w="0">
            <a:noFill/>
          </a:ln>
        </p:spPr>
      </p:pic>
      <p:sp>
        <p:nvSpPr>
          <p:cNvPr id="425" name="CustomShape 3"/>
          <p:cNvSpPr/>
          <p:nvPr/>
        </p:nvSpPr>
        <p:spPr>
          <a:xfrm>
            <a:off x="1201320" y="120996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Evaluations sociale et sanitaire réalisées au domicile</a:t>
            </a:r>
            <a:endParaRPr b="0" lang="fr-FR" sz="1800" spc="-1" strike="noStrike">
              <a:latin typeface="Arial"/>
            </a:endParaRPr>
          </a:p>
        </p:txBody>
      </p:sp>
      <p:sp>
        <p:nvSpPr>
          <p:cNvPr id="426" name="CustomShape 4"/>
          <p:cNvSpPr/>
          <p:nvPr/>
        </p:nvSpPr>
        <p:spPr>
          <a:xfrm>
            <a:off x="5812920" y="111924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Obtention d’un récépissé de demandeurs d’asile – procédure accélérée</a:t>
            </a:r>
            <a:endParaRPr b="0" lang="fr-FR" sz="1800" spc="-1" strike="noStrike">
              <a:latin typeface="Arial"/>
            </a:endParaRPr>
          </a:p>
        </p:txBody>
      </p:sp>
      <p:sp>
        <p:nvSpPr>
          <p:cNvPr id="427" name="CustomShape 5"/>
          <p:cNvSpPr/>
          <p:nvPr/>
        </p:nvSpPr>
        <p:spPr>
          <a:xfrm>
            <a:off x="7131960" y="321876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Demande d’ouverture de droits à la santé et de CSS sans délai pour les enfants</a:t>
            </a:r>
            <a:endParaRPr b="0" lang="fr-FR" sz="1800" spc="-1" strike="noStrike">
              <a:latin typeface="Arial"/>
            </a:endParaRPr>
          </a:p>
        </p:txBody>
      </p:sp>
      <p:sp>
        <p:nvSpPr>
          <p:cNvPr id="428" name="CustomShape 6"/>
          <p:cNvSpPr/>
          <p:nvPr/>
        </p:nvSpPr>
        <p:spPr>
          <a:xfrm>
            <a:off x="4212720" y="513324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Recherche de preuves de présence sur le territoire sur une période de plus de 3 mois</a:t>
            </a:r>
            <a:endParaRPr b="0" lang="fr-FR" sz="1800" spc="-1" strike="noStrike">
              <a:latin typeface="Arial"/>
            </a:endParaRPr>
          </a:p>
        </p:txBody>
      </p:sp>
      <p:sp>
        <p:nvSpPr>
          <p:cNvPr id="429" name="CustomShape 7"/>
          <p:cNvSpPr/>
          <p:nvPr/>
        </p:nvSpPr>
        <p:spPr>
          <a:xfrm>
            <a:off x="7150320" y="5423400"/>
            <a:ext cx="1863720" cy="124380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Mairie de Tillières</a:t>
            </a:r>
            <a:endParaRPr b="0" lang="fr-FR" sz="1800" spc="-1" strike="noStrike">
              <a:latin typeface="Arial"/>
            </a:endParaRPr>
          </a:p>
        </p:txBody>
      </p:sp>
      <p:sp>
        <p:nvSpPr>
          <p:cNvPr id="430" name="CustomShape 8"/>
          <p:cNvSpPr/>
          <p:nvPr/>
        </p:nvSpPr>
        <p:spPr>
          <a:xfrm>
            <a:off x="875160" y="350100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Recherche du loueur AIRBNB et de la facture au nom de la famille</a:t>
            </a:r>
            <a:endParaRPr b="0" lang="fr-FR" sz="1800" spc="-1" strike="noStrike">
              <a:latin typeface="Arial"/>
            </a:endParaRPr>
          </a:p>
        </p:txBody>
      </p:sp>
    </p:spTree>
  </p:cSld>
  <mc:AlternateContent>
    <mc:Choice Requires="p14">
      <p:transition p14:dur="10"/>
    </mc:Choice>
    <mc:Fallback>
      <p:transition/>
    </mc:Fallback>
  </mc:AlternateContent>
  <p:timing>
    <p:tnLst>
      <p:par>
        <p:cTn id="865" dur="indefinite" restart="never" nodeType="tmRoot">
          <p:childTnLst>
            <p:seq>
              <p:cTn id="866" dur="indefinite" nodeType="mainSeq">
                <p:childTnLst>
                  <p:par>
                    <p:cTn id="867" fill="hold">
                      <p:stCondLst>
                        <p:cond delay="indefinite"/>
                      </p:stCondLst>
                      <p:childTnLst>
                        <p:par>
                          <p:cTn id="868" fill="hold">
                            <p:stCondLst>
                              <p:cond delay="0"/>
                            </p:stCondLst>
                            <p:childTnLst>
                              <p:par>
                                <p:cTn id="869" nodeType="clickEffect" fill="hold" presetClass="entr" presetID="10">
                                  <p:stCondLst>
                                    <p:cond delay="0"/>
                                  </p:stCondLst>
                                  <p:childTnLst>
                                    <p:set>
                                      <p:cBhvr>
                                        <p:cTn id="870" dur="1" fill="hold">
                                          <p:stCondLst>
                                            <p:cond delay="0"/>
                                          </p:stCondLst>
                                        </p:cTn>
                                        <p:tgtEl>
                                          <p:spTgt spid="425"/>
                                        </p:tgtEl>
                                        <p:attrNameLst>
                                          <p:attrName>style.visibility</p:attrName>
                                        </p:attrNameLst>
                                      </p:cBhvr>
                                      <p:to>
                                        <p:strVal val="visible"/>
                                      </p:to>
                                    </p:set>
                                    <p:animEffect filter="fade" transition="in">
                                      <p:cBhvr additive="repl">
                                        <p:cTn id="871" dur="500"/>
                                        <p:tgtEl>
                                          <p:spTgt spid="425"/>
                                        </p:tgtEl>
                                      </p:cBhvr>
                                    </p:animEffect>
                                  </p:childTnLst>
                                </p:cTn>
                              </p:par>
                            </p:childTnLst>
                          </p:cTn>
                        </p:par>
                      </p:childTnLst>
                    </p:cTn>
                  </p:par>
                  <p:par>
                    <p:cTn id="872" fill="hold">
                      <p:stCondLst>
                        <p:cond delay="indefinite"/>
                      </p:stCondLst>
                      <p:childTnLst>
                        <p:par>
                          <p:cTn id="873" fill="hold">
                            <p:stCondLst>
                              <p:cond delay="0"/>
                            </p:stCondLst>
                            <p:childTnLst>
                              <p:par>
                                <p:cTn id="874" nodeType="clickEffect" fill="hold" presetClass="entr" presetID="10">
                                  <p:stCondLst>
                                    <p:cond delay="0"/>
                                  </p:stCondLst>
                                  <p:childTnLst>
                                    <p:set>
                                      <p:cBhvr>
                                        <p:cTn id="875" dur="1" fill="hold">
                                          <p:stCondLst>
                                            <p:cond delay="0"/>
                                          </p:stCondLst>
                                        </p:cTn>
                                        <p:tgtEl>
                                          <p:spTgt spid="426"/>
                                        </p:tgtEl>
                                        <p:attrNameLst>
                                          <p:attrName>style.visibility</p:attrName>
                                        </p:attrNameLst>
                                      </p:cBhvr>
                                      <p:to>
                                        <p:strVal val="visible"/>
                                      </p:to>
                                    </p:set>
                                    <p:animEffect filter="fade" transition="in">
                                      <p:cBhvr additive="repl">
                                        <p:cTn id="876" dur="500"/>
                                        <p:tgtEl>
                                          <p:spTgt spid="426"/>
                                        </p:tgtEl>
                                      </p:cBhvr>
                                    </p:animEffect>
                                  </p:childTnLst>
                                </p:cTn>
                              </p:par>
                            </p:childTnLst>
                          </p:cTn>
                        </p:par>
                      </p:childTnLst>
                    </p:cTn>
                  </p:par>
                  <p:par>
                    <p:cTn id="877" fill="hold">
                      <p:stCondLst>
                        <p:cond delay="indefinite"/>
                      </p:stCondLst>
                      <p:childTnLst>
                        <p:par>
                          <p:cTn id="878" fill="hold">
                            <p:stCondLst>
                              <p:cond delay="0"/>
                            </p:stCondLst>
                            <p:childTnLst>
                              <p:par>
                                <p:cTn id="879" nodeType="clickEffect" fill="hold" presetClass="entr" presetID="10">
                                  <p:stCondLst>
                                    <p:cond delay="0"/>
                                  </p:stCondLst>
                                  <p:childTnLst>
                                    <p:set>
                                      <p:cBhvr>
                                        <p:cTn id="880" dur="1" fill="hold">
                                          <p:stCondLst>
                                            <p:cond delay="0"/>
                                          </p:stCondLst>
                                        </p:cTn>
                                        <p:tgtEl>
                                          <p:spTgt spid="427"/>
                                        </p:tgtEl>
                                        <p:attrNameLst>
                                          <p:attrName>style.visibility</p:attrName>
                                        </p:attrNameLst>
                                      </p:cBhvr>
                                      <p:to>
                                        <p:strVal val="visible"/>
                                      </p:to>
                                    </p:set>
                                    <p:animEffect filter="fade" transition="in">
                                      <p:cBhvr additive="repl">
                                        <p:cTn id="881" dur="500"/>
                                        <p:tgtEl>
                                          <p:spTgt spid="427"/>
                                        </p:tgtEl>
                                      </p:cBhvr>
                                    </p:animEffect>
                                  </p:childTnLst>
                                </p:cTn>
                              </p:par>
                            </p:childTnLst>
                          </p:cTn>
                        </p:par>
                      </p:childTnLst>
                    </p:cTn>
                  </p:par>
                  <p:par>
                    <p:cTn id="882" fill="hold">
                      <p:stCondLst>
                        <p:cond delay="indefinite"/>
                      </p:stCondLst>
                      <p:childTnLst>
                        <p:par>
                          <p:cTn id="883" fill="hold">
                            <p:stCondLst>
                              <p:cond delay="0"/>
                            </p:stCondLst>
                            <p:childTnLst>
                              <p:par>
                                <p:cTn id="884" nodeType="clickEffect" fill="hold" presetClass="entr" presetID="10">
                                  <p:stCondLst>
                                    <p:cond delay="0"/>
                                  </p:stCondLst>
                                  <p:childTnLst>
                                    <p:set>
                                      <p:cBhvr>
                                        <p:cTn id="885" dur="1" fill="hold">
                                          <p:stCondLst>
                                            <p:cond delay="0"/>
                                          </p:stCondLst>
                                        </p:cTn>
                                        <p:tgtEl>
                                          <p:spTgt spid="428"/>
                                        </p:tgtEl>
                                        <p:attrNameLst>
                                          <p:attrName>style.visibility</p:attrName>
                                        </p:attrNameLst>
                                      </p:cBhvr>
                                      <p:to>
                                        <p:strVal val="visible"/>
                                      </p:to>
                                    </p:set>
                                    <p:animEffect filter="fade" transition="in">
                                      <p:cBhvr additive="repl">
                                        <p:cTn id="886" dur="500"/>
                                        <p:tgtEl>
                                          <p:spTgt spid="428"/>
                                        </p:tgtEl>
                                      </p:cBhvr>
                                    </p:animEffect>
                                  </p:childTnLst>
                                </p:cTn>
                              </p:par>
                            </p:childTnLst>
                          </p:cTn>
                        </p:par>
                      </p:childTnLst>
                    </p:cTn>
                  </p:par>
                  <p:par>
                    <p:cTn id="887" fill="hold">
                      <p:stCondLst>
                        <p:cond delay="indefinite"/>
                      </p:stCondLst>
                      <p:childTnLst>
                        <p:par>
                          <p:cTn id="888" fill="hold">
                            <p:stCondLst>
                              <p:cond delay="0"/>
                            </p:stCondLst>
                            <p:childTnLst>
                              <p:par>
                                <p:cTn id="889" nodeType="clickEffect" fill="hold" presetClass="entr" presetID="10">
                                  <p:stCondLst>
                                    <p:cond delay="0"/>
                                  </p:stCondLst>
                                  <p:childTnLst>
                                    <p:set>
                                      <p:cBhvr>
                                        <p:cTn id="890" dur="1" fill="hold">
                                          <p:stCondLst>
                                            <p:cond delay="0"/>
                                          </p:stCondLst>
                                        </p:cTn>
                                        <p:tgtEl>
                                          <p:spTgt spid="429"/>
                                        </p:tgtEl>
                                        <p:attrNameLst>
                                          <p:attrName>style.visibility</p:attrName>
                                        </p:attrNameLst>
                                      </p:cBhvr>
                                      <p:to>
                                        <p:strVal val="visible"/>
                                      </p:to>
                                    </p:set>
                                    <p:animEffect filter="fade" transition="in">
                                      <p:cBhvr additive="repl">
                                        <p:cTn id="891" dur="500"/>
                                        <p:tgtEl>
                                          <p:spTgt spid="429"/>
                                        </p:tgtEl>
                                      </p:cBhvr>
                                    </p:animEffect>
                                  </p:childTnLst>
                                </p:cTn>
                              </p:par>
                            </p:childTnLst>
                          </p:cTn>
                        </p:par>
                      </p:childTnLst>
                    </p:cTn>
                  </p:par>
                  <p:par>
                    <p:cTn id="892" fill="hold">
                      <p:stCondLst>
                        <p:cond delay="indefinite"/>
                      </p:stCondLst>
                      <p:childTnLst>
                        <p:par>
                          <p:cTn id="893" fill="hold">
                            <p:stCondLst>
                              <p:cond delay="0"/>
                            </p:stCondLst>
                            <p:childTnLst>
                              <p:par>
                                <p:cTn id="894" nodeType="clickEffect" fill="hold" presetClass="entr" presetID="10">
                                  <p:stCondLst>
                                    <p:cond delay="0"/>
                                  </p:stCondLst>
                                  <p:childTnLst>
                                    <p:set>
                                      <p:cBhvr>
                                        <p:cTn id="895" dur="1" fill="hold">
                                          <p:stCondLst>
                                            <p:cond delay="0"/>
                                          </p:stCondLst>
                                        </p:cTn>
                                        <p:tgtEl>
                                          <p:spTgt spid="430"/>
                                        </p:tgtEl>
                                        <p:attrNameLst>
                                          <p:attrName>style.visibility</p:attrName>
                                        </p:attrNameLst>
                                      </p:cBhvr>
                                      <p:to>
                                        <p:strVal val="visible"/>
                                      </p:to>
                                    </p:set>
                                    <p:animEffect filter="fade" transition="in">
                                      <p:cBhvr additive="repl">
                                        <p:cTn id="896" dur="5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CustomShape 1"/>
          <p:cNvSpPr/>
          <p:nvPr/>
        </p:nvSpPr>
        <p:spPr>
          <a:xfrm>
            <a:off x="681120" y="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Des exemples d’accompagnement et de partenariat </a:t>
            </a:r>
            <a:endParaRPr b="0" lang="fr-FR" sz="3600" spc="-1" strike="noStrike">
              <a:latin typeface="Arial"/>
            </a:endParaRPr>
          </a:p>
        </p:txBody>
      </p:sp>
      <p:sp>
        <p:nvSpPr>
          <p:cNvPr id="432" name="CustomShape 2"/>
          <p:cNvSpPr/>
          <p:nvPr/>
        </p:nvSpPr>
        <p:spPr>
          <a:xfrm>
            <a:off x="9410400" y="87840"/>
            <a:ext cx="2638080" cy="1796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p:txBody>
      </p:sp>
      <p:pic>
        <p:nvPicPr>
          <p:cNvPr id="433" name="Picture 2" descr="Illustration de famille noire dessinée à la main | Vecteur Gratuite"/>
          <p:cNvPicPr/>
          <p:nvPr/>
        </p:nvPicPr>
        <p:blipFill>
          <a:blip r:embed="rId1"/>
          <a:stretch/>
        </p:blipFill>
        <p:spPr>
          <a:xfrm>
            <a:off x="4506480" y="2701800"/>
            <a:ext cx="2195280" cy="2195280"/>
          </a:xfrm>
          <a:prstGeom prst="rect">
            <a:avLst/>
          </a:prstGeom>
          <a:ln w="0">
            <a:noFill/>
          </a:ln>
        </p:spPr>
      </p:pic>
      <p:sp>
        <p:nvSpPr>
          <p:cNvPr id="434" name="CustomShape 3"/>
          <p:cNvSpPr/>
          <p:nvPr/>
        </p:nvSpPr>
        <p:spPr>
          <a:xfrm>
            <a:off x="1278000" y="111924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Orientation vers une consultation médicale</a:t>
            </a:r>
            <a:endParaRPr b="0" lang="fr-FR" sz="1800" spc="-1" strike="noStrike">
              <a:latin typeface="Arial"/>
            </a:endParaRPr>
          </a:p>
        </p:txBody>
      </p:sp>
      <p:sp>
        <p:nvSpPr>
          <p:cNvPr id="435" name="CustomShape 4"/>
          <p:cNvSpPr/>
          <p:nvPr/>
        </p:nvSpPr>
        <p:spPr>
          <a:xfrm>
            <a:off x="7407720" y="467460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Orientation vers un hébergement CADA situé dans le sud de la France</a:t>
            </a:r>
            <a:endParaRPr b="0" lang="fr-FR" sz="1800" spc="-1" strike="noStrike">
              <a:latin typeface="Arial"/>
            </a:endParaRPr>
          </a:p>
        </p:txBody>
      </p:sp>
      <p:sp>
        <p:nvSpPr>
          <p:cNvPr id="436" name="CustomShape 5"/>
          <p:cNvSpPr/>
          <p:nvPr/>
        </p:nvSpPr>
        <p:spPr>
          <a:xfrm>
            <a:off x="277200" y="1974600"/>
            <a:ext cx="1863720" cy="124380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Bus Ordre de Malte</a:t>
            </a:r>
            <a:endParaRPr b="0" lang="fr-FR" sz="1800" spc="-1" strike="noStrike">
              <a:latin typeface="Arial"/>
            </a:endParaRPr>
          </a:p>
        </p:txBody>
      </p:sp>
      <p:sp>
        <p:nvSpPr>
          <p:cNvPr id="437" name="CustomShape 6"/>
          <p:cNvSpPr/>
          <p:nvPr/>
        </p:nvSpPr>
        <p:spPr>
          <a:xfrm>
            <a:off x="1643760" y="499284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Maintien du avec la famille et la CPAM, pour le suivi de l’obtention des droits à la santé</a:t>
            </a:r>
            <a:endParaRPr b="0" lang="fr-FR" sz="1800" spc="-1" strike="noStrike">
              <a:latin typeface="Arial"/>
            </a:endParaRPr>
          </a:p>
        </p:txBody>
      </p:sp>
      <p:sp>
        <p:nvSpPr>
          <p:cNvPr id="438" name="CustomShape 7"/>
          <p:cNvSpPr/>
          <p:nvPr/>
        </p:nvSpPr>
        <p:spPr>
          <a:xfrm>
            <a:off x="7253640" y="2020320"/>
            <a:ext cx="3200760" cy="1491480"/>
          </a:xfrm>
          <a:prstGeom prst="snipRoundRect">
            <a:avLst>
              <a:gd name="adj1" fmla="val 16667"/>
              <a:gd name="adj2"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Travail en lien avec le Conseil Départemental, en particulier le service PMI</a:t>
            </a:r>
            <a:endParaRPr b="0" lang="fr-FR" sz="1800" spc="-1" strike="noStrike">
              <a:latin typeface="Arial"/>
            </a:endParaRPr>
          </a:p>
        </p:txBody>
      </p:sp>
    </p:spTree>
  </p:cSld>
  <mc:AlternateContent>
    <mc:Choice Requires="p14">
      <p:transition p14:dur="10"/>
    </mc:Choice>
    <mc:Fallback>
      <p:transition/>
    </mc:Fallback>
  </mc:AlternateContent>
  <p:timing>
    <p:tnLst>
      <p:par>
        <p:cTn id="897" dur="indefinite" restart="never" nodeType="tmRoot">
          <p:childTnLst>
            <p:seq>
              <p:cTn id="898" dur="indefinite" nodeType="mainSeq">
                <p:childTnLst>
                  <p:par>
                    <p:cTn id="899" fill="hold">
                      <p:stCondLst>
                        <p:cond delay="indefinite"/>
                      </p:stCondLst>
                      <p:childTnLst>
                        <p:par>
                          <p:cTn id="900" fill="hold">
                            <p:stCondLst>
                              <p:cond delay="0"/>
                            </p:stCondLst>
                            <p:childTnLst>
                              <p:par>
                                <p:cTn id="901" nodeType="clickEffect" fill="hold" presetClass="entr" presetID="10">
                                  <p:stCondLst>
                                    <p:cond delay="0"/>
                                  </p:stCondLst>
                                  <p:childTnLst>
                                    <p:set>
                                      <p:cBhvr>
                                        <p:cTn id="902" dur="1" fill="hold">
                                          <p:stCondLst>
                                            <p:cond delay="0"/>
                                          </p:stCondLst>
                                        </p:cTn>
                                        <p:tgtEl>
                                          <p:spTgt spid="434"/>
                                        </p:tgtEl>
                                        <p:attrNameLst>
                                          <p:attrName>style.visibility</p:attrName>
                                        </p:attrNameLst>
                                      </p:cBhvr>
                                      <p:to>
                                        <p:strVal val="visible"/>
                                      </p:to>
                                    </p:set>
                                    <p:animEffect filter="fade" transition="in">
                                      <p:cBhvr additive="repl">
                                        <p:cTn id="903" dur="500"/>
                                        <p:tgtEl>
                                          <p:spTgt spid="434"/>
                                        </p:tgtEl>
                                      </p:cBhvr>
                                    </p:animEffect>
                                  </p:childTnLst>
                                </p:cTn>
                              </p:par>
                            </p:childTnLst>
                          </p:cTn>
                        </p:par>
                      </p:childTnLst>
                    </p:cTn>
                  </p:par>
                  <p:par>
                    <p:cTn id="904" fill="hold">
                      <p:stCondLst>
                        <p:cond delay="indefinite"/>
                      </p:stCondLst>
                      <p:childTnLst>
                        <p:par>
                          <p:cTn id="905" fill="hold">
                            <p:stCondLst>
                              <p:cond delay="0"/>
                            </p:stCondLst>
                            <p:childTnLst>
                              <p:par>
                                <p:cTn id="906" nodeType="clickEffect" fill="hold" presetClass="entr" presetID="10">
                                  <p:stCondLst>
                                    <p:cond delay="0"/>
                                  </p:stCondLst>
                                  <p:childTnLst>
                                    <p:set>
                                      <p:cBhvr>
                                        <p:cTn id="907" dur="1" fill="hold">
                                          <p:stCondLst>
                                            <p:cond delay="0"/>
                                          </p:stCondLst>
                                        </p:cTn>
                                        <p:tgtEl>
                                          <p:spTgt spid="436"/>
                                        </p:tgtEl>
                                        <p:attrNameLst>
                                          <p:attrName>style.visibility</p:attrName>
                                        </p:attrNameLst>
                                      </p:cBhvr>
                                      <p:to>
                                        <p:strVal val="visible"/>
                                      </p:to>
                                    </p:set>
                                    <p:animEffect filter="fade" transition="in">
                                      <p:cBhvr additive="repl">
                                        <p:cTn id="908" dur="500"/>
                                        <p:tgtEl>
                                          <p:spTgt spid="436"/>
                                        </p:tgtEl>
                                      </p:cBhvr>
                                    </p:animEffect>
                                  </p:childTnLst>
                                </p:cTn>
                              </p:par>
                            </p:childTnLst>
                          </p:cTn>
                        </p:par>
                      </p:childTnLst>
                    </p:cTn>
                  </p:par>
                  <p:par>
                    <p:cTn id="909" fill="hold">
                      <p:stCondLst>
                        <p:cond delay="indefinite"/>
                      </p:stCondLst>
                      <p:childTnLst>
                        <p:par>
                          <p:cTn id="910" fill="hold">
                            <p:stCondLst>
                              <p:cond delay="0"/>
                            </p:stCondLst>
                            <p:childTnLst>
                              <p:par>
                                <p:cTn id="911" nodeType="clickEffect" fill="hold" presetClass="entr" presetID="10">
                                  <p:stCondLst>
                                    <p:cond delay="0"/>
                                  </p:stCondLst>
                                  <p:childTnLst>
                                    <p:set>
                                      <p:cBhvr>
                                        <p:cTn id="912" dur="1" fill="hold">
                                          <p:stCondLst>
                                            <p:cond delay="0"/>
                                          </p:stCondLst>
                                        </p:cTn>
                                        <p:tgtEl>
                                          <p:spTgt spid="438"/>
                                        </p:tgtEl>
                                        <p:attrNameLst>
                                          <p:attrName>style.visibility</p:attrName>
                                        </p:attrNameLst>
                                      </p:cBhvr>
                                      <p:to>
                                        <p:strVal val="visible"/>
                                      </p:to>
                                    </p:set>
                                    <p:animEffect filter="fade" transition="in">
                                      <p:cBhvr additive="repl">
                                        <p:cTn id="913" dur="500"/>
                                        <p:tgtEl>
                                          <p:spTgt spid="438"/>
                                        </p:tgtEl>
                                      </p:cBhvr>
                                    </p:animEffect>
                                  </p:childTnLst>
                                </p:cTn>
                              </p:par>
                            </p:childTnLst>
                          </p:cTn>
                        </p:par>
                      </p:childTnLst>
                    </p:cTn>
                  </p:par>
                  <p:par>
                    <p:cTn id="914" fill="hold">
                      <p:stCondLst>
                        <p:cond delay="indefinite"/>
                      </p:stCondLst>
                      <p:childTnLst>
                        <p:par>
                          <p:cTn id="915" fill="hold">
                            <p:stCondLst>
                              <p:cond delay="0"/>
                            </p:stCondLst>
                            <p:childTnLst>
                              <p:par>
                                <p:cTn id="916" nodeType="clickEffect" fill="hold" presetClass="entr" presetID="10">
                                  <p:stCondLst>
                                    <p:cond delay="0"/>
                                  </p:stCondLst>
                                  <p:childTnLst>
                                    <p:set>
                                      <p:cBhvr>
                                        <p:cTn id="917" dur="1" fill="hold">
                                          <p:stCondLst>
                                            <p:cond delay="0"/>
                                          </p:stCondLst>
                                        </p:cTn>
                                        <p:tgtEl>
                                          <p:spTgt spid="435"/>
                                        </p:tgtEl>
                                        <p:attrNameLst>
                                          <p:attrName>style.visibility</p:attrName>
                                        </p:attrNameLst>
                                      </p:cBhvr>
                                      <p:to>
                                        <p:strVal val="visible"/>
                                      </p:to>
                                    </p:set>
                                    <p:animEffect filter="fade" transition="in">
                                      <p:cBhvr additive="repl">
                                        <p:cTn id="918" dur="500"/>
                                        <p:tgtEl>
                                          <p:spTgt spid="435"/>
                                        </p:tgtEl>
                                      </p:cBhvr>
                                    </p:animEffect>
                                  </p:childTnLst>
                                </p:cTn>
                              </p:par>
                            </p:childTnLst>
                          </p:cTn>
                        </p:par>
                      </p:childTnLst>
                    </p:cTn>
                  </p:par>
                  <p:par>
                    <p:cTn id="919" fill="hold">
                      <p:stCondLst>
                        <p:cond delay="indefinite"/>
                      </p:stCondLst>
                      <p:childTnLst>
                        <p:par>
                          <p:cTn id="920" fill="hold">
                            <p:stCondLst>
                              <p:cond delay="0"/>
                            </p:stCondLst>
                            <p:childTnLst>
                              <p:par>
                                <p:cTn id="921" nodeType="clickEffect" fill="hold" presetClass="entr" presetID="10">
                                  <p:stCondLst>
                                    <p:cond delay="0"/>
                                  </p:stCondLst>
                                  <p:childTnLst>
                                    <p:set>
                                      <p:cBhvr>
                                        <p:cTn id="922" dur="1" fill="hold">
                                          <p:stCondLst>
                                            <p:cond delay="0"/>
                                          </p:stCondLst>
                                        </p:cTn>
                                        <p:tgtEl>
                                          <p:spTgt spid="437"/>
                                        </p:tgtEl>
                                        <p:attrNameLst>
                                          <p:attrName>style.visibility</p:attrName>
                                        </p:attrNameLst>
                                      </p:cBhvr>
                                      <p:to>
                                        <p:strVal val="visible"/>
                                      </p:to>
                                    </p:set>
                                    <p:animEffect filter="fade" transition="in">
                                      <p:cBhvr additive="repl">
                                        <p:cTn id="923" dur="5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9" name="CustomShape 1"/>
          <p:cNvSpPr/>
          <p:nvPr/>
        </p:nvSpPr>
        <p:spPr>
          <a:xfrm>
            <a:off x="681120" y="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Poursuite de la construction du réseau partenarial</a:t>
            </a:r>
            <a:endParaRPr b="0" lang="fr-FR" sz="3600" spc="-1" strike="noStrike">
              <a:latin typeface="Arial"/>
            </a:endParaRPr>
          </a:p>
        </p:txBody>
      </p:sp>
      <p:sp>
        <p:nvSpPr>
          <p:cNvPr id="440" name="CustomShape 2"/>
          <p:cNvSpPr/>
          <p:nvPr/>
        </p:nvSpPr>
        <p:spPr>
          <a:xfrm>
            <a:off x="1393200" y="1048320"/>
            <a:ext cx="179676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PASS L’Aigle</a:t>
            </a:r>
            <a:endParaRPr b="0" lang="fr-FR" sz="1800" spc="-1" strike="noStrike">
              <a:latin typeface="Arial"/>
            </a:endParaRPr>
          </a:p>
        </p:txBody>
      </p:sp>
      <p:sp>
        <p:nvSpPr>
          <p:cNvPr id="441" name="CustomShape 3"/>
          <p:cNvSpPr/>
          <p:nvPr/>
        </p:nvSpPr>
        <p:spPr>
          <a:xfrm>
            <a:off x="6885720" y="7585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CD27</a:t>
            </a:r>
            <a:endParaRPr b="0" lang="fr-FR" sz="1800" spc="-1" strike="noStrike">
              <a:latin typeface="Arial"/>
            </a:endParaRPr>
          </a:p>
        </p:txBody>
      </p:sp>
      <p:sp>
        <p:nvSpPr>
          <p:cNvPr id="442" name="CustomShape 4"/>
          <p:cNvSpPr/>
          <p:nvPr/>
        </p:nvSpPr>
        <p:spPr>
          <a:xfrm>
            <a:off x="1237680" y="3985200"/>
            <a:ext cx="2586600" cy="14216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CH – CSIRMT </a:t>
            </a:r>
            <a:r>
              <a:rPr b="0" lang="fr-FR" sz="1050" spc="-1" strike="noStrike">
                <a:solidFill>
                  <a:srgbClr val="1f497d"/>
                </a:solidFill>
                <a:latin typeface="Calibri"/>
              </a:rPr>
              <a:t>(commissions soins infirmiers)</a:t>
            </a:r>
            <a:endParaRPr b="0" lang="fr-FR" sz="1050" spc="-1" strike="noStrike">
              <a:latin typeface="Arial"/>
            </a:endParaRPr>
          </a:p>
          <a:p>
            <a:pPr algn="ctr">
              <a:lnSpc>
                <a:spcPct val="100000"/>
              </a:lnSpc>
            </a:pPr>
            <a:r>
              <a:rPr b="0" lang="fr-FR" sz="1800" spc="-1" strike="noStrike">
                <a:solidFill>
                  <a:srgbClr val="1f497d"/>
                </a:solidFill>
                <a:latin typeface="Calibri"/>
              </a:rPr>
              <a:t>CDU </a:t>
            </a:r>
            <a:r>
              <a:rPr b="0" lang="fr-FR" sz="1050" spc="-1" strike="noStrike">
                <a:solidFill>
                  <a:srgbClr val="1f497d"/>
                </a:solidFill>
                <a:latin typeface="Calibri"/>
              </a:rPr>
              <a:t>(comité des usagers) </a:t>
            </a:r>
            <a:endParaRPr b="0" lang="fr-FR" sz="1050" spc="-1" strike="noStrike">
              <a:latin typeface="Arial"/>
            </a:endParaRPr>
          </a:p>
        </p:txBody>
      </p:sp>
      <p:sp>
        <p:nvSpPr>
          <p:cNvPr id="443" name="CustomShape 5"/>
          <p:cNvSpPr/>
          <p:nvPr/>
        </p:nvSpPr>
        <p:spPr>
          <a:xfrm>
            <a:off x="8286840" y="5566320"/>
            <a:ext cx="224208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CEGIDD </a:t>
            </a:r>
            <a:r>
              <a:rPr b="0" lang="fr-FR" sz="1050" spc="-1" strike="noStrike">
                <a:solidFill>
                  <a:srgbClr val="1f497d"/>
                </a:solidFill>
                <a:latin typeface="Calibri"/>
              </a:rPr>
              <a:t>(centres gratuits d’information, de dépistage, de diagnostic) </a:t>
            </a:r>
            <a:endParaRPr b="0" lang="fr-FR" sz="1050" spc="-1" strike="noStrike">
              <a:latin typeface="Arial"/>
            </a:endParaRPr>
          </a:p>
        </p:txBody>
      </p:sp>
      <p:sp>
        <p:nvSpPr>
          <p:cNvPr id="444" name="CustomShape 6"/>
          <p:cNvSpPr/>
          <p:nvPr/>
        </p:nvSpPr>
        <p:spPr>
          <a:xfrm>
            <a:off x="3390480" y="87444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Réseau santé précarité</a:t>
            </a:r>
            <a:endParaRPr b="0" lang="fr-FR" sz="1800" spc="-1" strike="noStrike">
              <a:latin typeface="Arial"/>
            </a:endParaRPr>
          </a:p>
        </p:txBody>
      </p:sp>
      <p:sp>
        <p:nvSpPr>
          <p:cNvPr id="445" name="CustomShape 7"/>
          <p:cNvSpPr/>
          <p:nvPr/>
        </p:nvSpPr>
        <p:spPr>
          <a:xfrm>
            <a:off x="6041520" y="5736600"/>
            <a:ext cx="190692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Association Maison Rainbow</a:t>
            </a:r>
            <a:endParaRPr b="0" lang="fr-FR" sz="1800" spc="-1" strike="noStrike">
              <a:latin typeface="Arial"/>
            </a:endParaRPr>
          </a:p>
        </p:txBody>
      </p:sp>
      <p:sp>
        <p:nvSpPr>
          <p:cNvPr id="446" name="CustomShape 8"/>
          <p:cNvSpPr/>
          <p:nvPr/>
        </p:nvSpPr>
        <p:spPr>
          <a:xfrm>
            <a:off x="4099680" y="573660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MSA</a:t>
            </a:r>
            <a:endParaRPr b="0" lang="fr-FR" sz="1800" spc="-1" strike="noStrike">
              <a:latin typeface="Arial"/>
            </a:endParaRPr>
          </a:p>
        </p:txBody>
      </p:sp>
      <p:sp>
        <p:nvSpPr>
          <p:cNvPr id="447" name="CustomShape 9"/>
          <p:cNvSpPr/>
          <p:nvPr/>
        </p:nvSpPr>
        <p:spPr>
          <a:xfrm>
            <a:off x="2007000" y="5427000"/>
            <a:ext cx="1906920" cy="1238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CPAM + copil, cotech</a:t>
            </a:r>
            <a:endParaRPr b="0" lang="fr-FR" sz="1800" spc="-1" strike="noStrike">
              <a:latin typeface="Arial"/>
            </a:endParaRPr>
          </a:p>
        </p:txBody>
      </p:sp>
      <p:sp>
        <p:nvSpPr>
          <p:cNvPr id="448" name="CustomShape 10"/>
          <p:cNvSpPr/>
          <p:nvPr/>
        </p:nvSpPr>
        <p:spPr>
          <a:xfrm>
            <a:off x="8729640" y="2533320"/>
            <a:ext cx="2857680" cy="14515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PTSM </a:t>
            </a:r>
            <a:r>
              <a:rPr b="0" lang="fr-FR" sz="1050" spc="-1" strike="noStrike">
                <a:solidFill>
                  <a:srgbClr val="1f497d"/>
                </a:solidFill>
                <a:latin typeface="Calibri"/>
              </a:rPr>
              <a:t>(Projet territorial en santé mentale)</a:t>
            </a:r>
            <a:endParaRPr b="0" lang="fr-FR" sz="1050" spc="-1" strike="noStrike">
              <a:latin typeface="Arial"/>
            </a:endParaRPr>
          </a:p>
        </p:txBody>
      </p:sp>
      <p:sp>
        <p:nvSpPr>
          <p:cNvPr id="449" name="CustomShape 11"/>
          <p:cNvSpPr/>
          <p:nvPr/>
        </p:nvSpPr>
        <p:spPr>
          <a:xfrm>
            <a:off x="614160" y="2872440"/>
            <a:ext cx="211536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ADISSA (addictions)</a:t>
            </a:r>
            <a:endParaRPr b="0" lang="fr-FR" sz="1800" spc="-1" strike="noStrike">
              <a:latin typeface="Arial"/>
            </a:endParaRPr>
          </a:p>
        </p:txBody>
      </p:sp>
      <p:pic>
        <p:nvPicPr>
          <p:cNvPr id="450" name="Image 1" descr=""/>
          <p:cNvPicPr/>
          <p:nvPr/>
        </p:nvPicPr>
        <p:blipFill>
          <a:blip r:embed="rId1"/>
          <a:stretch/>
        </p:blipFill>
        <p:spPr>
          <a:xfrm>
            <a:off x="4123800" y="2176920"/>
            <a:ext cx="3835080" cy="2554560"/>
          </a:xfrm>
          <a:prstGeom prst="rect">
            <a:avLst/>
          </a:prstGeom>
          <a:ln w="0">
            <a:noFill/>
          </a:ln>
        </p:spPr>
      </p:pic>
      <p:sp>
        <p:nvSpPr>
          <p:cNvPr id="451" name="CustomShape 12"/>
          <p:cNvSpPr/>
          <p:nvPr/>
        </p:nvSpPr>
        <p:spPr>
          <a:xfrm>
            <a:off x="9515160" y="4188600"/>
            <a:ext cx="2028240" cy="1238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Mandataires judiciaires</a:t>
            </a:r>
            <a:endParaRPr b="0" lang="fr-FR" sz="1800" spc="-1" strike="noStrike">
              <a:latin typeface="Arial"/>
            </a:endParaRPr>
          </a:p>
        </p:txBody>
      </p:sp>
      <p:sp>
        <p:nvSpPr>
          <p:cNvPr id="452" name="CustomShape 13"/>
          <p:cNvSpPr/>
          <p:nvPr/>
        </p:nvSpPr>
        <p:spPr>
          <a:xfrm>
            <a:off x="5172480" y="63900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Mission locale</a:t>
            </a:r>
            <a:endParaRPr b="0" lang="fr-FR" sz="1800" spc="-1" strike="noStrike">
              <a:latin typeface="Arial"/>
            </a:endParaRPr>
          </a:p>
        </p:txBody>
      </p:sp>
      <p:sp>
        <p:nvSpPr>
          <p:cNvPr id="453" name="CustomShape 14"/>
          <p:cNvSpPr/>
          <p:nvPr/>
        </p:nvSpPr>
        <p:spPr>
          <a:xfrm>
            <a:off x="8556840" y="969480"/>
            <a:ext cx="3030480" cy="149760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ACT </a:t>
            </a:r>
            <a:r>
              <a:rPr b="0" lang="fr-FR" sz="1050" spc="-1" strike="noStrike">
                <a:solidFill>
                  <a:srgbClr val="1f497d"/>
                </a:solidFill>
                <a:latin typeface="Calibri"/>
              </a:rPr>
              <a:t>(</a:t>
            </a:r>
            <a:r>
              <a:rPr b="0" lang="fr-FR" sz="1100" spc="-1" strike="noStrike">
                <a:solidFill>
                  <a:srgbClr val="1f497d"/>
                </a:solidFill>
                <a:latin typeface="Calibri"/>
              </a:rPr>
              <a:t>Appartements de coordination thérapeutiques) </a:t>
            </a:r>
            <a:r>
              <a:rPr b="0" lang="fr-FR" sz="1800" spc="-1" strike="noStrike">
                <a:solidFill>
                  <a:srgbClr val="1f497d"/>
                </a:solidFill>
                <a:latin typeface="Calibri"/>
              </a:rPr>
              <a:t>– L’abri</a:t>
            </a:r>
            <a:endParaRPr b="0" lang="fr-FR" sz="1800" spc="-1" strike="noStrike">
              <a:latin typeface="Arial"/>
            </a:endParaRPr>
          </a:p>
        </p:txBody>
      </p:sp>
      <p:sp>
        <p:nvSpPr>
          <p:cNvPr id="454" name="CustomShape 15"/>
          <p:cNvSpPr/>
          <p:nvPr/>
        </p:nvSpPr>
        <p:spPr>
          <a:xfrm>
            <a:off x="374400" y="1847880"/>
            <a:ext cx="211536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CMP</a:t>
            </a:r>
            <a:endParaRPr b="0" lang="fr-FR" sz="1800" spc="-1" strike="noStrike">
              <a:latin typeface="Arial"/>
            </a:endParaRPr>
          </a:p>
        </p:txBody>
      </p:sp>
    </p:spTree>
  </p:cSld>
  <mc:AlternateContent>
    <mc:Choice Requires="p14">
      <p:transition p14:dur="10"/>
    </mc:Choice>
    <mc:Fallback>
      <p:transition/>
    </mc:Fallback>
  </mc:AlternateContent>
  <p:timing>
    <p:tnLst>
      <p:par>
        <p:cTn id="924" dur="indefinite" restart="never" nodeType="tmRoot">
          <p:childTnLst>
            <p:seq>
              <p:cTn id="925" dur="indefinite" nodeType="mainSeq">
                <p:childTnLst>
                  <p:par>
                    <p:cTn id="926" fill="hold">
                      <p:stCondLst>
                        <p:cond delay="0"/>
                      </p:stCondLst>
                      <p:childTnLst>
                        <p:par>
                          <p:cTn id="927" fill="hold">
                            <p:stCondLst>
                              <p:cond delay="0"/>
                            </p:stCondLst>
                            <p:childTnLst>
                              <p:par>
                                <p:cTn id="928" nodeType="withEffect" fill="hold" presetClass="emph" presetID="8">
                                  <p:stCondLst>
                                    <p:cond delay="0"/>
                                  </p:stCondLst>
                                  <p:childTnLst>
                                    <p:animRot by="21600000">
                                      <p:cBhvr>
                                        <p:cTn id="929" dur="2000" fill="hold"/>
                                        <p:tgtEl>
                                          <p:spTgt spid="441"/>
                                        </p:tgtEl>
                                        <p:attrNameLst>
                                          <p:attrName>r</p:attrName>
                                        </p:attrNameLst>
                                      </p:cBhvr>
                                    </p:animRot>
                                  </p:childTnLst>
                                </p:cTn>
                              </p:par>
                              <p:par>
                                <p:cTn id="930" nodeType="withEffect" fill="hold" presetClass="emph" presetID="8">
                                  <p:stCondLst>
                                    <p:cond delay="0"/>
                                  </p:stCondLst>
                                  <p:childTnLst>
                                    <p:animRot by="21600000">
                                      <p:cBhvr>
                                        <p:cTn id="931" dur="2000" fill="hold"/>
                                        <p:tgtEl>
                                          <p:spTgt spid="443"/>
                                        </p:tgtEl>
                                        <p:attrNameLst>
                                          <p:attrName>r</p:attrName>
                                        </p:attrNameLst>
                                      </p:cBhvr>
                                    </p:animRot>
                                  </p:childTnLst>
                                </p:cTn>
                              </p:par>
                              <p:par>
                                <p:cTn id="932" nodeType="withEffect" fill="hold" presetClass="emph" presetID="8">
                                  <p:stCondLst>
                                    <p:cond delay="0"/>
                                  </p:stCondLst>
                                  <p:childTnLst>
                                    <p:animRot by="21600000">
                                      <p:cBhvr>
                                        <p:cTn id="933" dur="2000" fill="hold"/>
                                        <p:tgtEl>
                                          <p:spTgt spid="445"/>
                                        </p:tgtEl>
                                        <p:attrNameLst>
                                          <p:attrName>r</p:attrName>
                                        </p:attrNameLst>
                                      </p:cBhvr>
                                    </p:animRot>
                                  </p:childTnLst>
                                </p:cTn>
                              </p:par>
                              <p:par>
                                <p:cTn id="934" nodeType="withEffect" fill="hold" presetClass="emph" presetID="8">
                                  <p:stCondLst>
                                    <p:cond delay="0"/>
                                  </p:stCondLst>
                                  <p:childTnLst>
                                    <p:animRot by="21600000">
                                      <p:cBhvr>
                                        <p:cTn id="935" dur="2000" fill="hold"/>
                                        <p:tgtEl>
                                          <p:spTgt spid="444"/>
                                        </p:tgtEl>
                                        <p:attrNameLst>
                                          <p:attrName>r</p:attrName>
                                        </p:attrNameLst>
                                      </p:cBhvr>
                                    </p:animRot>
                                  </p:childTnLst>
                                </p:cTn>
                              </p:par>
                              <p:par>
                                <p:cTn id="936" nodeType="withEffect" fill="hold" presetClass="emph" presetID="8">
                                  <p:stCondLst>
                                    <p:cond delay="0"/>
                                  </p:stCondLst>
                                  <p:childTnLst>
                                    <p:animRot by="21600000">
                                      <p:cBhvr>
                                        <p:cTn id="937" dur="2000" fill="hold"/>
                                        <p:tgtEl>
                                          <p:spTgt spid="446"/>
                                        </p:tgtEl>
                                        <p:attrNameLst>
                                          <p:attrName>r</p:attrName>
                                        </p:attrNameLst>
                                      </p:cBhvr>
                                    </p:animRot>
                                  </p:childTnLst>
                                </p:cTn>
                              </p:par>
                              <p:par>
                                <p:cTn id="938" nodeType="withEffect" fill="hold" presetClass="emph" presetID="8">
                                  <p:stCondLst>
                                    <p:cond delay="0"/>
                                  </p:stCondLst>
                                  <p:childTnLst>
                                    <p:animRot by="21600000">
                                      <p:cBhvr>
                                        <p:cTn id="939" dur="2000" fill="hold"/>
                                        <p:tgtEl>
                                          <p:spTgt spid="442"/>
                                        </p:tgtEl>
                                        <p:attrNameLst>
                                          <p:attrName>r</p:attrName>
                                        </p:attrNameLst>
                                      </p:cBhvr>
                                    </p:animRot>
                                  </p:childTnLst>
                                </p:cTn>
                              </p:par>
                              <p:par>
                                <p:cTn id="940" nodeType="withEffect" fill="hold" presetClass="emph" presetID="8">
                                  <p:stCondLst>
                                    <p:cond delay="0"/>
                                  </p:stCondLst>
                                  <p:childTnLst>
                                    <p:animRot by="21600000">
                                      <p:cBhvr>
                                        <p:cTn id="941" dur="2000" fill="hold"/>
                                        <p:tgtEl>
                                          <p:spTgt spid="440"/>
                                        </p:tgtEl>
                                        <p:attrNameLst>
                                          <p:attrName>r</p:attrName>
                                        </p:attrNameLst>
                                      </p:cBhvr>
                                    </p:animRot>
                                  </p:childTnLst>
                                </p:cTn>
                              </p:par>
                              <p:par>
                                <p:cTn id="942" nodeType="withEffect" fill="hold" presetClass="emph" presetID="8">
                                  <p:stCondLst>
                                    <p:cond delay="0"/>
                                  </p:stCondLst>
                                  <p:childTnLst>
                                    <p:animRot by="21600000">
                                      <p:cBhvr>
                                        <p:cTn id="943" dur="2000" fill="hold"/>
                                        <p:tgtEl>
                                          <p:spTgt spid="447"/>
                                        </p:tgtEl>
                                        <p:attrNameLst>
                                          <p:attrName>r</p:attrName>
                                        </p:attrNameLst>
                                      </p:cBhvr>
                                    </p:animRot>
                                  </p:childTnLst>
                                </p:cTn>
                              </p:par>
                              <p:par>
                                <p:cTn id="944" nodeType="withEffect" fill="hold" presetClass="emph" presetID="8">
                                  <p:stCondLst>
                                    <p:cond delay="0"/>
                                  </p:stCondLst>
                                  <p:childTnLst>
                                    <p:animRot by="21600000">
                                      <p:cBhvr>
                                        <p:cTn id="945" dur="2000" fill="hold"/>
                                        <p:tgtEl>
                                          <p:spTgt spid="448"/>
                                        </p:tgtEl>
                                        <p:attrNameLst>
                                          <p:attrName>r</p:attrName>
                                        </p:attrNameLst>
                                      </p:cBhvr>
                                    </p:animRot>
                                  </p:childTnLst>
                                </p:cTn>
                              </p:par>
                              <p:par>
                                <p:cTn id="946" nodeType="withEffect" fill="hold" presetClass="emph" presetID="8">
                                  <p:stCondLst>
                                    <p:cond delay="0"/>
                                  </p:stCondLst>
                                  <p:childTnLst>
                                    <p:animRot by="21600000">
                                      <p:cBhvr>
                                        <p:cTn id="947" dur="2000" fill="hold"/>
                                        <p:tgtEl>
                                          <p:spTgt spid="449"/>
                                        </p:tgtEl>
                                        <p:attrNameLst>
                                          <p:attrName>r</p:attrName>
                                        </p:attrNameLst>
                                      </p:cBhvr>
                                    </p:animRot>
                                  </p:childTnLst>
                                </p:cTn>
                              </p:par>
                              <p:par>
                                <p:cTn id="948" nodeType="withEffect" fill="hold" presetClass="emph" presetID="8">
                                  <p:stCondLst>
                                    <p:cond delay="0"/>
                                  </p:stCondLst>
                                  <p:childTnLst>
                                    <p:animRot by="21600000">
                                      <p:cBhvr>
                                        <p:cTn id="949" dur="2000" fill="hold"/>
                                        <p:tgtEl>
                                          <p:spTgt spid="451"/>
                                        </p:tgtEl>
                                        <p:attrNameLst>
                                          <p:attrName>r</p:attrName>
                                        </p:attrNameLst>
                                      </p:cBhvr>
                                    </p:animRot>
                                  </p:childTnLst>
                                </p:cTn>
                              </p:par>
                              <p:par>
                                <p:cTn id="950" nodeType="withEffect" fill="hold" presetClass="emph" presetID="8">
                                  <p:stCondLst>
                                    <p:cond delay="0"/>
                                  </p:stCondLst>
                                  <p:childTnLst>
                                    <p:animRot by="21600000">
                                      <p:cBhvr>
                                        <p:cTn id="951" dur="2000" fill="hold"/>
                                        <p:tgtEl>
                                          <p:spTgt spid="452"/>
                                        </p:tgtEl>
                                        <p:attrNameLst>
                                          <p:attrName>r</p:attrName>
                                        </p:attrNameLst>
                                      </p:cBhvr>
                                    </p:animRot>
                                  </p:childTnLst>
                                </p:cTn>
                              </p:par>
                              <p:par>
                                <p:cTn id="952" nodeType="withEffect" fill="hold" presetClass="emph" presetID="8">
                                  <p:stCondLst>
                                    <p:cond delay="0"/>
                                  </p:stCondLst>
                                  <p:childTnLst>
                                    <p:animRot by="21600000">
                                      <p:cBhvr>
                                        <p:cTn id="953" dur="2000" fill="hold"/>
                                        <p:tgtEl>
                                          <p:spTgt spid="453"/>
                                        </p:tgtEl>
                                        <p:attrNameLst>
                                          <p:attrName>r</p:attrName>
                                        </p:attrNameLst>
                                      </p:cBhvr>
                                    </p:animRot>
                                  </p:childTnLst>
                                </p:cTn>
                              </p:par>
                              <p:par>
                                <p:cTn id="954" nodeType="withEffect" fill="hold" presetClass="emph" presetID="8">
                                  <p:stCondLst>
                                    <p:cond delay="0"/>
                                  </p:stCondLst>
                                  <p:childTnLst>
                                    <p:animRot by="21600000">
                                      <p:cBhvr>
                                        <p:cTn id="955" dur="2000" fill="hold"/>
                                        <p:tgtEl>
                                          <p:spTgt spid="454"/>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CustomShape 1"/>
          <p:cNvSpPr/>
          <p:nvPr/>
        </p:nvSpPr>
        <p:spPr>
          <a:xfrm>
            <a:off x="681120" y="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participations aux tables rondes, travaux </a:t>
            </a:r>
            <a:endParaRPr b="0" lang="fr-FR" sz="3600" spc="-1" strike="noStrike">
              <a:latin typeface="Arial"/>
            </a:endParaRPr>
          </a:p>
        </p:txBody>
      </p:sp>
      <p:pic>
        <p:nvPicPr>
          <p:cNvPr id="456" name="Image 1" descr=""/>
          <p:cNvPicPr/>
          <p:nvPr/>
        </p:nvPicPr>
        <p:blipFill>
          <a:blip r:embed="rId1"/>
          <a:stretch/>
        </p:blipFill>
        <p:spPr>
          <a:xfrm>
            <a:off x="4367880" y="4055760"/>
            <a:ext cx="3835080" cy="2554560"/>
          </a:xfrm>
          <a:prstGeom prst="rect">
            <a:avLst/>
          </a:prstGeom>
          <a:ln w="0">
            <a:noFill/>
          </a:ln>
        </p:spPr>
      </p:pic>
      <p:sp>
        <p:nvSpPr>
          <p:cNvPr id="457" name="CustomShape 2"/>
          <p:cNvSpPr/>
          <p:nvPr/>
        </p:nvSpPr>
        <p:spPr>
          <a:xfrm>
            <a:off x="614880" y="1387440"/>
            <a:ext cx="4492800" cy="34117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Réseau santé précarité : </a:t>
            </a:r>
            <a:endParaRPr b="0" lang="fr-FR" sz="1800" spc="-1" strike="noStrike">
              <a:latin typeface="Arial"/>
            </a:endParaRPr>
          </a:p>
          <a:p>
            <a:pPr>
              <a:lnSpc>
                <a:spcPct val="100000"/>
              </a:lnSpc>
            </a:pPr>
            <a:r>
              <a:rPr b="0" lang="fr-FR" sz="1800" spc="-1" strike="noStrike">
                <a:solidFill>
                  <a:srgbClr val="000000"/>
                </a:solidFill>
                <a:latin typeface="Calibri"/>
              </a:rPr>
              <a:t>- Signature d’une charte d’engagement </a:t>
            </a:r>
            <a:r>
              <a:rPr b="0" lang="fr-FR" sz="1400" spc="-1" strike="noStrike">
                <a:solidFill>
                  <a:srgbClr val="000000"/>
                </a:solidFill>
                <a:latin typeface="Calibri"/>
              </a:rPr>
              <a:t>(favoriser la communication, collaborer activement, promouvoir l’inclusivité, partager les connaissances et expériences, assurer la transparence, encourager l’innovation)</a:t>
            </a:r>
            <a:endParaRPr b="0" lang="fr-FR" sz="1400" spc="-1" strike="noStrike">
              <a:latin typeface="Arial"/>
            </a:endParaRPr>
          </a:p>
          <a:p>
            <a:pPr>
              <a:lnSpc>
                <a:spcPct val="100000"/>
              </a:lnSpc>
            </a:pPr>
            <a:r>
              <a:rPr b="0" lang="fr-FR" sz="1800" spc="-1" strike="noStrike">
                <a:solidFill>
                  <a:srgbClr val="000000"/>
                </a:solidFill>
                <a:latin typeface="Calibri"/>
              </a:rPr>
              <a:t>- Participation aux événements culture santé (PASS et bilans de prévention)</a:t>
            </a:r>
            <a:endParaRPr b="0" lang="fr-FR" sz="1800" spc="-1" strike="noStrike">
              <a:latin typeface="Arial"/>
            </a:endParaRPr>
          </a:p>
          <a:p>
            <a:pPr>
              <a:lnSpc>
                <a:spcPct val="100000"/>
              </a:lnSpc>
            </a:pPr>
            <a:r>
              <a:rPr b="0" lang="fr-FR" sz="1800" spc="-1" strike="noStrike">
                <a:solidFill>
                  <a:srgbClr val="000000"/>
                </a:solidFill>
                <a:latin typeface="Calibri"/>
              </a:rPr>
              <a:t>- Participation aux groupes de travail compétences santé</a:t>
            </a:r>
            <a:endParaRPr b="0" lang="fr-FR" sz="1800" spc="-1" strike="noStrike">
              <a:latin typeface="Arial"/>
            </a:endParaRPr>
          </a:p>
          <a:p>
            <a:pPr>
              <a:lnSpc>
                <a:spcPct val="100000"/>
              </a:lnSpc>
            </a:pPr>
            <a:r>
              <a:rPr b="0" lang="fr-FR" sz="1800" spc="-1" strike="noStrike">
                <a:solidFill>
                  <a:srgbClr val="000000"/>
                </a:solidFill>
                <a:latin typeface="Calibri"/>
              </a:rPr>
              <a:t>- Participation au COPIL PRAPS (Programme Régional d’accès à la prévention et aux soins des plus démunis)</a:t>
            </a:r>
            <a:endParaRPr b="0" lang="fr-FR" sz="1800" spc="-1" strike="noStrike">
              <a:latin typeface="Arial"/>
            </a:endParaRPr>
          </a:p>
        </p:txBody>
      </p:sp>
      <p:sp>
        <p:nvSpPr>
          <p:cNvPr id="458" name="CustomShape 3"/>
          <p:cNvSpPr/>
          <p:nvPr/>
        </p:nvSpPr>
        <p:spPr>
          <a:xfrm>
            <a:off x="5859360" y="716760"/>
            <a:ext cx="3980520" cy="20106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Santé mentale:</a:t>
            </a:r>
            <a:endParaRPr b="0" lang="fr-FR" sz="1800" spc="-1" strike="noStrike">
              <a:latin typeface="Arial"/>
            </a:endParaRPr>
          </a:p>
          <a:p>
            <a:pPr>
              <a:lnSpc>
                <a:spcPct val="100000"/>
              </a:lnSpc>
            </a:pPr>
            <a:r>
              <a:rPr b="0" lang="fr-FR" sz="1800" spc="-1" strike="noStrike">
                <a:solidFill>
                  <a:srgbClr val="000000"/>
                </a:solidFill>
                <a:latin typeface="Calibri"/>
              </a:rPr>
              <a:t>- Participation aux travaux PTSM (bilan et renouvellement du Projet de Territoire en Santé Mentale)</a:t>
            </a:r>
            <a:endParaRPr b="0" lang="fr-FR" sz="1800" spc="-1" strike="noStrike">
              <a:latin typeface="Arial"/>
            </a:endParaRPr>
          </a:p>
          <a:p>
            <a:pPr>
              <a:lnSpc>
                <a:spcPct val="100000"/>
              </a:lnSpc>
            </a:pPr>
            <a:r>
              <a:rPr b="0" lang="fr-FR" sz="1800" spc="-1" strike="noStrike">
                <a:solidFill>
                  <a:srgbClr val="000000"/>
                </a:solidFill>
                <a:latin typeface="Calibri"/>
              </a:rPr>
              <a:t>- Participation à la journée d’étude « Santé mentale, coopérer pour mieux agir - regards croisés en Normandie »</a:t>
            </a:r>
            <a:endParaRPr b="0" lang="fr-FR" sz="1800" spc="-1" strike="noStrike">
              <a:latin typeface="Arial"/>
            </a:endParaRPr>
          </a:p>
        </p:txBody>
      </p:sp>
      <p:sp>
        <p:nvSpPr>
          <p:cNvPr id="459" name="CustomShape 4"/>
          <p:cNvSpPr/>
          <p:nvPr/>
        </p:nvSpPr>
        <p:spPr>
          <a:xfrm>
            <a:off x="7524000" y="3025080"/>
            <a:ext cx="4632120" cy="2284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Travaux INSE :</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Intégration réseau VIF (Violences IntraFamiliales)</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Présentation de la MA PASS lors de la journée Projet Social et Educatif de territoire- Thématique « hors les murs »</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Contrat Local de Santé (axe santé mentale notamment)</a:t>
            </a:r>
            <a:endParaRPr b="0" lang="fr-FR" sz="1800" spc="-1" strike="noStrike">
              <a:latin typeface="Arial"/>
            </a:endParaRPr>
          </a:p>
        </p:txBody>
      </p:sp>
    </p:spTree>
  </p:cSld>
  <mc:AlternateContent>
    <mc:Choice Requires="p14">
      <p:transition p14:dur="10"/>
    </mc:Choice>
    <mc:Fallback>
      <p:transition/>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CustomShape 1"/>
          <p:cNvSpPr/>
          <p:nvPr/>
        </p:nvSpPr>
        <p:spPr>
          <a:xfrm>
            <a:off x="412920" y="26784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projets développés sur le territoire</a:t>
            </a:r>
            <a:endParaRPr b="0" lang="fr-FR" sz="3600" spc="-1" strike="noStrike">
              <a:latin typeface="Arial"/>
            </a:endParaRPr>
          </a:p>
        </p:txBody>
      </p:sp>
      <p:sp>
        <p:nvSpPr>
          <p:cNvPr id="461" name="CustomShape 2"/>
          <p:cNvSpPr/>
          <p:nvPr/>
        </p:nvSpPr>
        <p:spPr>
          <a:xfrm>
            <a:off x="914400" y="1702800"/>
            <a:ext cx="950616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Partenariat pharmacie principale Vesque (Pharmacie de ville) : </a:t>
            </a:r>
            <a:endParaRPr b="0" lang="fr-FR" sz="1800" spc="-1" strike="noStrike">
              <a:latin typeface="Arial"/>
            </a:endParaRPr>
          </a:p>
          <a:p>
            <a:pPr>
              <a:lnSpc>
                <a:spcPct val="100000"/>
              </a:lnSpc>
            </a:pP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Possibilité, dans certaines situations, de bénéficier d’une avance de médicaments, le temps de l’ouverture des droits à la santé</a:t>
            </a:r>
            <a:endParaRPr b="0" lang="fr-FR" sz="1800" spc="-1" strike="noStrike">
              <a:latin typeface="Arial"/>
            </a:endParaRPr>
          </a:p>
        </p:txBody>
      </p:sp>
      <p:sp>
        <p:nvSpPr>
          <p:cNvPr id="462" name="CustomShape 3"/>
          <p:cNvSpPr/>
          <p:nvPr/>
        </p:nvSpPr>
        <p:spPr>
          <a:xfrm>
            <a:off x="914400" y="3242160"/>
            <a:ext cx="950616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Partenariat CPAM: </a:t>
            </a:r>
            <a:endParaRPr b="0" lang="fr-FR" sz="1800" spc="-1" strike="noStrike">
              <a:latin typeface="Arial"/>
            </a:endParaRPr>
          </a:p>
          <a:p>
            <a:pPr>
              <a:lnSpc>
                <a:spcPct val="100000"/>
              </a:lnSpc>
            </a:pP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Convention « Mon espace Partenaire » avec la CPAM de l’Eure et de l’Eure et Loir </a:t>
            </a:r>
            <a:endParaRPr b="0" lang="fr-FR" sz="1800" spc="-1" strike="noStrike">
              <a:latin typeface="Arial"/>
            </a:endParaRPr>
          </a:p>
        </p:txBody>
      </p:sp>
      <p:sp>
        <p:nvSpPr>
          <p:cNvPr id="463" name="CustomShape 4"/>
          <p:cNvSpPr/>
          <p:nvPr/>
        </p:nvSpPr>
        <p:spPr>
          <a:xfrm>
            <a:off x="914400" y="4504680"/>
            <a:ext cx="950616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Partenariat Ordre de Malte: </a:t>
            </a:r>
            <a:endParaRPr b="0" lang="fr-FR" sz="1800" spc="-1" strike="noStrike">
              <a:latin typeface="Arial"/>
            </a:endParaRPr>
          </a:p>
          <a:p>
            <a:pPr>
              <a:lnSpc>
                <a:spcPct val="100000"/>
              </a:lnSpc>
            </a:pP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Convention de partenariat signée pour le territoire BERNAY terres de Normandie et INSE, en attente du retour de l’Ordre de Malte</a:t>
            </a:r>
            <a:endParaRPr b="0" lang="fr-FR" sz="1800" spc="-1" strike="noStrike">
              <a:latin typeface="Arial"/>
            </a:endParaRPr>
          </a:p>
        </p:txBody>
      </p:sp>
    </p:spTree>
  </p:cSld>
  <mc:AlternateContent>
    <mc:Choice Requires="p14">
      <p:transition p14:dur="10"/>
    </mc:Choice>
    <mc:Fallback>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CustomShape 1"/>
          <p:cNvSpPr/>
          <p:nvPr/>
        </p:nvSpPr>
        <p:spPr>
          <a:xfrm>
            <a:off x="918720" y="1289880"/>
            <a:ext cx="8326800" cy="1370160"/>
          </a:xfrm>
          <a:prstGeom prst="rect">
            <a:avLst/>
          </a:prstGeom>
          <a:noFill/>
          <a:ln w="0">
            <a:noFill/>
          </a:ln>
        </p:spPr>
        <p:style>
          <a:lnRef idx="0"/>
          <a:fillRef idx="0"/>
          <a:effectRef idx="0"/>
          <a:fontRef idx="minor"/>
        </p:style>
        <p:txBody>
          <a:bodyPr lIns="90000" rIns="90000" tIns="45000" bIns="45000">
            <a:spAutoFit/>
          </a:bodyPr>
          <a:p>
            <a:pPr>
              <a:lnSpc>
                <a:spcPct val="100000"/>
              </a:lnSpc>
            </a:pPr>
            <a:endParaRPr b="0" lang="fr-FR" sz="1800" spc="-1" strike="noStrike">
              <a:latin typeface="Arial"/>
            </a:endParaRPr>
          </a:p>
          <a:p>
            <a:pPr marL="285840" indent="-285480" algn="just">
              <a:lnSpc>
                <a:spcPct val="100000"/>
              </a:lnSpc>
              <a:buClr>
                <a:srgbClr val="000000"/>
              </a:buClr>
              <a:buFont typeface="Wingdings" charset="2"/>
              <a:buChar char=""/>
            </a:pPr>
            <a:r>
              <a:rPr b="0" lang="fr-FR" sz="1800" spc="-1" strike="noStrike">
                <a:solidFill>
                  <a:srgbClr val="000000"/>
                </a:solidFill>
                <a:latin typeface="Calibri Light"/>
              </a:rPr>
              <a:t>Ces dispositifs s’adressent </a:t>
            </a:r>
            <a:r>
              <a:rPr b="1" lang="fr-FR" sz="1800" spc="-1" strike="noStrike">
                <a:solidFill>
                  <a:srgbClr val="000000"/>
                </a:solidFill>
                <a:latin typeface="Calibri Light"/>
              </a:rPr>
              <a:t>aux personnes en situation de précarité</a:t>
            </a:r>
            <a:r>
              <a:rPr b="0" lang="fr-FR" sz="1800" spc="-1" strike="noStrike">
                <a:solidFill>
                  <a:srgbClr val="000000"/>
                </a:solidFill>
                <a:latin typeface="Calibri Light"/>
              </a:rPr>
              <a:t> sans couverture santé ou avec une couverture santé incomplète et qui nécessitent d’être </a:t>
            </a:r>
            <a:r>
              <a:rPr b="1" lang="fr-FR" sz="1800" spc="-1" strike="noStrike">
                <a:solidFill>
                  <a:srgbClr val="000000"/>
                </a:solidFill>
                <a:latin typeface="Calibri Light"/>
              </a:rPr>
              <a:t>accompagnées dans leur parcours de soins</a:t>
            </a:r>
            <a:r>
              <a:rPr b="0" lang="fr-FR" sz="1800" spc="-1" strike="noStrike">
                <a:solidFill>
                  <a:srgbClr val="000000"/>
                </a:solidFill>
                <a:latin typeface="Calibri Light"/>
              </a:rPr>
              <a:t>. </a:t>
            </a:r>
            <a:endParaRPr b="0" lang="fr-FR" sz="1800" spc="-1" strike="noStrike">
              <a:latin typeface="Arial"/>
            </a:endParaRPr>
          </a:p>
          <a:p>
            <a:pPr>
              <a:lnSpc>
                <a:spcPct val="100000"/>
              </a:lnSpc>
            </a:pPr>
            <a:endParaRPr b="0" lang="fr-FR" sz="1800" spc="-1" strike="noStrike">
              <a:latin typeface="Arial"/>
            </a:endParaRPr>
          </a:p>
        </p:txBody>
      </p:sp>
      <p:sp>
        <p:nvSpPr>
          <p:cNvPr id="151" name="CustomShape 2"/>
          <p:cNvSpPr/>
          <p:nvPr/>
        </p:nvSpPr>
        <p:spPr>
          <a:xfrm>
            <a:off x="918720" y="2626560"/>
            <a:ext cx="8016120" cy="22849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endParaRPr b="0" lang="fr-FR" sz="1800" spc="-1" strike="noStrike">
              <a:latin typeface="Arial"/>
            </a:endParaRPr>
          </a:p>
          <a:p>
            <a:pPr marL="285840" indent="-285480" algn="just">
              <a:lnSpc>
                <a:spcPct val="100000"/>
              </a:lnSpc>
              <a:buClr>
                <a:srgbClr val="000000"/>
              </a:buClr>
              <a:buFont typeface="Wingdings" charset="2"/>
              <a:buChar char=""/>
            </a:pPr>
            <a:r>
              <a:rPr b="0" lang="fr-FR" sz="1800" spc="-1" strike="noStrike">
                <a:solidFill>
                  <a:srgbClr val="000000"/>
                </a:solidFill>
                <a:latin typeface="Calibri Light"/>
              </a:rPr>
              <a:t>La précarité peut se caractériser par des problématiques liées </a:t>
            </a:r>
            <a:r>
              <a:rPr b="1" lang="fr-FR" sz="1800" spc="-1" strike="noStrike">
                <a:solidFill>
                  <a:srgbClr val="000000"/>
                </a:solidFill>
                <a:latin typeface="Calibri Light"/>
              </a:rPr>
              <a:t>à l’hébergement </a:t>
            </a:r>
            <a:r>
              <a:rPr b="0" lang="fr-FR" sz="1800" spc="-1" strike="noStrike">
                <a:solidFill>
                  <a:srgbClr val="000000"/>
                </a:solidFill>
                <a:latin typeface="Calibri Light"/>
              </a:rPr>
              <a:t>(sans-abris, hébergement précaire, menace d’expulsion…), liées à </a:t>
            </a:r>
            <a:r>
              <a:rPr b="1" lang="fr-FR" sz="1800" spc="-1" strike="noStrike">
                <a:solidFill>
                  <a:srgbClr val="000000"/>
                </a:solidFill>
                <a:latin typeface="Calibri Light"/>
              </a:rPr>
              <a:t>la situation financière </a:t>
            </a:r>
            <a:r>
              <a:rPr b="0" lang="fr-FR" sz="1800" spc="-1" strike="noStrike">
                <a:solidFill>
                  <a:srgbClr val="000000"/>
                </a:solidFill>
                <a:latin typeface="Calibri Light"/>
              </a:rPr>
              <a:t>(absence de ressources, minima sociaux, endettement…), à </a:t>
            </a:r>
            <a:r>
              <a:rPr b="1" lang="fr-FR" sz="1800" spc="-1" strike="noStrike">
                <a:solidFill>
                  <a:srgbClr val="000000"/>
                </a:solidFill>
                <a:latin typeface="Calibri Light"/>
              </a:rPr>
              <a:t>l’isolement social </a:t>
            </a:r>
            <a:r>
              <a:rPr b="0" lang="fr-FR" sz="1800" spc="-1" strike="noStrike">
                <a:solidFill>
                  <a:srgbClr val="000000"/>
                </a:solidFill>
                <a:latin typeface="Calibri Light"/>
              </a:rPr>
              <a:t>(sans aide de l’entourage, manque d’autonomie dans la vie quotidienne, difficultés à se repérer dans le système de santé...) et à la </a:t>
            </a:r>
            <a:r>
              <a:rPr b="1" lang="fr-FR" sz="1800" spc="-1" strike="noStrike">
                <a:solidFill>
                  <a:srgbClr val="000000"/>
                </a:solidFill>
                <a:latin typeface="Calibri Light"/>
              </a:rPr>
              <a:t>situation administrative </a:t>
            </a:r>
            <a:r>
              <a:rPr b="0" lang="fr-FR" sz="1800" spc="-1" strike="noStrike">
                <a:solidFill>
                  <a:srgbClr val="000000"/>
                </a:solidFill>
                <a:latin typeface="Calibri Light"/>
              </a:rPr>
              <a:t>(ex : migrants en situation irrégulière, demandeurs d’asile…).</a:t>
            </a:r>
            <a:endParaRPr b="0" lang="fr-FR" sz="1800" spc="-1" strike="noStrike">
              <a:latin typeface="Arial"/>
            </a:endParaRPr>
          </a:p>
          <a:p>
            <a:pPr>
              <a:lnSpc>
                <a:spcPct val="100000"/>
              </a:lnSpc>
            </a:pPr>
            <a:endParaRPr b="0" lang="fr-FR" sz="1800" spc="-1" strike="noStrike">
              <a:latin typeface="Arial"/>
            </a:endParaRPr>
          </a:p>
        </p:txBody>
      </p:sp>
      <p:sp>
        <p:nvSpPr>
          <p:cNvPr id="152" name="CustomShape 3"/>
          <p:cNvSpPr/>
          <p:nvPr/>
        </p:nvSpPr>
        <p:spPr>
          <a:xfrm>
            <a:off x="996840" y="4775760"/>
            <a:ext cx="755064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ingdings"/>
                <a:ea typeface="Calibri Light"/>
              </a:rPr>
              <a:t></a:t>
            </a:r>
            <a:r>
              <a:rPr b="0" lang="fr-FR" sz="1800" spc="-1" strike="noStrike">
                <a:solidFill>
                  <a:srgbClr val="000000"/>
                </a:solidFill>
                <a:latin typeface="Calibri Light"/>
                <a:ea typeface="Calibri Light"/>
              </a:rPr>
              <a:t> </a:t>
            </a:r>
            <a:r>
              <a:rPr b="0" lang="fr-FR" sz="1800" spc="-1" strike="noStrike">
                <a:solidFill>
                  <a:srgbClr val="000000"/>
                </a:solidFill>
                <a:latin typeface="Calibri Light"/>
                <a:ea typeface="Calibri Light"/>
              </a:rPr>
              <a:t>Il n’y a </a:t>
            </a:r>
            <a:r>
              <a:rPr b="1" lang="fr-FR" sz="1800" spc="-1" strike="noStrike">
                <a:solidFill>
                  <a:srgbClr val="000000"/>
                </a:solidFill>
                <a:latin typeface="Calibri Light"/>
                <a:ea typeface="Calibri Light"/>
              </a:rPr>
              <a:t>pas de condition stricte d’accès</a:t>
            </a:r>
            <a:r>
              <a:rPr b="0" lang="fr-FR" sz="1800" spc="-1" strike="noStrike">
                <a:solidFill>
                  <a:srgbClr val="000000"/>
                </a:solidFill>
                <a:latin typeface="Calibri Light"/>
                <a:ea typeface="Calibri Light"/>
              </a:rPr>
              <a:t> : c’est l’évaluation sociale / sanitaire qui compte.</a:t>
            </a:r>
            <a:endParaRPr b="0" lang="fr-FR" sz="1800" spc="-1" strike="noStrike">
              <a:latin typeface="Arial"/>
            </a:endParaRPr>
          </a:p>
        </p:txBody>
      </p:sp>
      <p:sp>
        <p:nvSpPr>
          <p:cNvPr id="153" name="CustomShape 4"/>
          <p:cNvSpPr/>
          <p:nvPr/>
        </p:nvSpPr>
        <p:spPr>
          <a:xfrm>
            <a:off x="996840" y="5546160"/>
            <a:ext cx="801612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ingdings"/>
                <a:ea typeface="Calibri Light"/>
              </a:rPr>
              <a:t></a:t>
            </a:r>
            <a:r>
              <a:rPr b="0" lang="fr-FR" sz="1800" spc="-1" strike="noStrike">
                <a:solidFill>
                  <a:srgbClr val="000000"/>
                </a:solidFill>
                <a:latin typeface="Calibri Light"/>
                <a:ea typeface="Calibri Light"/>
              </a:rPr>
              <a:t> </a:t>
            </a:r>
            <a:r>
              <a:rPr b="0" lang="fr-FR" sz="1800" spc="-1" strike="noStrike">
                <a:solidFill>
                  <a:srgbClr val="000000"/>
                </a:solidFill>
                <a:latin typeface="Calibri Light"/>
                <a:ea typeface="Calibri Light"/>
              </a:rPr>
              <a:t>L’objectif de l’accompagnement est de favoriser un retour rapide </a:t>
            </a:r>
            <a:r>
              <a:rPr b="1" lang="fr-FR" sz="1800" spc="-1" strike="noStrike">
                <a:solidFill>
                  <a:srgbClr val="000000"/>
                </a:solidFill>
                <a:latin typeface="Calibri Light"/>
                <a:ea typeface="Calibri Light"/>
              </a:rPr>
              <a:t>au droit commun</a:t>
            </a:r>
            <a:endParaRPr b="0" lang="fr-FR" sz="1800" spc="-1" strike="noStrike">
              <a:latin typeface="Arial"/>
            </a:endParaRPr>
          </a:p>
        </p:txBody>
      </p:sp>
    </p:spTree>
  </p:cSld>
  <mc:AlternateContent>
    <mc:Choice Requires="p14">
      <p:transition p14:dur="10"/>
    </mc:Choice>
    <mc:Fallback>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42">
                                  <p:stCondLst>
                                    <p:cond delay="0"/>
                                  </p:stCondLst>
                                  <p:childTnLst>
                                    <p:set>
                                      <p:cBhvr>
                                        <p:cTn id="6" dur="1" fill="hold">
                                          <p:stCondLst>
                                            <p:cond delay="0"/>
                                          </p:stCondLst>
                                        </p:cTn>
                                        <p:tgtEl>
                                          <p:spTgt spid="150"/>
                                        </p:tgtEl>
                                        <p:attrNameLst>
                                          <p:attrName>style.visibility</p:attrName>
                                        </p:attrNameLst>
                                      </p:cBhvr>
                                      <p:to>
                                        <p:strVal val="visible"/>
                                      </p:to>
                                    </p:set>
                                    <p:animEffect filter="fade" transition="in">
                                      <p:cBhvr additive="repl">
                                        <p:cTn id="7" dur="1000"/>
                                        <p:tgtEl>
                                          <p:spTgt spid="150"/>
                                        </p:tgtEl>
                                      </p:cBhvr>
                                    </p:animEffect>
                                    <p:anim calcmode="lin" valueType="num">
                                      <p:cBhvr additive="repl">
                                        <p:cTn id="8" dur="1000" fill="hold"/>
                                        <p:tgtEl>
                                          <p:spTgt spid="150"/>
                                        </p:tgtEl>
                                        <p:attrNameLst>
                                          <p:attrName>ppt_x</p:attrName>
                                        </p:attrNameLst>
                                      </p:cBhvr>
                                      <p:tavLst>
                                        <p:tav tm="0">
                                          <p:val>
                                            <p:strVal val="#ppt_x"/>
                                          </p:val>
                                        </p:tav>
                                        <p:tav tm="100000">
                                          <p:val>
                                            <p:strVal val="#ppt_x"/>
                                          </p:val>
                                        </p:tav>
                                      </p:tavLst>
                                    </p:anim>
                                    <p:anim calcmode="lin" valueType="num">
                                      <p:cBhvr additive="repl">
                                        <p:cTn id="9" dur="1000" fill="hold"/>
                                        <p:tgtEl>
                                          <p:spTgt spid="1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nodeType="clickEffect" fill="hold" presetClass="entr" presetID="42">
                                  <p:stCondLst>
                                    <p:cond delay="0"/>
                                  </p:stCondLst>
                                  <p:childTnLst>
                                    <p:set>
                                      <p:cBhvr>
                                        <p:cTn id="13" dur="1" fill="hold">
                                          <p:stCondLst>
                                            <p:cond delay="0"/>
                                          </p:stCondLst>
                                        </p:cTn>
                                        <p:tgtEl>
                                          <p:spTgt spid="151"/>
                                        </p:tgtEl>
                                        <p:attrNameLst>
                                          <p:attrName>style.visibility</p:attrName>
                                        </p:attrNameLst>
                                      </p:cBhvr>
                                      <p:to>
                                        <p:strVal val="visible"/>
                                      </p:to>
                                    </p:set>
                                    <p:animEffect filter="fade" transition="in">
                                      <p:cBhvr additive="repl">
                                        <p:cTn id="14" dur="1000"/>
                                        <p:tgtEl>
                                          <p:spTgt spid="151"/>
                                        </p:tgtEl>
                                      </p:cBhvr>
                                    </p:animEffect>
                                    <p:anim calcmode="lin" valueType="num">
                                      <p:cBhvr additive="repl">
                                        <p:cTn id="15" dur="1000" fill="hold"/>
                                        <p:tgtEl>
                                          <p:spTgt spid="151"/>
                                        </p:tgtEl>
                                        <p:attrNameLst>
                                          <p:attrName>ppt_x</p:attrName>
                                        </p:attrNameLst>
                                      </p:cBhvr>
                                      <p:tavLst>
                                        <p:tav tm="0">
                                          <p:val>
                                            <p:strVal val="#ppt_x"/>
                                          </p:val>
                                        </p:tav>
                                        <p:tav tm="100000">
                                          <p:val>
                                            <p:strVal val="#ppt_x"/>
                                          </p:val>
                                        </p:tav>
                                      </p:tavLst>
                                    </p:anim>
                                    <p:anim calcmode="lin" valueType="num">
                                      <p:cBhvr additive="repl">
                                        <p:cTn id="16" dur="1000" fill="hold"/>
                                        <p:tgtEl>
                                          <p:spTgt spid="15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nodeType="clickEffect" fill="hold" presetClass="entr" presetID="42">
                                  <p:stCondLst>
                                    <p:cond delay="0"/>
                                  </p:stCondLst>
                                  <p:childTnLst>
                                    <p:set>
                                      <p:cBhvr>
                                        <p:cTn id="20" dur="1" fill="hold">
                                          <p:stCondLst>
                                            <p:cond delay="0"/>
                                          </p:stCondLst>
                                        </p:cTn>
                                        <p:tgtEl>
                                          <p:spTgt spid="152"/>
                                        </p:tgtEl>
                                        <p:attrNameLst>
                                          <p:attrName>style.visibility</p:attrName>
                                        </p:attrNameLst>
                                      </p:cBhvr>
                                      <p:to>
                                        <p:strVal val="visible"/>
                                      </p:to>
                                    </p:set>
                                    <p:animEffect filter="fade" transition="in">
                                      <p:cBhvr additive="repl">
                                        <p:cTn id="21" dur="1000"/>
                                        <p:tgtEl>
                                          <p:spTgt spid="152"/>
                                        </p:tgtEl>
                                      </p:cBhvr>
                                    </p:animEffect>
                                    <p:anim calcmode="lin" valueType="num">
                                      <p:cBhvr additive="repl">
                                        <p:cTn id="22" dur="1000" fill="hold"/>
                                        <p:tgtEl>
                                          <p:spTgt spid="152"/>
                                        </p:tgtEl>
                                        <p:attrNameLst>
                                          <p:attrName>ppt_x</p:attrName>
                                        </p:attrNameLst>
                                      </p:cBhvr>
                                      <p:tavLst>
                                        <p:tav tm="0">
                                          <p:val>
                                            <p:strVal val="#ppt_x"/>
                                          </p:val>
                                        </p:tav>
                                        <p:tav tm="100000">
                                          <p:val>
                                            <p:strVal val="#ppt_x"/>
                                          </p:val>
                                        </p:tav>
                                      </p:tavLst>
                                    </p:anim>
                                    <p:anim calcmode="lin" valueType="num">
                                      <p:cBhvr additive="repl">
                                        <p:cTn id="23"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nodeType="clickEffect" fill="hold" presetClass="entr" presetID="42">
                                  <p:stCondLst>
                                    <p:cond delay="0"/>
                                  </p:stCondLst>
                                  <p:childTnLst>
                                    <p:set>
                                      <p:cBhvr>
                                        <p:cTn id="27" dur="1" fill="hold">
                                          <p:stCondLst>
                                            <p:cond delay="0"/>
                                          </p:stCondLst>
                                        </p:cTn>
                                        <p:tgtEl>
                                          <p:spTgt spid="153"/>
                                        </p:tgtEl>
                                        <p:attrNameLst>
                                          <p:attrName>style.visibility</p:attrName>
                                        </p:attrNameLst>
                                      </p:cBhvr>
                                      <p:to>
                                        <p:strVal val="visible"/>
                                      </p:to>
                                    </p:set>
                                    <p:animEffect filter="fade" transition="in">
                                      <p:cBhvr additive="repl">
                                        <p:cTn id="28" dur="1000"/>
                                        <p:tgtEl>
                                          <p:spTgt spid="153"/>
                                        </p:tgtEl>
                                      </p:cBhvr>
                                    </p:animEffect>
                                    <p:anim calcmode="lin" valueType="num">
                                      <p:cBhvr additive="repl">
                                        <p:cTn id="29" dur="1000" fill="hold"/>
                                        <p:tgtEl>
                                          <p:spTgt spid="153"/>
                                        </p:tgtEl>
                                        <p:attrNameLst>
                                          <p:attrName>ppt_x</p:attrName>
                                        </p:attrNameLst>
                                      </p:cBhvr>
                                      <p:tavLst>
                                        <p:tav tm="0">
                                          <p:val>
                                            <p:strVal val="#ppt_x"/>
                                          </p:val>
                                        </p:tav>
                                        <p:tav tm="100000">
                                          <p:val>
                                            <p:strVal val="#ppt_x"/>
                                          </p:val>
                                        </p:tav>
                                      </p:tavLst>
                                    </p:anim>
                                    <p:anim calcmode="lin" valueType="num">
                                      <p:cBhvr additive="repl">
                                        <p:cTn id="30" dur="1000" fill="hold"/>
                                        <p:tgtEl>
                                          <p:spTgt spid="1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CustomShape 1"/>
          <p:cNvSpPr/>
          <p:nvPr/>
        </p:nvSpPr>
        <p:spPr>
          <a:xfrm>
            <a:off x="412920" y="267840"/>
            <a:ext cx="100944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Permanences : aller vers le public précaire</a:t>
            </a:r>
            <a:endParaRPr b="0" lang="fr-FR" sz="3600" spc="-1" strike="noStrike">
              <a:latin typeface="Arial"/>
            </a:endParaRPr>
          </a:p>
        </p:txBody>
      </p:sp>
      <p:sp>
        <p:nvSpPr>
          <p:cNvPr id="465" name="CustomShape 2"/>
          <p:cNvSpPr/>
          <p:nvPr/>
        </p:nvSpPr>
        <p:spPr>
          <a:xfrm>
            <a:off x="772560" y="1334520"/>
            <a:ext cx="950616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Restos du cœur de Verneuil d’Avre et d’Iton</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- 6, 7, 9 et 10 janvier, 25 mars, 4 avril, 3 juillet, 9 juillet, 26 septembre</a:t>
            </a:r>
            <a:endParaRPr b="0" lang="fr-FR" sz="1800" spc="-1" strike="noStrike">
              <a:latin typeface="Arial"/>
            </a:endParaRPr>
          </a:p>
          <a:p>
            <a:pPr>
              <a:lnSpc>
                <a:spcPct val="100000"/>
              </a:lnSpc>
            </a:pPr>
            <a:endParaRPr b="0" lang="fr-FR" sz="1800" spc="-1" strike="noStrike">
              <a:latin typeface="Arial"/>
            </a:endParaRPr>
          </a:p>
        </p:txBody>
      </p:sp>
      <p:sp>
        <p:nvSpPr>
          <p:cNvPr id="466" name="CustomShape 3"/>
          <p:cNvSpPr/>
          <p:nvPr/>
        </p:nvSpPr>
        <p:spPr>
          <a:xfrm>
            <a:off x="772560" y="2640240"/>
            <a:ext cx="8284320" cy="25592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Solidaribus: </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Rugles</a:t>
            </a:r>
            <a:r>
              <a:rPr b="0" lang="fr-FR" sz="1800" spc="-1" strike="noStrike">
                <a:solidFill>
                  <a:srgbClr val="000000"/>
                </a:solidFill>
                <a:latin typeface="Calibri"/>
              </a:rPr>
              <a:t> le 16 janvier, le 10 avril, le 9 octobre</a:t>
            </a: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Verneuil</a:t>
            </a:r>
            <a:r>
              <a:rPr b="0" lang="fr-FR" sz="1800" spc="-1" strike="noStrike">
                <a:solidFill>
                  <a:srgbClr val="000000"/>
                </a:solidFill>
                <a:latin typeface="Calibri"/>
              </a:rPr>
              <a:t> le 6 février,  6 mars, 3 juillet, 4 Août, le 4 décembre</a:t>
            </a: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Francheville</a:t>
            </a:r>
            <a:r>
              <a:rPr b="0" lang="fr-FR" sz="1800" spc="-1" strike="noStrike">
                <a:solidFill>
                  <a:srgbClr val="000000"/>
                </a:solidFill>
                <a:latin typeface="Calibri"/>
              </a:rPr>
              <a:t> le 24 janvier, le 18 avril, le 20 juin, le 18 juillet</a:t>
            </a: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La Vieille Lyre </a:t>
            </a:r>
            <a:r>
              <a:rPr b="0" lang="fr-FR" sz="1800" spc="-1" strike="noStrike">
                <a:solidFill>
                  <a:srgbClr val="000000"/>
                </a:solidFill>
                <a:latin typeface="Calibri"/>
              </a:rPr>
              <a:t>le 27 février, le 25 septembre, le 23 octobre, le 27 novembre</a:t>
            </a: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Marbois </a:t>
            </a:r>
            <a:r>
              <a:rPr b="0" lang="fr-FR" sz="1800" spc="-1" strike="noStrike">
                <a:solidFill>
                  <a:srgbClr val="000000"/>
                </a:solidFill>
                <a:latin typeface="Calibri"/>
              </a:rPr>
              <a:t>le 16 mai</a:t>
            </a:r>
            <a:endParaRPr b="0" lang="fr-FR" sz="1800" spc="-1" strike="noStrike">
              <a:latin typeface="Arial"/>
            </a:endParaRPr>
          </a:p>
          <a:p>
            <a:pPr>
              <a:lnSpc>
                <a:spcPct val="100000"/>
              </a:lnSpc>
            </a:pPr>
            <a:r>
              <a:rPr b="0" lang="fr-FR" sz="1800" spc="-1" strike="noStrike">
                <a:solidFill>
                  <a:srgbClr val="000000"/>
                </a:solidFill>
                <a:latin typeface="Calibri"/>
              </a:rPr>
              <a:t>- </a:t>
            </a:r>
            <a:r>
              <a:rPr b="1" lang="fr-FR" sz="1800" spc="-1" strike="noStrike">
                <a:solidFill>
                  <a:srgbClr val="000000"/>
                </a:solidFill>
                <a:latin typeface="Calibri"/>
              </a:rPr>
              <a:t>Damville</a:t>
            </a:r>
            <a:r>
              <a:rPr b="0" lang="fr-FR" sz="1800" spc="-1" strike="noStrike">
                <a:solidFill>
                  <a:srgbClr val="000000"/>
                </a:solidFill>
                <a:latin typeface="Calibri"/>
              </a:rPr>
              <a:t> le 26 Août et le 16 décembre</a:t>
            </a:r>
            <a:endParaRPr b="0" lang="fr-FR" sz="1800" spc="-1" strike="noStrike">
              <a:latin typeface="Arial"/>
            </a:endParaRPr>
          </a:p>
          <a:p>
            <a:pPr>
              <a:lnSpc>
                <a:spcPct val="100000"/>
              </a:lnSpc>
            </a:pPr>
            <a:endParaRPr b="0" lang="fr-FR" sz="1800" spc="-1" strike="noStrike">
              <a:latin typeface="Arial"/>
            </a:endParaRPr>
          </a:p>
        </p:txBody>
      </p:sp>
      <p:pic>
        <p:nvPicPr>
          <p:cNvPr id="467" name="Image 6" descr=""/>
          <p:cNvPicPr/>
          <p:nvPr/>
        </p:nvPicPr>
        <p:blipFill>
          <a:blip r:embed="rId1"/>
          <a:stretch/>
        </p:blipFill>
        <p:spPr>
          <a:xfrm>
            <a:off x="5941080" y="4469760"/>
            <a:ext cx="3383640" cy="2277720"/>
          </a:xfrm>
          <a:prstGeom prst="rect">
            <a:avLst/>
          </a:prstGeom>
          <a:ln w="0">
            <a:noFill/>
          </a:ln>
        </p:spPr>
      </p:pic>
    </p:spTree>
  </p:cSld>
  <mc:AlternateContent>
    <mc:Choice Requires="p14">
      <p:transition p14:dur="10"/>
    </mc:Choice>
    <mc:Fallback>
      <p:transition/>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CustomShape 1"/>
          <p:cNvSpPr/>
          <p:nvPr/>
        </p:nvSpPr>
        <p:spPr>
          <a:xfrm>
            <a:off x="412920" y="26784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actions</a:t>
            </a:r>
            <a:endParaRPr b="0" lang="fr-FR" sz="3600" spc="-1" strike="noStrike">
              <a:latin typeface="Arial"/>
            </a:endParaRPr>
          </a:p>
        </p:txBody>
      </p:sp>
      <p:sp>
        <p:nvSpPr>
          <p:cNvPr id="469" name="CustomShape 2"/>
          <p:cNvSpPr/>
          <p:nvPr/>
        </p:nvSpPr>
        <p:spPr>
          <a:xfrm>
            <a:off x="673560" y="2438280"/>
            <a:ext cx="7220160" cy="3382200"/>
          </a:xfrm>
          <a:prstGeom prst="rect">
            <a:avLst/>
          </a:prstGeom>
          <a:noFill/>
          <a:ln w="0">
            <a:noFill/>
          </a:ln>
        </p:spPr>
        <p:style>
          <a:lnRef idx="0"/>
          <a:fillRef idx="0"/>
          <a:effectRef idx="0"/>
          <a:fontRef idx="minor"/>
        </p:style>
        <p:txBody>
          <a:bodyPr lIns="90000" rIns="90000" tIns="45000" bIns="45000">
            <a:spAutoFit/>
          </a:bodyPr>
          <a:p>
            <a:pPr marL="285840" indent="-285480">
              <a:lnSpc>
                <a:spcPct val="100000"/>
              </a:lnSpc>
              <a:buClr>
                <a:srgbClr val="000000"/>
              </a:buClr>
              <a:buFont typeface="Webdings" charset="2"/>
              <a:buChar char=""/>
            </a:pPr>
            <a:r>
              <a:rPr b="0" lang="fr-FR" sz="1800" spc="-1" strike="noStrike">
                <a:solidFill>
                  <a:srgbClr val="000000"/>
                </a:solidFill>
                <a:latin typeface="Calibri"/>
              </a:rPr>
              <a:t>Réaliser des gestes d’auto-surveillance à l’aide du buste d’autopalpation.</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Orienter les bénéficiaires vers les structures locales de dépistage (CPAM- Centres de Radiologie agrées- les professionnelles de secteur)</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Promouvoir la mission d’appui PASS auprès des publics en situation de précarité</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Etablir un lien de confiance avec les usagers</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Délivrer les messages de prévention, auprès d’un public éloigné du système de soins</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pic>
        <p:nvPicPr>
          <p:cNvPr id="470" name="Image 6" descr=""/>
          <p:cNvPicPr/>
          <p:nvPr/>
        </p:nvPicPr>
        <p:blipFill>
          <a:blip r:embed="rId1"/>
          <a:stretch/>
        </p:blipFill>
        <p:spPr>
          <a:xfrm>
            <a:off x="8776440" y="505080"/>
            <a:ext cx="3151800" cy="5603760"/>
          </a:xfrm>
          <a:prstGeom prst="rect">
            <a:avLst/>
          </a:prstGeom>
          <a:ln w="0">
            <a:noFill/>
          </a:ln>
        </p:spPr>
      </p:pic>
      <p:sp>
        <p:nvSpPr>
          <p:cNvPr id="471" name="CustomShape 3"/>
          <p:cNvSpPr/>
          <p:nvPr/>
        </p:nvSpPr>
        <p:spPr>
          <a:xfrm>
            <a:off x="783000" y="1053720"/>
            <a:ext cx="758268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u="sng">
                <a:solidFill>
                  <a:srgbClr val="000000"/>
                </a:solidFill>
                <a:uFillTx/>
                <a:latin typeface="Calibri"/>
              </a:rPr>
              <a:t>Les ateliers autopalpation du sein : </a:t>
            </a:r>
            <a:r>
              <a:rPr b="1" lang="fr-FR" sz="1800" spc="-1" strike="noStrike">
                <a:solidFill>
                  <a:srgbClr val="000000"/>
                </a:solidFill>
                <a:latin typeface="Calibri"/>
              </a:rPr>
              <a:t>Lever des tabous et encourager la parole autour de la santé de la femme</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CustomShape 1"/>
          <p:cNvSpPr/>
          <p:nvPr/>
        </p:nvSpPr>
        <p:spPr>
          <a:xfrm>
            <a:off x="412920" y="26784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actions</a:t>
            </a:r>
            <a:endParaRPr b="0" lang="fr-FR" sz="3600" spc="-1" strike="noStrike">
              <a:latin typeface="Arial"/>
            </a:endParaRPr>
          </a:p>
        </p:txBody>
      </p:sp>
      <p:sp>
        <p:nvSpPr>
          <p:cNvPr id="473" name="CustomShape 2"/>
          <p:cNvSpPr/>
          <p:nvPr/>
        </p:nvSpPr>
        <p:spPr>
          <a:xfrm>
            <a:off x="705600" y="2383920"/>
            <a:ext cx="7927200" cy="14619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Dates:</a:t>
            </a:r>
            <a:endParaRPr b="0" lang="fr-FR" sz="1800" spc="-1" strike="noStrike">
              <a:latin typeface="Arial"/>
            </a:endParaRPr>
          </a:p>
          <a:p>
            <a:pPr>
              <a:lnSpc>
                <a:spcPct val="100000"/>
              </a:lnSpc>
            </a:pPr>
            <a:r>
              <a:rPr b="0" lang="fr-FR" sz="1800" spc="-1" strike="noStrike">
                <a:solidFill>
                  <a:srgbClr val="000000"/>
                </a:solidFill>
                <a:latin typeface="Webdings"/>
              </a:rPr>
              <a:t></a:t>
            </a:r>
            <a:r>
              <a:rPr b="1" lang="fr-FR" sz="1800" spc="-1" strike="noStrike">
                <a:solidFill>
                  <a:srgbClr val="000000"/>
                </a:solidFill>
                <a:latin typeface="Calibri"/>
              </a:rPr>
              <a:t>Jeudi 3 juillet de 10h30 à 12h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1" lang="fr-FR" sz="1800" spc="-1" strike="noStrike">
                <a:solidFill>
                  <a:srgbClr val="000000"/>
                </a:solidFill>
                <a:latin typeface="Calibri"/>
              </a:rPr>
              <a:t>Mardi 5 août 2025 de 10h30 à 12h</a:t>
            </a:r>
            <a:r>
              <a:rPr b="0" lang="fr-FR" sz="1800" spc="-1" strike="noStrike">
                <a:solidFill>
                  <a:srgbClr val="000000"/>
                </a:solidFill>
                <a:latin typeface="Calibri"/>
              </a:rPr>
              <a:t> </a:t>
            </a: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1" lang="fr-FR" sz="1800" spc="-1" strike="noStrike">
                <a:solidFill>
                  <a:srgbClr val="000000"/>
                </a:solidFill>
                <a:latin typeface="Calibri"/>
              </a:rPr>
              <a:t>Lundi 29 septembre 2025 de 10h30 à 12h</a:t>
            </a:r>
            <a:endParaRPr b="0" lang="fr-FR" sz="1800" spc="-1" strike="noStrike">
              <a:latin typeface="Arial"/>
            </a:endParaRPr>
          </a:p>
          <a:p>
            <a:pPr>
              <a:lnSpc>
                <a:spcPct val="100000"/>
              </a:lnSpc>
            </a:pPr>
            <a:endParaRPr b="0" lang="fr-FR" sz="1800" spc="-1" strike="noStrike">
              <a:latin typeface="Arial"/>
            </a:endParaRPr>
          </a:p>
        </p:txBody>
      </p:sp>
      <p:pic>
        <p:nvPicPr>
          <p:cNvPr id="474" name="Image 6" descr=""/>
          <p:cNvPicPr/>
          <p:nvPr/>
        </p:nvPicPr>
        <p:blipFill>
          <a:blip r:embed="rId1"/>
          <a:stretch/>
        </p:blipFill>
        <p:spPr>
          <a:xfrm>
            <a:off x="8776440" y="505080"/>
            <a:ext cx="2131200" cy="3789000"/>
          </a:xfrm>
          <a:prstGeom prst="rect">
            <a:avLst/>
          </a:prstGeom>
          <a:ln w="0">
            <a:noFill/>
          </a:ln>
        </p:spPr>
      </p:pic>
      <p:sp>
        <p:nvSpPr>
          <p:cNvPr id="475" name="CustomShape 3"/>
          <p:cNvSpPr/>
          <p:nvPr/>
        </p:nvSpPr>
        <p:spPr>
          <a:xfrm>
            <a:off x="586440" y="1269000"/>
            <a:ext cx="758268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Les ateliers autopalpation du sein : </a:t>
            </a:r>
            <a:r>
              <a:rPr b="0" lang="fr-FR" sz="1800" spc="-1" strike="noStrike">
                <a:solidFill>
                  <a:srgbClr val="000000"/>
                </a:solidFill>
                <a:latin typeface="Calibri"/>
              </a:rPr>
              <a:t>Lever des tabous et encourager la parole autour de la santé de la femme</a:t>
            </a:r>
            <a:endParaRPr b="0" lang="fr-FR" sz="1800" spc="-1" strike="noStrike">
              <a:latin typeface="Arial"/>
            </a:endParaRPr>
          </a:p>
          <a:p>
            <a:pPr>
              <a:lnSpc>
                <a:spcPct val="100000"/>
              </a:lnSpc>
            </a:pPr>
            <a:endParaRPr b="0" lang="fr-FR" sz="1800" spc="-1" strike="noStrike">
              <a:latin typeface="Arial"/>
            </a:endParaRPr>
          </a:p>
        </p:txBody>
      </p:sp>
      <p:pic>
        <p:nvPicPr>
          <p:cNvPr id="476" name="Image 8" descr=""/>
          <p:cNvPicPr/>
          <p:nvPr/>
        </p:nvPicPr>
        <p:blipFill>
          <a:blip r:embed="rId2"/>
          <a:stretch/>
        </p:blipFill>
        <p:spPr>
          <a:xfrm>
            <a:off x="314640" y="3861360"/>
            <a:ext cx="2708280" cy="1887480"/>
          </a:xfrm>
          <a:prstGeom prst="rect">
            <a:avLst/>
          </a:prstGeom>
          <a:ln w="0">
            <a:noFill/>
          </a:ln>
        </p:spPr>
      </p:pic>
      <p:pic>
        <p:nvPicPr>
          <p:cNvPr id="477" name="Image 9" descr=""/>
          <p:cNvPicPr/>
          <p:nvPr/>
        </p:nvPicPr>
        <p:blipFill>
          <a:blip r:embed="rId3"/>
          <a:stretch/>
        </p:blipFill>
        <p:spPr>
          <a:xfrm>
            <a:off x="3107880" y="4161600"/>
            <a:ext cx="2657880" cy="1887480"/>
          </a:xfrm>
          <a:prstGeom prst="rect">
            <a:avLst/>
          </a:prstGeom>
          <a:ln w="0">
            <a:noFill/>
          </a:ln>
        </p:spPr>
      </p:pic>
      <p:pic>
        <p:nvPicPr>
          <p:cNvPr id="478" name="Image 10" descr=""/>
          <p:cNvPicPr/>
          <p:nvPr/>
        </p:nvPicPr>
        <p:blipFill>
          <a:blip r:embed="rId4"/>
          <a:stretch/>
        </p:blipFill>
        <p:spPr>
          <a:xfrm>
            <a:off x="5850720" y="4528800"/>
            <a:ext cx="2782080" cy="1887480"/>
          </a:xfrm>
          <a:prstGeom prst="rect">
            <a:avLst/>
          </a:prstGeom>
          <a:ln w="0">
            <a:noFill/>
          </a:ln>
        </p:spPr>
      </p:pic>
      <p:pic>
        <p:nvPicPr>
          <p:cNvPr id="479" name="Image 11" descr=""/>
          <p:cNvPicPr/>
          <p:nvPr/>
        </p:nvPicPr>
        <p:blipFill>
          <a:blip r:embed="rId5"/>
          <a:stretch/>
        </p:blipFill>
        <p:spPr>
          <a:xfrm>
            <a:off x="8776440" y="4804920"/>
            <a:ext cx="2583720" cy="1887480"/>
          </a:xfrm>
          <a:prstGeom prst="rect">
            <a:avLst/>
          </a:prstGeom>
          <a:ln w="0">
            <a:noFill/>
          </a:ln>
        </p:spPr>
      </p:pic>
      <p:sp>
        <p:nvSpPr>
          <p:cNvPr id="480" name="CustomShape 4"/>
          <p:cNvSpPr/>
          <p:nvPr/>
        </p:nvSpPr>
        <p:spPr>
          <a:xfrm>
            <a:off x="6095880" y="2171880"/>
            <a:ext cx="2464200" cy="1989360"/>
          </a:xfrm>
          <a:prstGeom prst="heart">
            <a:avLst/>
          </a:prstGeom>
          <a:solidFill>
            <a:schemeClr val="accent4">
              <a:lumMod val="60000"/>
              <a:lumOff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ffffff"/>
                </a:solidFill>
                <a:latin typeface="Calibri"/>
              </a:rPr>
              <a:t>22 femmes sensibilisées</a:t>
            </a:r>
            <a:endParaRPr b="0" lang="fr-FR" sz="1800" spc="-1" strike="noStrike">
              <a:latin typeface="Arial"/>
            </a:endParaRPr>
          </a:p>
        </p:txBody>
      </p:sp>
    </p:spTree>
  </p:cSld>
  <mc:AlternateContent>
    <mc:Choice Requires="p14">
      <p:transition p14:dur="10"/>
    </mc:Choice>
    <mc:Fallback>
      <p:transition/>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CustomShape 1"/>
          <p:cNvSpPr/>
          <p:nvPr/>
        </p:nvSpPr>
        <p:spPr>
          <a:xfrm>
            <a:off x="412920" y="26784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Nos actions</a:t>
            </a:r>
            <a:endParaRPr b="0" lang="fr-FR" sz="3600" spc="-1" strike="noStrike">
              <a:latin typeface="Arial"/>
            </a:endParaRPr>
          </a:p>
        </p:txBody>
      </p:sp>
      <p:sp>
        <p:nvSpPr>
          <p:cNvPr id="482" name="CustomShape 2"/>
          <p:cNvSpPr/>
          <p:nvPr/>
        </p:nvSpPr>
        <p:spPr>
          <a:xfrm>
            <a:off x="299520" y="1711800"/>
            <a:ext cx="7220160" cy="1461960"/>
          </a:xfrm>
          <a:prstGeom prst="rect">
            <a:avLst/>
          </a:prstGeom>
          <a:noFill/>
          <a:ln w="0">
            <a:noFill/>
          </a:ln>
        </p:spPr>
        <p:style>
          <a:lnRef idx="0"/>
          <a:fillRef idx="0"/>
          <a:effectRef idx="0"/>
          <a:fontRef idx="minor"/>
        </p:style>
        <p:txBody>
          <a:bodyPr lIns="90000" rIns="90000" tIns="45000" bIns="45000">
            <a:spAutoFit/>
          </a:bodyPr>
          <a:p>
            <a:pPr marL="285840" indent="-285480">
              <a:lnSpc>
                <a:spcPct val="100000"/>
              </a:lnSpc>
              <a:buClr>
                <a:srgbClr val="000000"/>
              </a:buClr>
              <a:buFont typeface="Webdings" charset="2"/>
              <a:buChar char=""/>
            </a:pPr>
            <a:r>
              <a:rPr b="0" lang="fr-FR" sz="1800" spc="-1" strike="noStrike">
                <a:solidFill>
                  <a:srgbClr val="000000"/>
                </a:solidFill>
                <a:latin typeface="Calibri"/>
              </a:rPr>
              <a:t>Faciliter le dialogue avec les publics en situation précaire, en répondant à des besoins immédiats</a:t>
            </a:r>
            <a:endParaRPr b="0" lang="fr-FR" sz="1800" spc="-1" strike="noStrike">
              <a:latin typeface="Arial"/>
            </a:endParaRPr>
          </a:p>
          <a:p>
            <a:pPr marL="285840" indent="-285480">
              <a:lnSpc>
                <a:spcPct val="100000"/>
              </a:lnSpc>
              <a:buClr>
                <a:srgbClr val="000000"/>
              </a:buClr>
              <a:buFont typeface="Webdings" charset="2"/>
              <a:buChar char=""/>
            </a:pPr>
            <a:r>
              <a:rPr b="0" lang="fr-FR" sz="1800" spc="-1" strike="noStrike">
                <a:solidFill>
                  <a:srgbClr val="000000"/>
                </a:solidFill>
                <a:latin typeface="Calibri"/>
              </a:rPr>
              <a:t>Faciliter l’accès aux soins, aux droits : 4 actions demandées (3 concernent l’accès aux droits de santé, 1 concerne le droit des étrangers)</a:t>
            </a:r>
            <a:endParaRPr b="0" lang="fr-FR" sz="1800" spc="-1" strike="noStrike">
              <a:latin typeface="Arial"/>
            </a:endParaRPr>
          </a:p>
          <a:p>
            <a:pPr>
              <a:lnSpc>
                <a:spcPct val="100000"/>
              </a:lnSpc>
            </a:pPr>
            <a:endParaRPr b="0" lang="fr-FR" sz="1800" spc="-1" strike="noStrike">
              <a:latin typeface="Arial"/>
            </a:endParaRPr>
          </a:p>
        </p:txBody>
      </p:sp>
      <p:sp>
        <p:nvSpPr>
          <p:cNvPr id="483" name="CustomShape 3"/>
          <p:cNvSpPr/>
          <p:nvPr/>
        </p:nvSpPr>
        <p:spPr>
          <a:xfrm>
            <a:off x="299520" y="1036080"/>
            <a:ext cx="856836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u="sng">
                <a:solidFill>
                  <a:srgbClr val="000000"/>
                </a:solidFill>
                <a:uFillTx/>
                <a:latin typeface="Calibri"/>
              </a:rPr>
              <a:t>Action santé solidarité le jeudi 4 décembre de 10h à 15h30, en partenariat avec le centre social La Ruche de Verneuil d’Avre et d’Iton: </a:t>
            </a:r>
            <a:endParaRPr b="0" lang="fr-FR" sz="1800" spc="-1" strike="noStrike">
              <a:latin typeface="Arial"/>
            </a:endParaRPr>
          </a:p>
        </p:txBody>
      </p:sp>
      <p:pic>
        <p:nvPicPr>
          <p:cNvPr id="484" name="Image 1" descr=""/>
          <p:cNvPicPr/>
          <p:nvPr/>
        </p:nvPicPr>
        <p:blipFill>
          <a:blip r:embed="rId1"/>
          <a:stretch/>
        </p:blipFill>
        <p:spPr>
          <a:xfrm>
            <a:off x="8981640" y="29160"/>
            <a:ext cx="3207960" cy="4505040"/>
          </a:xfrm>
          <a:prstGeom prst="rect">
            <a:avLst/>
          </a:prstGeom>
          <a:ln w="0">
            <a:noFill/>
          </a:ln>
        </p:spPr>
      </p:pic>
      <p:sp>
        <p:nvSpPr>
          <p:cNvPr id="485" name="CustomShape 4"/>
          <p:cNvSpPr/>
          <p:nvPr/>
        </p:nvSpPr>
        <p:spPr>
          <a:xfrm>
            <a:off x="796320" y="3379680"/>
            <a:ext cx="722016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a:rPr>
              <a:t>Merci aux agents du CH de Verneuil ainsi qu’aux salariés et bénévoles du centre social La Ruche pour les dons de vêtements, de jouets</a:t>
            </a:r>
            <a:endParaRPr b="0" lang="fr-FR" sz="1800" spc="-1" strike="noStrike">
              <a:latin typeface="Arial"/>
            </a:endParaRPr>
          </a:p>
          <a:p>
            <a:pPr>
              <a:lnSpc>
                <a:spcPct val="100000"/>
              </a:lnSpc>
            </a:pPr>
            <a:endParaRPr b="0" lang="fr-FR" sz="1800" spc="-1" strike="noStrike">
              <a:latin typeface="Arial"/>
            </a:endParaRPr>
          </a:p>
        </p:txBody>
      </p:sp>
      <p:pic>
        <p:nvPicPr>
          <p:cNvPr id="486" name="Image 6" descr=""/>
          <p:cNvPicPr/>
          <p:nvPr/>
        </p:nvPicPr>
        <p:blipFill>
          <a:blip r:embed="rId2"/>
          <a:stretch/>
        </p:blipFill>
        <p:spPr>
          <a:xfrm rot="5400000">
            <a:off x="487080" y="4843440"/>
            <a:ext cx="2205000" cy="1586880"/>
          </a:xfrm>
          <a:prstGeom prst="rect">
            <a:avLst/>
          </a:prstGeom>
          <a:ln w="0">
            <a:noFill/>
          </a:ln>
        </p:spPr>
      </p:pic>
      <p:pic>
        <p:nvPicPr>
          <p:cNvPr id="487" name="Image 8" descr=""/>
          <p:cNvPicPr/>
          <p:nvPr/>
        </p:nvPicPr>
        <p:blipFill>
          <a:blip r:embed="rId3"/>
          <a:stretch/>
        </p:blipFill>
        <p:spPr>
          <a:xfrm rot="5400000">
            <a:off x="6606720" y="4735080"/>
            <a:ext cx="2225520" cy="1824120"/>
          </a:xfrm>
          <a:prstGeom prst="rect">
            <a:avLst/>
          </a:prstGeom>
          <a:ln w="0">
            <a:noFill/>
          </a:ln>
        </p:spPr>
      </p:pic>
      <p:pic>
        <p:nvPicPr>
          <p:cNvPr id="488" name="Image 9" descr=""/>
          <p:cNvPicPr/>
          <p:nvPr/>
        </p:nvPicPr>
        <p:blipFill>
          <a:blip r:embed="rId4"/>
          <a:stretch/>
        </p:blipFill>
        <p:spPr>
          <a:xfrm rot="5400000">
            <a:off x="4706280" y="4784760"/>
            <a:ext cx="2205000" cy="1704240"/>
          </a:xfrm>
          <a:prstGeom prst="rect">
            <a:avLst/>
          </a:prstGeom>
          <a:ln w="0">
            <a:noFill/>
          </a:ln>
        </p:spPr>
      </p:pic>
      <p:pic>
        <p:nvPicPr>
          <p:cNvPr id="489" name="Image 10" descr=""/>
          <p:cNvPicPr/>
          <p:nvPr/>
        </p:nvPicPr>
        <p:blipFill>
          <a:blip r:embed="rId5"/>
          <a:stretch/>
        </p:blipFill>
        <p:spPr>
          <a:xfrm>
            <a:off x="2515320" y="5047560"/>
            <a:ext cx="2326320" cy="1691640"/>
          </a:xfrm>
          <a:prstGeom prst="rect">
            <a:avLst/>
          </a:prstGeom>
          <a:ln w="0">
            <a:noFill/>
          </a:ln>
        </p:spPr>
      </p:pic>
      <p:pic>
        <p:nvPicPr>
          <p:cNvPr id="490" name="Image 11" descr=""/>
          <p:cNvPicPr/>
          <p:nvPr/>
        </p:nvPicPr>
        <p:blipFill>
          <a:blip r:embed="rId6"/>
          <a:stretch/>
        </p:blipFill>
        <p:spPr>
          <a:xfrm>
            <a:off x="8868240" y="5138280"/>
            <a:ext cx="2566440" cy="1621440"/>
          </a:xfrm>
          <a:prstGeom prst="rect">
            <a:avLst/>
          </a:prstGeom>
          <a:ln w="0">
            <a:noFill/>
          </a:ln>
        </p:spPr>
      </p:pic>
    </p:spTree>
  </p:cSld>
  <mc:AlternateContent>
    <mc:Choice Requires="p14">
      <p:transition p14:dur="10"/>
    </mc:Choice>
    <mc:Fallback>
      <p:transition/>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1" name="CustomShape 1"/>
          <p:cNvSpPr/>
          <p:nvPr/>
        </p:nvSpPr>
        <p:spPr>
          <a:xfrm>
            <a:off x="681120" y="0"/>
            <a:ext cx="898272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Merci à nos partenaires pour cette 1</a:t>
            </a:r>
            <a:r>
              <a:rPr b="0" lang="fr-FR" sz="3600" spc="-1" strike="noStrike" baseline="30000">
                <a:solidFill>
                  <a:srgbClr val="4f81bd"/>
                </a:solidFill>
                <a:latin typeface="Calibri"/>
              </a:rPr>
              <a:t>ère</a:t>
            </a:r>
            <a:r>
              <a:rPr b="0" lang="fr-FR" sz="3600" spc="-1" strike="noStrike">
                <a:solidFill>
                  <a:srgbClr val="4f81bd"/>
                </a:solidFill>
                <a:latin typeface="Calibri"/>
              </a:rPr>
              <a:t> année d’exercice !</a:t>
            </a:r>
            <a:endParaRPr b="0" lang="fr-FR" sz="3600" spc="-1" strike="noStrike">
              <a:latin typeface="Arial"/>
            </a:endParaRPr>
          </a:p>
        </p:txBody>
      </p:sp>
      <p:sp>
        <p:nvSpPr>
          <p:cNvPr id="492" name="CustomShape 2"/>
          <p:cNvSpPr/>
          <p:nvPr/>
        </p:nvSpPr>
        <p:spPr>
          <a:xfrm>
            <a:off x="3649680" y="111348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CD 27</a:t>
            </a:r>
            <a:endParaRPr b="0" lang="fr-FR" sz="1800" spc="-1" strike="noStrike">
              <a:latin typeface="Arial"/>
            </a:endParaRPr>
          </a:p>
        </p:txBody>
      </p:sp>
      <p:sp>
        <p:nvSpPr>
          <p:cNvPr id="493" name="CustomShape 3"/>
          <p:cNvSpPr/>
          <p:nvPr/>
        </p:nvSpPr>
        <p:spPr>
          <a:xfrm>
            <a:off x="5273280" y="9781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CPAM / MISAS</a:t>
            </a:r>
            <a:endParaRPr b="0" lang="fr-FR" sz="1800" spc="-1" strike="noStrike">
              <a:latin typeface="Arial"/>
            </a:endParaRPr>
          </a:p>
        </p:txBody>
      </p:sp>
      <p:sp>
        <p:nvSpPr>
          <p:cNvPr id="494" name="CustomShape 4"/>
          <p:cNvSpPr/>
          <p:nvPr/>
        </p:nvSpPr>
        <p:spPr>
          <a:xfrm>
            <a:off x="6856200" y="164628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MSA</a:t>
            </a:r>
            <a:endParaRPr b="0" lang="fr-FR" sz="1800" spc="-1" strike="noStrike">
              <a:latin typeface="Arial"/>
            </a:endParaRPr>
          </a:p>
        </p:txBody>
      </p:sp>
      <p:sp>
        <p:nvSpPr>
          <p:cNvPr id="495" name="CustomShape 5"/>
          <p:cNvSpPr/>
          <p:nvPr/>
        </p:nvSpPr>
        <p:spPr>
          <a:xfrm>
            <a:off x="1108080" y="1301400"/>
            <a:ext cx="179676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Solidaribus</a:t>
            </a:r>
            <a:endParaRPr b="0" lang="fr-FR" sz="1800" spc="-1" strike="noStrike">
              <a:latin typeface="Arial"/>
            </a:endParaRPr>
          </a:p>
        </p:txBody>
      </p:sp>
      <p:sp>
        <p:nvSpPr>
          <p:cNvPr id="496" name="CustomShape 6"/>
          <p:cNvSpPr/>
          <p:nvPr/>
        </p:nvSpPr>
        <p:spPr>
          <a:xfrm>
            <a:off x="9078840" y="2630160"/>
            <a:ext cx="1906920" cy="94068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Fraternibus</a:t>
            </a:r>
            <a:endParaRPr b="0" lang="fr-FR" sz="1800" spc="-1" strike="noStrike">
              <a:latin typeface="Arial"/>
            </a:endParaRPr>
          </a:p>
        </p:txBody>
      </p:sp>
      <p:sp>
        <p:nvSpPr>
          <p:cNvPr id="497" name="CustomShape 7"/>
          <p:cNvSpPr/>
          <p:nvPr/>
        </p:nvSpPr>
        <p:spPr>
          <a:xfrm>
            <a:off x="8040240" y="38149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Restos du coeur</a:t>
            </a:r>
            <a:endParaRPr b="0" lang="fr-FR" sz="1800" spc="-1" strike="noStrike">
              <a:latin typeface="Arial"/>
            </a:endParaRPr>
          </a:p>
        </p:txBody>
      </p:sp>
      <p:sp>
        <p:nvSpPr>
          <p:cNvPr id="498" name="CustomShape 8"/>
          <p:cNvSpPr/>
          <p:nvPr/>
        </p:nvSpPr>
        <p:spPr>
          <a:xfrm>
            <a:off x="807840" y="255816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La Ruche</a:t>
            </a:r>
            <a:endParaRPr b="0" lang="fr-FR" sz="1800" spc="-1" strike="noStrike">
              <a:latin typeface="Arial"/>
            </a:endParaRPr>
          </a:p>
        </p:txBody>
      </p:sp>
      <p:sp>
        <p:nvSpPr>
          <p:cNvPr id="499" name="CustomShape 9"/>
          <p:cNvSpPr/>
          <p:nvPr/>
        </p:nvSpPr>
        <p:spPr>
          <a:xfrm>
            <a:off x="6095880" y="52243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PASS</a:t>
            </a:r>
            <a:endParaRPr b="0" lang="fr-FR" sz="1800" spc="-1" strike="noStrike">
              <a:latin typeface="Arial"/>
            </a:endParaRPr>
          </a:p>
        </p:txBody>
      </p:sp>
      <p:sp>
        <p:nvSpPr>
          <p:cNvPr id="500" name="CustomShape 10"/>
          <p:cNvSpPr/>
          <p:nvPr/>
        </p:nvSpPr>
        <p:spPr>
          <a:xfrm>
            <a:off x="2860560" y="23731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CMP</a:t>
            </a:r>
            <a:endParaRPr b="0" lang="fr-FR" sz="1800" spc="-1" strike="noStrike">
              <a:latin typeface="Arial"/>
            </a:endParaRPr>
          </a:p>
        </p:txBody>
      </p:sp>
      <p:sp>
        <p:nvSpPr>
          <p:cNvPr id="501" name="CustomShape 11"/>
          <p:cNvSpPr/>
          <p:nvPr/>
        </p:nvSpPr>
        <p:spPr>
          <a:xfrm>
            <a:off x="8727480" y="113328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YSOS</a:t>
            </a:r>
            <a:endParaRPr b="0" lang="fr-FR" sz="1800" spc="-1" strike="noStrike">
              <a:latin typeface="Arial"/>
            </a:endParaRPr>
          </a:p>
        </p:txBody>
      </p:sp>
      <p:sp>
        <p:nvSpPr>
          <p:cNvPr id="502" name="CustomShape 12"/>
          <p:cNvSpPr/>
          <p:nvPr/>
        </p:nvSpPr>
        <p:spPr>
          <a:xfrm>
            <a:off x="3923640" y="5180040"/>
            <a:ext cx="190692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Association Maison Rainbow</a:t>
            </a:r>
            <a:endParaRPr b="0" lang="fr-FR" sz="1800" spc="-1" strike="noStrike">
              <a:latin typeface="Arial"/>
            </a:endParaRPr>
          </a:p>
        </p:txBody>
      </p:sp>
      <p:sp>
        <p:nvSpPr>
          <p:cNvPr id="503" name="CustomShape 13"/>
          <p:cNvSpPr/>
          <p:nvPr/>
        </p:nvSpPr>
        <p:spPr>
          <a:xfrm>
            <a:off x="6825600" y="301860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CH de Verneuil</a:t>
            </a:r>
            <a:endParaRPr b="0" lang="fr-FR" sz="1800" spc="-1" strike="noStrike">
              <a:latin typeface="Arial"/>
            </a:endParaRPr>
          </a:p>
        </p:txBody>
      </p:sp>
      <p:sp>
        <p:nvSpPr>
          <p:cNvPr id="504" name="CustomShape 14"/>
          <p:cNvSpPr/>
          <p:nvPr/>
        </p:nvSpPr>
        <p:spPr>
          <a:xfrm>
            <a:off x="599040" y="408132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INSE</a:t>
            </a:r>
            <a:endParaRPr b="0" lang="fr-FR" sz="1800" spc="-1" strike="noStrike">
              <a:latin typeface="Arial"/>
            </a:endParaRPr>
          </a:p>
        </p:txBody>
      </p:sp>
      <p:sp>
        <p:nvSpPr>
          <p:cNvPr id="505" name="CustomShape 15"/>
          <p:cNvSpPr/>
          <p:nvPr/>
        </p:nvSpPr>
        <p:spPr>
          <a:xfrm>
            <a:off x="1743480" y="5052600"/>
            <a:ext cx="1906920" cy="1238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Pharmacies</a:t>
            </a:r>
            <a:endParaRPr b="0" lang="fr-FR" sz="1800" spc="-1" strike="noStrike">
              <a:latin typeface="Arial"/>
            </a:endParaRPr>
          </a:p>
        </p:txBody>
      </p:sp>
      <p:sp>
        <p:nvSpPr>
          <p:cNvPr id="506" name="CustomShape 16"/>
          <p:cNvSpPr/>
          <p:nvPr/>
        </p:nvSpPr>
        <p:spPr>
          <a:xfrm>
            <a:off x="9863280" y="3941640"/>
            <a:ext cx="1906920" cy="123804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Pôles de santé</a:t>
            </a:r>
            <a:endParaRPr b="0" lang="fr-FR" sz="1800" spc="-1" strike="noStrike">
              <a:latin typeface="Arial"/>
            </a:endParaRPr>
          </a:p>
        </p:txBody>
      </p:sp>
      <p:pic>
        <p:nvPicPr>
          <p:cNvPr id="507" name="Image 4" descr=""/>
          <p:cNvPicPr/>
          <p:nvPr/>
        </p:nvPicPr>
        <p:blipFill>
          <a:blip r:embed="rId1"/>
          <a:stretch/>
        </p:blipFill>
        <p:spPr>
          <a:xfrm>
            <a:off x="4764600" y="2480040"/>
            <a:ext cx="1749600" cy="2624400"/>
          </a:xfrm>
          <a:prstGeom prst="rect">
            <a:avLst/>
          </a:prstGeom>
          <a:ln w="0">
            <a:noFill/>
          </a:ln>
        </p:spPr>
      </p:pic>
      <p:sp>
        <p:nvSpPr>
          <p:cNvPr id="508" name="CustomShape 17"/>
          <p:cNvSpPr/>
          <p:nvPr/>
        </p:nvSpPr>
        <p:spPr>
          <a:xfrm>
            <a:off x="2799000" y="352944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Mission locale</a:t>
            </a:r>
            <a:endParaRPr b="0" lang="fr-FR" sz="1800" spc="-1" strike="noStrike">
              <a:latin typeface="Arial"/>
            </a:endParaRPr>
          </a:p>
        </p:txBody>
      </p:sp>
      <p:sp>
        <p:nvSpPr>
          <p:cNvPr id="509" name="CustomShape 18"/>
          <p:cNvSpPr/>
          <p:nvPr/>
        </p:nvSpPr>
        <p:spPr>
          <a:xfrm>
            <a:off x="10232640" y="1708200"/>
            <a:ext cx="1623600" cy="1066320"/>
          </a:xfrm>
          <a:prstGeom prst="star10">
            <a:avLst>
              <a:gd name="adj" fmla="val 42533"/>
              <a:gd name="hf" fmla="val 105146"/>
            </a:avLst>
          </a:prstGeom>
          <a:solidFill>
            <a:schemeClr val="accent3">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Transport solidaire</a:t>
            </a:r>
            <a:endParaRPr b="0" lang="fr-FR" sz="1800" spc="-1" strike="noStrike">
              <a:latin typeface="Arial"/>
            </a:endParaRPr>
          </a:p>
        </p:txBody>
      </p:sp>
      <p:sp>
        <p:nvSpPr>
          <p:cNvPr id="510" name="CustomShape 19"/>
          <p:cNvSpPr/>
          <p:nvPr/>
        </p:nvSpPr>
        <p:spPr>
          <a:xfrm>
            <a:off x="7866360" y="5008320"/>
            <a:ext cx="1906920" cy="1238040"/>
          </a:xfrm>
          <a:prstGeom prst="star10">
            <a:avLst>
              <a:gd name="adj" fmla="val 42533"/>
              <a:gd name="hf" fmla="val 105146"/>
            </a:avLst>
          </a:prstGeom>
          <a:solidFill>
            <a:schemeClr val="accent5">
              <a:lumMod val="20000"/>
              <a:lumOff val="8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1f497d"/>
                </a:solidFill>
                <a:latin typeface="Calibri"/>
              </a:rPr>
              <a:t>Et tous les autres…</a:t>
            </a:r>
            <a:endParaRPr b="0" lang="fr-FR" sz="1800" spc="-1" strike="noStrike">
              <a:latin typeface="Arial"/>
            </a:endParaRPr>
          </a:p>
        </p:txBody>
      </p:sp>
    </p:spTree>
  </p:cSld>
  <mc:AlternateContent>
    <mc:Choice Requires="p14">
      <p:transition p14:dur="10"/>
    </mc:Choice>
    <mc:Fallback>
      <p:transition/>
    </mc:Fallback>
  </mc:AlternateContent>
  <p:timing>
    <p:tnLst>
      <p:par>
        <p:cTn id="956" dur="indefinite" restart="never" nodeType="tmRoot">
          <p:childTnLst>
            <p:seq>
              <p:cTn id="957" dur="indefinite" nodeType="mainSeq">
                <p:childTnLst>
                  <p:par>
                    <p:cTn id="958" fill="hold">
                      <p:stCondLst>
                        <p:cond delay="0"/>
                      </p:stCondLst>
                      <p:childTnLst>
                        <p:par>
                          <p:cTn id="959" fill="hold">
                            <p:stCondLst>
                              <p:cond delay="0"/>
                            </p:stCondLst>
                            <p:childTnLst>
                              <p:par>
                                <p:cTn id="960" nodeType="withEffect" fill="hold" presetClass="emph" presetID="8">
                                  <p:stCondLst>
                                    <p:cond delay="0"/>
                                  </p:stCondLst>
                                  <p:childTnLst>
                                    <p:animRot by="21600000">
                                      <p:cBhvr>
                                        <p:cTn id="961" dur="2000" fill="hold"/>
                                        <p:tgtEl>
                                          <p:spTgt spid="492"/>
                                        </p:tgtEl>
                                        <p:attrNameLst>
                                          <p:attrName>r</p:attrName>
                                        </p:attrNameLst>
                                      </p:cBhvr>
                                    </p:animRot>
                                  </p:childTnLst>
                                </p:cTn>
                              </p:par>
                              <p:par>
                                <p:cTn id="962" nodeType="withEffect" fill="hold" presetClass="emph" presetID="8">
                                  <p:stCondLst>
                                    <p:cond delay="0"/>
                                  </p:stCondLst>
                                  <p:childTnLst>
                                    <p:animRot by="21600000">
                                      <p:cBhvr>
                                        <p:cTn id="963" dur="2000" fill="hold"/>
                                        <p:tgtEl>
                                          <p:spTgt spid="493"/>
                                        </p:tgtEl>
                                        <p:attrNameLst>
                                          <p:attrName>r</p:attrName>
                                        </p:attrNameLst>
                                      </p:cBhvr>
                                    </p:animRot>
                                  </p:childTnLst>
                                </p:cTn>
                              </p:par>
                              <p:par>
                                <p:cTn id="964" nodeType="withEffect" fill="hold" presetClass="emph" presetID="8">
                                  <p:stCondLst>
                                    <p:cond delay="0"/>
                                  </p:stCondLst>
                                  <p:childTnLst>
                                    <p:animRot by="21600000">
                                      <p:cBhvr>
                                        <p:cTn id="965" dur="2000" fill="hold"/>
                                        <p:tgtEl>
                                          <p:spTgt spid="494"/>
                                        </p:tgtEl>
                                        <p:attrNameLst>
                                          <p:attrName>r</p:attrName>
                                        </p:attrNameLst>
                                      </p:cBhvr>
                                    </p:animRot>
                                  </p:childTnLst>
                                </p:cTn>
                              </p:par>
                              <p:par>
                                <p:cTn id="966" nodeType="withEffect" fill="hold" presetClass="emph" presetID="8">
                                  <p:stCondLst>
                                    <p:cond delay="0"/>
                                  </p:stCondLst>
                                  <p:childTnLst>
                                    <p:animRot by="21600000">
                                      <p:cBhvr>
                                        <p:cTn id="967" dur="2000" fill="hold"/>
                                        <p:tgtEl>
                                          <p:spTgt spid="496"/>
                                        </p:tgtEl>
                                        <p:attrNameLst>
                                          <p:attrName>r</p:attrName>
                                        </p:attrNameLst>
                                      </p:cBhvr>
                                    </p:animRot>
                                  </p:childTnLst>
                                </p:cTn>
                              </p:par>
                              <p:par>
                                <p:cTn id="968" nodeType="withEffect" fill="hold" presetClass="emph" presetID="8">
                                  <p:stCondLst>
                                    <p:cond delay="0"/>
                                  </p:stCondLst>
                                  <p:childTnLst>
                                    <p:animRot by="21600000">
                                      <p:cBhvr>
                                        <p:cTn id="969" dur="2000" fill="hold"/>
                                        <p:tgtEl>
                                          <p:spTgt spid="503"/>
                                        </p:tgtEl>
                                        <p:attrNameLst>
                                          <p:attrName>r</p:attrName>
                                        </p:attrNameLst>
                                      </p:cBhvr>
                                    </p:animRot>
                                  </p:childTnLst>
                                </p:cTn>
                              </p:par>
                              <p:par>
                                <p:cTn id="970" nodeType="withEffect" fill="hold" presetClass="emph" presetID="8">
                                  <p:stCondLst>
                                    <p:cond delay="0"/>
                                  </p:stCondLst>
                                  <p:childTnLst>
                                    <p:animRot by="21600000">
                                      <p:cBhvr>
                                        <p:cTn id="971" dur="2000" fill="hold"/>
                                        <p:tgtEl>
                                          <p:spTgt spid="497"/>
                                        </p:tgtEl>
                                        <p:attrNameLst>
                                          <p:attrName>r</p:attrName>
                                        </p:attrNameLst>
                                      </p:cBhvr>
                                    </p:animRot>
                                  </p:childTnLst>
                                </p:cTn>
                              </p:par>
                              <p:par>
                                <p:cTn id="972" nodeType="withEffect" fill="hold" presetClass="emph" presetID="8">
                                  <p:stCondLst>
                                    <p:cond delay="0"/>
                                  </p:stCondLst>
                                  <p:childTnLst>
                                    <p:animRot by="21600000">
                                      <p:cBhvr>
                                        <p:cTn id="973" dur="2000" fill="hold"/>
                                        <p:tgtEl>
                                          <p:spTgt spid="499"/>
                                        </p:tgtEl>
                                        <p:attrNameLst>
                                          <p:attrName>r</p:attrName>
                                        </p:attrNameLst>
                                      </p:cBhvr>
                                    </p:animRot>
                                  </p:childTnLst>
                                </p:cTn>
                              </p:par>
                              <p:par>
                                <p:cTn id="974" nodeType="withEffect" fill="hold" presetClass="emph" presetID="8">
                                  <p:stCondLst>
                                    <p:cond delay="0"/>
                                  </p:stCondLst>
                                  <p:childTnLst>
                                    <p:animRot by="21600000">
                                      <p:cBhvr>
                                        <p:cTn id="975" dur="2000" fill="hold"/>
                                        <p:tgtEl>
                                          <p:spTgt spid="502"/>
                                        </p:tgtEl>
                                        <p:attrNameLst>
                                          <p:attrName>r</p:attrName>
                                        </p:attrNameLst>
                                      </p:cBhvr>
                                    </p:animRot>
                                  </p:childTnLst>
                                </p:cTn>
                              </p:par>
                              <p:par>
                                <p:cTn id="976" nodeType="withEffect" fill="hold" presetClass="emph" presetID="8">
                                  <p:stCondLst>
                                    <p:cond delay="0"/>
                                  </p:stCondLst>
                                  <p:childTnLst>
                                    <p:animRot by="21600000">
                                      <p:cBhvr>
                                        <p:cTn id="977" dur="2000" fill="hold"/>
                                        <p:tgtEl>
                                          <p:spTgt spid="500"/>
                                        </p:tgtEl>
                                        <p:attrNameLst>
                                          <p:attrName>r</p:attrName>
                                        </p:attrNameLst>
                                      </p:cBhvr>
                                    </p:animRot>
                                  </p:childTnLst>
                                </p:cTn>
                              </p:par>
                              <p:par>
                                <p:cTn id="978" nodeType="withEffect" fill="hold" presetClass="emph" presetID="8">
                                  <p:stCondLst>
                                    <p:cond delay="0"/>
                                  </p:stCondLst>
                                  <p:childTnLst>
                                    <p:animRot by="21600000">
                                      <p:cBhvr>
                                        <p:cTn id="979" dur="2000" fill="hold"/>
                                        <p:tgtEl>
                                          <p:spTgt spid="504"/>
                                        </p:tgtEl>
                                        <p:attrNameLst>
                                          <p:attrName>r</p:attrName>
                                        </p:attrNameLst>
                                      </p:cBhvr>
                                    </p:animRot>
                                  </p:childTnLst>
                                </p:cTn>
                              </p:par>
                              <p:par>
                                <p:cTn id="980" nodeType="withEffect" fill="hold" presetClass="emph" presetID="8">
                                  <p:stCondLst>
                                    <p:cond delay="0"/>
                                  </p:stCondLst>
                                  <p:childTnLst>
                                    <p:animRot by="21600000">
                                      <p:cBhvr>
                                        <p:cTn id="981" dur="2000" fill="hold"/>
                                        <p:tgtEl>
                                          <p:spTgt spid="498"/>
                                        </p:tgtEl>
                                        <p:attrNameLst>
                                          <p:attrName>r</p:attrName>
                                        </p:attrNameLst>
                                      </p:cBhvr>
                                    </p:animRot>
                                  </p:childTnLst>
                                </p:cTn>
                              </p:par>
                              <p:par>
                                <p:cTn id="982" nodeType="withEffect" fill="hold" presetClass="emph" presetID="8">
                                  <p:stCondLst>
                                    <p:cond delay="0"/>
                                  </p:stCondLst>
                                  <p:childTnLst>
                                    <p:animRot by="21600000">
                                      <p:cBhvr>
                                        <p:cTn id="983" dur="2000" fill="hold"/>
                                        <p:tgtEl>
                                          <p:spTgt spid="501"/>
                                        </p:tgtEl>
                                        <p:attrNameLst>
                                          <p:attrName>r</p:attrName>
                                        </p:attrNameLst>
                                      </p:cBhvr>
                                    </p:animRot>
                                  </p:childTnLst>
                                </p:cTn>
                              </p:par>
                              <p:par>
                                <p:cTn id="984" nodeType="withEffect" fill="hold" presetClass="emph" presetID="8">
                                  <p:stCondLst>
                                    <p:cond delay="0"/>
                                  </p:stCondLst>
                                  <p:childTnLst>
                                    <p:animRot by="21600000">
                                      <p:cBhvr>
                                        <p:cTn id="985" dur="2000" fill="hold"/>
                                        <p:tgtEl>
                                          <p:spTgt spid="495"/>
                                        </p:tgtEl>
                                        <p:attrNameLst>
                                          <p:attrName>r</p:attrName>
                                        </p:attrNameLst>
                                      </p:cBhvr>
                                    </p:animRot>
                                  </p:childTnLst>
                                </p:cTn>
                              </p:par>
                              <p:par>
                                <p:cTn id="986" nodeType="withEffect" fill="hold" presetClass="emph" presetID="8">
                                  <p:stCondLst>
                                    <p:cond delay="0"/>
                                  </p:stCondLst>
                                  <p:childTnLst>
                                    <p:animRot by="21600000">
                                      <p:cBhvr>
                                        <p:cTn id="987" dur="2000" fill="hold"/>
                                        <p:tgtEl>
                                          <p:spTgt spid="505"/>
                                        </p:tgtEl>
                                        <p:attrNameLst>
                                          <p:attrName>r</p:attrName>
                                        </p:attrNameLst>
                                      </p:cBhvr>
                                    </p:animRot>
                                  </p:childTnLst>
                                </p:cTn>
                              </p:par>
                              <p:par>
                                <p:cTn id="988" nodeType="withEffect" fill="hold" presetClass="emph" presetID="8">
                                  <p:stCondLst>
                                    <p:cond delay="0"/>
                                  </p:stCondLst>
                                  <p:childTnLst>
                                    <p:animRot by="21600000">
                                      <p:cBhvr>
                                        <p:cTn id="989" dur="2000" fill="hold"/>
                                        <p:tgtEl>
                                          <p:spTgt spid="506"/>
                                        </p:tgtEl>
                                        <p:attrNameLst>
                                          <p:attrName>r</p:attrName>
                                        </p:attrNameLst>
                                      </p:cBhvr>
                                    </p:animRot>
                                  </p:childTnLst>
                                </p:cTn>
                              </p:par>
                              <p:par>
                                <p:cTn id="990" nodeType="withEffect" fill="hold" presetClass="emph" presetID="8">
                                  <p:stCondLst>
                                    <p:cond delay="0"/>
                                  </p:stCondLst>
                                  <p:childTnLst>
                                    <p:animRot by="21600000">
                                      <p:cBhvr>
                                        <p:cTn id="991" dur="2000" fill="hold"/>
                                        <p:tgtEl>
                                          <p:spTgt spid="508"/>
                                        </p:tgtEl>
                                        <p:attrNameLst>
                                          <p:attrName>r</p:attrName>
                                        </p:attrNameLst>
                                      </p:cBhvr>
                                    </p:animRot>
                                  </p:childTnLst>
                                </p:cTn>
                              </p:par>
                              <p:par>
                                <p:cTn id="992" nodeType="withEffect" fill="hold" presetClass="emph" presetID="8">
                                  <p:stCondLst>
                                    <p:cond delay="0"/>
                                  </p:stCondLst>
                                  <p:childTnLst>
                                    <p:animRot by="21600000">
                                      <p:cBhvr>
                                        <p:cTn id="993" dur="2000" fill="hold"/>
                                        <p:tgtEl>
                                          <p:spTgt spid="509"/>
                                        </p:tgtEl>
                                        <p:attrNameLst>
                                          <p:attrName>r</p:attrName>
                                        </p:attrNameLst>
                                      </p:cBhvr>
                                    </p:animRot>
                                  </p:childTnLst>
                                </p:cTn>
                              </p:par>
                              <p:par>
                                <p:cTn id="994" nodeType="withEffect" fill="hold" presetClass="emph" presetID="8">
                                  <p:stCondLst>
                                    <p:cond delay="0"/>
                                  </p:stCondLst>
                                  <p:childTnLst>
                                    <p:animRot by="21600000">
                                      <p:cBhvr>
                                        <p:cTn id="995" dur="2000" fill="hold"/>
                                        <p:tgtEl>
                                          <p:spTgt spid="510"/>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TextShape 1"/>
          <p:cNvSpPr txBox="1"/>
          <p:nvPr/>
        </p:nvSpPr>
        <p:spPr>
          <a:xfrm>
            <a:off x="1703880" y="3429000"/>
            <a:ext cx="7766640" cy="1645920"/>
          </a:xfrm>
          <a:prstGeom prst="rect">
            <a:avLst/>
          </a:prstGeom>
          <a:noFill/>
          <a:ln w="0">
            <a:noFill/>
          </a:ln>
        </p:spPr>
        <p:txBody>
          <a:bodyPr anchor="b">
            <a:noAutofit/>
          </a:bodyPr>
          <a:p>
            <a:pPr algn="ctr">
              <a:lnSpc>
                <a:spcPct val="100000"/>
              </a:lnSpc>
            </a:pPr>
            <a:r>
              <a:rPr b="0" lang="fr-FR" sz="4500" spc="-1" strike="noStrike">
                <a:solidFill>
                  <a:srgbClr val="000000"/>
                </a:solidFill>
                <a:latin typeface="Calibri"/>
                <a:ea typeface="ヒラギノ角ゴ Pro W3"/>
              </a:rPr>
              <a:t>Rapport financier</a:t>
            </a:r>
            <a:br/>
            <a:br/>
            <a:endParaRPr b="0" lang="fr-FR" sz="4500" spc="-1" strike="noStrike">
              <a:solidFill>
                <a:srgbClr val="000000"/>
              </a:solidFill>
              <a:latin typeface="Calibri"/>
            </a:endParaRPr>
          </a:p>
        </p:txBody>
      </p:sp>
    </p:spTree>
  </p:cSld>
  <mc:AlternateContent>
    <mc:Choice Requires="p14">
      <p:transition p14:dur="10"/>
    </mc:Choice>
    <mc:Fallback>
      <p:transition/>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2" name="CustomShape 1"/>
          <p:cNvSpPr/>
          <p:nvPr/>
        </p:nvSpPr>
        <p:spPr>
          <a:xfrm>
            <a:off x="1170720" y="5226840"/>
            <a:ext cx="819756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Attribution d’une subvention de 90 000 € au CH de Bernay</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Le différentiel de 10 000 € : accord pour équilibre de budget PASS de Bernay présentant un déficit.</a:t>
            </a:r>
            <a:endParaRPr b="0" lang="fr-FR" sz="1800" spc="-1" strike="noStrike">
              <a:latin typeface="Arial"/>
            </a:endParaRPr>
          </a:p>
        </p:txBody>
      </p:sp>
      <p:pic>
        <p:nvPicPr>
          <p:cNvPr id="513" name="" descr=""/>
          <p:cNvPicPr/>
          <p:nvPr/>
        </p:nvPicPr>
        <p:blipFill>
          <a:blip r:embed="rId1"/>
          <a:stretch/>
        </p:blipFill>
        <p:spPr>
          <a:xfrm>
            <a:off x="444600" y="596880"/>
            <a:ext cx="10147320" cy="4521240"/>
          </a:xfrm>
          <a:prstGeom prst="rect">
            <a:avLst/>
          </a:prstGeom>
          <a:ln w="0">
            <a:noFill/>
          </a:ln>
        </p:spPr>
      </p:pic>
    </p:spTree>
  </p:cSld>
  <mc:AlternateContent>
    <mc:Choice Requires="p14">
      <p:transition p14:dur="10"/>
    </mc:Choice>
    <mc:Fallback>
      <p:transition/>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4" name="CustomShape 1"/>
          <p:cNvSpPr/>
          <p:nvPr/>
        </p:nvSpPr>
        <p:spPr>
          <a:xfrm>
            <a:off x="831960" y="293400"/>
            <a:ext cx="1128528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Focus sur la problématique d’accompagnement en santé mentale</a:t>
            </a:r>
            <a:endParaRPr b="0" lang="fr-FR" sz="3600" spc="-1" strike="noStrike">
              <a:latin typeface="Arial"/>
            </a:endParaRPr>
          </a:p>
        </p:txBody>
      </p:sp>
      <p:sp>
        <p:nvSpPr>
          <p:cNvPr id="515" name="CustomShape 2"/>
          <p:cNvSpPr/>
          <p:nvPr/>
        </p:nvSpPr>
        <p:spPr>
          <a:xfrm>
            <a:off x="356400" y="1344960"/>
            <a:ext cx="1183500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Le précédent COPIL a mis en exergue des difficultés relatives à la prise en charge des patients sur le volet santé mentale</a:t>
            </a:r>
            <a:endParaRPr b="0" lang="fr-FR" sz="1800" spc="-1" strike="noStrike">
              <a:latin typeface="Arial"/>
            </a:endParaRPr>
          </a:p>
        </p:txBody>
      </p:sp>
      <p:sp>
        <p:nvSpPr>
          <p:cNvPr id="516" name="CustomShape 3"/>
          <p:cNvSpPr/>
          <p:nvPr/>
        </p:nvSpPr>
        <p:spPr>
          <a:xfrm>
            <a:off x="1119960" y="1714320"/>
            <a:ext cx="813312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 Le manque de ressources (ex : unités mobiles, psychiatres) est toujours d’actualité. </a:t>
            </a:r>
            <a:endParaRPr b="0" lang="fr-FR" sz="1800" spc="-1" strike="noStrike">
              <a:latin typeface="Arial"/>
            </a:endParaRPr>
          </a:p>
          <a:p>
            <a:pPr>
              <a:lnSpc>
                <a:spcPct val="100000"/>
              </a:lnSpc>
            </a:pPr>
            <a:r>
              <a:rPr b="0" lang="fr-FR" sz="1800" spc="-1" strike="noStrike">
                <a:solidFill>
                  <a:srgbClr val="000000"/>
                </a:solidFill>
                <a:latin typeface="Calibri"/>
              </a:rPr>
              <a:t>- Question de l’intervention au domicile lorsqu’un patient est dans l’incapacité de se déplacer et/ou dont les troubles nécessitent un accompagnement soutenu</a:t>
            </a:r>
            <a:endParaRPr b="0" lang="fr-FR" sz="1800" spc="-1" strike="noStrike">
              <a:latin typeface="Arial"/>
            </a:endParaRPr>
          </a:p>
        </p:txBody>
      </p:sp>
      <p:sp>
        <p:nvSpPr>
          <p:cNvPr id="517" name="CustomShape 4"/>
          <p:cNvSpPr/>
          <p:nvPr/>
        </p:nvSpPr>
        <p:spPr>
          <a:xfrm>
            <a:off x="418680" y="2816640"/>
            <a:ext cx="952020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Construction d’un partenariat étroit avec le </a:t>
            </a:r>
            <a:r>
              <a:rPr b="1" lang="fr-FR" sz="1800" spc="-1" strike="noStrike">
                <a:solidFill>
                  <a:srgbClr val="000000"/>
                </a:solidFill>
                <a:latin typeface="Calibri"/>
              </a:rPr>
              <a:t>CMP</a:t>
            </a:r>
            <a:r>
              <a:rPr b="0" lang="fr-FR" sz="1800" spc="-1" strike="noStrike">
                <a:solidFill>
                  <a:srgbClr val="000000"/>
                </a:solidFill>
                <a:latin typeface="Calibri"/>
              </a:rPr>
              <a:t> afin d’améliorer la prise en charge des patients</a:t>
            </a:r>
            <a:endParaRPr b="0" lang="fr-FR" sz="1800" spc="-1" strike="noStrike">
              <a:latin typeface="Arial"/>
            </a:endParaRPr>
          </a:p>
        </p:txBody>
      </p:sp>
      <p:sp>
        <p:nvSpPr>
          <p:cNvPr id="518" name="CustomShape 5"/>
          <p:cNvSpPr/>
          <p:nvPr/>
        </p:nvSpPr>
        <p:spPr>
          <a:xfrm>
            <a:off x="418680" y="4883040"/>
            <a:ext cx="813312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Recherche de ressources autres : </a:t>
            </a:r>
            <a:endParaRPr b="0" lang="fr-FR" sz="1800" spc="-1" strike="noStrike">
              <a:latin typeface="Arial"/>
            </a:endParaRPr>
          </a:p>
        </p:txBody>
      </p:sp>
      <p:sp>
        <p:nvSpPr>
          <p:cNvPr id="519" name="CustomShape 6"/>
          <p:cNvSpPr/>
          <p:nvPr/>
        </p:nvSpPr>
        <p:spPr>
          <a:xfrm>
            <a:off x="418680" y="3342960"/>
            <a:ext cx="1183500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Arrivée de 2 psychologues sur le territoire sur le dispositif </a:t>
            </a:r>
            <a:r>
              <a:rPr b="1" lang="fr-FR" sz="1800" spc="-1" strike="noStrike">
                <a:solidFill>
                  <a:srgbClr val="000000"/>
                </a:solidFill>
                <a:latin typeface="Calibri"/>
              </a:rPr>
              <a:t>mon soutien psy</a:t>
            </a:r>
            <a:r>
              <a:rPr b="0" lang="fr-FR" sz="1800" spc="-1" strike="noStrike">
                <a:solidFill>
                  <a:srgbClr val="000000"/>
                </a:solidFill>
                <a:latin typeface="Calibri"/>
              </a:rPr>
              <a:t>, en plus des 2 psychologues déjà présentes</a:t>
            </a:r>
            <a:endParaRPr b="0" lang="fr-FR" sz="1800" spc="-1" strike="noStrike">
              <a:latin typeface="Arial"/>
            </a:endParaRPr>
          </a:p>
        </p:txBody>
      </p:sp>
      <p:sp>
        <p:nvSpPr>
          <p:cNvPr id="520" name="CustomShape 7"/>
          <p:cNvSpPr/>
          <p:nvPr/>
        </p:nvSpPr>
        <p:spPr>
          <a:xfrm>
            <a:off x="418680" y="3997080"/>
            <a:ext cx="1154772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Permanence </a:t>
            </a:r>
            <a:r>
              <a:rPr b="1" lang="fr-FR" sz="1800" spc="-1" strike="noStrike">
                <a:solidFill>
                  <a:srgbClr val="000000"/>
                </a:solidFill>
                <a:latin typeface="Calibri"/>
              </a:rPr>
              <a:t>CASEVA</a:t>
            </a:r>
            <a:r>
              <a:rPr b="0" lang="fr-FR" sz="1800" spc="-1" strike="noStrike">
                <a:solidFill>
                  <a:srgbClr val="000000"/>
                </a:solidFill>
                <a:latin typeface="Calibri"/>
              </a:rPr>
              <a:t> (Centre d’Accueil Spécialisé de l’Eure pour les Victimes d’Agression) avec une psychologue tous les mardis à l’hôpital de Verneuil</a:t>
            </a:r>
            <a:endParaRPr b="0" lang="fr-FR" sz="1800" spc="-1" strike="noStrike">
              <a:latin typeface="Arial"/>
            </a:endParaRPr>
          </a:p>
        </p:txBody>
      </p:sp>
      <p:sp>
        <p:nvSpPr>
          <p:cNvPr id="521" name="CustomShape 8"/>
          <p:cNvSpPr/>
          <p:nvPr/>
        </p:nvSpPr>
        <p:spPr>
          <a:xfrm>
            <a:off x="418680" y="5391720"/>
            <a:ext cx="813312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Arrivée en 2026 d’un </a:t>
            </a:r>
            <a:r>
              <a:rPr b="1" lang="fr-FR" sz="1800" spc="-1" strike="noStrike">
                <a:solidFill>
                  <a:srgbClr val="000000"/>
                </a:solidFill>
                <a:latin typeface="Calibri"/>
              </a:rPr>
              <a:t>GEM </a:t>
            </a:r>
            <a:r>
              <a:rPr b="0" lang="fr-FR" sz="1800" spc="-1" strike="noStrike">
                <a:solidFill>
                  <a:srgbClr val="000000"/>
                </a:solidFill>
                <a:latin typeface="Calibri"/>
              </a:rPr>
              <a:t>(M. BRETON, UNAFAM)</a:t>
            </a:r>
            <a:endParaRPr b="0" lang="fr-FR" sz="1800" spc="-1" strike="noStrike">
              <a:latin typeface="Arial"/>
            </a:endParaRPr>
          </a:p>
        </p:txBody>
      </p:sp>
      <p:sp>
        <p:nvSpPr>
          <p:cNvPr id="522" name="CustomShape 9"/>
          <p:cNvSpPr/>
          <p:nvPr/>
        </p:nvSpPr>
        <p:spPr>
          <a:xfrm>
            <a:off x="418680" y="5918400"/>
            <a:ext cx="874080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Déploiement en 2026 du dispositif </a:t>
            </a:r>
            <a:r>
              <a:rPr b="1" lang="fr-FR" sz="1800" spc="-1" strike="noStrike">
                <a:solidFill>
                  <a:srgbClr val="000000"/>
                </a:solidFill>
                <a:latin typeface="Calibri"/>
              </a:rPr>
              <a:t>REV‘AILES </a:t>
            </a:r>
            <a:r>
              <a:rPr b="0" lang="fr-FR" sz="1800" spc="-1" strike="noStrike">
                <a:solidFill>
                  <a:srgbClr val="000000"/>
                </a:solidFill>
                <a:latin typeface="Calibri"/>
              </a:rPr>
              <a:t>(Mme RADOUX- Association Envergure)</a:t>
            </a:r>
            <a:endParaRPr b="0" lang="fr-FR" sz="1800" spc="-1" strike="noStrike">
              <a:latin typeface="Arial"/>
            </a:endParaRPr>
          </a:p>
        </p:txBody>
      </p:sp>
      <p:sp>
        <p:nvSpPr>
          <p:cNvPr id="523" name="CustomShape 10"/>
          <p:cNvSpPr/>
          <p:nvPr/>
        </p:nvSpPr>
        <p:spPr>
          <a:xfrm>
            <a:off x="3814560" y="4883040"/>
            <a:ext cx="1195920" cy="364680"/>
          </a:xfrm>
          <a:prstGeom prst="rect">
            <a:avLst/>
          </a:prstGeom>
          <a:noFill/>
          <a:ln w="0">
            <a:noFill/>
          </a:ln>
        </p:spPr>
        <p:style>
          <a:lnRef idx="0"/>
          <a:fillRef idx="0"/>
          <a:effectRef idx="0"/>
          <a:fontRef idx="minor"/>
        </p:style>
        <p:txBody>
          <a:bodyPr wrap="none" lIns="90000" rIns="90000" tIns="45000" bIns="45000">
            <a:spAutoFit/>
          </a:bodyPr>
          <a:p>
            <a:pPr>
              <a:lnSpc>
                <a:spcPct val="100000"/>
              </a:lnSpc>
            </a:pPr>
            <a:r>
              <a:rPr b="1" lang="fr-FR" sz="1800" spc="-1" strike="noStrike">
                <a:solidFill>
                  <a:srgbClr val="000000"/>
                </a:solidFill>
                <a:latin typeface="Calibri"/>
              </a:rPr>
              <a:t>TERRA PSY</a:t>
            </a:r>
            <a:endParaRPr b="0" lang="fr-FR" sz="1800" spc="-1" strike="noStrike">
              <a:latin typeface="Arial"/>
            </a:endParaRPr>
          </a:p>
        </p:txBody>
      </p:sp>
    </p:spTree>
  </p:cSld>
  <mc:AlternateContent>
    <mc:Choice Requires="p14">
      <p:transition p14:dur="10"/>
    </mc:Choice>
    <mc:Fallback>
      <p:transition/>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CustomShape 1"/>
          <p:cNvSpPr/>
          <p:nvPr/>
        </p:nvSpPr>
        <p:spPr>
          <a:xfrm>
            <a:off x="930240" y="56520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Problématiques autres</a:t>
            </a:r>
            <a:endParaRPr b="0" lang="fr-FR" sz="3600" spc="-1" strike="noStrike">
              <a:latin typeface="Arial"/>
            </a:endParaRPr>
          </a:p>
        </p:txBody>
      </p:sp>
      <p:sp>
        <p:nvSpPr>
          <p:cNvPr id="525" name="CustomShape 2"/>
          <p:cNvSpPr/>
          <p:nvPr/>
        </p:nvSpPr>
        <p:spPr>
          <a:xfrm>
            <a:off x="930240" y="3430440"/>
            <a:ext cx="10240920" cy="22849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Malgré le développement des consultations de médecins généralistes au sein du CH de Verneuil grâce au dispositif France santé, la faiblesse des ressources médicales du territoire contraint la MA PASS à de </a:t>
            </a:r>
            <a:r>
              <a:rPr b="1" lang="fr-FR" sz="1800" spc="-1" strike="noStrike">
                <a:solidFill>
                  <a:srgbClr val="000000"/>
                </a:solidFill>
                <a:latin typeface="Calibri"/>
              </a:rPr>
              <a:t>nombreux déplacements dans le cadre des accompagnements liés aux problématiques de santé </a:t>
            </a:r>
            <a:r>
              <a:rPr b="0" lang="fr-FR" sz="1800" spc="-1" strike="noStrike">
                <a:solidFill>
                  <a:srgbClr val="000000"/>
                </a:solidFill>
                <a:latin typeface="Calibri"/>
              </a:rPr>
              <a:t>:</a:t>
            </a:r>
            <a:endParaRPr b="0" lang="fr-FR" sz="1800" spc="-1" strike="noStrike">
              <a:latin typeface="Arial"/>
            </a:endParaRPr>
          </a:p>
          <a:p>
            <a:pPr algn="just">
              <a:lnSpc>
                <a:spcPct val="100000"/>
              </a:lnSpc>
            </a:pPr>
            <a:r>
              <a:rPr b="0" lang="fr-FR" sz="1800" spc="-1" strike="noStrike">
                <a:solidFill>
                  <a:srgbClr val="000000"/>
                </a:solidFill>
                <a:latin typeface="Calibri"/>
              </a:rPr>
              <a:t>Par exemple notre territoire n’a pas de CEGIDD (Centres gratuits d’information, de dépistage et de diagnostic), pas de centre de santé sexuelle, pas de centre de vaccination, peu de consultations spécialisées, pas de maternité (mais centre de périnatalité), pas d’IRM pour le moment…</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sp>
        <p:nvSpPr>
          <p:cNvPr id="526" name="CustomShape 3"/>
          <p:cNvSpPr/>
          <p:nvPr/>
        </p:nvSpPr>
        <p:spPr>
          <a:xfrm>
            <a:off x="930240" y="1580760"/>
            <a:ext cx="10330920" cy="20106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La Mission d’appui aux PASS de Verneuil est souvent sollicitée pour faire face aux problématiques de transport du territoire :</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Calibri"/>
              </a:rPr>
              <a:t>- Des personnes, pouvant être facilement autonomes dans leur parcours de soins y renoncent, faute de transport.</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7" name="CustomShape 1"/>
          <p:cNvSpPr/>
          <p:nvPr/>
        </p:nvSpPr>
        <p:spPr>
          <a:xfrm>
            <a:off x="2990880" y="82764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Les perspectives 2026</a:t>
            </a:r>
            <a:endParaRPr b="0" lang="fr-FR" sz="3600" spc="-1" strike="noStrike">
              <a:latin typeface="Arial"/>
            </a:endParaRPr>
          </a:p>
        </p:txBody>
      </p:sp>
      <p:sp>
        <p:nvSpPr>
          <p:cNvPr id="528" name="CustomShape 2"/>
          <p:cNvSpPr/>
          <p:nvPr/>
        </p:nvSpPr>
        <p:spPr>
          <a:xfrm>
            <a:off x="763200" y="1980000"/>
            <a:ext cx="9779760" cy="3342240"/>
          </a:xfrm>
          <a:prstGeom prst="actionButtonBlank">
            <a:avLst/>
          </a:prstGeom>
          <a:solidFill>
            <a:schemeClr val="accent1">
              <a:lumMod val="40000"/>
              <a:lumOff val="6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fr-FR" sz="2400" spc="-1" strike="noStrike">
                <a:solidFill>
                  <a:srgbClr val="ffffff"/>
                </a:solidFill>
                <a:latin typeface="Calibri"/>
              </a:rPr>
              <a:t>Nouvelle feuille de route départementale du PRAPS (</a:t>
            </a:r>
            <a:r>
              <a:rPr b="0" lang="fr-FR" sz="2400" spc="-1" strike="noStrike">
                <a:solidFill>
                  <a:srgbClr val="ffffff"/>
                </a:solidFill>
                <a:latin typeface="Calibri"/>
              </a:rPr>
              <a:t>Programme régional d'accès à la prévention et aux soins des personnes précaires)</a:t>
            </a:r>
            <a:r>
              <a:rPr b="1" lang="fr-FR" sz="2400" spc="-1" strike="noStrike">
                <a:solidFill>
                  <a:srgbClr val="ffffff"/>
                </a:solidFill>
                <a:latin typeface="Calibri"/>
              </a:rPr>
              <a:t>:</a:t>
            </a:r>
            <a:endParaRPr b="0" lang="fr-FR" sz="2400" spc="-1" strike="noStrike">
              <a:latin typeface="Arial"/>
            </a:endParaRPr>
          </a:p>
          <a:p>
            <a:pPr algn="ctr">
              <a:lnSpc>
                <a:spcPct val="100000"/>
              </a:lnSpc>
            </a:pPr>
            <a:endParaRPr b="0" lang="fr-FR" sz="2400" spc="-1" strike="noStrike">
              <a:latin typeface="Arial"/>
            </a:endParaRPr>
          </a:p>
          <a:p>
            <a:pPr marL="285840" indent="-285480" algn="ctr">
              <a:lnSpc>
                <a:spcPct val="100000"/>
              </a:lnSpc>
              <a:buClr>
                <a:srgbClr val="ffffff"/>
              </a:buClr>
              <a:buFont typeface="StarSymbol"/>
              <a:buChar char="-"/>
            </a:pPr>
            <a:r>
              <a:rPr b="0" lang="fr-FR" sz="2400" spc="-1" strike="noStrike">
                <a:solidFill>
                  <a:srgbClr val="ffffff"/>
                </a:solidFill>
                <a:latin typeface="Calibri"/>
              </a:rPr>
              <a:t>Améliorer le parcours en santé mentale de personnes en situation de précarité (territoires INSE et IBTN)</a:t>
            </a:r>
            <a:endParaRPr b="0" lang="fr-FR" sz="2400" spc="-1" strike="noStrike">
              <a:latin typeface="Arial"/>
            </a:endParaRPr>
          </a:p>
          <a:p>
            <a:pPr algn="ctr">
              <a:lnSpc>
                <a:spcPct val="100000"/>
              </a:lnSpc>
            </a:pPr>
            <a:endParaRPr b="0" lang="fr-FR" sz="2400" spc="-1" strike="noStrike">
              <a:latin typeface="Arial"/>
            </a:endParaRPr>
          </a:p>
          <a:p>
            <a:pPr marL="285840" indent="-285480" algn="ctr">
              <a:lnSpc>
                <a:spcPct val="100000"/>
              </a:lnSpc>
              <a:buClr>
                <a:srgbClr val="ffffff"/>
              </a:buClr>
              <a:buFont typeface="StarSymbol"/>
              <a:buChar char="-"/>
            </a:pPr>
            <a:r>
              <a:rPr b="0" lang="fr-FR" sz="2400" spc="-1" strike="noStrike">
                <a:solidFill>
                  <a:srgbClr val="ffffff"/>
                </a:solidFill>
                <a:latin typeface="Calibri"/>
              </a:rPr>
              <a:t> </a:t>
            </a:r>
            <a:r>
              <a:rPr b="0" lang="fr-FR" sz="2400" spc="-1" strike="noStrike">
                <a:solidFill>
                  <a:srgbClr val="ffffff"/>
                </a:solidFill>
                <a:latin typeface="Calibri"/>
              </a:rPr>
              <a:t>Organiser l’accès aux soins en milieu rural en développant l’articulation entre les acteurs de la précarité (Territoire INSE)</a:t>
            </a:r>
            <a:endParaRPr b="0" lang="fr-FR" sz="2400" spc="-1" strike="noStrike">
              <a:latin typeface="Arial"/>
            </a:endParaRPr>
          </a:p>
          <a:p>
            <a:pPr algn="ctr">
              <a:lnSpc>
                <a:spcPct val="100000"/>
              </a:lnSpc>
            </a:pPr>
            <a:endParaRPr b="0" lang="fr-FR" sz="2400" spc="-1" strike="noStrike">
              <a:latin typeface="Arial"/>
            </a:endParaRPr>
          </a:p>
        </p:txBody>
      </p:sp>
    </p:spTree>
  </p:cSld>
  <mc:AlternateContent>
    <mc:Choice Requires="p14">
      <p:transition p14:dur="10"/>
    </mc:Choice>
    <mc:Fallback>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CustomShape 1"/>
          <p:cNvSpPr/>
          <p:nvPr/>
        </p:nvSpPr>
        <p:spPr>
          <a:xfrm>
            <a:off x="888120" y="2696040"/>
            <a:ext cx="8733600" cy="369000"/>
          </a:xfrm>
          <a:prstGeom prst="rect">
            <a:avLst/>
          </a:prstGeom>
          <a:noFill/>
          <a:ln w="0">
            <a:noFill/>
          </a:ln>
        </p:spPr>
        <p:style>
          <a:lnRef idx="0"/>
          <a:fillRef idx="0"/>
          <a:effectRef idx="0"/>
          <a:fontRef idx="minor"/>
        </p:style>
      </p:sp>
      <p:sp>
        <p:nvSpPr>
          <p:cNvPr id="155" name="CustomShape 2"/>
          <p:cNvSpPr/>
          <p:nvPr/>
        </p:nvSpPr>
        <p:spPr>
          <a:xfrm>
            <a:off x="1058760" y="2038320"/>
            <a:ext cx="8562960" cy="1736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Light"/>
                <a:ea typeface="Calibri Light"/>
              </a:rPr>
              <a:t>L’équipe pluridisciplinaire d’une PASS est composée a minima:</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 médecin</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d’un(e) assistant(e) social(e)</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 agent d’accueil</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D’un(e) infirmier(e)</a:t>
            </a:r>
            <a:endParaRPr b="0" lang="fr-FR" sz="1800" spc="-1" strike="noStrike">
              <a:latin typeface="Arial"/>
            </a:endParaRPr>
          </a:p>
          <a:p>
            <a:pPr>
              <a:lnSpc>
                <a:spcPct val="100000"/>
              </a:lnSpc>
            </a:pPr>
            <a:endParaRPr b="0" lang="fr-FR" sz="1800" spc="-1" strike="noStrike">
              <a:latin typeface="Arial"/>
            </a:endParaRPr>
          </a:p>
        </p:txBody>
      </p:sp>
      <p:sp>
        <p:nvSpPr>
          <p:cNvPr id="156" name="CustomShape 3"/>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Différence PASS et Mission d’Appui aux PASS</a:t>
            </a:r>
            <a:endParaRPr b="0" lang="fr-FR" sz="3600" spc="-1" strike="noStrike">
              <a:latin typeface="Arial"/>
            </a:endParaRPr>
          </a:p>
        </p:txBody>
      </p:sp>
      <p:sp>
        <p:nvSpPr>
          <p:cNvPr id="157" name="CustomShape 4"/>
          <p:cNvSpPr/>
          <p:nvPr/>
        </p:nvSpPr>
        <p:spPr>
          <a:xfrm>
            <a:off x="1058760" y="4051800"/>
            <a:ext cx="8562960" cy="1736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Webdings"/>
                <a:ea typeface="Calibri Light"/>
              </a:rPr>
              <a:t></a:t>
            </a:r>
            <a:r>
              <a:rPr b="1" lang="fr-FR" sz="1800" spc="-1" strike="noStrike">
                <a:solidFill>
                  <a:srgbClr val="000000"/>
                </a:solidFill>
                <a:latin typeface="Calibri Light"/>
                <a:ea typeface="Calibri Light"/>
              </a:rPr>
              <a:t>Possibilité, si cela est nécessaire, de proposer une consultation médicale aux personnes sans droits / avec droits incomplets à la santé</a:t>
            </a:r>
            <a:endParaRPr b="0" lang="fr-FR" sz="1800" spc="-1" strike="noStrike">
              <a:latin typeface="Arial"/>
            </a:endParaRPr>
          </a:p>
          <a:p>
            <a:pPr>
              <a:lnSpc>
                <a:spcPct val="100000"/>
              </a:lnSpc>
            </a:pPr>
            <a:r>
              <a:rPr b="1" lang="fr-FR" sz="1800" spc="-1" strike="noStrike">
                <a:solidFill>
                  <a:srgbClr val="000000"/>
                </a:solidFill>
                <a:latin typeface="Webdings"/>
                <a:ea typeface="Calibri Light"/>
              </a:rPr>
              <a:t></a:t>
            </a:r>
            <a:r>
              <a:rPr b="1" lang="fr-FR" sz="1800" spc="-1" strike="noStrike">
                <a:solidFill>
                  <a:srgbClr val="000000"/>
                </a:solidFill>
                <a:latin typeface="Calibri Light"/>
                <a:ea typeface="Calibri Light"/>
              </a:rPr>
              <a:t> </a:t>
            </a:r>
            <a:r>
              <a:rPr b="1" lang="fr-FR" sz="1800" spc="-1" strike="noStrike">
                <a:solidFill>
                  <a:srgbClr val="000000"/>
                </a:solidFill>
                <a:latin typeface="Calibri Light"/>
                <a:ea typeface="Calibri Light"/>
              </a:rPr>
              <a:t>Si cela le nécessite, un traitement peut être prescrit</a:t>
            </a:r>
            <a:endParaRPr b="0" lang="fr-FR" sz="1800" spc="-1" strike="noStrike">
              <a:latin typeface="Arial"/>
            </a:endParaRPr>
          </a:p>
          <a:p>
            <a:pPr>
              <a:lnSpc>
                <a:spcPct val="100000"/>
              </a:lnSpc>
            </a:pPr>
            <a:r>
              <a:rPr b="1" lang="fr-FR" sz="1800" spc="-1" strike="noStrike">
                <a:solidFill>
                  <a:srgbClr val="000000"/>
                </a:solidFill>
                <a:latin typeface="Webdings"/>
                <a:ea typeface="Calibri Light"/>
              </a:rPr>
              <a:t></a:t>
            </a:r>
            <a:r>
              <a:rPr b="1" lang="fr-FR" sz="1800" spc="-1" strike="noStrike">
                <a:solidFill>
                  <a:srgbClr val="000000"/>
                </a:solidFill>
                <a:latin typeface="Calibri Light"/>
                <a:ea typeface="Calibri Light"/>
              </a:rPr>
              <a:t> </a:t>
            </a:r>
            <a:r>
              <a:rPr b="1" lang="fr-FR" sz="1800" spc="-1" strike="noStrike">
                <a:solidFill>
                  <a:srgbClr val="000000"/>
                </a:solidFill>
                <a:latin typeface="Calibri Light"/>
                <a:ea typeface="Calibri Light"/>
              </a:rPr>
              <a:t>Ce traitement est délivré par la pharmacie du centre hospitalier auquel est rattachée la PASS (personnes sans droits à la santé ou avec droits partiels)</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nodeType="clickEffect" fill="hold" presetClass="entr" presetID="10">
                                  <p:stCondLst>
                                    <p:cond delay="0"/>
                                  </p:stCondLst>
                                  <p:childTnLst>
                                    <p:set>
                                      <p:cBhvr>
                                        <p:cTn id="36" dur="1" fill="hold">
                                          <p:stCondLst>
                                            <p:cond delay="0"/>
                                          </p:stCondLst>
                                        </p:cTn>
                                        <p:tgtEl>
                                          <p:spTgt spid="155"/>
                                        </p:tgtEl>
                                        <p:attrNameLst>
                                          <p:attrName>style.visibility</p:attrName>
                                        </p:attrNameLst>
                                      </p:cBhvr>
                                      <p:to>
                                        <p:strVal val="visible"/>
                                      </p:to>
                                    </p:set>
                                    <p:animEffect filter="fade" transition="in">
                                      <p:cBhvr additive="repl">
                                        <p:cTn id="37" dur="500"/>
                                        <p:tgtEl>
                                          <p:spTgt spid="155"/>
                                        </p:tgtEl>
                                      </p:cBhvr>
                                    </p:animEffect>
                                  </p:childTnLst>
                                </p:cTn>
                              </p:par>
                            </p:childTnLst>
                          </p:cTn>
                        </p:par>
                      </p:childTnLst>
                    </p:cTn>
                  </p:par>
                  <p:par>
                    <p:cTn id="38" fill="hold">
                      <p:stCondLst>
                        <p:cond delay="indefinite"/>
                      </p:stCondLst>
                      <p:childTnLst>
                        <p:par>
                          <p:cTn id="39" fill="hold">
                            <p:stCondLst>
                              <p:cond delay="0"/>
                            </p:stCondLst>
                            <p:childTnLst>
                              <p:par>
                                <p:cTn id="40" nodeType="clickEffect" fill="hold" presetClass="entr" presetID="10">
                                  <p:stCondLst>
                                    <p:cond delay="0"/>
                                  </p:stCondLst>
                                  <p:childTnLst>
                                    <p:set>
                                      <p:cBhvr>
                                        <p:cTn id="41" dur="1" fill="hold">
                                          <p:stCondLst>
                                            <p:cond delay="0"/>
                                          </p:stCondLst>
                                        </p:cTn>
                                        <p:tgtEl>
                                          <p:spTgt spid="157"/>
                                        </p:tgtEl>
                                        <p:attrNameLst>
                                          <p:attrName>style.visibility</p:attrName>
                                        </p:attrNameLst>
                                      </p:cBhvr>
                                      <p:to>
                                        <p:strVal val="visible"/>
                                      </p:to>
                                    </p:set>
                                    <p:animEffect filter="fade" transition="in">
                                      <p:cBhvr additive="repl">
                                        <p:cTn id="42"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CustomShape 1"/>
          <p:cNvSpPr/>
          <p:nvPr/>
        </p:nvSpPr>
        <p:spPr>
          <a:xfrm>
            <a:off x="2959200" y="48060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Les perspectives 2026</a:t>
            </a:r>
            <a:endParaRPr b="0" lang="fr-FR" sz="3600" spc="-1" strike="noStrike">
              <a:latin typeface="Arial"/>
            </a:endParaRPr>
          </a:p>
        </p:txBody>
      </p:sp>
      <p:sp>
        <p:nvSpPr>
          <p:cNvPr id="530" name="CustomShape 2"/>
          <p:cNvSpPr/>
          <p:nvPr/>
        </p:nvSpPr>
        <p:spPr>
          <a:xfrm>
            <a:off x="1201680" y="2521440"/>
            <a:ext cx="8830800" cy="1736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Approfondir le travail de partenariat débuté en 2025:</a:t>
            </a:r>
            <a:endParaRPr b="0" lang="fr-FR" sz="1800" spc="-1" strike="noStrike">
              <a:latin typeface="Arial"/>
            </a:endParaRPr>
          </a:p>
          <a:p>
            <a:pPr>
              <a:lnSpc>
                <a:spcPct val="100000"/>
              </a:lnSpc>
            </a:pPr>
            <a:r>
              <a:rPr b="0" lang="fr-FR" sz="1800" spc="-1" strike="noStrike">
                <a:solidFill>
                  <a:srgbClr val="000000"/>
                </a:solidFill>
                <a:latin typeface="Calibri"/>
              </a:rPr>
              <a:t>Nouveautés 2026 : </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Partenariat </a:t>
            </a:r>
            <a:r>
              <a:rPr b="1" lang="fr-FR" sz="1800" spc="-1" strike="noStrike">
                <a:solidFill>
                  <a:srgbClr val="000000"/>
                </a:solidFill>
                <a:latin typeface="Calibri"/>
              </a:rPr>
              <a:t>CCAS</a:t>
            </a:r>
            <a:r>
              <a:rPr b="0" lang="fr-FR" sz="1800" spc="-1" strike="noStrike">
                <a:solidFill>
                  <a:srgbClr val="000000"/>
                </a:solidFill>
                <a:latin typeface="Calibri"/>
              </a:rPr>
              <a:t> Verneuil d’Avre et d’Iton – permanences épicerie sociale. </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Partenariat Intercommunalité pour permanences </a:t>
            </a:r>
            <a:r>
              <a:rPr b="1" lang="fr-FR" sz="1800" spc="-1" strike="noStrike">
                <a:solidFill>
                  <a:srgbClr val="000000"/>
                </a:solidFill>
                <a:latin typeface="Calibri"/>
              </a:rPr>
              <a:t>France Services </a:t>
            </a:r>
            <a:r>
              <a:rPr b="0" lang="fr-FR" sz="1800" spc="-1" strike="noStrike">
                <a:solidFill>
                  <a:srgbClr val="000000"/>
                </a:solidFill>
                <a:latin typeface="Calibri"/>
              </a:rPr>
              <a:t>à Verneuil, Breteuil, Rugles, Mesnils sur Iton. </a:t>
            </a:r>
            <a:endParaRPr b="0" lang="fr-FR" sz="1800" spc="-1" strike="noStrike">
              <a:latin typeface="Arial"/>
            </a:endParaRPr>
          </a:p>
          <a:p>
            <a:pPr>
              <a:lnSpc>
                <a:spcPct val="100000"/>
              </a:lnSpc>
            </a:pPr>
            <a:endParaRPr b="0" lang="fr-FR" sz="1800" spc="-1" strike="noStrike">
              <a:latin typeface="Arial"/>
            </a:endParaRPr>
          </a:p>
        </p:txBody>
      </p:sp>
      <p:sp>
        <p:nvSpPr>
          <p:cNvPr id="531" name="CustomShape 3"/>
          <p:cNvSpPr/>
          <p:nvPr/>
        </p:nvSpPr>
        <p:spPr>
          <a:xfrm>
            <a:off x="1201680" y="5499000"/>
            <a:ext cx="813312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Développer de nouvelles actions de prévention à destination des publics précaires, concernant la </a:t>
            </a:r>
            <a:r>
              <a:rPr b="1" lang="fr-FR" sz="1800" spc="-1" strike="noStrike">
                <a:solidFill>
                  <a:srgbClr val="000000"/>
                </a:solidFill>
                <a:latin typeface="Calibri"/>
              </a:rPr>
              <a:t>santé bucco-dentaire</a:t>
            </a:r>
            <a:endParaRPr b="0" lang="fr-FR" sz="1800" spc="-1" strike="noStrike">
              <a:latin typeface="Arial"/>
            </a:endParaRPr>
          </a:p>
        </p:txBody>
      </p:sp>
      <p:sp>
        <p:nvSpPr>
          <p:cNvPr id="532" name="CustomShape 4"/>
          <p:cNvSpPr/>
          <p:nvPr/>
        </p:nvSpPr>
        <p:spPr>
          <a:xfrm>
            <a:off x="1201680" y="4136400"/>
            <a:ext cx="813312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Continuer les permanences auprès des associations caritatives</a:t>
            </a:r>
            <a:endParaRPr b="0" lang="fr-FR" sz="1800" spc="-1" strike="noStrike">
              <a:latin typeface="Arial"/>
            </a:endParaRPr>
          </a:p>
        </p:txBody>
      </p:sp>
      <p:sp>
        <p:nvSpPr>
          <p:cNvPr id="533" name="CustomShape 5"/>
          <p:cNvSpPr/>
          <p:nvPr/>
        </p:nvSpPr>
        <p:spPr>
          <a:xfrm>
            <a:off x="1231200" y="4695840"/>
            <a:ext cx="8074080" cy="63900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0" lang="fr-FR" sz="1800" spc="-1" strike="noStrike">
                <a:solidFill>
                  <a:srgbClr val="000000"/>
                </a:solidFill>
                <a:latin typeface="Webdings"/>
                <a:ea typeface="Times New Roman"/>
              </a:rPr>
              <a:t></a:t>
            </a:r>
            <a:r>
              <a:rPr b="0" lang="fr-FR" sz="1800" spc="-1" strike="noStrike">
                <a:solidFill>
                  <a:srgbClr val="000000"/>
                </a:solidFill>
                <a:latin typeface="Calibri"/>
                <a:ea typeface="Times New Roman"/>
              </a:rPr>
              <a:t>Dans le contexte « Octobre Rose », poursuivre les </a:t>
            </a:r>
            <a:r>
              <a:rPr b="1" lang="fr-FR" sz="1800" spc="-1" strike="noStrike">
                <a:solidFill>
                  <a:srgbClr val="000000"/>
                </a:solidFill>
                <a:latin typeface="Calibri"/>
                <a:ea typeface="Times New Roman"/>
              </a:rPr>
              <a:t>ateliers de sensibilisation </a:t>
            </a:r>
            <a:r>
              <a:rPr b="0" lang="fr-FR" sz="1800" spc="-1" strike="noStrike">
                <a:solidFill>
                  <a:srgbClr val="000000"/>
                </a:solidFill>
                <a:latin typeface="Calibri"/>
                <a:ea typeface="Times New Roman"/>
              </a:rPr>
              <a:t>– </a:t>
            </a:r>
            <a:r>
              <a:rPr b="1" lang="fr-FR" sz="1800" spc="-1" strike="noStrike">
                <a:solidFill>
                  <a:srgbClr val="000000"/>
                </a:solidFill>
                <a:latin typeface="Calibri"/>
                <a:ea typeface="Times New Roman"/>
              </a:rPr>
              <a:t>auto palpation du sein</a:t>
            </a:r>
            <a:endParaRPr b="0" lang="fr-FR" sz="1800" spc="-1" strike="noStrike">
              <a:latin typeface="Arial"/>
            </a:endParaRPr>
          </a:p>
        </p:txBody>
      </p:sp>
      <p:sp>
        <p:nvSpPr>
          <p:cNvPr id="534" name="CustomShape 6"/>
          <p:cNvSpPr/>
          <p:nvPr/>
        </p:nvSpPr>
        <p:spPr>
          <a:xfrm>
            <a:off x="1201680" y="1758600"/>
            <a:ext cx="8830800" cy="6390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Départ de </a:t>
            </a:r>
            <a:r>
              <a:rPr b="1" lang="fr-FR" sz="1800" spc="-1" strike="noStrike">
                <a:solidFill>
                  <a:srgbClr val="000000"/>
                </a:solidFill>
                <a:latin typeface="Calibri"/>
              </a:rPr>
              <a:t>Geneviève FUNGERE </a:t>
            </a:r>
            <a:r>
              <a:rPr b="0" lang="fr-FR" sz="1800" spc="-1" strike="noStrike">
                <a:solidFill>
                  <a:srgbClr val="000000"/>
                </a:solidFill>
                <a:latin typeface="Calibri"/>
              </a:rPr>
              <a:t>de la Mission d’appui PASS et arrivée de </a:t>
            </a:r>
            <a:r>
              <a:rPr b="1" lang="fr-FR" sz="1800" spc="-1" strike="noStrike">
                <a:solidFill>
                  <a:srgbClr val="000000"/>
                </a:solidFill>
                <a:latin typeface="Calibri"/>
              </a:rPr>
              <a:t>Stéphanie ROSAS </a:t>
            </a:r>
            <a:r>
              <a:rPr b="0" lang="fr-FR" sz="1800" spc="-1" strike="noStrike">
                <a:solidFill>
                  <a:srgbClr val="000000"/>
                </a:solidFill>
                <a:latin typeface="Calibri"/>
              </a:rPr>
              <a:t>le 16/03/2026 permettant d’augmenter le temps IDE de 0,2 à 0,5 ETP</a:t>
            </a:r>
            <a:endParaRPr b="0" lang="fr-FR" sz="1800" spc="-1" strike="noStrike">
              <a:latin typeface="Arial"/>
            </a:endParaRPr>
          </a:p>
        </p:txBody>
      </p:sp>
    </p:spTree>
  </p:cSld>
  <mc:AlternateContent>
    <mc:Choice Requires="p14">
      <p:transition p14:dur="10"/>
    </mc:Choice>
    <mc:Fallback>
      <p:transition/>
    </mc:Fallback>
  </mc:AlternateContent>
  <p:timing>
    <p:tnLst>
      <p:par>
        <p:cTn id="996" dur="indefinite" restart="never" nodeType="tmRoot">
          <p:childTnLst>
            <p:seq>
              <p:cTn id="997" dur="indefinite" nodeType="mainSeq">
                <p:childTnLst>
                  <p:par>
                    <p:cTn id="998" fill="hold">
                      <p:stCondLst>
                        <p:cond delay="indefinite"/>
                      </p:stCondLst>
                      <p:childTnLst>
                        <p:par>
                          <p:cTn id="999" fill="hold">
                            <p:stCondLst>
                              <p:cond delay="0"/>
                            </p:stCondLst>
                            <p:childTnLst>
                              <p:par>
                                <p:cTn id="1000" nodeType="clickEffect" fill="hold" presetClass="entr" presetID="42">
                                  <p:stCondLst>
                                    <p:cond delay="0"/>
                                  </p:stCondLst>
                                  <p:childTnLst>
                                    <p:set>
                                      <p:cBhvr>
                                        <p:cTn id="1001" dur="1" fill="hold">
                                          <p:stCondLst>
                                            <p:cond delay="0"/>
                                          </p:stCondLst>
                                        </p:cTn>
                                        <p:tgtEl>
                                          <p:spTgt spid="534"/>
                                        </p:tgtEl>
                                        <p:attrNameLst>
                                          <p:attrName>style.visibility</p:attrName>
                                        </p:attrNameLst>
                                      </p:cBhvr>
                                      <p:to>
                                        <p:strVal val="visible"/>
                                      </p:to>
                                    </p:set>
                                    <p:animEffect filter="fade" transition="in">
                                      <p:cBhvr additive="repl">
                                        <p:cTn id="1002" dur="1000"/>
                                        <p:tgtEl>
                                          <p:spTgt spid="534"/>
                                        </p:tgtEl>
                                      </p:cBhvr>
                                    </p:animEffect>
                                    <p:anim calcmode="lin" valueType="num">
                                      <p:cBhvr additive="repl">
                                        <p:cTn id="1003" dur="1000" fill="hold"/>
                                        <p:tgtEl>
                                          <p:spTgt spid="534"/>
                                        </p:tgtEl>
                                        <p:attrNameLst>
                                          <p:attrName>ppt_x</p:attrName>
                                        </p:attrNameLst>
                                      </p:cBhvr>
                                      <p:tavLst>
                                        <p:tav tm="0">
                                          <p:val>
                                            <p:strVal val="#ppt_x"/>
                                          </p:val>
                                        </p:tav>
                                        <p:tav tm="100000">
                                          <p:val>
                                            <p:strVal val="#ppt_x"/>
                                          </p:val>
                                        </p:tav>
                                      </p:tavLst>
                                    </p:anim>
                                    <p:anim calcmode="lin" valueType="num">
                                      <p:cBhvr additive="repl">
                                        <p:cTn id="1004" dur="1000" fill="hold"/>
                                        <p:tgtEl>
                                          <p:spTgt spid="534"/>
                                        </p:tgtEl>
                                        <p:attrNameLst>
                                          <p:attrName>ppt_y</p:attrName>
                                        </p:attrNameLst>
                                      </p:cBhvr>
                                      <p:tavLst>
                                        <p:tav tm="0">
                                          <p:val>
                                            <p:strVal val="#ppt_y+.1"/>
                                          </p:val>
                                        </p:tav>
                                        <p:tav tm="100000">
                                          <p:val>
                                            <p:strVal val="#ppt_y"/>
                                          </p:val>
                                        </p:tav>
                                      </p:tavLst>
                                    </p:anim>
                                  </p:childTnLst>
                                </p:cTn>
                              </p:par>
                            </p:childTnLst>
                          </p:cTn>
                        </p:par>
                      </p:childTnLst>
                    </p:cTn>
                  </p:par>
                  <p:par>
                    <p:cTn id="1005" fill="hold">
                      <p:stCondLst>
                        <p:cond delay="indefinite"/>
                      </p:stCondLst>
                      <p:childTnLst>
                        <p:par>
                          <p:cTn id="1006" fill="hold">
                            <p:stCondLst>
                              <p:cond delay="0"/>
                            </p:stCondLst>
                            <p:childTnLst>
                              <p:par>
                                <p:cTn id="1007" nodeType="clickEffect" fill="hold" presetClass="entr" presetID="42">
                                  <p:stCondLst>
                                    <p:cond delay="0"/>
                                  </p:stCondLst>
                                  <p:childTnLst>
                                    <p:set>
                                      <p:cBhvr>
                                        <p:cTn id="1008" dur="1" fill="hold">
                                          <p:stCondLst>
                                            <p:cond delay="0"/>
                                          </p:stCondLst>
                                        </p:cTn>
                                        <p:tgtEl>
                                          <p:spTgt spid="530"/>
                                        </p:tgtEl>
                                        <p:attrNameLst>
                                          <p:attrName>style.visibility</p:attrName>
                                        </p:attrNameLst>
                                      </p:cBhvr>
                                      <p:to>
                                        <p:strVal val="visible"/>
                                      </p:to>
                                    </p:set>
                                    <p:animEffect filter="fade" transition="in">
                                      <p:cBhvr additive="repl">
                                        <p:cTn id="1009" dur="1000"/>
                                        <p:tgtEl>
                                          <p:spTgt spid="530"/>
                                        </p:tgtEl>
                                      </p:cBhvr>
                                    </p:animEffect>
                                    <p:anim calcmode="lin" valueType="num">
                                      <p:cBhvr additive="repl">
                                        <p:cTn id="1010" dur="1000" fill="hold"/>
                                        <p:tgtEl>
                                          <p:spTgt spid="530"/>
                                        </p:tgtEl>
                                        <p:attrNameLst>
                                          <p:attrName>ppt_x</p:attrName>
                                        </p:attrNameLst>
                                      </p:cBhvr>
                                      <p:tavLst>
                                        <p:tav tm="0">
                                          <p:val>
                                            <p:strVal val="#ppt_x"/>
                                          </p:val>
                                        </p:tav>
                                        <p:tav tm="100000">
                                          <p:val>
                                            <p:strVal val="#ppt_x"/>
                                          </p:val>
                                        </p:tav>
                                      </p:tavLst>
                                    </p:anim>
                                    <p:anim calcmode="lin" valueType="num">
                                      <p:cBhvr additive="repl">
                                        <p:cTn id="1011" dur="1000" fill="hold"/>
                                        <p:tgtEl>
                                          <p:spTgt spid="530"/>
                                        </p:tgtEl>
                                        <p:attrNameLst>
                                          <p:attrName>ppt_y</p:attrName>
                                        </p:attrNameLst>
                                      </p:cBhvr>
                                      <p:tavLst>
                                        <p:tav tm="0">
                                          <p:val>
                                            <p:strVal val="#ppt_y+.1"/>
                                          </p:val>
                                        </p:tav>
                                        <p:tav tm="100000">
                                          <p:val>
                                            <p:strVal val="#ppt_y"/>
                                          </p:val>
                                        </p:tav>
                                      </p:tavLst>
                                    </p:anim>
                                  </p:childTnLst>
                                </p:cTn>
                              </p:par>
                            </p:childTnLst>
                          </p:cTn>
                        </p:par>
                      </p:childTnLst>
                    </p:cTn>
                  </p:par>
                  <p:par>
                    <p:cTn id="1012" fill="hold">
                      <p:stCondLst>
                        <p:cond delay="indefinite"/>
                      </p:stCondLst>
                      <p:childTnLst>
                        <p:par>
                          <p:cTn id="1013" fill="hold">
                            <p:stCondLst>
                              <p:cond delay="0"/>
                            </p:stCondLst>
                            <p:childTnLst>
                              <p:par>
                                <p:cTn id="1014" nodeType="clickEffect" fill="hold" presetClass="entr" presetID="42">
                                  <p:stCondLst>
                                    <p:cond delay="0"/>
                                  </p:stCondLst>
                                  <p:childTnLst>
                                    <p:set>
                                      <p:cBhvr>
                                        <p:cTn id="1015" dur="1" fill="hold">
                                          <p:stCondLst>
                                            <p:cond delay="0"/>
                                          </p:stCondLst>
                                        </p:cTn>
                                        <p:tgtEl>
                                          <p:spTgt spid="532"/>
                                        </p:tgtEl>
                                        <p:attrNameLst>
                                          <p:attrName>style.visibility</p:attrName>
                                        </p:attrNameLst>
                                      </p:cBhvr>
                                      <p:to>
                                        <p:strVal val="visible"/>
                                      </p:to>
                                    </p:set>
                                    <p:animEffect filter="fade" transition="in">
                                      <p:cBhvr additive="repl">
                                        <p:cTn id="1016" dur="1000"/>
                                        <p:tgtEl>
                                          <p:spTgt spid="532"/>
                                        </p:tgtEl>
                                      </p:cBhvr>
                                    </p:animEffect>
                                    <p:anim calcmode="lin" valueType="num">
                                      <p:cBhvr additive="repl">
                                        <p:cTn id="1017" dur="1000" fill="hold"/>
                                        <p:tgtEl>
                                          <p:spTgt spid="532"/>
                                        </p:tgtEl>
                                        <p:attrNameLst>
                                          <p:attrName>ppt_x</p:attrName>
                                        </p:attrNameLst>
                                      </p:cBhvr>
                                      <p:tavLst>
                                        <p:tav tm="0">
                                          <p:val>
                                            <p:strVal val="#ppt_x"/>
                                          </p:val>
                                        </p:tav>
                                        <p:tav tm="100000">
                                          <p:val>
                                            <p:strVal val="#ppt_x"/>
                                          </p:val>
                                        </p:tav>
                                      </p:tavLst>
                                    </p:anim>
                                    <p:anim calcmode="lin" valueType="num">
                                      <p:cBhvr additive="repl">
                                        <p:cTn id="1018" dur="1000" fill="hold"/>
                                        <p:tgtEl>
                                          <p:spTgt spid="532"/>
                                        </p:tgtEl>
                                        <p:attrNameLst>
                                          <p:attrName>ppt_y</p:attrName>
                                        </p:attrNameLst>
                                      </p:cBhvr>
                                      <p:tavLst>
                                        <p:tav tm="0">
                                          <p:val>
                                            <p:strVal val="#ppt_y+.1"/>
                                          </p:val>
                                        </p:tav>
                                        <p:tav tm="100000">
                                          <p:val>
                                            <p:strVal val="#ppt_y"/>
                                          </p:val>
                                        </p:tav>
                                      </p:tavLst>
                                    </p:anim>
                                  </p:childTnLst>
                                </p:cTn>
                              </p:par>
                            </p:childTnLst>
                          </p:cTn>
                        </p:par>
                      </p:childTnLst>
                    </p:cTn>
                  </p:par>
                  <p:par>
                    <p:cTn id="1019" fill="hold">
                      <p:stCondLst>
                        <p:cond delay="indefinite"/>
                      </p:stCondLst>
                      <p:childTnLst>
                        <p:par>
                          <p:cTn id="1020" fill="hold">
                            <p:stCondLst>
                              <p:cond delay="0"/>
                            </p:stCondLst>
                            <p:childTnLst>
                              <p:par>
                                <p:cTn id="1021" nodeType="clickEffect" fill="hold" presetClass="entr" presetID="42">
                                  <p:stCondLst>
                                    <p:cond delay="0"/>
                                  </p:stCondLst>
                                  <p:childTnLst>
                                    <p:set>
                                      <p:cBhvr>
                                        <p:cTn id="1022" dur="1" fill="hold">
                                          <p:stCondLst>
                                            <p:cond delay="0"/>
                                          </p:stCondLst>
                                        </p:cTn>
                                        <p:tgtEl>
                                          <p:spTgt spid="533"/>
                                        </p:tgtEl>
                                        <p:attrNameLst>
                                          <p:attrName>style.visibility</p:attrName>
                                        </p:attrNameLst>
                                      </p:cBhvr>
                                      <p:to>
                                        <p:strVal val="visible"/>
                                      </p:to>
                                    </p:set>
                                    <p:animEffect filter="fade" transition="in">
                                      <p:cBhvr additive="repl">
                                        <p:cTn id="1023" dur="1000"/>
                                        <p:tgtEl>
                                          <p:spTgt spid="533"/>
                                        </p:tgtEl>
                                      </p:cBhvr>
                                    </p:animEffect>
                                    <p:anim calcmode="lin" valueType="num">
                                      <p:cBhvr additive="repl">
                                        <p:cTn id="1024" dur="1000" fill="hold"/>
                                        <p:tgtEl>
                                          <p:spTgt spid="533"/>
                                        </p:tgtEl>
                                        <p:attrNameLst>
                                          <p:attrName>ppt_x</p:attrName>
                                        </p:attrNameLst>
                                      </p:cBhvr>
                                      <p:tavLst>
                                        <p:tav tm="0">
                                          <p:val>
                                            <p:strVal val="#ppt_x"/>
                                          </p:val>
                                        </p:tav>
                                        <p:tav tm="100000">
                                          <p:val>
                                            <p:strVal val="#ppt_x"/>
                                          </p:val>
                                        </p:tav>
                                      </p:tavLst>
                                    </p:anim>
                                    <p:anim calcmode="lin" valueType="num">
                                      <p:cBhvr additive="repl">
                                        <p:cTn id="1025" dur="1000" fill="hold"/>
                                        <p:tgtEl>
                                          <p:spTgt spid="533"/>
                                        </p:tgtEl>
                                        <p:attrNameLst>
                                          <p:attrName>ppt_y</p:attrName>
                                        </p:attrNameLst>
                                      </p:cBhvr>
                                      <p:tavLst>
                                        <p:tav tm="0">
                                          <p:val>
                                            <p:strVal val="#ppt_y+.1"/>
                                          </p:val>
                                        </p:tav>
                                        <p:tav tm="100000">
                                          <p:val>
                                            <p:strVal val="#ppt_y"/>
                                          </p:val>
                                        </p:tav>
                                      </p:tavLst>
                                    </p:anim>
                                  </p:childTnLst>
                                </p:cTn>
                              </p:par>
                            </p:childTnLst>
                          </p:cTn>
                        </p:par>
                      </p:childTnLst>
                    </p:cTn>
                  </p:par>
                  <p:par>
                    <p:cTn id="1026" fill="hold">
                      <p:stCondLst>
                        <p:cond delay="indefinite"/>
                      </p:stCondLst>
                      <p:childTnLst>
                        <p:par>
                          <p:cTn id="1027" fill="hold">
                            <p:stCondLst>
                              <p:cond delay="0"/>
                            </p:stCondLst>
                            <p:childTnLst>
                              <p:par>
                                <p:cTn id="1028" nodeType="clickEffect" fill="hold" presetClass="entr" presetID="42">
                                  <p:stCondLst>
                                    <p:cond delay="0"/>
                                  </p:stCondLst>
                                  <p:childTnLst>
                                    <p:set>
                                      <p:cBhvr>
                                        <p:cTn id="1029" dur="1" fill="hold">
                                          <p:stCondLst>
                                            <p:cond delay="0"/>
                                          </p:stCondLst>
                                        </p:cTn>
                                        <p:tgtEl>
                                          <p:spTgt spid="531"/>
                                        </p:tgtEl>
                                        <p:attrNameLst>
                                          <p:attrName>style.visibility</p:attrName>
                                        </p:attrNameLst>
                                      </p:cBhvr>
                                      <p:to>
                                        <p:strVal val="visible"/>
                                      </p:to>
                                    </p:set>
                                    <p:animEffect filter="fade" transition="in">
                                      <p:cBhvr additive="repl">
                                        <p:cTn id="1030" dur="1000"/>
                                        <p:tgtEl>
                                          <p:spTgt spid="531"/>
                                        </p:tgtEl>
                                      </p:cBhvr>
                                    </p:animEffect>
                                    <p:anim calcmode="lin" valueType="num">
                                      <p:cBhvr additive="repl">
                                        <p:cTn id="1031" dur="1000" fill="hold"/>
                                        <p:tgtEl>
                                          <p:spTgt spid="531"/>
                                        </p:tgtEl>
                                        <p:attrNameLst>
                                          <p:attrName>ppt_x</p:attrName>
                                        </p:attrNameLst>
                                      </p:cBhvr>
                                      <p:tavLst>
                                        <p:tav tm="0">
                                          <p:val>
                                            <p:strVal val="#ppt_x"/>
                                          </p:val>
                                        </p:tav>
                                        <p:tav tm="100000">
                                          <p:val>
                                            <p:strVal val="#ppt_x"/>
                                          </p:val>
                                        </p:tav>
                                      </p:tavLst>
                                    </p:anim>
                                    <p:anim calcmode="lin" valueType="num">
                                      <p:cBhvr additive="repl">
                                        <p:cTn id="1032" dur="1000" fill="hold"/>
                                        <p:tgtEl>
                                          <p:spTgt spid="5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TextShape 1"/>
          <p:cNvSpPr txBox="1"/>
          <p:nvPr/>
        </p:nvSpPr>
        <p:spPr>
          <a:xfrm>
            <a:off x="1622520" y="2250720"/>
            <a:ext cx="7766640" cy="1645920"/>
          </a:xfrm>
          <a:prstGeom prst="rect">
            <a:avLst/>
          </a:prstGeom>
          <a:noFill/>
          <a:ln w="0">
            <a:noFill/>
          </a:ln>
        </p:spPr>
        <p:txBody>
          <a:bodyPr anchor="b">
            <a:noAutofit/>
          </a:bodyPr>
          <a:p>
            <a:pPr algn="ctr">
              <a:lnSpc>
                <a:spcPct val="100000"/>
              </a:lnSpc>
            </a:pPr>
            <a:r>
              <a:rPr b="0" lang="fr-FR" sz="4500" spc="-1" strike="noStrike">
                <a:solidFill>
                  <a:srgbClr val="000000"/>
                </a:solidFill>
                <a:latin typeface="Calibri"/>
                <a:ea typeface="ヒラギノ角ゴ Pro W3"/>
              </a:rPr>
              <a:t>Echanges</a:t>
            </a:r>
            <a:endParaRPr b="0" lang="fr-FR" sz="4500" spc="-1" strike="noStrike">
              <a:solidFill>
                <a:srgbClr val="000000"/>
              </a:solidFill>
              <a:latin typeface="Calibri"/>
            </a:endParaRPr>
          </a:p>
        </p:txBody>
      </p:sp>
    </p:spTree>
  </p:cSld>
  <mc:AlternateContent>
    <mc:Choice Requires="p14">
      <p:transition p14:dur="10"/>
    </mc:Choice>
    <mc:Fallback>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CustomShape 1"/>
          <p:cNvSpPr/>
          <p:nvPr/>
        </p:nvSpPr>
        <p:spPr>
          <a:xfrm>
            <a:off x="888120" y="2696040"/>
            <a:ext cx="8733600" cy="369000"/>
          </a:xfrm>
          <a:prstGeom prst="rect">
            <a:avLst/>
          </a:prstGeom>
          <a:noFill/>
          <a:ln w="0">
            <a:noFill/>
          </a:ln>
        </p:spPr>
        <p:style>
          <a:lnRef idx="0"/>
          <a:fillRef idx="0"/>
          <a:effectRef idx="0"/>
          <a:fontRef idx="minor"/>
        </p:style>
      </p:sp>
      <p:sp>
        <p:nvSpPr>
          <p:cNvPr id="159" name="CustomShape 2"/>
          <p:cNvSpPr/>
          <p:nvPr/>
        </p:nvSpPr>
        <p:spPr>
          <a:xfrm>
            <a:off x="1083240" y="1674720"/>
            <a:ext cx="856296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Light"/>
                <a:ea typeface="Calibri Light"/>
              </a:rPr>
              <a:t>L’équipe pluridisciplinaire d’une mission d’appui aux PASS est composée :</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d’un(e) assistant(e) social(e) / intervenant(e) social(e)</a:t>
            </a:r>
            <a:endParaRPr b="0" lang="fr-FR" sz="1800" spc="-1" strike="noStrike">
              <a:latin typeface="Arial"/>
            </a:endParaRPr>
          </a:p>
          <a:p>
            <a:pPr marL="285840" indent="-285480">
              <a:lnSpc>
                <a:spcPct val="100000"/>
              </a:lnSpc>
              <a:buClr>
                <a:srgbClr val="000000"/>
              </a:buClr>
              <a:buFont typeface="StarSymbol"/>
              <a:buChar char="-"/>
            </a:pPr>
            <a:r>
              <a:rPr b="1" lang="fr-FR" sz="1800" spc="-1" strike="noStrike">
                <a:solidFill>
                  <a:srgbClr val="000000"/>
                </a:solidFill>
                <a:latin typeface="Calibri Light"/>
                <a:ea typeface="Calibri Light"/>
              </a:rPr>
              <a:t>D’un(e) infirmier(e)</a:t>
            </a:r>
            <a:endParaRPr b="0" lang="fr-FR" sz="1800" spc="-1" strike="noStrike">
              <a:latin typeface="Arial"/>
            </a:endParaRPr>
          </a:p>
          <a:p>
            <a:pPr>
              <a:lnSpc>
                <a:spcPct val="100000"/>
              </a:lnSpc>
            </a:pPr>
            <a:endParaRPr b="0" lang="fr-FR" sz="1800" spc="-1" strike="noStrike">
              <a:latin typeface="Arial"/>
            </a:endParaRPr>
          </a:p>
        </p:txBody>
      </p:sp>
      <p:sp>
        <p:nvSpPr>
          <p:cNvPr id="160" name="CustomShape 3"/>
          <p:cNvSpPr/>
          <p:nvPr/>
        </p:nvSpPr>
        <p:spPr>
          <a:xfrm>
            <a:off x="1083240" y="398160"/>
            <a:ext cx="8326800" cy="10663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fr-FR" sz="3600" spc="-1" strike="noStrike">
                <a:solidFill>
                  <a:srgbClr val="4f81bd"/>
                </a:solidFill>
                <a:latin typeface="Calibri"/>
              </a:rPr>
              <a:t>Différence PASS et Mission d’Appui aux PASS</a:t>
            </a:r>
            <a:endParaRPr b="0" lang="fr-FR" sz="3600" spc="-1" strike="noStrike">
              <a:latin typeface="Arial"/>
            </a:endParaRPr>
          </a:p>
        </p:txBody>
      </p:sp>
      <p:sp>
        <p:nvSpPr>
          <p:cNvPr id="161" name="CustomShape 4"/>
          <p:cNvSpPr/>
          <p:nvPr/>
        </p:nvSpPr>
        <p:spPr>
          <a:xfrm>
            <a:off x="1058760" y="2726640"/>
            <a:ext cx="8562960" cy="14619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Webdings"/>
                <a:ea typeface="Calibri Light"/>
              </a:rPr>
              <a:t></a:t>
            </a:r>
            <a:r>
              <a:rPr b="1" lang="fr-FR" sz="1800" spc="-1" strike="noStrike">
                <a:solidFill>
                  <a:srgbClr val="000000"/>
                </a:solidFill>
                <a:latin typeface="Calibri Light"/>
                <a:ea typeface="Calibri Light"/>
              </a:rPr>
              <a:t>Si les droits à la santé (PUMA/CSS/AME) ne sont pas ouverts (ou partiellement ouverts) et si, suite à l’évaluation sanitaire, des besoins de consultations médicales sont avérés, les Missions d’Appui aux PASS orientent / accompagnent leurs patients vers les PASS environnantes.</a:t>
            </a:r>
            <a:endParaRPr b="0" lang="fr-FR" sz="1800" spc="-1" strike="noStrike">
              <a:latin typeface="Arial"/>
            </a:endParaRPr>
          </a:p>
          <a:p>
            <a:pPr>
              <a:lnSpc>
                <a:spcPct val="100000"/>
              </a:lnSpc>
            </a:pPr>
            <a:endParaRPr b="0" lang="fr-FR" sz="1800" spc="-1" strike="noStrike">
              <a:latin typeface="Arial"/>
            </a:endParaRPr>
          </a:p>
        </p:txBody>
      </p:sp>
      <p:sp>
        <p:nvSpPr>
          <p:cNvPr id="162" name="CustomShape 5"/>
          <p:cNvSpPr/>
          <p:nvPr/>
        </p:nvSpPr>
        <p:spPr>
          <a:xfrm>
            <a:off x="1058760" y="4086360"/>
            <a:ext cx="8562960" cy="9133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Webdings"/>
                <a:ea typeface="Calibri Light"/>
              </a:rPr>
              <a:t></a:t>
            </a:r>
            <a:r>
              <a:rPr b="1" lang="fr-FR" sz="1800" spc="-1" strike="noStrike">
                <a:solidFill>
                  <a:srgbClr val="000000"/>
                </a:solidFill>
                <a:latin typeface="Calibri Light"/>
                <a:ea typeface="Calibri Light"/>
              </a:rPr>
              <a:t>Concernant la MA PASS du territoire INSE, les PASS les plus proches sont L’Aigle (26 km aller), et Evreux (40 km aller)</a:t>
            </a:r>
            <a:endParaRPr b="0" lang="fr-FR" sz="1800" spc="-1" strike="noStrike">
              <a:latin typeface="Arial"/>
            </a:endParaRPr>
          </a:p>
          <a:p>
            <a:pPr>
              <a:lnSpc>
                <a:spcPct val="100000"/>
              </a:lnSpc>
            </a:pPr>
            <a:endParaRPr b="0" lang="fr-FR" sz="1800" spc="-1" strike="noStrike">
              <a:latin typeface="Arial"/>
            </a:endParaRPr>
          </a:p>
        </p:txBody>
      </p:sp>
      <p:sp>
        <p:nvSpPr>
          <p:cNvPr id="163" name="CustomShape 6"/>
          <p:cNvSpPr/>
          <p:nvPr/>
        </p:nvSpPr>
        <p:spPr>
          <a:xfrm>
            <a:off x="1618200" y="4874400"/>
            <a:ext cx="7273440" cy="146196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1" lang="fr-FR" sz="1800" spc="-1" strike="noStrike">
                <a:solidFill>
                  <a:srgbClr val="000000"/>
                </a:solidFill>
                <a:latin typeface="Calibri Light"/>
              </a:rPr>
              <a:t>En Normandie: </a:t>
            </a:r>
            <a:endParaRPr b="0" lang="fr-FR" sz="1800" spc="-1" strike="noStrike">
              <a:latin typeface="Arial"/>
            </a:endParaRPr>
          </a:p>
          <a:p>
            <a:pPr>
              <a:lnSpc>
                <a:spcPct val="100000"/>
              </a:lnSpc>
            </a:pPr>
            <a:r>
              <a:rPr b="1" lang="fr-FR" sz="1800" spc="-1" strike="noStrike">
                <a:solidFill>
                  <a:srgbClr val="000000"/>
                </a:solidFill>
                <a:latin typeface="Calibri Light"/>
              </a:rPr>
              <a:t>22 PASS somatiques –6 PASS dentaires –1 PASS psy -5 missions d’appui aux PASS. - 1 PASS de ville - 1 mission d’appui aux PASS pour l’accueil des migrants </a:t>
            </a:r>
            <a:endParaRPr b="0" lang="fr-FR" sz="1800" spc="-1" strike="noStrike">
              <a:latin typeface="Arial"/>
            </a:endParaRPr>
          </a:p>
          <a:p>
            <a:pPr>
              <a:lnSpc>
                <a:spcPct val="100000"/>
              </a:lnSpc>
            </a:pPr>
            <a:r>
              <a:rPr b="1" lang="fr-FR" sz="1800" spc="-1" strike="noStrike">
                <a:solidFill>
                  <a:srgbClr val="000000"/>
                </a:solidFill>
                <a:latin typeface="Calibri Light"/>
              </a:rPr>
              <a:t>- 1 coordination régionale des PASS</a:t>
            </a:r>
            <a:endParaRPr b="0" lang="fr-FR" sz="1800" spc="-1" strike="noStrike">
              <a:latin typeface="Arial"/>
            </a:endParaRPr>
          </a:p>
          <a:p>
            <a:pPr>
              <a:lnSpc>
                <a:spcPct val="100000"/>
              </a:lnSpc>
            </a:pPr>
            <a:endParaRPr b="0" lang="fr-FR" sz="1800" spc="-1" strike="noStrike">
              <a:latin typeface="Arial"/>
            </a:endParaRPr>
          </a:p>
        </p:txBody>
      </p:sp>
    </p:spTree>
  </p:cSld>
  <mc:AlternateContent>
    <mc:Choice Requires="p14">
      <p:transition p14:dur="10"/>
    </mc:Choice>
    <mc:Fallback>
      <p:transition/>
    </mc:Fallback>
  </mc:AlternateContent>
  <p:timing>
    <p:tnLst>
      <p:par>
        <p:cTn id="43" dur="indefinite" restart="never" nodeType="tmRoot">
          <p:childTnLst>
            <p:seq>
              <p:cTn id="44" dur="indefinite" nodeType="mainSeq">
                <p:childTnLst>
                  <p:par>
                    <p:cTn id="45" fill="hold">
                      <p:stCondLst>
                        <p:cond delay="indefinite"/>
                      </p:stCondLst>
                      <p:childTnLst>
                        <p:par>
                          <p:cTn id="46" fill="hold">
                            <p:stCondLst>
                              <p:cond delay="0"/>
                            </p:stCondLst>
                            <p:childTnLst>
                              <p:par>
                                <p:cTn id="47" nodeType="clickEffect" fill="hold" presetClass="entr" presetID="10">
                                  <p:stCondLst>
                                    <p:cond delay="0"/>
                                  </p:stCondLst>
                                  <p:childTnLst>
                                    <p:set>
                                      <p:cBhvr>
                                        <p:cTn id="48" dur="1" fill="hold">
                                          <p:stCondLst>
                                            <p:cond delay="0"/>
                                          </p:stCondLst>
                                        </p:cTn>
                                        <p:tgtEl>
                                          <p:spTgt spid="159"/>
                                        </p:tgtEl>
                                        <p:attrNameLst>
                                          <p:attrName>style.visibility</p:attrName>
                                        </p:attrNameLst>
                                      </p:cBhvr>
                                      <p:to>
                                        <p:strVal val="visible"/>
                                      </p:to>
                                    </p:set>
                                    <p:animEffect filter="fade" transition="in">
                                      <p:cBhvr additive="repl">
                                        <p:cTn id="49" dur="500"/>
                                        <p:tgtEl>
                                          <p:spTgt spid="159"/>
                                        </p:tgtEl>
                                      </p:cBhvr>
                                    </p:animEffect>
                                  </p:childTnLst>
                                </p:cTn>
                              </p:par>
                            </p:childTnLst>
                          </p:cTn>
                        </p:par>
                      </p:childTnLst>
                    </p:cTn>
                  </p:par>
                  <p:par>
                    <p:cTn id="50" fill="hold">
                      <p:stCondLst>
                        <p:cond delay="indefinite"/>
                      </p:stCondLst>
                      <p:childTnLst>
                        <p:par>
                          <p:cTn id="51" fill="hold">
                            <p:stCondLst>
                              <p:cond delay="0"/>
                            </p:stCondLst>
                            <p:childTnLst>
                              <p:par>
                                <p:cTn id="52" nodeType="clickEffect" fill="hold" presetClass="entr" presetID="10">
                                  <p:stCondLst>
                                    <p:cond delay="0"/>
                                  </p:stCondLst>
                                  <p:childTnLst>
                                    <p:set>
                                      <p:cBhvr>
                                        <p:cTn id="53" dur="1" fill="hold">
                                          <p:stCondLst>
                                            <p:cond delay="0"/>
                                          </p:stCondLst>
                                        </p:cTn>
                                        <p:tgtEl>
                                          <p:spTgt spid="161"/>
                                        </p:tgtEl>
                                        <p:attrNameLst>
                                          <p:attrName>style.visibility</p:attrName>
                                        </p:attrNameLst>
                                      </p:cBhvr>
                                      <p:to>
                                        <p:strVal val="visible"/>
                                      </p:to>
                                    </p:set>
                                    <p:animEffect filter="fade" transition="in">
                                      <p:cBhvr additive="repl">
                                        <p:cTn id="54" dur="500"/>
                                        <p:tgtEl>
                                          <p:spTgt spid="161"/>
                                        </p:tgtEl>
                                      </p:cBhvr>
                                    </p:animEffect>
                                  </p:childTnLst>
                                </p:cTn>
                              </p:par>
                            </p:childTnLst>
                          </p:cTn>
                        </p:par>
                      </p:childTnLst>
                    </p:cTn>
                  </p:par>
                  <p:par>
                    <p:cTn id="55" fill="hold">
                      <p:stCondLst>
                        <p:cond delay="indefinite"/>
                      </p:stCondLst>
                      <p:childTnLst>
                        <p:par>
                          <p:cTn id="56" fill="hold">
                            <p:stCondLst>
                              <p:cond delay="0"/>
                            </p:stCondLst>
                            <p:childTnLst>
                              <p:par>
                                <p:cTn id="57" nodeType="clickEffect" fill="hold" presetClass="entr" presetID="10">
                                  <p:stCondLst>
                                    <p:cond delay="0"/>
                                  </p:stCondLst>
                                  <p:childTnLst>
                                    <p:set>
                                      <p:cBhvr>
                                        <p:cTn id="58" dur="1" fill="hold">
                                          <p:stCondLst>
                                            <p:cond delay="0"/>
                                          </p:stCondLst>
                                        </p:cTn>
                                        <p:tgtEl>
                                          <p:spTgt spid="162"/>
                                        </p:tgtEl>
                                        <p:attrNameLst>
                                          <p:attrName>style.visibility</p:attrName>
                                        </p:attrNameLst>
                                      </p:cBhvr>
                                      <p:to>
                                        <p:strVal val="visible"/>
                                      </p:to>
                                    </p:set>
                                    <p:animEffect filter="fade" transition="in">
                                      <p:cBhvr additive="repl">
                                        <p:cTn id="59" dur="500"/>
                                        <p:tgtEl>
                                          <p:spTgt spid="162"/>
                                        </p:tgtEl>
                                      </p:cBhvr>
                                    </p:animEffect>
                                  </p:childTnLst>
                                </p:cTn>
                              </p:par>
                            </p:childTnLst>
                          </p:cTn>
                        </p:par>
                      </p:childTnLst>
                    </p:cTn>
                  </p:par>
                  <p:par>
                    <p:cTn id="60" fill="hold">
                      <p:stCondLst>
                        <p:cond delay="indefinite"/>
                      </p:stCondLst>
                      <p:childTnLst>
                        <p:par>
                          <p:cTn id="61" fill="hold">
                            <p:stCondLst>
                              <p:cond delay="0"/>
                            </p:stCondLst>
                            <p:childTnLst>
                              <p:par>
                                <p:cTn id="62" nodeType="clickEffect" fill="hold" presetClass="entr" presetID="21" presetSubtype="1">
                                  <p:stCondLst>
                                    <p:cond delay="0"/>
                                  </p:stCondLst>
                                  <p:childTnLst>
                                    <p:set>
                                      <p:cBhvr>
                                        <p:cTn id="63" dur="1" fill="hold">
                                          <p:stCondLst>
                                            <p:cond delay="0"/>
                                          </p:stCondLst>
                                        </p:cTn>
                                        <p:tgtEl>
                                          <p:spTgt spid="163"/>
                                        </p:tgtEl>
                                        <p:attrNameLst>
                                          <p:attrName>style.visibility</p:attrName>
                                        </p:attrNameLst>
                                      </p:cBhvr>
                                      <p:to>
                                        <p:strVal val="visible"/>
                                      </p:to>
                                    </p:set>
                                    <p:animEffect filter="wheel(1)" transition="in">
                                      <p:cBhvr additive="repl">
                                        <p:cTn id="64" dur="2000"/>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Shape 1"/>
          <p:cNvSpPr txBox="1"/>
          <p:nvPr/>
        </p:nvSpPr>
        <p:spPr>
          <a:xfrm>
            <a:off x="609480" y="274680"/>
            <a:ext cx="10972440" cy="1142640"/>
          </a:xfrm>
          <a:prstGeom prst="rect">
            <a:avLst/>
          </a:prstGeom>
          <a:noFill/>
          <a:ln w="0">
            <a:noFill/>
          </a:ln>
        </p:spPr>
        <p:txBody>
          <a:bodyPr anchor="ctr">
            <a:noAutofit/>
          </a:bodyPr>
          <a:p>
            <a:pPr algn="ctr">
              <a:lnSpc>
                <a:spcPct val="100000"/>
              </a:lnSpc>
            </a:pPr>
            <a:r>
              <a:rPr b="0" lang="fr-FR" sz="3600" spc="-1" strike="noStrike">
                <a:solidFill>
                  <a:srgbClr val="000000"/>
                </a:solidFill>
                <a:latin typeface="Calibri"/>
                <a:ea typeface="ヒラギノ角ゴ Pro W3"/>
              </a:rPr>
              <a:t>Qui sommes-nous ?</a:t>
            </a:r>
            <a:endParaRPr b="0" lang="fr-FR" sz="3600" spc="-1" strike="noStrike">
              <a:solidFill>
                <a:srgbClr val="000000"/>
              </a:solidFill>
              <a:latin typeface="Calibri"/>
            </a:endParaRPr>
          </a:p>
        </p:txBody>
      </p:sp>
      <p:pic>
        <p:nvPicPr>
          <p:cNvPr id="165" name="Espace réservé du contenu 4" descr=""/>
          <p:cNvPicPr/>
          <p:nvPr/>
        </p:nvPicPr>
        <p:blipFill>
          <a:blip r:embed="rId1"/>
          <a:srcRect l="13743" t="12410" r="25447" b="9798"/>
          <a:stretch/>
        </p:blipFill>
        <p:spPr>
          <a:xfrm>
            <a:off x="9573840" y="3100680"/>
            <a:ext cx="2166840" cy="2338560"/>
          </a:xfrm>
          <a:prstGeom prst="rect">
            <a:avLst/>
          </a:prstGeom>
          <a:ln w="0">
            <a:noFill/>
          </a:ln>
        </p:spPr>
      </p:pic>
      <p:pic>
        <p:nvPicPr>
          <p:cNvPr id="166" name="Image 8" descr=""/>
          <p:cNvPicPr/>
          <p:nvPr/>
        </p:nvPicPr>
        <p:blipFill>
          <a:blip r:embed="rId2"/>
          <a:srcRect l="25926" t="12095" r="30104" b="24063"/>
          <a:stretch/>
        </p:blipFill>
        <p:spPr>
          <a:xfrm>
            <a:off x="451080" y="3645720"/>
            <a:ext cx="2239200" cy="2742840"/>
          </a:xfrm>
          <a:prstGeom prst="rect">
            <a:avLst/>
          </a:prstGeom>
          <a:ln w="0">
            <a:noFill/>
          </a:ln>
        </p:spPr>
      </p:pic>
      <p:sp>
        <p:nvSpPr>
          <p:cNvPr id="167" name="CustomShape 2"/>
          <p:cNvSpPr/>
          <p:nvPr/>
        </p:nvSpPr>
        <p:spPr>
          <a:xfrm>
            <a:off x="2193840" y="1419480"/>
            <a:ext cx="4372200" cy="2537280"/>
          </a:xfrm>
          <a:prstGeom prst="wedgeRectCallout">
            <a:avLst>
              <a:gd name="adj1" fmla="val -44861"/>
              <a:gd name="adj2" fmla="val 63179"/>
            </a:avLst>
          </a:pr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68" name="CustomShape 3"/>
          <p:cNvSpPr/>
          <p:nvPr/>
        </p:nvSpPr>
        <p:spPr>
          <a:xfrm flipH="1">
            <a:off x="2386800" y="1438920"/>
            <a:ext cx="4067640" cy="201060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Geneviève FUNGERE</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IDE à 0,2 ETP sur la MA PASS en 2025</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Autres missions au sein du CH :</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Santé au travail</a:t>
            </a:r>
            <a:endParaRPr b="0" lang="fr-FR" sz="1800" spc="-1" strike="noStrike">
              <a:latin typeface="Arial"/>
            </a:endParaRPr>
          </a:p>
          <a:p>
            <a:pPr marL="285840" indent="-285480">
              <a:lnSpc>
                <a:spcPct val="100000"/>
              </a:lnSpc>
              <a:buClr>
                <a:srgbClr val="000000"/>
              </a:buClr>
              <a:buFont typeface="StarSymbol"/>
              <a:buChar char="-"/>
            </a:pPr>
            <a:r>
              <a:rPr b="0" lang="fr-FR" sz="1800" spc="-1" strike="noStrike">
                <a:solidFill>
                  <a:srgbClr val="000000"/>
                </a:solidFill>
                <a:latin typeface="Calibri"/>
              </a:rPr>
              <a:t>Santé publique</a:t>
            </a:r>
            <a:endParaRPr b="0" lang="fr-FR" sz="1800" spc="-1" strike="noStrike">
              <a:latin typeface="Arial"/>
            </a:endParaRPr>
          </a:p>
        </p:txBody>
      </p:sp>
      <p:sp>
        <p:nvSpPr>
          <p:cNvPr id="169" name="CustomShape 4"/>
          <p:cNvSpPr/>
          <p:nvPr/>
        </p:nvSpPr>
        <p:spPr>
          <a:xfrm>
            <a:off x="8028000" y="612000"/>
            <a:ext cx="3306240" cy="2233440"/>
          </a:xfrm>
          <a:prstGeom prst="wedgeRectCallout">
            <a:avLst>
              <a:gd name="adj1" fmla="val -14609"/>
              <a:gd name="adj2" fmla="val 58709"/>
            </a:avLst>
          </a:pr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0" name="CustomShape 5"/>
          <p:cNvSpPr/>
          <p:nvPr/>
        </p:nvSpPr>
        <p:spPr>
          <a:xfrm>
            <a:off x="8263080" y="846000"/>
            <a:ext cx="3071520" cy="1736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Virginie VINSONNEAU</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Webdings"/>
              </a:rPr>
              <a:t></a:t>
            </a:r>
            <a:r>
              <a:rPr b="0" lang="fr-FR" sz="1800" spc="-1" strike="noStrike">
                <a:solidFill>
                  <a:srgbClr val="000000"/>
                </a:solidFill>
                <a:latin typeface="Calibri"/>
              </a:rPr>
              <a:t> </a:t>
            </a:r>
            <a:r>
              <a:rPr b="0" lang="fr-FR" sz="1800" spc="-1" strike="noStrike">
                <a:solidFill>
                  <a:srgbClr val="000000"/>
                </a:solidFill>
                <a:latin typeface="Calibri"/>
              </a:rPr>
              <a:t>Coordinatrice  de la mission et intervenante sociale pour la MA PASS pour 1 ETP.</a:t>
            </a:r>
            <a:endParaRPr b="0" lang="fr-FR" sz="1800" spc="-1" strike="noStrike">
              <a:latin typeface="Arial"/>
            </a:endParaRPr>
          </a:p>
          <a:p>
            <a:pPr>
              <a:lnSpc>
                <a:spcPct val="100000"/>
              </a:lnSpc>
            </a:pPr>
            <a:endParaRPr b="0" lang="fr-FR" sz="1800" spc="-1" strike="noStrike">
              <a:latin typeface="Arial"/>
            </a:endParaRPr>
          </a:p>
        </p:txBody>
      </p:sp>
      <p:pic>
        <p:nvPicPr>
          <p:cNvPr id="171" name="Picture 1" descr="">
            <a:hlinkClick r:id="" action="ppaction://media"/>
          </p:cNvPr>
          <p:cNvPicPr/>
          <p:nvPr>
            <a:videoFile r:link="rId3"/>
            <p:extLst>
              <p:ext uri="{DAA4B4D4-6D71-4841-9C94-3DE7FCFB9230}">
                <p14:media r:embed="rId4"/>
              </p:ext>
            </p:extLst>
          </p:nvPr>
        </p:nvPicPr>
        <p:blipFill>
          <a:blip r:embed="rId5"/>
        </p:blipFill>
        <p:spPr>
          <a:xfrm>
            <a:off x="4865040" y="700200"/>
            <a:ext cx="487080" cy="487080"/>
          </a:xfrm>
          <a:prstGeom prst="rect">
            <a:avLst/>
          </a:prstGeom>
          <a:ln w="0">
            <a:noFill/>
          </a:ln>
        </p:spPr>
      </p:pic>
      <p:pic>
        <p:nvPicPr>
          <p:cNvPr id="172" name="Image 2" descr=""/>
          <p:cNvPicPr/>
          <p:nvPr/>
        </p:nvPicPr>
        <p:blipFill>
          <a:blip r:embed="rId6"/>
          <a:stretch/>
        </p:blipFill>
        <p:spPr>
          <a:xfrm>
            <a:off x="8659440" y="3183480"/>
            <a:ext cx="2163960" cy="2334600"/>
          </a:xfrm>
          <a:prstGeom prst="rect">
            <a:avLst/>
          </a:prstGeom>
          <a:ln w="0">
            <a:noFill/>
          </a:ln>
        </p:spPr>
      </p:pic>
    </p:spTree>
  </p:cSld>
  <mc:AlternateContent>
    <mc:Choice Requires="p14">
      <p:transition p14:dur="10"/>
    </mc:Choice>
    <mc:Fallback>
      <p:transition/>
    </mc:Fallback>
  </mc:AlternateContent>
  <p:timing>
    <p:tnLst>
      <p:par>
        <p:cTn id="65" dur="indefinite" restart="never" nodeType="tmRoot">
          <p:childTnLst>
            <p:seq>
              <p:cTn id="66" dur="indefinite" nodeType="mainSeq">
                <p:childTnLst>
                  <p:par>
                    <p:cTn id="67" fill="hold">
                      <p:stCondLst>
                        <p:cond delay="indefinite"/>
                      </p:stCondLst>
                      <p:childTnLst>
                        <p:par>
                          <p:cTn id="68" fill="hold">
                            <p:stCondLst>
                              <p:cond delay="0"/>
                            </p:stCondLst>
                            <p:childTnLst>
                              <p:par>
                                <p:cTn id="69" nodeType="clickEffect" fill="hold" presetClass="entr" presetID="1">
                                  <p:stCondLst>
                                    <p:cond delay="0"/>
                                  </p:stCondLst>
                                  <p:childTnLst>
                                    <p:set>
                                      <p:cBhvr>
                                        <p:cTn id="70" dur="1" fill="hold">
                                          <p:stCondLst>
                                            <p:cond delay="0"/>
                                          </p:stCondLst>
                                        </p:cTn>
                                        <p:tgtEl>
                                          <p:spTgt spid="17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nodeType="clickEffect" fill="hold" presetClass="entr" presetID="42">
                                  <p:stCondLst>
                                    <p:cond delay="0"/>
                                  </p:stCondLst>
                                  <p:childTnLst>
                                    <p:set>
                                      <p:cBhvr>
                                        <p:cTn id="74" dur="1" fill="hold">
                                          <p:stCondLst>
                                            <p:cond delay="0"/>
                                          </p:stCondLst>
                                        </p:cTn>
                                        <p:tgtEl>
                                          <p:spTgt spid="166"/>
                                        </p:tgtEl>
                                        <p:attrNameLst>
                                          <p:attrName>style.visibility</p:attrName>
                                        </p:attrNameLst>
                                      </p:cBhvr>
                                      <p:to>
                                        <p:strVal val="visible"/>
                                      </p:to>
                                    </p:set>
                                    <p:animEffect filter="fade" transition="in">
                                      <p:cBhvr additive="repl">
                                        <p:cTn id="75" dur="1000"/>
                                        <p:tgtEl>
                                          <p:spTgt spid="166"/>
                                        </p:tgtEl>
                                      </p:cBhvr>
                                    </p:animEffect>
                                    <p:anim calcmode="lin" valueType="num">
                                      <p:cBhvr additive="repl">
                                        <p:cTn id="76" dur="1000" fill="hold"/>
                                        <p:tgtEl>
                                          <p:spTgt spid="166"/>
                                        </p:tgtEl>
                                        <p:attrNameLst>
                                          <p:attrName>ppt_x</p:attrName>
                                        </p:attrNameLst>
                                      </p:cBhvr>
                                      <p:tavLst>
                                        <p:tav tm="0">
                                          <p:val>
                                            <p:strVal val="#ppt_x"/>
                                          </p:val>
                                        </p:tav>
                                        <p:tav tm="100000">
                                          <p:val>
                                            <p:strVal val="#ppt_x"/>
                                          </p:val>
                                        </p:tav>
                                      </p:tavLst>
                                    </p:anim>
                                    <p:anim calcmode="lin" valueType="num">
                                      <p:cBhvr additive="repl">
                                        <p:cTn id="77" dur="1000" fill="hold"/>
                                        <p:tgtEl>
                                          <p:spTgt spid="166"/>
                                        </p:tgtEl>
                                        <p:attrNameLst>
                                          <p:attrName>ppt_y</p:attrName>
                                        </p:attrNameLst>
                                      </p:cBhvr>
                                      <p:tavLst>
                                        <p:tav tm="0">
                                          <p:val>
                                            <p:strVal val="#ppt_y+.1"/>
                                          </p:val>
                                        </p:tav>
                                        <p:tav tm="100000">
                                          <p:val>
                                            <p:strVal val="#ppt_y"/>
                                          </p:val>
                                        </p:tav>
                                      </p:tavLst>
                                    </p:anim>
                                  </p:childTnLst>
                                </p:cTn>
                              </p:par>
                              <p:par>
                                <p:cTn id="78" nodeType="withEffect" fill="hold" presetClass="entr" presetID="42">
                                  <p:stCondLst>
                                    <p:cond delay="0"/>
                                  </p:stCondLst>
                                  <p:childTnLst>
                                    <p:set>
                                      <p:cBhvr>
                                        <p:cTn id="79" dur="1" fill="hold">
                                          <p:stCondLst>
                                            <p:cond delay="0"/>
                                          </p:stCondLst>
                                        </p:cTn>
                                        <p:tgtEl>
                                          <p:spTgt spid="172"/>
                                        </p:tgtEl>
                                        <p:attrNameLst>
                                          <p:attrName>style.visibility</p:attrName>
                                        </p:attrNameLst>
                                      </p:cBhvr>
                                      <p:to>
                                        <p:strVal val="visible"/>
                                      </p:to>
                                    </p:set>
                                    <p:animEffect filter="fade" transition="in">
                                      <p:cBhvr additive="repl">
                                        <p:cTn id="80" dur="1000"/>
                                        <p:tgtEl>
                                          <p:spTgt spid="172"/>
                                        </p:tgtEl>
                                      </p:cBhvr>
                                    </p:animEffect>
                                    <p:anim calcmode="lin" valueType="num">
                                      <p:cBhvr additive="repl">
                                        <p:cTn id="81" dur="1000" fill="hold"/>
                                        <p:tgtEl>
                                          <p:spTgt spid="172"/>
                                        </p:tgtEl>
                                        <p:attrNameLst>
                                          <p:attrName>ppt_x</p:attrName>
                                        </p:attrNameLst>
                                      </p:cBhvr>
                                      <p:tavLst>
                                        <p:tav tm="0">
                                          <p:val>
                                            <p:strVal val="#ppt_x"/>
                                          </p:val>
                                        </p:tav>
                                        <p:tav tm="100000">
                                          <p:val>
                                            <p:strVal val="#ppt_x"/>
                                          </p:val>
                                        </p:tav>
                                      </p:tavLst>
                                    </p:anim>
                                    <p:anim calcmode="lin" valueType="num">
                                      <p:cBhvr additive="repl">
                                        <p:cTn id="82" dur="1000" fill="hold"/>
                                        <p:tgtEl>
                                          <p:spTgt spid="172"/>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nodeType="clickEffect" fill="hold" presetClass="entr" presetID="53" presetSubtype="16">
                                  <p:stCondLst>
                                    <p:cond delay="0"/>
                                  </p:stCondLst>
                                  <p:childTnLst>
                                    <p:set>
                                      <p:cBhvr>
                                        <p:cTn id="86" dur="1" fill="hold">
                                          <p:stCondLst>
                                            <p:cond delay="0"/>
                                          </p:stCondLst>
                                        </p:cTn>
                                        <p:tgtEl>
                                          <p:spTgt spid="168"/>
                                        </p:tgtEl>
                                        <p:attrNameLst>
                                          <p:attrName>style.visibility</p:attrName>
                                        </p:attrNameLst>
                                      </p:cBhvr>
                                      <p:to>
                                        <p:strVal val="visible"/>
                                      </p:to>
                                    </p:set>
                                    <p:anim calcmode="lin" valueType="num">
                                      <p:cBhvr additive="repl">
                                        <p:cTn id="87" dur="500" fill="hold"/>
                                        <p:tgtEl>
                                          <p:spTgt spid="168"/>
                                        </p:tgtEl>
                                        <p:attrNameLst>
                                          <p:attrName>ppt_w</p:attrName>
                                        </p:attrNameLst>
                                      </p:cBhvr>
                                      <p:tavLst>
                                        <p:tav tm="0">
                                          <p:val>
                                            <p:fltVal val="0"/>
                                          </p:val>
                                        </p:tav>
                                        <p:tav tm="100000">
                                          <p:val>
                                            <p:strVal val="#ppt_w"/>
                                          </p:val>
                                        </p:tav>
                                      </p:tavLst>
                                    </p:anim>
                                    <p:anim calcmode="lin" valueType="num">
                                      <p:cBhvr additive="repl">
                                        <p:cTn id="88" dur="500" fill="hold"/>
                                        <p:tgtEl>
                                          <p:spTgt spid="168"/>
                                        </p:tgtEl>
                                        <p:attrNameLst>
                                          <p:attrName>ppt_h</p:attrName>
                                        </p:attrNameLst>
                                      </p:cBhvr>
                                      <p:tavLst>
                                        <p:tav tm="0">
                                          <p:val>
                                            <p:fltVal val="0"/>
                                          </p:val>
                                        </p:tav>
                                        <p:tav tm="100000">
                                          <p:val>
                                            <p:strVal val="#ppt_h"/>
                                          </p:val>
                                        </p:tav>
                                      </p:tavLst>
                                    </p:anim>
                                    <p:animEffect filter="fade" transition="in">
                                      <p:cBhvr additive="repl">
                                        <p:cTn id="89" dur="500"/>
                                        <p:tgtEl>
                                          <p:spTgt spid="168"/>
                                        </p:tgtEl>
                                      </p:cBhvr>
                                    </p:animEffect>
                                  </p:childTnLst>
                                </p:cTn>
                              </p:par>
                              <p:par>
                                <p:cTn id="90" nodeType="withEffect" fill="hold" presetClass="entr" presetID="53" presetSubtype="16">
                                  <p:stCondLst>
                                    <p:cond delay="0"/>
                                  </p:stCondLst>
                                  <p:childTnLst>
                                    <p:set>
                                      <p:cBhvr>
                                        <p:cTn id="91" dur="1" fill="hold">
                                          <p:stCondLst>
                                            <p:cond delay="0"/>
                                          </p:stCondLst>
                                        </p:cTn>
                                        <p:tgtEl>
                                          <p:spTgt spid="167"/>
                                        </p:tgtEl>
                                        <p:attrNameLst>
                                          <p:attrName>style.visibility</p:attrName>
                                        </p:attrNameLst>
                                      </p:cBhvr>
                                      <p:to>
                                        <p:strVal val="visible"/>
                                      </p:to>
                                    </p:set>
                                    <p:anim calcmode="lin" valueType="num">
                                      <p:cBhvr additive="repl">
                                        <p:cTn id="92" dur="500" fill="hold"/>
                                        <p:tgtEl>
                                          <p:spTgt spid="167"/>
                                        </p:tgtEl>
                                        <p:attrNameLst>
                                          <p:attrName>ppt_w</p:attrName>
                                        </p:attrNameLst>
                                      </p:cBhvr>
                                      <p:tavLst>
                                        <p:tav tm="0">
                                          <p:val>
                                            <p:fltVal val="0"/>
                                          </p:val>
                                        </p:tav>
                                        <p:tav tm="100000">
                                          <p:val>
                                            <p:strVal val="#ppt_w"/>
                                          </p:val>
                                        </p:tav>
                                      </p:tavLst>
                                    </p:anim>
                                    <p:anim calcmode="lin" valueType="num">
                                      <p:cBhvr additive="repl">
                                        <p:cTn id="93" dur="500" fill="hold"/>
                                        <p:tgtEl>
                                          <p:spTgt spid="167"/>
                                        </p:tgtEl>
                                        <p:attrNameLst>
                                          <p:attrName>ppt_h</p:attrName>
                                        </p:attrNameLst>
                                      </p:cBhvr>
                                      <p:tavLst>
                                        <p:tav tm="0">
                                          <p:val>
                                            <p:fltVal val="0"/>
                                          </p:val>
                                        </p:tav>
                                        <p:tav tm="100000">
                                          <p:val>
                                            <p:strVal val="#ppt_h"/>
                                          </p:val>
                                        </p:tav>
                                      </p:tavLst>
                                    </p:anim>
                                    <p:animEffect filter="fade" transition="in">
                                      <p:cBhvr additive="repl">
                                        <p:cTn id="94" dur="500"/>
                                        <p:tgtEl>
                                          <p:spTgt spid="167"/>
                                        </p:tgtEl>
                                      </p:cBhvr>
                                    </p:animEffect>
                                  </p:childTnLst>
                                </p:cTn>
                              </p:par>
                            </p:childTnLst>
                          </p:cTn>
                        </p:par>
                      </p:childTnLst>
                    </p:cTn>
                  </p:par>
                  <p:par>
                    <p:cTn id="95" fill="hold">
                      <p:stCondLst>
                        <p:cond delay="indefinite"/>
                      </p:stCondLst>
                      <p:childTnLst>
                        <p:par>
                          <p:cTn id="96" fill="hold">
                            <p:stCondLst>
                              <p:cond delay="0"/>
                            </p:stCondLst>
                            <p:childTnLst>
                              <p:par>
                                <p:cTn id="97" nodeType="clickEffect" fill="hold" presetClass="entr" presetID="42">
                                  <p:stCondLst>
                                    <p:cond delay="0"/>
                                  </p:stCondLst>
                                  <p:childTnLst>
                                    <p:set>
                                      <p:cBhvr>
                                        <p:cTn id="98" dur="1" fill="hold">
                                          <p:stCondLst>
                                            <p:cond delay="0"/>
                                          </p:stCondLst>
                                        </p:cTn>
                                        <p:tgtEl>
                                          <p:spTgt spid="165"/>
                                        </p:tgtEl>
                                        <p:attrNameLst>
                                          <p:attrName>style.visibility</p:attrName>
                                        </p:attrNameLst>
                                      </p:cBhvr>
                                      <p:to>
                                        <p:strVal val="visible"/>
                                      </p:to>
                                    </p:set>
                                    <p:animEffect filter="fade" transition="in">
                                      <p:cBhvr additive="repl">
                                        <p:cTn id="99" dur="1000"/>
                                        <p:tgtEl>
                                          <p:spTgt spid="165"/>
                                        </p:tgtEl>
                                      </p:cBhvr>
                                    </p:animEffect>
                                    <p:anim calcmode="lin" valueType="num">
                                      <p:cBhvr additive="repl">
                                        <p:cTn id="100" dur="1000" fill="hold"/>
                                        <p:tgtEl>
                                          <p:spTgt spid="165"/>
                                        </p:tgtEl>
                                        <p:attrNameLst>
                                          <p:attrName>ppt_x</p:attrName>
                                        </p:attrNameLst>
                                      </p:cBhvr>
                                      <p:tavLst>
                                        <p:tav tm="0">
                                          <p:val>
                                            <p:strVal val="#ppt_x"/>
                                          </p:val>
                                        </p:tav>
                                        <p:tav tm="100000">
                                          <p:val>
                                            <p:strVal val="#ppt_x"/>
                                          </p:val>
                                        </p:tav>
                                      </p:tavLst>
                                    </p:anim>
                                    <p:anim calcmode="lin" valueType="num">
                                      <p:cBhvr additive="repl">
                                        <p:cTn id="101" dur="1000" fill="hold"/>
                                        <p:tgtEl>
                                          <p:spTgt spid="16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nodeType="clickEffect" fill="hold" presetClass="entr" presetID="53" presetSubtype="16">
                                  <p:stCondLst>
                                    <p:cond delay="0"/>
                                  </p:stCondLst>
                                  <p:childTnLst>
                                    <p:set>
                                      <p:cBhvr>
                                        <p:cTn id="105" dur="1" fill="hold">
                                          <p:stCondLst>
                                            <p:cond delay="0"/>
                                          </p:stCondLst>
                                        </p:cTn>
                                        <p:tgtEl>
                                          <p:spTgt spid="170"/>
                                        </p:tgtEl>
                                        <p:attrNameLst>
                                          <p:attrName>style.visibility</p:attrName>
                                        </p:attrNameLst>
                                      </p:cBhvr>
                                      <p:to>
                                        <p:strVal val="visible"/>
                                      </p:to>
                                    </p:set>
                                    <p:anim calcmode="lin" valueType="num">
                                      <p:cBhvr additive="repl">
                                        <p:cTn id="106" dur="500" fill="hold"/>
                                        <p:tgtEl>
                                          <p:spTgt spid="170"/>
                                        </p:tgtEl>
                                        <p:attrNameLst>
                                          <p:attrName>ppt_w</p:attrName>
                                        </p:attrNameLst>
                                      </p:cBhvr>
                                      <p:tavLst>
                                        <p:tav tm="0">
                                          <p:val>
                                            <p:fltVal val="0"/>
                                          </p:val>
                                        </p:tav>
                                        <p:tav tm="100000">
                                          <p:val>
                                            <p:strVal val="#ppt_w"/>
                                          </p:val>
                                        </p:tav>
                                      </p:tavLst>
                                    </p:anim>
                                    <p:anim calcmode="lin" valueType="num">
                                      <p:cBhvr additive="repl">
                                        <p:cTn id="107" dur="500" fill="hold"/>
                                        <p:tgtEl>
                                          <p:spTgt spid="170"/>
                                        </p:tgtEl>
                                        <p:attrNameLst>
                                          <p:attrName>ppt_h</p:attrName>
                                        </p:attrNameLst>
                                      </p:cBhvr>
                                      <p:tavLst>
                                        <p:tav tm="0">
                                          <p:val>
                                            <p:fltVal val="0"/>
                                          </p:val>
                                        </p:tav>
                                        <p:tav tm="100000">
                                          <p:val>
                                            <p:strVal val="#ppt_h"/>
                                          </p:val>
                                        </p:tav>
                                      </p:tavLst>
                                    </p:anim>
                                    <p:animEffect filter="fade" transition="in">
                                      <p:cBhvr additive="repl">
                                        <p:cTn id="108" dur="500"/>
                                        <p:tgtEl>
                                          <p:spTgt spid="170"/>
                                        </p:tgtEl>
                                      </p:cBhvr>
                                    </p:animEffect>
                                  </p:childTnLst>
                                </p:cTn>
                              </p:par>
                              <p:par>
                                <p:cTn id="109" nodeType="withEffect" fill="hold" presetClass="entr" presetID="53" presetSubtype="16">
                                  <p:stCondLst>
                                    <p:cond delay="0"/>
                                  </p:stCondLst>
                                  <p:childTnLst>
                                    <p:set>
                                      <p:cBhvr>
                                        <p:cTn id="110" dur="1" fill="hold">
                                          <p:stCondLst>
                                            <p:cond delay="0"/>
                                          </p:stCondLst>
                                        </p:cTn>
                                        <p:tgtEl>
                                          <p:spTgt spid="169"/>
                                        </p:tgtEl>
                                        <p:attrNameLst>
                                          <p:attrName>style.visibility</p:attrName>
                                        </p:attrNameLst>
                                      </p:cBhvr>
                                      <p:to>
                                        <p:strVal val="visible"/>
                                      </p:to>
                                    </p:set>
                                    <p:anim calcmode="lin" valueType="num">
                                      <p:cBhvr additive="repl">
                                        <p:cTn id="111" dur="500" fill="hold"/>
                                        <p:tgtEl>
                                          <p:spTgt spid="169"/>
                                        </p:tgtEl>
                                        <p:attrNameLst>
                                          <p:attrName>ppt_w</p:attrName>
                                        </p:attrNameLst>
                                      </p:cBhvr>
                                      <p:tavLst>
                                        <p:tav tm="0">
                                          <p:val>
                                            <p:fltVal val="0"/>
                                          </p:val>
                                        </p:tav>
                                        <p:tav tm="100000">
                                          <p:val>
                                            <p:strVal val="#ppt_w"/>
                                          </p:val>
                                        </p:tav>
                                      </p:tavLst>
                                    </p:anim>
                                    <p:anim calcmode="lin" valueType="num">
                                      <p:cBhvr additive="repl">
                                        <p:cTn id="112" dur="500" fill="hold"/>
                                        <p:tgtEl>
                                          <p:spTgt spid="169"/>
                                        </p:tgtEl>
                                        <p:attrNameLst>
                                          <p:attrName>ppt_h</p:attrName>
                                        </p:attrNameLst>
                                      </p:cBhvr>
                                      <p:tavLst>
                                        <p:tav tm="0">
                                          <p:val>
                                            <p:fltVal val="0"/>
                                          </p:val>
                                        </p:tav>
                                        <p:tav tm="100000">
                                          <p:val>
                                            <p:strVal val="#ppt_h"/>
                                          </p:val>
                                        </p:tav>
                                      </p:tavLst>
                                    </p:anim>
                                    <p:animEffect filter="fade" transition="in">
                                      <p:cBhvr additive="repl">
                                        <p:cTn id="113" dur="5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TextShape 1"/>
          <p:cNvSpPr txBox="1"/>
          <p:nvPr/>
        </p:nvSpPr>
        <p:spPr>
          <a:xfrm>
            <a:off x="499320" y="199080"/>
            <a:ext cx="8596440" cy="748440"/>
          </a:xfrm>
          <a:prstGeom prst="rect">
            <a:avLst/>
          </a:prstGeom>
          <a:noFill/>
          <a:ln w="0">
            <a:noFill/>
          </a:ln>
        </p:spPr>
        <p:txBody>
          <a:bodyPr anchor="ctr">
            <a:noAutofit/>
          </a:bodyPr>
          <a:p>
            <a:pPr algn="ctr">
              <a:lnSpc>
                <a:spcPct val="100000"/>
              </a:lnSpc>
            </a:pPr>
            <a:r>
              <a:rPr b="0" lang="fr-FR" sz="3600" spc="-1" strike="noStrike">
                <a:solidFill>
                  <a:srgbClr val="000000"/>
                </a:solidFill>
                <a:latin typeface="Calibri"/>
                <a:ea typeface="ヒラギノ角ゴ Pro W3"/>
              </a:rPr>
              <a:t>Ce que nous faisons concrètement ?</a:t>
            </a:r>
            <a:endParaRPr b="0" lang="fr-FR" sz="3600" spc="-1" strike="noStrike">
              <a:solidFill>
                <a:srgbClr val="000000"/>
              </a:solidFill>
              <a:latin typeface="Calibri"/>
            </a:endParaRPr>
          </a:p>
        </p:txBody>
      </p:sp>
      <p:pic>
        <p:nvPicPr>
          <p:cNvPr id="174" name="Espace réservé du contenu 4" descr=""/>
          <p:cNvPicPr/>
          <p:nvPr/>
        </p:nvPicPr>
        <p:blipFill>
          <a:blip r:embed="rId1"/>
          <a:srcRect l="13743" t="12410" r="25447" b="9798"/>
          <a:stretch/>
        </p:blipFill>
        <p:spPr>
          <a:xfrm>
            <a:off x="9962640" y="2838960"/>
            <a:ext cx="2166840" cy="2338560"/>
          </a:xfrm>
          <a:prstGeom prst="rect">
            <a:avLst/>
          </a:prstGeom>
          <a:ln w="0">
            <a:noFill/>
          </a:ln>
        </p:spPr>
      </p:pic>
      <p:pic>
        <p:nvPicPr>
          <p:cNvPr id="175" name="Image 8" descr=""/>
          <p:cNvPicPr/>
          <p:nvPr/>
        </p:nvPicPr>
        <p:blipFill>
          <a:blip r:embed="rId2"/>
          <a:srcRect l="25926" t="12095" r="30104" b="24063"/>
          <a:stretch/>
        </p:blipFill>
        <p:spPr>
          <a:xfrm>
            <a:off x="561600" y="2515680"/>
            <a:ext cx="2239200" cy="2742840"/>
          </a:xfrm>
          <a:prstGeom prst="rect">
            <a:avLst/>
          </a:prstGeom>
          <a:ln w="0">
            <a:noFill/>
          </a:ln>
        </p:spPr>
      </p:pic>
      <p:sp>
        <p:nvSpPr>
          <p:cNvPr id="176" name="CustomShape 2"/>
          <p:cNvSpPr/>
          <p:nvPr/>
        </p:nvSpPr>
        <p:spPr>
          <a:xfrm>
            <a:off x="2982240" y="4563000"/>
            <a:ext cx="4340160" cy="63900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Mise en relation avec les acteurs sociaux et médicaux en fonction des besoins détectés</a:t>
            </a:r>
            <a:endParaRPr b="0" lang="fr-FR" sz="1800" spc="-1" strike="noStrike">
              <a:latin typeface="Arial"/>
            </a:endParaRPr>
          </a:p>
        </p:txBody>
      </p:sp>
      <p:sp>
        <p:nvSpPr>
          <p:cNvPr id="177" name="CustomShape 3"/>
          <p:cNvSpPr/>
          <p:nvPr/>
        </p:nvSpPr>
        <p:spPr>
          <a:xfrm>
            <a:off x="3705120" y="748800"/>
            <a:ext cx="3126960" cy="63900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Création du tissu partenarial autour de la mission</a:t>
            </a:r>
            <a:endParaRPr b="0" lang="fr-FR" sz="1800" spc="-1" strike="noStrike">
              <a:latin typeface="Arial"/>
            </a:endParaRPr>
          </a:p>
        </p:txBody>
      </p:sp>
      <p:sp>
        <p:nvSpPr>
          <p:cNvPr id="178" name="CustomShape 4"/>
          <p:cNvSpPr/>
          <p:nvPr/>
        </p:nvSpPr>
        <p:spPr>
          <a:xfrm>
            <a:off x="3705120" y="1721520"/>
            <a:ext cx="3126960" cy="63900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Evaluations de santé / Messages de prévention</a:t>
            </a:r>
            <a:endParaRPr b="0" lang="fr-FR" sz="1800" spc="-1" strike="noStrike">
              <a:latin typeface="Arial"/>
            </a:endParaRPr>
          </a:p>
        </p:txBody>
      </p:sp>
      <p:sp>
        <p:nvSpPr>
          <p:cNvPr id="179" name="CustomShape 5"/>
          <p:cNvSpPr/>
          <p:nvPr/>
        </p:nvSpPr>
        <p:spPr>
          <a:xfrm>
            <a:off x="796320" y="1721520"/>
            <a:ext cx="2049120" cy="36468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Evaluation sociale</a:t>
            </a:r>
            <a:endParaRPr b="0" lang="fr-FR" sz="1800" spc="-1" strike="noStrike">
              <a:latin typeface="Arial"/>
            </a:endParaRPr>
          </a:p>
        </p:txBody>
      </p:sp>
      <p:sp>
        <p:nvSpPr>
          <p:cNvPr id="180" name="CustomShape 6"/>
          <p:cNvSpPr/>
          <p:nvPr/>
        </p:nvSpPr>
        <p:spPr>
          <a:xfrm>
            <a:off x="2289240" y="2515680"/>
            <a:ext cx="3767760" cy="63900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Elaboration d’un plan d’actions (social et sanitaire)</a:t>
            </a:r>
            <a:endParaRPr b="0" lang="fr-FR" sz="1800" spc="-1" strike="noStrike">
              <a:latin typeface="Arial"/>
            </a:endParaRPr>
          </a:p>
        </p:txBody>
      </p:sp>
      <p:sp>
        <p:nvSpPr>
          <p:cNvPr id="181" name="CustomShape 7"/>
          <p:cNvSpPr/>
          <p:nvPr/>
        </p:nvSpPr>
        <p:spPr>
          <a:xfrm>
            <a:off x="7272360" y="1754280"/>
            <a:ext cx="3126960" cy="36468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Prise de constantes</a:t>
            </a:r>
            <a:endParaRPr b="0" lang="fr-FR" sz="1800" spc="-1" strike="noStrike">
              <a:latin typeface="Arial"/>
            </a:endParaRPr>
          </a:p>
        </p:txBody>
      </p:sp>
      <p:sp>
        <p:nvSpPr>
          <p:cNvPr id="182" name="CustomShape 8"/>
          <p:cNvSpPr/>
          <p:nvPr/>
        </p:nvSpPr>
        <p:spPr>
          <a:xfrm>
            <a:off x="5875200" y="4086000"/>
            <a:ext cx="3126960" cy="36468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Accompagnement social</a:t>
            </a:r>
            <a:endParaRPr b="0" lang="fr-FR" sz="1800" spc="-1" strike="noStrike">
              <a:latin typeface="Arial"/>
            </a:endParaRPr>
          </a:p>
        </p:txBody>
      </p:sp>
      <p:sp>
        <p:nvSpPr>
          <p:cNvPr id="183" name="CustomShape 9"/>
          <p:cNvSpPr/>
          <p:nvPr/>
        </p:nvSpPr>
        <p:spPr>
          <a:xfrm>
            <a:off x="2244240" y="3702600"/>
            <a:ext cx="3126960" cy="36468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Accompagnement médical</a:t>
            </a:r>
            <a:endParaRPr b="0" lang="fr-FR" sz="1800" spc="-1" strike="noStrike">
              <a:latin typeface="Arial"/>
            </a:endParaRPr>
          </a:p>
        </p:txBody>
      </p:sp>
      <p:sp>
        <p:nvSpPr>
          <p:cNvPr id="184" name="CustomShape 10"/>
          <p:cNvSpPr/>
          <p:nvPr/>
        </p:nvSpPr>
        <p:spPr>
          <a:xfrm>
            <a:off x="5210640" y="5592600"/>
            <a:ext cx="3126960" cy="91332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Travail sur l’autonomisation du patient et relais vers le droit commun</a:t>
            </a:r>
            <a:endParaRPr b="0" lang="fr-FR" sz="1800" spc="-1" strike="noStrike">
              <a:latin typeface="Arial"/>
            </a:endParaRPr>
          </a:p>
        </p:txBody>
      </p:sp>
      <p:sp>
        <p:nvSpPr>
          <p:cNvPr id="185" name="CustomShape 11"/>
          <p:cNvSpPr/>
          <p:nvPr/>
        </p:nvSpPr>
        <p:spPr>
          <a:xfrm>
            <a:off x="5783400" y="3226680"/>
            <a:ext cx="4300200" cy="63900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Mise en place d’actions à destination des publics précaires, communication</a:t>
            </a:r>
            <a:endParaRPr b="0" lang="fr-FR" sz="1800" spc="-1" strike="noStrike">
              <a:latin typeface="Arial"/>
            </a:endParaRPr>
          </a:p>
        </p:txBody>
      </p:sp>
      <p:sp>
        <p:nvSpPr>
          <p:cNvPr id="186" name="CustomShape 12"/>
          <p:cNvSpPr/>
          <p:nvPr/>
        </p:nvSpPr>
        <p:spPr>
          <a:xfrm>
            <a:off x="257400" y="5553360"/>
            <a:ext cx="3126960" cy="118764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Participation aux travaux de territoire (ex : PTSM, CLS, Réseau vif, réseau santé précarité…)</a:t>
            </a:r>
            <a:endParaRPr b="0" lang="fr-FR" sz="1800" spc="-1" strike="noStrike">
              <a:latin typeface="Arial"/>
            </a:endParaRPr>
          </a:p>
        </p:txBody>
      </p:sp>
      <p:sp>
        <p:nvSpPr>
          <p:cNvPr id="187" name="CustomShape 13"/>
          <p:cNvSpPr/>
          <p:nvPr/>
        </p:nvSpPr>
        <p:spPr>
          <a:xfrm>
            <a:off x="9002520" y="4653000"/>
            <a:ext cx="3126960" cy="913320"/>
          </a:xfrm>
          <a:prstGeom prst="rect">
            <a:avLst/>
          </a:prstGeom>
          <a:solidFill>
            <a:schemeClr val="accent1">
              <a:lumMod val="20000"/>
              <a:lumOff val="80000"/>
            </a:schemeClr>
          </a:solid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Calibri"/>
              </a:rPr>
              <a:t>Ateliers santé publique (relais de campagnes de prévention nationale ex : octobre rose)</a:t>
            </a:r>
            <a:endParaRPr b="0" lang="fr-FR" sz="1800" spc="-1" strike="noStrike">
              <a:latin typeface="Arial"/>
            </a:endParaRPr>
          </a:p>
        </p:txBody>
      </p:sp>
      <p:pic>
        <p:nvPicPr>
          <p:cNvPr id="188" name="Image 2" descr=""/>
          <p:cNvPicPr/>
          <p:nvPr/>
        </p:nvPicPr>
        <p:blipFill>
          <a:blip r:embed="rId3"/>
          <a:stretch/>
        </p:blipFill>
        <p:spPr>
          <a:xfrm>
            <a:off x="9723600" y="2261520"/>
            <a:ext cx="2163960" cy="2334600"/>
          </a:xfrm>
          <a:prstGeom prst="rect">
            <a:avLst/>
          </a:prstGeom>
          <a:ln w="0">
            <a:noFill/>
          </a:ln>
        </p:spPr>
      </p:pic>
    </p:spTree>
  </p:cSld>
  <mc:AlternateContent>
    <mc:Choice Requires="p14">
      <p:transition p14:dur="10"/>
    </mc:Choice>
    <mc:Fallback>
      <p:transition/>
    </mc:Fallback>
  </mc:AlternateContent>
  <p:timing>
    <p:tnLst>
      <p:par>
        <p:cTn id="114" dur="indefinite" restart="never" nodeType="tmRoot">
          <p:childTnLst>
            <p:seq>
              <p:cTn id="115" dur="indefinite" nodeType="mainSeq">
                <p:childTnLst>
                  <p:par>
                    <p:cTn id="116" fill="hold">
                      <p:stCondLst>
                        <p:cond delay="indefinite"/>
                      </p:stCondLst>
                      <p:childTnLst>
                        <p:par>
                          <p:cTn id="117" fill="hold">
                            <p:stCondLst>
                              <p:cond delay="0"/>
                            </p:stCondLst>
                            <p:childTnLst>
                              <p:par>
                                <p:cTn id="118" nodeType="clickEffect" fill="hold" presetClass="entr" presetID="42">
                                  <p:stCondLst>
                                    <p:cond delay="0"/>
                                  </p:stCondLst>
                                  <p:childTnLst>
                                    <p:set>
                                      <p:cBhvr>
                                        <p:cTn id="119" dur="1" fill="hold">
                                          <p:stCondLst>
                                            <p:cond delay="0"/>
                                          </p:stCondLst>
                                        </p:cTn>
                                        <p:tgtEl>
                                          <p:spTgt spid="174"/>
                                        </p:tgtEl>
                                        <p:attrNameLst>
                                          <p:attrName>style.visibility</p:attrName>
                                        </p:attrNameLst>
                                      </p:cBhvr>
                                      <p:to>
                                        <p:strVal val="visible"/>
                                      </p:to>
                                    </p:set>
                                    <p:animEffect filter="fade" transition="in">
                                      <p:cBhvr additive="repl">
                                        <p:cTn id="120" dur="1000"/>
                                        <p:tgtEl>
                                          <p:spTgt spid="174"/>
                                        </p:tgtEl>
                                      </p:cBhvr>
                                    </p:animEffect>
                                    <p:anim calcmode="lin" valueType="num">
                                      <p:cBhvr additive="repl">
                                        <p:cTn id="121" dur="1000" fill="hold"/>
                                        <p:tgtEl>
                                          <p:spTgt spid="174"/>
                                        </p:tgtEl>
                                        <p:attrNameLst>
                                          <p:attrName>ppt_x</p:attrName>
                                        </p:attrNameLst>
                                      </p:cBhvr>
                                      <p:tavLst>
                                        <p:tav tm="0">
                                          <p:val>
                                            <p:strVal val="#ppt_x"/>
                                          </p:val>
                                        </p:tav>
                                        <p:tav tm="100000">
                                          <p:val>
                                            <p:strVal val="#ppt_x"/>
                                          </p:val>
                                        </p:tav>
                                      </p:tavLst>
                                    </p:anim>
                                    <p:anim calcmode="lin" valueType="num">
                                      <p:cBhvr additive="repl">
                                        <p:cTn id="122"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nodeType="clickEffect" fill="hold" presetClass="entr" presetID="42">
                                  <p:stCondLst>
                                    <p:cond delay="0"/>
                                  </p:stCondLst>
                                  <p:childTnLst>
                                    <p:set>
                                      <p:cBhvr>
                                        <p:cTn id="126" dur="1" fill="hold">
                                          <p:stCondLst>
                                            <p:cond delay="0"/>
                                          </p:stCondLst>
                                        </p:cTn>
                                        <p:tgtEl>
                                          <p:spTgt spid="175"/>
                                        </p:tgtEl>
                                        <p:attrNameLst>
                                          <p:attrName>style.visibility</p:attrName>
                                        </p:attrNameLst>
                                      </p:cBhvr>
                                      <p:to>
                                        <p:strVal val="visible"/>
                                      </p:to>
                                    </p:set>
                                    <p:animEffect filter="fade" transition="in">
                                      <p:cBhvr additive="repl">
                                        <p:cTn id="127" dur="1000"/>
                                        <p:tgtEl>
                                          <p:spTgt spid="175"/>
                                        </p:tgtEl>
                                      </p:cBhvr>
                                    </p:animEffect>
                                    <p:anim calcmode="lin" valueType="num">
                                      <p:cBhvr additive="repl">
                                        <p:cTn id="128" dur="1000" fill="hold"/>
                                        <p:tgtEl>
                                          <p:spTgt spid="175"/>
                                        </p:tgtEl>
                                        <p:attrNameLst>
                                          <p:attrName>ppt_x</p:attrName>
                                        </p:attrNameLst>
                                      </p:cBhvr>
                                      <p:tavLst>
                                        <p:tav tm="0">
                                          <p:val>
                                            <p:strVal val="#ppt_x"/>
                                          </p:val>
                                        </p:tav>
                                        <p:tav tm="100000">
                                          <p:val>
                                            <p:strVal val="#ppt_x"/>
                                          </p:val>
                                        </p:tav>
                                      </p:tavLst>
                                    </p:anim>
                                    <p:anim calcmode="lin" valueType="num">
                                      <p:cBhvr additive="repl">
                                        <p:cTn id="129" dur="1000" fill="hold"/>
                                        <p:tgtEl>
                                          <p:spTgt spid="175"/>
                                        </p:tgtEl>
                                        <p:attrNameLst>
                                          <p:attrName>ppt_y</p:attrName>
                                        </p:attrNameLst>
                                      </p:cBhvr>
                                      <p:tavLst>
                                        <p:tav tm="0">
                                          <p:val>
                                            <p:strVal val="#ppt_y+.1"/>
                                          </p:val>
                                        </p:tav>
                                        <p:tav tm="100000">
                                          <p:val>
                                            <p:strVal val="#ppt_y"/>
                                          </p:val>
                                        </p:tav>
                                      </p:tavLst>
                                    </p:anim>
                                  </p:childTnLst>
                                </p:cTn>
                              </p:par>
                              <p:par>
                                <p:cTn id="130" nodeType="withEffect" fill="hold" presetClass="entr" presetID="42">
                                  <p:stCondLst>
                                    <p:cond delay="0"/>
                                  </p:stCondLst>
                                  <p:childTnLst>
                                    <p:set>
                                      <p:cBhvr>
                                        <p:cTn id="131" dur="1" fill="hold">
                                          <p:stCondLst>
                                            <p:cond delay="0"/>
                                          </p:stCondLst>
                                        </p:cTn>
                                        <p:tgtEl>
                                          <p:spTgt spid="188"/>
                                        </p:tgtEl>
                                        <p:attrNameLst>
                                          <p:attrName>style.visibility</p:attrName>
                                        </p:attrNameLst>
                                      </p:cBhvr>
                                      <p:to>
                                        <p:strVal val="visible"/>
                                      </p:to>
                                    </p:set>
                                    <p:animEffect filter="fade" transition="in">
                                      <p:cBhvr additive="repl">
                                        <p:cTn id="132" dur="1000"/>
                                        <p:tgtEl>
                                          <p:spTgt spid="188"/>
                                        </p:tgtEl>
                                      </p:cBhvr>
                                    </p:animEffect>
                                    <p:anim calcmode="lin" valueType="num">
                                      <p:cBhvr additive="repl">
                                        <p:cTn id="133" dur="1000" fill="hold"/>
                                        <p:tgtEl>
                                          <p:spTgt spid="188"/>
                                        </p:tgtEl>
                                        <p:attrNameLst>
                                          <p:attrName>ppt_x</p:attrName>
                                        </p:attrNameLst>
                                      </p:cBhvr>
                                      <p:tavLst>
                                        <p:tav tm="0">
                                          <p:val>
                                            <p:strVal val="#ppt_x"/>
                                          </p:val>
                                        </p:tav>
                                        <p:tav tm="100000">
                                          <p:val>
                                            <p:strVal val="#ppt_x"/>
                                          </p:val>
                                        </p:tav>
                                      </p:tavLst>
                                    </p:anim>
                                    <p:anim calcmode="lin" valueType="num">
                                      <p:cBhvr additive="repl">
                                        <p:cTn id="134" dur="1000" fill="hold"/>
                                        <p:tgtEl>
                                          <p:spTgt spid="188"/>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nodeType="clickEffect" fill="hold" presetClass="entr" presetID="10">
                                  <p:stCondLst>
                                    <p:cond delay="0"/>
                                  </p:stCondLst>
                                  <p:childTnLst>
                                    <p:set>
                                      <p:cBhvr>
                                        <p:cTn id="138" dur="1" fill="hold">
                                          <p:stCondLst>
                                            <p:cond delay="0"/>
                                          </p:stCondLst>
                                        </p:cTn>
                                        <p:tgtEl>
                                          <p:spTgt spid="177"/>
                                        </p:tgtEl>
                                        <p:attrNameLst>
                                          <p:attrName>style.visibility</p:attrName>
                                        </p:attrNameLst>
                                      </p:cBhvr>
                                      <p:to>
                                        <p:strVal val="visible"/>
                                      </p:to>
                                    </p:set>
                                    <p:animEffect filter="fade" transition="in">
                                      <p:cBhvr additive="repl">
                                        <p:cTn id="139" dur="500"/>
                                        <p:tgtEl>
                                          <p:spTgt spid="177"/>
                                        </p:tgtEl>
                                      </p:cBhvr>
                                    </p:animEffect>
                                  </p:childTnLst>
                                </p:cTn>
                              </p:par>
                            </p:childTnLst>
                          </p:cTn>
                        </p:par>
                      </p:childTnLst>
                    </p:cTn>
                  </p:par>
                  <p:par>
                    <p:cTn id="140" fill="hold">
                      <p:stCondLst>
                        <p:cond delay="indefinite"/>
                      </p:stCondLst>
                      <p:childTnLst>
                        <p:par>
                          <p:cTn id="141" fill="hold">
                            <p:stCondLst>
                              <p:cond delay="0"/>
                            </p:stCondLst>
                            <p:childTnLst>
                              <p:par>
                                <p:cTn id="142" nodeType="clickEffect" fill="hold" presetClass="entr" presetID="10">
                                  <p:stCondLst>
                                    <p:cond delay="0"/>
                                  </p:stCondLst>
                                  <p:childTnLst>
                                    <p:set>
                                      <p:cBhvr>
                                        <p:cTn id="143" dur="1" fill="hold">
                                          <p:stCondLst>
                                            <p:cond delay="0"/>
                                          </p:stCondLst>
                                        </p:cTn>
                                        <p:tgtEl>
                                          <p:spTgt spid="179"/>
                                        </p:tgtEl>
                                        <p:attrNameLst>
                                          <p:attrName>style.visibility</p:attrName>
                                        </p:attrNameLst>
                                      </p:cBhvr>
                                      <p:to>
                                        <p:strVal val="visible"/>
                                      </p:to>
                                    </p:set>
                                    <p:animEffect filter="fade" transition="in">
                                      <p:cBhvr additive="repl">
                                        <p:cTn id="144" dur="500"/>
                                        <p:tgtEl>
                                          <p:spTgt spid="179"/>
                                        </p:tgtEl>
                                      </p:cBhvr>
                                    </p:animEffect>
                                  </p:childTnLst>
                                </p:cTn>
                              </p:par>
                            </p:childTnLst>
                          </p:cTn>
                        </p:par>
                      </p:childTnLst>
                    </p:cTn>
                  </p:par>
                  <p:par>
                    <p:cTn id="145" fill="hold">
                      <p:stCondLst>
                        <p:cond delay="indefinite"/>
                      </p:stCondLst>
                      <p:childTnLst>
                        <p:par>
                          <p:cTn id="146" fill="hold">
                            <p:stCondLst>
                              <p:cond delay="0"/>
                            </p:stCondLst>
                            <p:childTnLst>
                              <p:par>
                                <p:cTn id="147" nodeType="clickEffect" fill="hold" presetClass="entr" presetID="10">
                                  <p:stCondLst>
                                    <p:cond delay="0"/>
                                  </p:stCondLst>
                                  <p:childTnLst>
                                    <p:set>
                                      <p:cBhvr>
                                        <p:cTn id="148" dur="1" fill="hold">
                                          <p:stCondLst>
                                            <p:cond delay="0"/>
                                          </p:stCondLst>
                                        </p:cTn>
                                        <p:tgtEl>
                                          <p:spTgt spid="178"/>
                                        </p:tgtEl>
                                        <p:attrNameLst>
                                          <p:attrName>style.visibility</p:attrName>
                                        </p:attrNameLst>
                                      </p:cBhvr>
                                      <p:to>
                                        <p:strVal val="visible"/>
                                      </p:to>
                                    </p:set>
                                    <p:animEffect filter="fade" transition="in">
                                      <p:cBhvr additive="repl">
                                        <p:cTn id="149" dur="500"/>
                                        <p:tgtEl>
                                          <p:spTgt spid="178"/>
                                        </p:tgtEl>
                                      </p:cBhvr>
                                    </p:animEffect>
                                  </p:childTnLst>
                                </p:cTn>
                              </p:par>
                            </p:childTnLst>
                          </p:cTn>
                        </p:par>
                      </p:childTnLst>
                    </p:cTn>
                  </p:par>
                  <p:par>
                    <p:cTn id="150" fill="hold">
                      <p:stCondLst>
                        <p:cond delay="indefinite"/>
                      </p:stCondLst>
                      <p:childTnLst>
                        <p:par>
                          <p:cTn id="151" fill="hold">
                            <p:stCondLst>
                              <p:cond delay="0"/>
                            </p:stCondLst>
                            <p:childTnLst>
                              <p:par>
                                <p:cTn id="152" nodeType="clickEffect" fill="hold" presetClass="entr" presetID="10">
                                  <p:stCondLst>
                                    <p:cond delay="0"/>
                                  </p:stCondLst>
                                  <p:childTnLst>
                                    <p:set>
                                      <p:cBhvr>
                                        <p:cTn id="153" dur="1" fill="hold">
                                          <p:stCondLst>
                                            <p:cond delay="0"/>
                                          </p:stCondLst>
                                        </p:cTn>
                                        <p:tgtEl>
                                          <p:spTgt spid="181"/>
                                        </p:tgtEl>
                                        <p:attrNameLst>
                                          <p:attrName>style.visibility</p:attrName>
                                        </p:attrNameLst>
                                      </p:cBhvr>
                                      <p:to>
                                        <p:strVal val="visible"/>
                                      </p:to>
                                    </p:set>
                                    <p:animEffect filter="fade" transition="in">
                                      <p:cBhvr additive="repl">
                                        <p:cTn id="154" dur="500"/>
                                        <p:tgtEl>
                                          <p:spTgt spid="181"/>
                                        </p:tgtEl>
                                      </p:cBhvr>
                                    </p:animEffect>
                                  </p:childTnLst>
                                </p:cTn>
                              </p:par>
                            </p:childTnLst>
                          </p:cTn>
                        </p:par>
                      </p:childTnLst>
                    </p:cTn>
                  </p:par>
                  <p:par>
                    <p:cTn id="155" fill="hold">
                      <p:stCondLst>
                        <p:cond delay="indefinite"/>
                      </p:stCondLst>
                      <p:childTnLst>
                        <p:par>
                          <p:cTn id="156" fill="hold">
                            <p:stCondLst>
                              <p:cond delay="0"/>
                            </p:stCondLst>
                            <p:childTnLst>
                              <p:par>
                                <p:cTn id="157" nodeType="clickEffect" fill="hold" presetClass="entr" presetID="10">
                                  <p:stCondLst>
                                    <p:cond delay="0"/>
                                  </p:stCondLst>
                                  <p:childTnLst>
                                    <p:set>
                                      <p:cBhvr>
                                        <p:cTn id="158" dur="1" fill="hold">
                                          <p:stCondLst>
                                            <p:cond delay="0"/>
                                          </p:stCondLst>
                                        </p:cTn>
                                        <p:tgtEl>
                                          <p:spTgt spid="180"/>
                                        </p:tgtEl>
                                        <p:attrNameLst>
                                          <p:attrName>style.visibility</p:attrName>
                                        </p:attrNameLst>
                                      </p:cBhvr>
                                      <p:to>
                                        <p:strVal val="visible"/>
                                      </p:to>
                                    </p:set>
                                    <p:animEffect filter="fade" transition="in">
                                      <p:cBhvr additive="repl">
                                        <p:cTn id="159" dur="500"/>
                                        <p:tgtEl>
                                          <p:spTgt spid="180"/>
                                        </p:tgtEl>
                                      </p:cBhvr>
                                    </p:animEffect>
                                  </p:childTnLst>
                                </p:cTn>
                              </p:par>
                            </p:childTnLst>
                          </p:cTn>
                        </p:par>
                      </p:childTnLst>
                    </p:cTn>
                  </p:par>
                  <p:par>
                    <p:cTn id="160" fill="hold">
                      <p:stCondLst>
                        <p:cond delay="indefinite"/>
                      </p:stCondLst>
                      <p:childTnLst>
                        <p:par>
                          <p:cTn id="161" fill="hold">
                            <p:stCondLst>
                              <p:cond delay="0"/>
                            </p:stCondLst>
                            <p:childTnLst>
                              <p:par>
                                <p:cTn id="162" nodeType="clickEffect" fill="hold" presetClass="entr" presetID="10">
                                  <p:stCondLst>
                                    <p:cond delay="0"/>
                                  </p:stCondLst>
                                  <p:childTnLst>
                                    <p:set>
                                      <p:cBhvr>
                                        <p:cTn id="163" dur="1" fill="hold">
                                          <p:stCondLst>
                                            <p:cond delay="0"/>
                                          </p:stCondLst>
                                        </p:cTn>
                                        <p:tgtEl>
                                          <p:spTgt spid="185"/>
                                        </p:tgtEl>
                                        <p:attrNameLst>
                                          <p:attrName>style.visibility</p:attrName>
                                        </p:attrNameLst>
                                      </p:cBhvr>
                                      <p:to>
                                        <p:strVal val="visible"/>
                                      </p:to>
                                    </p:set>
                                    <p:animEffect filter="fade" transition="in">
                                      <p:cBhvr additive="repl">
                                        <p:cTn id="164" dur="500"/>
                                        <p:tgtEl>
                                          <p:spTgt spid="185"/>
                                        </p:tgtEl>
                                      </p:cBhvr>
                                    </p:animEffect>
                                  </p:childTnLst>
                                </p:cTn>
                              </p:par>
                            </p:childTnLst>
                          </p:cTn>
                        </p:par>
                      </p:childTnLst>
                    </p:cTn>
                  </p:par>
                  <p:par>
                    <p:cTn id="165" fill="hold">
                      <p:stCondLst>
                        <p:cond delay="indefinite"/>
                      </p:stCondLst>
                      <p:childTnLst>
                        <p:par>
                          <p:cTn id="166" fill="hold">
                            <p:stCondLst>
                              <p:cond delay="0"/>
                            </p:stCondLst>
                            <p:childTnLst>
                              <p:par>
                                <p:cTn id="167" nodeType="clickEffect" fill="hold" presetClass="entr" presetID="10">
                                  <p:stCondLst>
                                    <p:cond delay="0"/>
                                  </p:stCondLst>
                                  <p:childTnLst>
                                    <p:set>
                                      <p:cBhvr>
                                        <p:cTn id="168" dur="1" fill="hold">
                                          <p:stCondLst>
                                            <p:cond delay="0"/>
                                          </p:stCondLst>
                                        </p:cTn>
                                        <p:tgtEl>
                                          <p:spTgt spid="183"/>
                                        </p:tgtEl>
                                        <p:attrNameLst>
                                          <p:attrName>style.visibility</p:attrName>
                                        </p:attrNameLst>
                                      </p:cBhvr>
                                      <p:to>
                                        <p:strVal val="visible"/>
                                      </p:to>
                                    </p:set>
                                    <p:animEffect filter="fade" transition="in">
                                      <p:cBhvr additive="repl">
                                        <p:cTn id="169" dur="500"/>
                                        <p:tgtEl>
                                          <p:spTgt spid="183"/>
                                        </p:tgtEl>
                                      </p:cBhvr>
                                    </p:animEffect>
                                  </p:childTnLst>
                                </p:cTn>
                              </p:par>
                            </p:childTnLst>
                          </p:cTn>
                        </p:par>
                      </p:childTnLst>
                    </p:cTn>
                  </p:par>
                  <p:par>
                    <p:cTn id="170" fill="hold">
                      <p:stCondLst>
                        <p:cond delay="indefinite"/>
                      </p:stCondLst>
                      <p:childTnLst>
                        <p:par>
                          <p:cTn id="171" fill="hold">
                            <p:stCondLst>
                              <p:cond delay="0"/>
                            </p:stCondLst>
                            <p:childTnLst>
                              <p:par>
                                <p:cTn id="172" nodeType="clickEffect" fill="hold" presetClass="entr" presetID="10">
                                  <p:stCondLst>
                                    <p:cond delay="0"/>
                                  </p:stCondLst>
                                  <p:childTnLst>
                                    <p:set>
                                      <p:cBhvr>
                                        <p:cTn id="173" dur="1" fill="hold">
                                          <p:stCondLst>
                                            <p:cond delay="0"/>
                                          </p:stCondLst>
                                        </p:cTn>
                                        <p:tgtEl>
                                          <p:spTgt spid="182"/>
                                        </p:tgtEl>
                                        <p:attrNameLst>
                                          <p:attrName>style.visibility</p:attrName>
                                        </p:attrNameLst>
                                      </p:cBhvr>
                                      <p:to>
                                        <p:strVal val="visible"/>
                                      </p:to>
                                    </p:set>
                                    <p:animEffect filter="fade" transition="in">
                                      <p:cBhvr additive="repl">
                                        <p:cTn id="174" dur="500"/>
                                        <p:tgtEl>
                                          <p:spTgt spid="182"/>
                                        </p:tgtEl>
                                      </p:cBhvr>
                                    </p:animEffect>
                                  </p:childTnLst>
                                </p:cTn>
                              </p:par>
                            </p:childTnLst>
                          </p:cTn>
                        </p:par>
                      </p:childTnLst>
                    </p:cTn>
                  </p:par>
                  <p:par>
                    <p:cTn id="175" fill="hold">
                      <p:stCondLst>
                        <p:cond delay="indefinite"/>
                      </p:stCondLst>
                      <p:childTnLst>
                        <p:par>
                          <p:cTn id="176" fill="hold">
                            <p:stCondLst>
                              <p:cond delay="0"/>
                            </p:stCondLst>
                            <p:childTnLst>
                              <p:par>
                                <p:cTn id="177" nodeType="clickEffect" fill="hold" presetClass="entr" presetID="10">
                                  <p:stCondLst>
                                    <p:cond delay="0"/>
                                  </p:stCondLst>
                                  <p:childTnLst>
                                    <p:set>
                                      <p:cBhvr>
                                        <p:cTn id="178" dur="1" fill="hold">
                                          <p:stCondLst>
                                            <p:cond delay="0"/>
                                          </p:stCondLst>
                                        </p:cTn>
                                        <p:tgtEl>
                                          <p:spTgt spid="176"/>
                                        </p:tgtEl>
                                        <p:attrNameLst>
                                          <p:attrName>style.visibility</p:attrName>
                                        </p:attrNameLst>
                                      </p:cBhvr>
                                      <p:to>
                                        <p:strVal val="visible"/>
                                      </p:to>
                                    </p:set>
                                    <p:animEffect filter="fade" transition="in">
                                      <p:cBhvr additive="repl">
                                        <p:cTn id="179" dur="500"/>
                                        <p:tgtEl>
                                          <p:spTgt spid="176"/>
                                        </p:tgtEl>
                                      </p:cBhvr>
                                    </p:animEffect>
                                  </p:childTnLst>
                                </p:cTn>
                              </p:par>
                            </p:childTnLst>
                          </p:cTn>
                        </p:par>
                      </p:childTnLst>
                    </p:cTn>
                  </p:par>
                  <p:par>
                    <p:cTn id="180" fill="hold">
                      <p:stCondLst>
                        <p:cond delay="indefinite"/>
                      </p:stCondLst>
                      <p:childTnLst>
                        <p:par>
                          <p:cTn id="181" fill="hold">
                            <p:stCondLst>
                              <p:cond delay="0"/>
                            </p:stCondLst>
                            <p:childTnLst>
                              <p:par>
                                <p:cTn id="182" nodeType="clickEffect" fill="hold" presetClass="entr" presetID="10">
                                  <p:stCondLst>
                                    <p:cond delay="0"/>
                                  </p:stCondLst>
                                  <p:childTnLst>
                                    <p:set>
                                      <p:cBhvr>
                                        <p:cTn id="183" dur="1" fill="hold">
                                          <p:stCondLst>
                                            <p:cond delay="0"/>
                                          </p:stCondLst>
                                        </p:cTn>
                                        <p:tgtEl>
                                          <p:spTgt spid="186"/>
                                        </p:tgtEl>
                                        <p:attrNameLst>
                                          <p:attrName>style.visibility</p:attrName>
                                        </p:attrNameLst>
                                      </p:cBhvr>
                                      <p:to>
                                        <p:strVal val="visible"/>
                                      </p:to>
                                    </p:set>
                                    <p:animEffect filter="fade" transition="in">
                                      <p:cBhvr additive="repl">
                                        <p:cTn id="184" dur="500"/>
                                        <p:tgtEl>
                                          <p:spTgt spid="186"/>
                                        </p:tgtEl>
                                      </p:cBhvr>
                                    </p:animEffect>
                                  </p:childTnLst>
                                </p:cTn>
                              </p:par>
                            </p:childTnLst>
                          </p:cTn>
                        </p:par>
                      </p:childTnLst>
                    </p:cTn>
                  </p:par>
                  <p:par>
                    <p:cTn id="185" fill="hold">
                      <p:stCondLst>
                        <p:cond delay="indefinite"/>
                      </p:stCondLst>
                      <p:childTnLst>
                        <p:par>
                          <p:cTn id="186" fill="hold">
                            <p:stCondLst>
                              <p:cond delay="0"/>
                            </p:stCondLst>
                            <p:childTnLst>
                              <p:par>
                                <p:cTn id="187" nodeType="clickEffect" fill="hold" presetClass="entr" presetID="10">
                                  <p:stCondLst>
                                    <p:cond delay="0"/>
                                  </p:stCondLst>
                                  <p:childTnLst>
                                    <p:set>
                                      <p:cBhvr>
                                        <p:cTn id="188" dur="1" fill="hold">
                                          <p:stCondLst>
                                            <p:cond delay="0"/>
                                          </p:stCondLst>
                                        </p:cTn>
                                        <p:tgtEl>
                                          <p:spTgt spid="184"/>
                                        </p:tgtEl>
                                        <p:attrNameLst>
                                          <p:attrName>style.visibility</p:attrName>
                                        </p:attrNameLst>
                                      </p:cBhvr>
                                      <p:to>
                                        <p:strVal val="visible"/>
                                      </p:to>
                                    </p:set>
                                    <p:animEffect filter="fade" transition="in">
                                      <p:cBhvr additive="repl">
                                        <p:cTn id="189" dur="500"/>
                                        <p:tgtEl>
                                          <p:spTgt spid="184"/>
                                        </p:tgtEl>
                                      </p:cBhvr>
                                    </p:animEffect>
                                  </p:childTnLst>
                                </p:cTn>
                              </p:par>
                            </p:childTnLst>
                          </p:cTn>
                        </p:par>
                      </p:childTnLst>
                    </p:cTn>
                  </p:par>
                  <p:par>
                    <p:cTn id="190" fill="hold">
                      <p:stCondLst>
                        <p:cond delay="indefinite"/>
                      </p:stCondLst>
                      <p:childTnLst>
                        <p:par>
                          <p:cTn id="191" fill="hold">
                            <p:stCondLst>
                              <p:cond delay="0"/>
                            </p:stCondLst>
                            <p:childTnLst>
                              <p:par>
                                <p:cTn id="192" nodeType="clickEffect" fill="hold" presetClass="entr" presetID="10">
                                  <p:stCondLst>
                                    <p:cond delay="0"/>
                                  </p:stCondLst>
                                  <p:childTnLst>
                                    <p:set>
                                      <p:cBhvr>
                                        <p:cTn id="193" dur="1" fill="hold">
                                          <p:stCondLst>
                                            <p:cond delay="0"/>
                                          </p:stCondLst>
                                        </p:cTn>
                                        <p:tgtEl>
                                          <p:spTgt spid="187"/>
                                        </p:tgtEl>
                                        <p:attrNameLst>
                                          <p:attrName>style.visibility</p:attrName>
                                        </p:attrNameLst>
                                      </p:cBhvr>
                                      <p:to>
                                        <p:strVal val="visible"/>
                                      </p:to>
                                    </p:set>
                                    <p:animEffect filter="fade" transition="in">
                                      <p:cBhvr additive="repl">
                                        <p:cTn id="194" dur="5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20231201 - PRESENTATION VBR -thème 1</Template>
  <TotalTime>1484</TotalTime>
  <Application>LibreOffice/7.0.6.2$Windows_X86_64 LibreOffice_project/144abb84a525d8e30c9dbbefa69cbbf2d8d4ae3b</Application>
  <AppVersion>15.0000</AppVersion>
  <Words>4374</Words>
  <Paragraphs>481</Paragraphs>
  <Company>CH Eure Seine</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2023-11-27T15:22:38Z</dcterms:created>
  <dc:creator>Fleury-Barnault Muriel</dc:creator>
  <dc:description/>
  <dc:language>fr-FR</dc:language>
  <cp:lastModifiedBy>Vinsonneau Virginie</cp:lastModifiedBy>
  <cp:lastPrinted>2026-04-03T11:44:56Z</cp:lastPrinted>
  <dcterms:modified xsi:type="dcterms:W3CDTF">2026-04-09T07:56:55Z</dcterms:modified>
  <cp:revision>90</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1</vt:i4>
  </property>
  <property fmtid="{D5CDD505-2E9C-101B-9397-08002B2CF9AE}" pid="3" name="PresentationFormat">
    <vt:lpwstr>Grand écran</vt:lpwstr>
  </property>
  <property fmtid="{D5CDD505-2E9C-101B-9397-08002B2CF9AE}" pid="4" name="Slides">
    <vt:i4>61</vt:i4>
  </property>
</Properties>
</file>