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93" r:id="rId6"/>
    <p:sldId id="261" r:id="rId7"/>
    <p:sldId id="262" r:id="rId8"/>
    <p:sldId id="264" r:id="rId9"/>
    <p:sldId id="265" r:id="rId10"/>
    <p:sldId id="268" r:id="rId11"/>
    <p:sldId id="270" r:id="rId12"/>
    <p:sldId id="279" r:id="rId13"/>
    <p:sldId id="284" r:id="rId14"/>
    <p:sldId id="289" r:id="rId15"/>
    <p:sldId id="280" r:id="rId16"/>
    <p:sldId id="281" r:id="rId17"/>
    <p:sldId id="282" r:id="rId18"/>
    <p:sldId id="285" r:id="rId19"/>
    <p:sldId id="276" r:id="rId20"/>
    <p:sldId id="292" r:id="rId21"/>
    <p:sldId id="277" r:id="rId22"/>
    <p:sldId id="290" r:id="rId23"/>
    <p:sldId id="299" r:id="rId24"/>
    <p:sldId id="278" r:id="rId25"/>
    <p:sldId id="297" r:id="rId26"/>
    <p:sldId id="295" r:id="rId27"/>
    <p:sldId id="287" r:id="rId28"/>
    <p:sldId id="296" r:id="rId2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5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b="1" dirty="0">
                <a:solidFill>
                  <a:srgbClr val="FF0000"/>
                </a:solidFill>
              </a:rPr>
              <a:t>VOLET MEDICAL IDE </a:t>
            </a:r>
            <a:r>
              <a:rPr lang="fr-FR" dirty="0"/>
              <a:t>File active 130 patients (contre 118 en 2023)</a:t>
            </a:r>
          </a:p>
        </c:rich>
      </c:tx>
      <c:overlay val="0"/>
      <c:spPr>
        <a:noFill/>
        <a:ln>
          <a:noFill/>
        </a:ln>
        <a:effectLst/>
      </c:spPr>
    </c:title>
    <c:autoTitleDeleted val="0"/>
    <c:plotArea>
      <c:layout/>
      <c:pieChart>
        <c:varyColors val="1"/>
        <c:ser>
          <c:idx val="0"/>
          <c:order val="0"/>
          <c:tx>
            <c:strRef>
              <c:f>Feuil1!$B$1</c:f>
              <c:strCache>
                <c:ptCount val="1"/>
                <c:pt idx="0">
                  <c:v>File active 84 patients</c:v>
                </c:pt>
              </c:strCache>
            </c:strRef>
          </c:tx>
          <c:dPt>
            <c:idx val="0"/>
            <c:bubble3D val="0"/>
            <c:spPr>
              <a:solidFill>
                <a:schemeClr val="accent1"/>
              </a:solidFill>
              <a:ln w="19050">
                <a:solidFill>
                  <a:schemeClr val="lt1"/>
                </a:solidFill>
              </a:ln>
              <a:effectLst>
                <a:outerShdw blurRad="596900" dir="7260000" sx="104000" sy="104000" algn="ctr" rotWithShape="0">
                  <a:srgbClr val="000000"/>
                </a:outerShdw>
                <a:softEdge rad="0"/>
              </a:effectLst>
              <a:scene3d>
                <a:camera prst="orthographicFront"/>
                <a:lightRig rig="twoPt" dir="t">
                  <a:rot lat="0" lon="0" rev="0"/>
                </a:lightRig>
              </a:scene3d>
              <a:sp3d>
                <a:bevelT w="0"/>
                <a:bevelB prst="angle"/>
              </a:sp3d>
            </c:spPr>
            <c:extLst>
              <c:ext xmlns:c16="http://schemas.microsoft.com/office/drawing/2014/chart" uri="{C3380CC4-5D6E-409C-BE32-E72D297353CC}">
                <c16:uniqueId val="{00000001-86A9-46B6-9879-B47E2476F36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6A9-46B6-9879-B47E2476F36F}"/>
              </c:ext>
            </c:extLst>
          </c:dPt>
          <c:dLbls>
            <c:dLbl>
              <c:idx val="0"/>
              <c:tx>
                <c:rich>
                  <a:bodyPr rot="0" spcFirstLastPara="1" vertOverflow="ellipsis" vert="horz" wrap="square" lIns="38100" tIns="19050" rIns="38100" bIns="19050" anchor="ctr" anchorCtr="0">
                    <a:noAutofit/>
                  </a:bodyPr>
                  <a:lstStyle/>
                  <a:p>
                    <a:pPr>
                      <a:defRPr sz="1197" b="0" i="0" u="none" strike="noStrike" kern="1200" baseline="0">
                        <a:solidFill>
                          <a:schemeClr val="tx1">
                            <a:lumMod val="75000"/>
                            <a:lumOff val="25000"/>
                          </a:schemeClr>
                        </a:solidFill>
                        <a:latin typeface="+mn-lt"/>
                        <a:ea typeface="+mn-ea"/>
                        <a:cs typeface="+mn-cs"/>
                      </a:defRPr>
                    </a:pPr>
                    <a:r>
                      <a:rPr lang="en-US" sz="2800" baseline="0" dirty="0">
                        <a:solidFill>
                          <a:schemeClr val="tx2">
                            <a:lumMod val="25000"/>
                          </a:schemeClr>
                        </a:solidFill>
                      </a:rPr>
                      <a:t>93</a:t>
                    </a:r>
                  </a:p>
                  <a:p>
                    <a:pPr>
                      <a:defRPr sz="1197" b="0" i="0" u="none" strike="noStrike" kern="1200" baseline="0">
                        <a:solidFill>
                          <a:schemeClr val="tx1">
                            <a:lumMod val="75000"/>
                            <a:lumOff val="25000"/>
                          </a:schemeClr>
                        </a:solidFill>
                        <a:latin typeface="+mn-lt"/>
                        <a:ea typeface="+mn-ea"/>
                        <a:cs typeface="+mn-cs"/>
                      </a:defRPr>
                    </a:pPr>
                    <a:r>
                      <a:rPr lang="en-US" sz="2800" dirty="0"/>
                      <a:t>71%</a:t>
                    </a:r>
                    <a:endParaRPr lang="en-US" dirty="0"/>
                  </a:p>
                </c:rich>
              </c:tx>
              <c:spPr>
                <a:noFill/>
                <a:ln>
                  <a:noFill/>
                </a:ln>
                <a:effectLst/>
              </c:spPr>
              <c:dLblPos val="inEnd"/>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6A9-46B6-9879-B47E2476F36F}"/>
                </c:ext>
              </c:extLst>
            </c:dLbl>
            <c:dLbl>
              <c:idx val="1"/>
              <c:tx>
                <c:rich>
                  <a:bodyPr rot="0" spcFirstLastPara="1" vertOverflow="ellipsis" vert="horz" wrap="square" lIns="38100" tIns="19050" rIns="38100" bIns="19050" anchor="ctr" anchorCtr="0">
                    <a:noAutofit/>
                  </a:bodyPr>
                  <a:lstStyle/>
                  <a:p>
                    <a:pPr>
                      <a:defRPr sz="1197" b="0" i="0" u="none" strike="noStrike" kern="1200" baseline="0">
                        <a:solidFill>
                          <a:schemeClr val="tx1">
                            <a:lumMod val="75000"/>
                            <a:lumOff val="25000"/>
                          </a:schemeClr>
                        </a:solidFill>
                        <a:latin typeface="+mn-lt"/>
                        <a:ea typeface="+mn-ea"/>
                        <a:cs typeface="+mn-cs"/>
                      </a:defRPr>
                    </a:pPr>
                    <a:r>
                      <a:rPr lang="en-US" sz="2000" dirty="0">
                        <a:solidFill>
                          <a:schemeClr val="tx2">
                            <a:lumMod val="25000"/>
                          </a:schemeClr>
                        </a:solidFill>
                      </a:rPr>
                      <a:t>37</a:t>
                    </a:r>
                    <a:endParaRPr lang="en-US" sz="2000" baseline="0" dirty="0">
                      <a:solidFill>
                        <a:schemeClr val="tx2">
                          <a:lumMod val="25000"/>
                        </a:schemeClr>
                      </a:solidFill>
                    </a:endParaRPr>
                  </a:p>
                  <a:p>
                    <a:pPr>
                      <a:defRPr sz="1197" b="0" i="0" u="none" strike="noStrike" kern="1200" baseline="0">
                        <a:solidFill>
                          <a:schemeClr val="tx1">
                            <a:lumMod val="75000"/>
                            <a:lumOff val="25000"/>
                          </a:schemeClr>
                        </a:solidFill>
                        <a:latin typeface="+mn-lt"/>
                        <a:ea typeface="+mn-ea"/>
                        <a:cs typeface="+mn-cs"/>
                      </a:defRPr>
                    </a:pPr>
                    <a:r>
                      <a:rPr lang="en-US" sz="2000" dirty="0"/>
                      <a:t>28%</a:t>
                    </a:r>
                    <a:endParaRPr lang="en-US" dirty="0"/>
                  </a:p>
                </c:rich>
              </c:tx>
              <c:spPr>
                <a:noFill/>
                <a:ln>
                  <a:noFill/>
                </a:ln>
                <a:effectLst/>
              </c:spPr>
              <c:dLblPos val="inEnd"/>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6A9-46B6-9879-B47E2476F36F}"/>
                </c:ext>
              </c:extLst>
            </c:dLbl>
            <c:spPr>
              <a:noFill/>
              <a:ln>
                <a:noFill/>
              </a:ln>
              <a:effectLst/>
            </c:spPr>
            <c:txPr>
              <a:bodyPr rot="0" spcFirstLastPara="1" vertOverflow="ellipsis" vert="horz" wrap="square" lIns="38100" tIns="19050" rIns="38100" bIns="19050" anchor="ctr" anchorCtr="0">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Feuil1!$A$2:$A$3</c:f>
              <c:strCache>
                <c:ptCount val="2"/>
                <c:pt idx="0">
                  <c:v>homme </c:v>
                </c:pt>
                <c:pt idx="1">
                  <c:v>femme</c:v>
                </c:pt>
              </c:strCache>
            </c:strRef>
          </c:cat>
          <c:val>
            <c:numRef>
              <c:f>Feuil1!$B$2:$B$3</c:f>
              <c:numCache>
                <c:formatCode>General</c:formatCode>
                <c:ptCount val="2"/>
                <c:pt idx="0">
                  <c:v>67</c:v>
                </c:pt>
                <c:pt idx="1">
                  <c:v>17</c:v>
                </c:pt>
              </c:numCache>
            </c:numRef>
          </c:val>
          <c:extLst>
            <c:ext xmlns:c16="http://schemas.microsoft.com/office/drawing/2014/chart" uri="{C3380CC4-5D6E-409C-BE32-E72D297353CC}">
              <c16:uniqueId val="{00000004-86A9-46B6-9879-B47E2476F36F}"/>
            </c:ext>
          </c:extLst>
        </c:ser>
        <c:dLbls>
          <c:dLblPos val="ctr"/>
          <c:showLegendKey val="0"/>
          <c:showVal val="1"/>
          <c:showCatName val="0"/>
          <c:showSerName val="0"/>
          <c:showPercent val="0"/>
          <c:showBubbleSize val="0"/>
          <c:showLeaderLines val="0"/>
        </c:dLbls>
        <c:firstSliceAng val="130"/>
      </c:pieChart>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Entry>
      <c:legendEntry>
        <c:idx val="1"/>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Entry>
      <c:overlay val="0"/>
      <c:spPr>
        <a:noFill/>
        <a:ln>
          <a:noFill/>
        </a:ln>
        <a:effectLst>
          <a:innerShdw blurRad="63500" dist="50800" dir="10800000">
            <a:prstClr val="black">
              <a:alpha val="50000"/>
            </a:prstClr>
          </a:innerShdw>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fr-FR" dirty="0"/>
              <a:t>file active Assistante sociale 78 personnes</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file active Assistante sociale 78</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C55-40B3-BD9C-188505B45E2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C55-40B3-BD9C-188505B45E2E}"/>
              </c:ext>
            </c:extLst>
          </c:dPt>
          <c:dLbls>
            <c:dLbl>
              <c:idx val="0"/>
              <c:tx>
                <c:rich>
                  <a:bodyPr/>
                  <a:lstStyle/>
                  <a:p>
                    <a:r>
                      <a:rPr lang="en-US" dirty="0"/>
                      <a:t>66%</a:t>
                    </a:r>
                  </a:p>
                  <a:p>
                    <a:r>
                      <a:rPr lang="en-US" dirty="0"/>
                      <a:t>31</a:t>
                    </a:r>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C55-40B3-BD9C-188505B45E2E}"/>
                </c:ext>
              </c:extLst>
            </c:dLbl>
            <c:dLbl>
              <c:idx val="1"/>
              <c:tx>
                <c:rich>
                  <a:bodyPr/>
                  <a:lstStyle/>
                  <a:p>
                    <a:r>
                      <a:rPr lang="en-US" dirty="0"/>
                      <a:t>35%</a:t>
                    </a:r>
                  </a:p>
                  <a:p>
                    <a:r>
                      <a:rPr lang="en-US" dirty="0"/>
                      <a:t>16</a:t>
                    </a:r>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C55-40B3-BD9C-188505B45E2E}"/>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hommes</c:v>
                </c:pt>
                <c:pt idx="1">
                  <c:v>femmes</c:v>
                </c:pt>
              </c:strCache>
            </c:strRef>
          </c:cat>
          <c:val>
            <c:numRef>
              <c:f>Feuil1!$B$2:$B$3</c:f>
              <c:numCache>
                <c:formatCode>General</c:formatCode>
                <c:ptCount val="2"/>
                <c:pt idx="0">
                  <c:v>48</c:v>
                </c:pt>
                <c:pt idx="1">
                  <c:v>30</c:v>
                </c:pt>
              </c:numCache>
            </c:numRef>
          </c:val>
          <c:extLst>
            <c:ext xmlns:c16="http://schemas.microsoft.com/office/drawing/2014/chart" uri="{C3380CC4-5D6E-409C-BE32-E72D297353CC}">
              <c16:uniqueId val="{00000004-5C55-40B3-BD9C-188505B45E2E}"/>
            </c:ext>
          </c:extLst>
        </c:ser>
        <c:ser>
          <c:idx val="1"/>
          <c:order val="1"/>
          <c:tx>
            <c:strRef>
              <c:f>Feuil1!$C$1</c:f>
              <c:strCache>
                <c:ptCount val="1"/>
                <c:pt idx="0">
                  <c:v>file active Assistante sociale 79</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6-5C55-40B3-BD9C-188505B45E2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8-5C55-40B3-BD9C-188505B45E2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hommes</c:v>
                </c:pt>
                <c:pt idx="1">
                  <c:v>femmes</c:v>
                </c:pt>
              </c:strCache>
            </c:strRef>
          </c:cat>
          <c:val>
            <c:numRef>
              <c:f>Feuil1!$C$2:$C$3</c:f>
              <c:numCache>
                <c:formatCode>0%</c:formatCode>
                <c:ptCount val="2"/>
                <c:pt idx="0">
                  <c:v>0.62</c:v>
                </c:pt>
                <c:pt idx="1">
                  <c:v>0.38</c:v>
                </c:pt>
              </c:numCache>
            </c:numRef>
          </c:val>
          <c:extLst>
            <c:ext xmlns:c16="http://schemas.microsoft.com/office/drawing/2014/chart" uri="{C3380CC4-5D6E-409C-BE32-E72D297353CC}">
              <c16:uniqueId val="{00000009-5C55-40B3-BD9C-188505B45E2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8EEC-4F93-8143-76F9FF9229BA}"/>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8EEC-4F93-8143-76F9FF9229BA}"/>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8EEC-4F93-8143-76F9FF9229BA}"/>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8EEC-4F93-8143-76F9FF9229BA}"/>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8EEC-4F93-8143-76F9FF9229BA}"/>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Feuil1!$A$12:$A$16</c:f>
              <c:strCache>
                <c:ptCount val="5"/>
                <c:pt idx="0">
                  <c:v>Aucune</c:v>
                </c:pt>
                <c:pt idx="1">
                  <c:v>AME</c:v>
                </c:pt>
                <c:pt idx="2">
                  <c:v>CSS</c:v>
                </c:pt>
                <c:pt idx="3">
                  <c:v>CSS Payante</c:v>
                </c:pt>
                <c:pt idx="4">
                  <c:v>Mutuelle</c:v>
                </c:pt>
              </c:strCache>
            </c:strRef>
          </c:cat>
          <c:val>
            <c:numRef>
              <c:f>Feuil1!$B$12:$B$16</c:f>
              <c:numCache>
                <c:formatCode>General</c:formatCode>
                <c:ptCount val="5"/>
                <c:pt idx="0">
                  <c:v>22</c:v>
                </c:pt>
                <c:pt idx="1">
                  <c:v>1</c:v>
                </c:pt>
                <c:pt idx="2">
                  <c:v>12</c:v>
                </c:pt>
                <c:pt idx="3">
                  <c:v>6</c:v>
                </c:pt>
                <c:pt idx="4">
                  <c:v>6</c:v>
                </c:pt>
              </c:numCache>
            </c:numRef>
          </c:val>
          <c:extLst>
            <c:ext xmlns:c16="http://schemas.microsoft.com/office/drawing/2014/chart" uri="{C3380CC4-5D6E-409C-BE32-E72D297353CC}">
              <c16:uniqueId val="{0000000A-8EEC-4F93-8143-76F9FF9229BA}"/>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RESSOURCES</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2495-4D69-BD7B-6C6864FCB8A8}"/>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2495-4D69-BD7B-6C6864FCB8A8}"/>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2495-4D69-BD7B-6C6864FCB8A8}"/>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2495-4D69-BD7B-6C6864FCB8A8}"/>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2495-4D69-BD7B-6C6864FCB8A8}"/>
              </c:ext>
            </c:extLst>
          </c:dPt>
          <c:dLbls>
            <c:dLbl>
              <c:idx val="0"/>
              <c:layout>
                <c:manualLayout>
                  <c:x val="7.4561403508771829E-2"/>
                  <c:y val="-8.723323041802053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BFBB1C95-C76E-44C7-968D-436AF60E67D5}" type="CATEGORYNAME">
                      <a:rPr lang="fr-FR" sz="1200"/>
                      <a:pPr>
                        <a:defRPr/>
                      </a:pPr>
                      <a:t>[NOM DE CATÉGORIE]</a:t>
                    </a:fld>
                    <a:r>
                      <a:rPr lang="fr-FR" baseline="0"/>
                      <a:t>
</a:t>
                    </a:r>
                    <a:fld id="{133B0CA6-2F8E-46E5-8497-18E9C1A5F138}" type="PERCENTAGE">
                      <a:rPr lang="fr-FR" sz="1200" baseline="0"/>
                      <a:pPr>
                        <a:defRPr/>
                      </a:pPr>
                      <a:t>[POURCENTAGE]</a:t>
                    </a:fld>
                    <a:endParaRPr lang="fr-FR"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layout>
                    <c:manualLayout>
                      <c:w val="0.21664824791637888"/>
                      <c:h val="0.89477080872608106"/>
                    </c:manualLayout>
                  </c15:layout>
                  <c15:dlblFieldTable/>
                  <c15:showDataLabelsRange val="0"/>
                </c:ext>
                <c:ext xmlns:c16="http://schemas.microsoft.com/office/drawing/2014/chart" uri="{C3380CC4-5D6E-409C-BE32-E72D297353CC}">
                  <c16:uniqueId val="{00000001-2495-4D69-BD7B-6C6864FCB8A8}"/>
                </c:ext>
              </c:extLst>
            </c:dLbl>
            <c:dLbl>
              <c:idx val="1"/>
              <c:layout>
                <c:manualLayout>
                  <c:x val="-6.6666666666666666E-2"/>
                  <c:y val="3.2407407407407239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EAB9206D-2AF1-4618-9D23-272B633D4636}" type="CATEGORYNAME">
                      <a:rPr lang="en-US" sz="1200"/>
                      <a:pPr>
                        <a:defRPr>
                          <a:solidFill>
                            <a:schemeClr val="accent1"/>
                          </a:solidFill>
                        </a:defRPr>
                      </a:pPr>
                      <a:t>[NOM DE CATÉGORIE]</a:t>
                    </a:fld>
                    <a:r>
                      <a:rPr lang="en-US" sz="1200" baseline="0"/>
                      <a:t>
</a:t>
                    </a:r>
                    <a:fld id="{6BA0A605-177D-44AD-8A08-A03E6A0E20D2}" type="PERCENTAGE">
                      <a:rPr lang="en-US" sz="1200" baseline="0"/>
                      <a:pPr>
                        <a:defRPr>
                          <a:solidFill>
                            <a:schemeClr val="accent1"/>
                          </a:solidFill>
                        </a:defRPr>
                      </a:pPr>
                      <a:t>[POURCENTAGE]</a:t>
                    </a:fld>
                    <a:endParaRPr lang="en-US" sz="1200"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495-4D69-BD7B-6C6864FCB8A8}"/>
                </c:ext>
              </c:extLst>
            </c:dLbl>
            <c:dLbl>
              <c:idx val="2"/>
              <c:layout>
                <c:manualLayout>
                  <c:x val="-8.0555555555555575E-2"/>
                  <c:y val="-9.2592592592592587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98212EE-666B-470B-BBF6-DA8C00B49D51}" type="CATEGORYNAME">
                      <a:rPr lang="en-US" sz="1200"/>
                      <a:pPr>
                        <a:defRPr>
                          <a:solidFill>
                            <a:schemeClr val="accent1"/>
                          </a:solidFill>
                        </a:defRPr>
                      </a:pPr>
                      <a:t>[NOM DE CATÉGORIE]</a:t>
                    </a:fld>
                    <a:r>
                      <a:rPr lang="en-US" sz="1200" baseline="0"/>
                      <a:t>
</a:t>
                    </a:r>
                    <a:fld id="{BF447F33-E979-4F36-8B7F-463577853FF8}" type="PERCENTAGE">
                      <a:rPr lang="en-US" sz="1200" baseline="0"/>
                      <a:pPr>
                        <a:defRPr>
                          <a:solidFill>
                            <a:schemeClr val="accent1"/>
                          </a:solidFill>
                        </a:defRPr>
                      </a:pPr>
                      <a:t>[POURCENTAGE]</a:t>
                    </a:fld>
                    <a:endParaRPr lang="en-US" sz="1200"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495-4D69-BD7B-6C6864FCB8A8}"/>
                </c:ext>
              </c:extLst>
            </c:dLbl>
            <c:dLbl>
              <c:idx val="3"/>
              <c:layout>
                <c:manualLayout>
                  <c:x val="-6.6666666666666666E-2"/>
                  <c:y val="-6.018518518518523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4CCB56D7-8926-4D28-BE3E-F5A13E1F3B34}" type="CATEGORYNAME">
                      <a:rPr lang="en-US" sz="1200"/>
                      <a:pPr>
                        <a:defRPr>
                          <a:solidFill>
                            <a:schemeClr val="accent1"/>
                          </a:solidFill>
                        </a:defRPr>
                      </a:pPr>
                      <a:t>[NOM DE CATÉGORIE]</a:t>
                    </a:fld>
                    <a:r>
                      <a:rPr lang="en-US" sz="1200" baseline="0"/>
                      <a:t>
</a:t>
                    </a:r>
                    <a:fld id="{45356741-C641-4005-A2D6-F05B08F2EA3C}" type="PERCENTAGE">
                      <a:rPr lang="en-US" sz="1200" baseline="0"/>
                      <a:pPr>
                        <a:defRPr>
                          <a:solidFill>
                            <a:schemeClr val="accent1"/>
                          </a:solidFill>
                        </a:defRPr>
                      </a:pPr>
                      <a:t>[POURCENTAGE]</a:t>
                    </a:fld>
                    <a:endParaRPr lang="en-US" sz="1200"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2495-4D69-BD7B-6C6864FCB8A8}"/>
                </c:ext>
              </c:extLst>
            </c:dLbl>
            <c:dLbl>
              <c:idx val="4"/>
              <c:layout>
                <c:manualLayout>
                  <c:x val="-0.13888888888888892"/>
                  <c:y val="-1.3888888888888888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77440532-B30B-473C-AF79-BA28EB240A53}" type="CATEGORYNAME">
                      <a:rPr lang="en-US" sz="1200"/>
                      <a:pPr>
                        <a:defRPr>
                          <a:solidFill>
                            <a:schemeClr val="accent1"/>
                          </a:solidFill>
                        </a:defRPr>
                      </a:pPr>
                      <a:t>[NOM DE CATÉGORIE]</a:t>
                    </a:fld>
                    <a:r>
                      <a:rPr lang="en-US" baseline="0"/>
                      <a:t>
</a:t>
                    </a:r>
                    <a:fld id="{4D5F6EE5-E657-46AE-B4D5-D80EEEEADA55}" type="PERCENTAGE">
                      <a:rPr lang="en-US" baseline="0"/>
                      <a:pPr>
                        <a:defRPr>
                          <a:solidFill>
                            <a:schemeClr val="accent1"/>
                          </a:solidFill>
                        </a:defRPr>
                      </a:pPr>
                      <a:t>[POURCENTAGE]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2495-4D69-BD7B-6C6864FCB8A8}"/>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Feuil1!$A$4:$A$8</c:f>
              <c:strCache>
                <c:ptCount val="5"/>
                <c:pt idx="0">
                  <c:v>Bénéficiaires des minimas sociaux: RSA, ASS, AAH, ADA, Invalidité, minimum vieillesse, garantie jeune</c:v>
                </c:pt>
                <c:pt idx="1">
                  <c:v>Salaire</c:v>
                </c:pt>
                <c:pt idx="2">
                  <c:v>Autres</c:v>
                </c:pt>
                <c:pt idx="3">
                  <c:v>Sans ressource</c:v>
                </c:pt>
                <c:pt idx="4">
                  <c:v>Retraite</c:v>
                </c:pt>
              </c:strCache>
            </c:strRef>
          </c:cat>
          <c:val>
            <c:numRef>
              <c:f>Feuil1!$B$4:$B$8</c:f>
              <c:numCache>
                <c:formatCode>General</c:formatCode>
                <c:ptCount val="5"/>
                <c:pt idx="0">
                  <c:v>27</c:v>
                </c:pt>
                <c:pt idx="1">
                  <c:v>3</c:v>
                </c:pt>
                <c:pt idx="2">
                  <c:v>1</c:v>
                </c:pt>
                <c:pt idx="3">
                  <c:v>11</c:v>
                </c:pt>
                <c:pt idx="4">
                  <c:v>5</c:v>
                </c:pt>
              </c:numCache>
            </c:numRef>
          </c:val>
          <c:extLst>
            <c:ext xmlns:c16="http://schemas.microsoft.com/office/drawing/2014/chart" uri="{C3380CC4-5D6E-409C-BE32-E72D297353CC}">
              <c16:uniqueId val="{0000000A-2495-4D69-BD7B-6C6864FCB8A8}"/>
            </c:ext>
          </c:extLst>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fr-FR"/>
              <a:t>Modifiez le style du titre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97E0307-B85C-446A-8EF0-0407D435D787}"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A39ACE-9343-4EBE-B5CA-AEA240A1DC53}"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C9A00F7B-89C5-4DF7-A309-6263220147D4}"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49C95DE-FD64-4606-AE61-EC1136867CC6}"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80322" y="3030008"/>
            <a:ext cx="4698355" cy="2906179"/>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594123" y="3030008"/>
            <a:ext cx="4700059" cy="2906179"/>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DEB0BBD-30FE-4CF1-900A-0C45149F8AF8}" type="datetimeFigureOut">
              <a:rPr lang="en-US" dirty="0"/>
              <a:t>6/23/2025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91A5F7F-3E81-4C65-A4D1-CB62D5B9DB91}" type="datetimeFigureOut">
              <a:rPr lang="en-US" dirty="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77ECC86-1672-4627-AEFE-EC5485C73905}" type="datetimeFigureOut">
              <a:rPr lang="en-US" dirty="0"/>
              <a:t>6/23/2025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CDCB01F-D966-4C62-B900-0BE008A90C98}"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E73A0EA-7DC7-4964-BB97-B173EF3B859A}"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BD862E7-95FA-4FC4-9EC5-DDBFA8DC7417}"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DB987F2-A784-4F72-BB57-0E9EACDE722E}"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40BBD51E-4B19-444E-85C0-DBD7EB6263F4}"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0D7255A-4AD5-4D3E-9A0A-689DA3BA976C}"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3" name="Date Placeholder 2"/>
          <p:cNvSpPr>
            <a:spLocks noGrp="1"/>
          </p:cNvSpPr>
          <p:nvPr>
            <p:ph type="dt" sz="half" idx="10"/>
          </p:nvPr>
        </p:nvSpPr>
        <p:spPr/>
        <p:txBody>
          <a:bodyPr/>
          <a:lstStyle/>
          <a:p>
            <a:fld id="{3EE0AD15-87AC-45B2-9EE5-8D165AF83CD7}" type="datetimeFigureOut">
              <a:rPr lang="en-US" dirty="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3" name="Date Placeholder 2"/>
          <p:cNvSpPr>
            <a:spLocks noGrp="1"/>
          </p:cNvSpPr>
          <p:nvPr>
            <p:ph type="dt" sz="half" idx="10"/>
          </p:nvPr>
        </p:nvSpPr>
        <p:spPr/>
        <p:txBody>
          <a:bodyPr/>
          <a:lstStyle/>
          <a:p>
            <a:fld id="{FCC40CCD-F0D6-4CC2-A4C8-2D7D0D875F02}" type="datetimeFigureOut">
              <a:rPr lang="en-US" dirty="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CFE2CC-454D-4466-AC55-B86DA0A87BAE}"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47B1BF-4039-460D-A637-65428CBD720E}" type="datetimeFigureOut">
              <a:rPr lang="en-US" dirty="0"/>
              <a:t>6/23/2025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0EF52CC-F3D9-41D4-BCE4-C208E61A3F31}" type="datetimeFigureOut">
              <a:rPr lang="en-US" dirty="0"/>
              <a:t>6/23/2025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3.xml"/><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a:solidFill>
                  <a:schemeClr val="accent1">
                    <a:lumMod val="75000"/>
                  </a:schemeClr>
                </a:solidFill>
              </a:rPr>
              <a:t>CENTRE HOSPITALIER </a:t>
            </a:r>
            <a:r>
              <a:rPr lang="fr-FR" sz="2800" dirty="0">
                <a:solidFill>
                  <a:schemeClr val="accent1">
                    <a:lumMod val="40000"/>
                    <a:lumOff val="60000"/>
                  </a:schemeClr>
                </a:solidFill>
              </a:rPr>
              <a:t>INTERCOMMUNALE CAUX VALLEE DE SEINE</a:t>
            </a:r>
          </a:p>
        </p:txBody>
      </p:sp>
      <p:sp>
        <p:nvSpPr>
          <p:cNvPr id="3" name="Sous-titre 2"/>
          <p:cNvSpPr>
            <a:spLocks noGrp="1"/>
          </p:cNvSpPr>
          <p:nvPr>
            <p:ph type="subTitle" idx="1"/>
          </p:nvPr>
        </p:nvSpPr>
        <p:spPr>
          <a:xfrm>
            <a:off x="2610721" y="4406739"/>
            <a:ext cx="4392751" cy="2032161"/>
          </a:xfrm>
        </p:spPr>
        <p:txBody>
          <a:bodyPr>
            <a:normAutofit fontScale="92500" lnSpcReduction="20000"/>
          </a:bodyPr>
          <a:lstStyle/>
          <a:p>
            <a:pPr algn="ctr"/>
            <a:r>
              <a:rPr lang="fr-FR" sz="4000" dirty="0">
                <a:solidFill>
                  <a:schemeClr val="accent1">
                    <a:lumMod val="40000"/>
                    <a:lumOff val="60000"/>
                  </a:schemeClr>
                </a:solidFill>
              </a:rPr>
              <a:t>PASS CHI LILLEBONNE</a:t>
            </a:r>
          </a:p>
          <a:p>
            <a:pPr algn="ctr"/>
            <a:r>
              <a:rPr lang="fr-FR" sz="4000" dirty="0">
                <a:solidFill>
                  <a:schemeClr val="accent1">
                    <a:lumMod val="40000"/>
                    <a:lumOff val="60000"/>
                  </a:schemeClr>
                </a:solidFill>
              </a:rPr>
              <a:t>COPIL 18 juin 2025</a:t>
            </a:r>
          </a:p>
          <a:p>
            <a:pPr algn="ctr"/>
            <a:r>
              <a:rPr lang="fr-FR" sz="4000" dirty="0">
                <a:solidFill>
                  <a:schemeClr val="accent1">
                    <a:lumMod val="40000"/>
                    <a:lumOff val="60000"/>
                  </a:schemeClr>
                </a:solidFill>
              </a:rPr>
              <a:t>DE L’ANNEE 2024</a:t>
            </a:r>
          </a:p>
          <a:p>
            <a:pPr algn="ctr"/>
            <a:endParaRPr lang="fr-FR" sz="4000" dirty="0">
              <a:solidFill>
                <a:schemeClr val="accent1">
                  <a:lumMod val="40000"/>
                  <a:lumOff val="60000"/>
                </a:schemeClr>
              </a:solidFill>
            </a:endParaRPr>
          </a:p>
        </p:txBody>
      </p:sp>
      <p:pic>
        <p:nvPicPr>
          <p:cNvPr id="4" name="Image 3"/>
          <p:cNvPicPr>
            <a:picLocks noChangeAspect="1"/>
          </p:cNvPicPr>
          <p:nvPr/>
        </p:nvPicPr>
        <p:blipFill>
          <a:blip r:embed="rId2"/>
          <a:stretch>
            <a:fillRect/>
          </a:stretch>
        </p:blipFill>
        <p:spPr>
          <a:xfrm>
            <a:off x="9525000" y="267680"/>
            <a:ext cx="1932467" cy="1918044"/>
          </a:xfrm>
          <a:prstGeom prst="rect">
            <a:avLst/>
          </a:prstGeom>
        </p:spPr>
      </p:pic>
      <p:pic>
        <p:nvPicPr>
          <p:cNvPr id="5" name="Image 4"/>
          <p:cNvPicPr>
            <a:picLocks noChangeAspect="1"/>
          </p:cNvPicPr>
          <p:nvPr/>
        </p:nvPicPr>
        <p:blipFill>
          <a:blip r:embed="rId3"/>
          <a:stretch>
            <a:fillRect/>
          </a:stretch>
        </p:blipFill>
        <p:spPr>
          <a:xfrm>
            <a:off x="496924" y="428433"/>
            <a:ext cx="2551734" cy="1322545"/>
          </a:xfrm>
          <a:prstGeom prst="rect">
            <a:avLst/>
          </a:prstGeom>
        </p:spPr>
      </p:pic>
    </p:spTree>
    <p:extLst>
      <p:ext uri="{BB962C8B-B14F-4D97-AF65-F5344CB8AC3E}">
        <p14:creationId xmlns:p14="http://schemas.microsoft.com/office/powerpoint/2010/main" val="3398701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6000" dirty="0">
                <a:solidFill>
                  <a:schemeClr val="accent1">
                    <a:lumMod val="75000"/>
                  </a:schemeClr>
                </a:solidFill>
              </a:rPr>
              <a:t>SOMMAIRE :</a:t>
            </a:r>
          </a:p>
        </p:txBody>
      </p:sp>
      <p:sp>
        <p:nvSpPr>
          <p:cNvPr id="3" name="Espace réservé du contenu 2"/>
          <p:cNvSpPr>
            <a:spLocks noGrp="1"/>
          </p:cNvSpPr>
          <p:nvPr>
            <p:ph idx="1"/>
          </p:nvPr>
        </p:nvSpPr>
        <p:spPr/>
        <p:txBody>
          <a:bodyPr>
            <a:normAutofit/>
          </a:bodyPr>
          <a:lstStyle/>
          <a:p>
            <a:r>
              <a:rPr lang="fr-FR" sz="4400" dirty="0">
                <a:solidFill>
                  <a:schemeClr val="accent1">
                    <a:lumMod val="40000"/>
                    <a:lumOff val="60000"/>
                  </a:schemeClr>
                </a:solidFill>
              </a:rPr>
              <a:t>Présentation de l’activité année 2024 de la PASS de Lillebonne</a:t>
            </a:r>
          </a:p>
          <a:p>
            <a:r>
              <a:rPr lang="fr-FR" sz="4400" dirty="0">
                <a:solidFill>
                  <a:schemeClr val="accent1">
                    <a:lumMod val="40000"/>
                    <a:lumOff val="60000"/>
                  </a:schemeClr>
                </a:solidFill>
              </a:rPr>
              <a:t>Evolution de la PASS</a:t>
            </a:r>
          </a:p>
          <a:p>
            <a:r>
              <a:rPr lang="fr-FR" sz="4400" dirty="0">
                <a:solidFill>
                  <a:schemeClr val="accent1">
                    <a:lumMod val="40000"/>
                    <a:lumOff val="60000"/>
                  </a:schemeClr>
                </a:solidFill>
              </a:rPr>
              <a:t>Echange question/réponse</a:t>
            </a:r>
          </a:p>
        </p:txBody>
      </p:sp>
      <p:pic>
        <p:nvPicPr>
          <p:cNvPr id="4" name="Image 3"/>
          <p:cNvPicPr>
            <a:picLocks noChangeAspect="1"/>
          </p:cNvPicPr>
          <p:nvPr/>
        </p:nvPicPr>
        <p:blipFill>
          <a:blip r:embed="rId2"/>
          <a:stretch>
            <a:fillRect/>
          </a:stretch>
        </p:blipFill>
        <p:spPr>
          <a:xfrm>
            <a:off x="10108659" y="167476"/>
            <a:ext cx="1932467" cy="1918044"/>
          </a:xfrm>
          <a:prstGeom prst="rect">
            <a:avLst/>
          </a:prstGeom>
        </p:spPr>
      </p:pic>
    </p:spTree>
    <p:extLst>
      <p:ext uri="{BB962C8B-B14F-4D97-AF65-F5344CB8AC3E}">
        <p14:creationId xmlns:p14="http://schemas.microsoft.com/office/powerpoint/2010/main" val="657522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 PASS</a:t>
            </a:r>
          </a:p>
        </p:txBody>
      </p:sp>
      <p:sp>
        <p:nvSpPr>
          <p:cNvPr id="3" name="Espace réservé du contenu 2"/>
          <p:cNvSpPr>
            <a:spLocks noGrp="1"/>
          </p:cNvSpPr>
          <p:nvPr>
            <p:ph idx="1"/>
          </p:nvPr>
        </p:nvSpPr>
        <p:spPr>
          <a:xfrm>
            <a:off x="680321" y="2336873"/>
            <a:ext cx="9613861" cy="4105116"/>
          </a:xfrm>
        </p:spPr>
        <p:txBody>
          <a:bodyPr>
            <a:normAutofit/>
          </a:bodyPr>
          <a:lstStyle/>
          <a:p>
            <a:r>
              <a:rPr lang="fr-FR" sz="3200" u="sng" dirty="0">
                <a:solidFill>
                  <a:schemeClr val="accent1">
                    <a:lumMod val="20000"/>
                    <a:lumOff val="80000"/>
                  </a:schemeClr>
                </a:solidFill>
              </a:rPr>
              <a:t>Membres: </a:t>
            </a:r>
          </a:p>
          <a:p>
            <a:pPr marL="0" indent="0">
              <a:buNone/>
            </a:pPr>
            <a:endParaRPr lang="fr-FR" sz="3200" u="sng" dirty="0">
              <a:solidFill>
                <a:schemeClr val="accent1">
                  <a:lumMod val="20000"/>
                  <a:lumOff val="80000"/>
                </a:schemeClr>
              </a:solidFill>
            </a:endParaRPr>
          </a:p>
          <a:p>
            <a:r>
              <a:rPr lang="fr-FR" dirty="0">
                <a:solidFill>
                  <a:schemeClr val="accent1">
                    <a:lumMod val="20000"/>
                    <a:lumOff val="80000"/>
                  </a:schemeClr>
                </a:solidFill>
              </a:rPr>
              <a:t>Mr GLOAGUEN Jonathan ( Directeur de soins )</a:t>
            </a:r>
          </a:p>
          <a:p>
            <a:r>
              <a:rPr lang="fr-FR" dirty="0">
                <a:solidFill>
                  <a:schemeClr val="accent1">
                    <a:lumMod val="20000"/>
                    <a:lumOff val="80000"/>
                  </a:schemeClr>
                </a:solidFill>
              </a:rPr>
              <a:t>Me LAGARTO Florence ( cadre de santé )</a:t>
            </a:r>
          </a:p>
          <a:p>
            <a:r>
              <a:rPr lang="fr-FR" dirty="0">
                <a:solidFill>
                  <a:schemeClr val="accent1">
                    <a:lumMod val="20000"/>
                    <a:lumOff val="80000"/>
                  </a:schemeClr>
                </a:solidFill>
              </a:rPr>
              <a:t>Dr ZAHONERO Emilio ( médecin )</a:t>
            </a:r>
          </a:p>
          <a:p>
            <a:r>
              <a:rPr lang="fr-FR" dirty="0">
                <a:solidFill>
                  <a:schemeClr val="accent1">
                    <a:lumMod val="20000"/>
                    <a:lumOff val="80000"/>
                  </a:schemeClr>
                </a:solidFill>
              </a:rPr>
              <a:t>Me NAVARRE Juliette ( assistante sociale )</a:t>
            </a:r>
          </a:p>
          <a:p>
            <a:r>
              <a:rPr lang="fr-FR" dirty="0">
                <a:solidFill>
                  <a:schemeClr val="accent1">
                    <a:lumMod val="20000"/>
                    <a:lumOff val="80000"/>
                  </a:schemeClr>
                </a:solidFill>
              </a:rPr>
              <a:t>Me GUEROULT Sophie ( secrétaire )</a:t>
            </a:r>
          </a:p>
          <a:p>
            <a:r>
              <a:rPr lang="fr-FR" dirty="0">
                <a:solidFill>
                  <a:schemeClr val="accent1">
                    <a:lumMod val="20000"/>
                    <a:lumOff val="80000"/>
                  </a:schemeClr>
                </a:solidFill>
              </a:rPr>
              <a:t>Mme Pont Hélène (IDE</a:t>
            </a:r>
          </a:p>
          <a:p>
            <a:pPr marL="0" indent="0">
              <a:buNone/>
            </a:pPr>
            <a:endParaRPr lang="fr-FR" dirty="0">
              <a:solidFill>
                <a:schemeClr val="accent1">
                  <a:lumMod val="20000"/>
                  <a:lumOff val="80000"/>
                </a:schemeClr>
              </a:solidFill>
            </a:endParaRPr>
          </a:p>
          <a:p>
            <a:pPr marL="0" indent="0">
              <a:buNone/>
            </a:pPr>
            <a:endParaRPr lang="fr-FR" dirty="0">
              <a:solidFill>
                <a:schemeClr val="accent1">
                  <a:lumMod val="20000"/>
                  <a:lumOff val="80000"/>
                </a:schemeClr>
              </a:solidFill>
            </a:endParaRPr>
          </a:p>
          <a:p>
            <a:endParaRPr lang="fr-FR" dirty="0">
              <a:solidFill>
                <a:schemeClr val="accent1">
                  <a:lumMod val="20000"/>
                  <a:lumOff val="80000"/>
                </a:schemeClr>
              </a:solidFill>
            </a:endParaRPr>
          </a:p>
          <a:p>
            <a:endParaRPr lang="fr-FR" dirty="0">
              <a:solidFill>
                <a:schemeClr val="accent1">
                  <a:lumMod val="20000"/>
                  <a:lumOff val="80000"/>
                </a:schemeClr>
              </a:solidFill>
            </a:endParaRPr>
          </a:p>
        </p:txBody>
      </p:sp>
      <p:pic>
        <p:nvPicPr>
          <p:cNvPr id="4" name="Image 3"/>
          <p:cNvPicPr>
            <a:picLocks noChangeAspect="1"/>
          </p:cNvPicPr>
          <p:nvPr/>
        </p:nvPicPr>
        <p:blipFill>
          <a:blip r:embed="rId2"/>
          <a:stretch>
            <a:fillRect/>
          </a:stretch>
        </p:blipFill>
        <p:spPr>
          <a:xfrm>
            <a:off x="10137842" y="167476"/>
            <a:ext cx="1932467" cy="1918044"/>
          </a:xfrm>
          <a:prstGeom prst="rect">
            <a:avLst/>
          </a:prstGeom>
        </p:spPr>
      </p:pic>
    </p:spTree>
    <p:extLst>
      <p:ext uri="{BB962C8B-B14F-4D97-AF65-F5344CB8AC3E}">
        <p14:creationId xmlns:p14="http://schemas.microsoft.com/office/powerpoint/2010/main" val="3846167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0321" y="753228"/>
            <a:ext cx="9613861" cy="914207"/>
          </a:xfrm>
        </p:spPr>
        <p:txBody>
          <a:bodyPr/>
          <a:lstStyle/>
          <a:p>
            <a:r>
              <a:rPr lang="fr-FR" dirty="0">
                <a:solidFill>
                  <a:schemeClr val="accent1">
                    <a:lumMod val="75000"/>
                  </a:schemeClr>
                </a:solidFill>
              </a:rPr>
              <a:t>PRESENTATION DE L’ACTIVITE PASS</a:t>
            </a:r>
            <a:endParaRPr lang="fr-FR" dirty="0"/>
          </a:p>
        </p:txBody>
      </p:sp>
      <p:sp>
        <p:nvSpPr>
          <p:cNvPr id="3" name="Espace réservé du contenu 2"/>
          <p:cNvSpPr>
            <a:spLocks noGrp="1"/>
          </p:cNvSpPr>
          <p:nvPr>
            <p:ph idx="1"/>
          </p:nvPr>
        </p:nvSpPr>
        <p:spPr>
          <a:xfrm>
            <a:off x="680321" y="2137763"/>
            <a:ext cx="9613861" cy="4720237"/>
          </a:xfrm>
        </p:spPr>
        <p:txBody>
          <a:bodyPr>
            <a:noAutofit/>
          </a:bodyPr>
          <a:lstStyle/>
          <a:p>
            <a:pPr marL="0" indent="0" algn="just">
              <a:buNone/>
            </a:pPr>
            <a:r>
              <a:rPr lang="fr-FR" dirty="0"/>
              <a:t>La PASS est présente sur le CHI Caux Vallée de Seine depuis de nombreuses années. Son activité a évoluée depuis 2018 avec  une activité médico sociale. En effet, des consultations médicales et paramédicales s’ajoutent à cette offre de soins pour les personnes en situation de précarité sociale. Celles-ci ont grandement fait évoluer la PASS pour apporter une prise en charge complète pour le public</a:t>
            </a:r>
          </a:p>
          <a:p>
            <a:pPr marL="0" indent="0" algn="just">
              <a:buNone/>
            </a:pPr>
            <a:r>
              <a:rPr lang="fr-FR" dirty="0"/>
              <a:t>La PASS est toujours située au RDC du CHICVS sur le site de Lillebonne.</a:t>
            </a:r>
          </a:p>
          <a:p>
            <a:pPr marL="0" indent="0" algn="just">
              <a:buNone/>
            </a:pPr>
            <a:r>
              <a:rPr lang="fr-FR" dirty="0"/>
              <a:t>Un accueil est proposé avec une prise en charge triangulaire  entre consultation médicale/paramédicale et sociale avec un bureau de consultation disposant de matériel nécessaire pour réaliser des examens médicaux (ECG, bilan sanguins…).</a:t>
            </a:r>
          </a:p>
          <a:p>
            <a:pPr marL="0" indent="0" algn="just">
              <a:buNone/>
            </a:pPr>
            <a:endParaRPr lang="fr-FR" dirty="0"/>
          </a:p>
        </p:txBody>
      </p:sp>
      <p:pic>
        <p:nvPicPr>
          <p:cNvPr id="4" name="Image 3"/>
          <p:cNvPicPr>
            <a:picLocks noChangeAspect="1"/>
          </p:cNvPicPr>
          <p:nvPr/>
        </p:nvPicPr>
        <p:blipFill>
          <a:blip r:embed="rId2"/>
          <a:stretch>
            <a:fillRect/>
          </a:stretch>
        </p:blipFill>
        <p:spPr>
          <a:xfrm>
            <a:off x="10294182" y="219719"/>
            <a:ext cx="1726725" cy="1713838"/>
          </a:xfrm>
          <a:prstGeom prst="rect">
            <a:avLst/>
          </a:prstGeom>
        </p:spPr>
      </p:pic>
    </p:spTree>
    <p:extLst>
      <p:ext uri="{BB962C8B-B14F-4D97-AF65-F5344CB8AC3E}">
        <p14:creationId xmlns:p14="http://schemas.microsoft.com/office/powerpoint/2010/main" val="172781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PASS</a:t>
            </a:r>
            <a:endParaRPr lang="fr-FR" dirty="0"/>
          </a:p>
        </p:txBody>
      </p:sp>
      <p:sp>
        <p:nvSpPr>
          <p:cNvPr id="3" name="Espace réservé du contenu 2"/>
          <p:cNvSpPr>
            <a:spLocks noGrp="1"/>
          </p:cNvSpPr>
          <p:nvPr>
            <p:ph idx="1"/>
          </p:nvPr>
        </p:nvSpPr>
        <p:spPr>
          <a:xfrm>
            <a:off x="680321" y="2336873"/>
            <a:ext cx="9613861" cy="3996692"/>
          </a:xfrm>
        </p:spPr>
        <p:txBody>
          <a:bodyPr>
            <a:normAutofit/>
          </a:bodyPr>
          <a:lstStyle/>
          <a:p>
            <a:r>
              <a:rPr lang="fr-FR" dirty="0"/>
              <a:t>Une signalétique permet aux personnes de se repérer. La pharmacie est située à proximité pour effectuer exceptionnellement des dispensations médicamenteuses, totalement prise en charge par la PASS.</a:t>
            </a:r>
          </a:p>
          <a:p>
            <a:r>
              <a:rPr lang="fr-FR" dirty="0"/>
              <a:t>L’infirmière de la PASS rencontre dans un premier temps le patient pour ensuite proposer une consultation avec le Dr </a:t>
            </a:r>
            <a:r>
              <a:rPr lang="fr-FR" dirty="0" err="1"/>
              <a:t>Zahonero</a:t>
            </a:r>
            <a:r>
              <a:rPr lang="fr-FR" dirty="0"/>
              <a:t>  afin de mettre en place un suivi, d’organiser des suivis de maladies chroniques, délivrer des thérapeutiques … Ces consultations médicales s’imbriquent parfaitement avec le suivi social qui est assuré pour ces patients, si la situation le nécessite.</a:t>
            </a:r>
          </a:p>
        </p:txBody>
      </p:sp>
      <p:pic>
        <p:nvPicPr>
          <p:cNvPr id="4" name="Image 3"/>
          <p:cNvPicPr>
            <a:picLocks noChangeAspect="1"/>
          </p:cNvPicPr>
          <p:nvPr/>
        </p:nvPicPr>
        <p:blipFill>
          <a:blip r:embed="rId2"/>
          <a:stretch>
            <a:fillRect/>
          </a:stretch>
        </p:blipFill>
        <p:spPr>
          <a:xfrm>
            <a:off x="10108659" y="167476"/>
            <a:ext cx="1932467" cy="1918044"/>
          </a:xfrm>
          <a:prstGeom prst="rect">
            <a:avLst/>
          </a:prstGeom>
        </p:spPr>
      </p:pic>
    </p:spTree>
    <p:extLst>
      <p:ext uri="{BB962C8B-B14F-4D97-AF65-F5344CB8AC3E}">
        <p14:creationId xmlns:p14="http://schemas.microsoft.com/office/powerpoint/2010/main" val="3504369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PASS</a:t>
            </a:r>
            <a:endParaRPr lang="fr-FR" dirty="0"/>
          </a:p>
        </p:txBody>
      </p:sp>
      <p:sp>
        <p:nvSpPr>
          <p:cNvPr id="3" name="Espace réservé du contenu 2"/>
          <p:cNvSpPr>
            <a:spLocks noGrp="1"/>
          </p:cNvSpPr>
          <p:nvPr>
            <p:ph idx="1"/>
          </p:nvPr>
        </p:nvSpPr>
        <p:spPr>
          <a:xfrm>
            <a:off x="680321" y="2336872"/>
            <a:ext cx="9613861" cy="4368727"/>
          </a:xfrm>
        </p:spPr>
        <p:txBody>
          <a:bodyPr>
            <a:normAutofit/>
          </a:bodyPr>
          <a:lstStyle/>
          <a:p>
            <a:r>
              <a:rPr lang="fr-FR" dirty="0"/>
              <a:t>La PASS est également un service en mouvement proposant une mobilité aux partenaires et aux patients.</a:t>
            </a:r>
          </a:p>
          <a:p>
            <a:r>
              <a:rPr lang="fr-FR" dirty="0"/>
              <a:t> Nous essayons de sensibiliser régulièrement les partenaires sur notre existence afin de nous solliciter pour nous orienter leurs publics souvent en situation précaire ou nécessitant une consultation</a:t>
            </a:r>
          </a:p>
          <a:p>
            <a:r>
              <a:rPr lang="fr-FR" dirty="0"/>
              <a:t>Notre collaboration s’effectue aussi conjointement avec nos services internes ( HDJ, cardio, phlébologue, rhumato, endocrino, orl ) si des besoins sont identifiés dans le cadre de nos missions.</a:t>
            </a:r>
          </a:p>
        </p:txBody>
      </p:sp>
      <p:pic>
        <p:nvPicPr>
          <p:cNvPr id="4" name="Image 3"/>
          <p:cNvPicPr>
            <a:picLocks noChangeAspect="1"/>
          </p:cNvPicPr>
          <p:nvPr/>
        </p:nvPicPr>
        <p:blipFill>
          <a:blip r:embed="rId2"/>
          <a:stretch>
            <a:fillRect/>
          </a:stretch>
        </p:blipFill>
        <p:spPr>
          <a:xfrm>
            <a:off x="10118387" y="167475"/>
            <a:ext cx="1932467" cy="1918044"/>
          </a:xfrm>
          <a:prstGeom prst="rect">
            <a:avLst/>
          </a:prstGeom>
        </p:spPr>
      </p:pic>
    </p:spTree>
    <p:extLst>
      <p:ext uri="{BB962C8B-B14F-4D97-AF65-F5344CB8AC3E}">
        <p14:creationId xmlns:p14="http://schemas.microsoft.com/office/powerpoint/2010/main" val="4153986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9155" y="753228"/>
            <a:ext cx="9785027" cy="1080938"/>
          </a:xfrm>
        </p:spPr>
        <p:txBody>
          <a:bodyPr/>
          <a:lstStyle/>
          <a:p>
            <a:r>
              <a:rPr lang="fr-FR" dirty="0">
                <a:solidFill>
                  <a:schemeClr val="accent1">
                    <a:lumMod val="75000"/>
                  </a:schemeClr>
                </a:solidFill>
              </a:rPr>
              <a:t>PRESENTATION DE L’ACTIVITE PASS ANNEE 2024</a:t>
            </a:r>
            <a:endParaRPr lang="fr-FR" dirty="0"/>
          </a:p>
        </p:txBody>
      </p:sp>
      <p:sp>
        <p:nvSpPr>
          <p:cNvPr id="3" name="Espace réservé du contenu 2"/>
          <p:cNvSpPr>
            <a:spLocks noGrp="1"/>
          </p:cNvSpPr>
          <p:nvPr>
            <p:ph idx="1"/>
          </p:nvPr>
        </p:nvSpPr>
        <p:spPr>
          <a:xfrm>
            <a:off x="680321" y="2336873"/>
            <a:ext cx="9613861" cy="4195732"/>
          </a:xfrm>
        </p:spPr>
        <p:txBody>
          <a:bodyPr>
            <a:normAutofit/>
          </a:bodyPr>
          <a:lstStyle/>
          <a:p>
            <a:r>
              <a:rPr lang="fr-FR" dirty="0"/>
              <a:t>Le service de la PASS concerne une population spécifique sur notre territoire présentant certaines problématiques d’accès aux soins et aux droits tel que : pas de </a:t>
            </a:r>
            <a:r>
              <a:rPr lang="fr-FR" b="1" dirty="0"/>
              <a:t>complémentaire santé</a:t>
            </a:r>
            <a:r>
              <a:rPr lang="fr-FR" dirty="0"/>
              <a:t>, pas de </a:t>
            </a:r>
            <a:r>
              <a:rPr lang="fr-FR" b="1" dirty="0"/>
              <a:t>droits communs</a:t>
            </a:r>
            <a:r>
              <a:rPr lang="fr-FR" dirty="0"/>
              <a:t>, </a:t>
            </a:r>
            <a:r>
              <a:rPr lang="fr-FR" b="1" dirty="0"/>
              <a:t>isolé socialement sans suivi médical </a:t>
            </a:r>
            <a:r>
              <a:rPr lang="fr-FR" dirty="0"/>
              <a:t>depuis de nombreuses années. </a:t>
            </a:r>
          </a:p>
          <a:p>
            <a:r>
              <a:rPr lang="fr-FR" dirty="0"/>
              <a:t>La PASS du CHI de Lillebonne a pour vocation d’élargir son activité au sein de la population locale en s’appuyant sur les partenaires sociaux.</a:t>
            </a:r>
          </a:p>
          <a:p>
            <a:r>
              <a:rPr lang="fr-FR" dirty="0"/>
              <a:t>Différents partenariats avec les structures extérieures « sociales » continuent de fonctionner et certaines évoluent et/ou voient le jour. (médiation sociale, resto du cœur, forums santé, </a:t>
            </a:r>
            <a:r>
              <a:rPr lang="fr-FR" dirty="0" err="1"/>
              <a:t>cms</a:t>
            </a:r>
            <a:r>
              <a:rPr lang="fr-FR" dirty="0"/>
              <a:t>, </a:t>
            </a:r>
            <a:r>
              <a:rPr lang="fr-FR" dirty="0" err="1"/>
              <a:t>ccas</a:t>
            </a:r>
            <a:r>
              <a:rPr lang="fr-FR" dirty="0"/>
              <a:t>…)</a:t>
            </a:r>
          </a:p>
          <a:p>
            <a:endParaRPr lang="fr-FR" dirty="0"/>
          </a:p>
        </p:txBody>
      </p:sp>
      <p:pic>
        <p:nvPicPr>
          <p:cNvPr id="4" name="Image 3"/>
          <p:cNvPicPr>
            <a:picLocks noChangeAspect="1"/>
          </p:cNvPicPr>
          <p:nvPr/>
        </p:nvPicPr>
        <p:blipFill>
          <a:blip r:embed="rId2"/>
          <a:stretch>
            <a:fillRect/>
          </a:stretch>
        </p:blipFill>
        <p:spPr>
          <a:xfrm>
            <a:off x="10424830" y="311285"/>
            <a:ext cx="1660166" cy="1647775"/>
          </a:xfrm>
          <a:prstGeom prst="rect">
            <a:avLst/>
          </a:prstGeom>
        </p:spPr>
      </p:pic>
    </p:spTree>
    <p:extLst>
      <p:ext uri="{BB962C8B-B14F-4D97-AF65-F5344CB8AC3E}">
        <p14:creationId xmlns:p14="http://schemas.microsoft.com/office/powerpoint/2010/main" val="103793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a:bodyPr>
          <a:lstStyle/>
          <a:p>
            <a:r>
              <a:rPr lang="fr-FR" dirty="0">
                <a:solidFill>
                  <a:srgbClr val="FF0000"/>
                </a:solidFill>
              </a:rPr>
              <a:t>PRESENTATION DE L’ACTIVITE 2024 en quelques chiffres: Volet médical</a:t>
            </a:r>
          </a:p>
        </p:txBody>
      </p:sp>
      <p:graphicFrame>
        <p:nvGraphicFramePr>
          <p:cNvPr id="9" name="Espace réservé du contenu 8"/>
          <p:cNvGraphicFramePr>
            <a:graphicFrameLocks noGrp="1"/>
          </p:cNvGraphicFramePr>
          <p:nvPr>
            <p:ph idx="1"/>
            <p:extLst>
              <p:ext uri="{D42A27DB-BD31-4B8C-83A1-F6EECF244321}">
                <p14:modId xmlns:p14="http://schemas.microsoft.com/office/powerpoint/2010/main" val="2261820871"/>
              </p:ext>
            </p:extLst>
          </p:nvPr>
        </p:nvGraphicFramePr>
        <p:xfrm>
          <a:off x="424543" y="2355397"/>
          <a:ext cx="4914900" cy="3598863"/>
        </p:xfrm>
        <a:graphic>
          <a:graphicData uri="http://schemas.openxmlformats.org/drawingml/2006/chart">
            <c:chart xmlns:c="http://schemas.openxmlformats.org/drawingml/2006/chart" xmlns:r="http://schemas.openxmlformats.org/officeDocument/2006/relationships" r:id="rId2"/>
          </a:graphicData>
        </a:graphic>
      </p:graphicFrame>
      <p:sp>
        <p:nvSpPr>
          <p:cNvPr id="11" name="Espace réservé du texte 10"/>
          <p:cNvSpPr>
            <a:spLocks noGrp="1"/>
          </p:cNvSpPr>
          <p:nvPr>
            <p:ph type="body" sz="half" idx="2"/>
          </p:nvPr>
        </p:nvSpPr>
        <p:spPr>
          <a:xfrm>
            <a:off x="5844143" y="2140527"/>
            <a:ext cx="5780315" cy="4478482"/>
          </a:xfrm>
        </p:spPr>
        <p:txBody>
          <a:bodyPr>
            <a:normAutofit fontScale="70000" lnSpcReduction="20000"/>
          </a:bodyPr>
          <a:lstStyle/>
          <a:p>
            <a:pPr marL="457200" indent="-457200">
              <a:buFontTx/>
              <a:buChar char="-"/>
            </a:pPr>
            <a:r>
              <a:rPr lang="fr-FR" sz="3200" dirty="0"/>
              <a:t>130 patients dont 71 nouveaux patients en 2024 ont été vu coté médical.</a:t>
            </a:r>
          </a:p>
          <a:p>
            <a:pPr marL="457200" indent="-457200">
              <a:buFontTx/>
              <a:buChar char="-"/>
            </a:pPr>
            <a:r>
              <a:rPr lang="fr-FR" sz="3200" dirty="0"/>
              <a:t>338 CONSULTATIONS paramédicale/médicale ONT ÉTÉ FAITES</a:t>
            </a:r>
          </a:p>
          <a:p>
            <a:pPr marL="457200" indent="-457200">
              <a:buFontTx/>
              <a:buChar char="-"/>
            </a:pPr>
            <a:r>
              <a:rPr lang="fr-FR" sz="3200" dirty="0"/>
              <a:t>71% des patients sont des hommes (contre 76% l’année dernière) . Le nombre de femmes a légèrement augmenté (28% contre 24% par rapport à l’année 2023..</a:t>
            </a:r>
          </a:p>
          <a:p>
            <a:pPr marL="457200" indent="-457200">
              <a:buFontTx/>
              <a:buChar char="-"/>
            </a:pPr>
            <a:r>
              <a:rPr lang="fr-FR" sz="3200" dirty="0"/>
              <a:t>Jusqu’à l’année dernière le nombre de migrants était encore important à venir en suivi PASS. </a:t>
            </a:r>
          </a:p>
          <a:p>
            <a:pPr marL="457200" indent="-457200">
              <a:buFontTx/>
              <a:buChar char="-"/>
            </a:pPr>
            <a:r>
              <a:rPr lang="fr-FR" sz="3200" dirty="0"/>
              <a:t>Pour l’année 2024, il y a eu un net changement. </a:t>
            </a:r>
          </a:p>
        </p:txBody>
      </p:sp>
      <p:pic>
        <p:nvPicPr>
          <p:cNvPr id="5" name="Image 4"/>
          <p:cNvPicPr>
            <a:picLocks noChangeAspect="1"/>
          </p:cNvPicPr>
          <p:nvPr/>
        </p:nvPicPr>
        <p:blipFill>
          <a:blip r:embed="rId3"/>
          <a:stretch>
            <a:fillRect/>
          </a:stretch>
        </p:blipFill>
        <p:spPr>
          <a:xfrm>
            <a:off x="10147570" y="69303"/>
            <a:ext cx="1932467" cy="1918044"/>
          </a:xfrm>
          <a:prstGeom prst="rect">
            <a:avLst/>
          </a:prstGeom>
        </p:spPr>
      </p:pic>
    </p:spTree>
    <p:extLst>
      <p:ext uri="{BB962C8B-B14F-4D97-AF65-F5344CB8AC3E}">
        <p14:creationId xmlns:p14="http://schemas.microsoft.com/office/powerpoint/2010/main" val="551867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1921" y="715128"/>
            <a:ext cx="9613861" cy="1080938"/>
          </a:xfrm>
        </p:spPr>
        <p:txBody>
          <a:bodyPr/>
          <a:lstStyle/>
          <a:p>
            <a:r>
              <a:rPr lang="fr-FR" dirty="0">
                <a:solidFill>
                  <a:schemeClr val="accent1">
                    <a:lumMod val="75000"/>
                  </a:schemeClr>
                </a:solidFill>
              </a:rPr>
              <a:t>PRESENTATION DE L’ACTIVITE 2024</a:t>
            </a:r>
            <a:endParaRPr lang="fr-FR" dirty="0"/>
          </a:p>
        </p:txBody>
      </p:sp>
      <p:sp>
        <p:nvSpPr>
          <p:cNvPr id="3" name="Espace réservé du contenu 2"/>
          <p:cNvSpPr>
            <a:spLocks noGrp="1"/>
          </p:cNvSpPr>
          <p:nvPr>
            <p:ph idx="1"/>
          </p:nvPr>
        </p:nvSpPr>
        <p:spPr>
          <a:xfrm>
            <a:off x="669930" y="2043545"/>
            <a:ext cx="9613861" cy="4814455"/>
          </a:xfrm>
        </p:spPr>
        <p:txBody>
          <a:bodyPr>
            <a:normAutofit fontScale="77500" lnSpcReduction="20000"/>
          </a:bodyPr>
          <a:lstStyle/>
          <a:p>
            <a:r>
              <a:rPr lang="fr-FR" dirty="0"/>
              <a:t>le Foyer </a:t>
            </a:r>
            <a:r>
              <a:rPr lang="fr-FR" dirty="0" err="1"/>
              <a:t>Coallia</a:t>
            </a:r>
            <a:r>
              <a:rPr lang="fr-FR" dirty="0"/>
              <a:t> représentait une partie conséquente de notre activité. Cependant celle-ci  a réellement changé et  évolué en 2023 et encore mieux en 2024. </a:t>
            </a:r>
          </a:p>
          <a:p>
            <a:r>
              <a:rPr lang="fr-FR" dirty="0"/>
              <a:t>En effet, le fait d’avoir été à la rencontre des partenaires sur notre territoire, des orientation de leurs publics ont été en nette augmentation vers la PASS.</a:t>
            </a:r>
          </a:p>
          <a:p>
            <a:endParaRPr lang="fr-FR" dirty="0"/>
          </a:p>
          <a:p>
            <a:pPr marL="457200" indent="-457200">
              <a:buFontTx/>
              <a:buChar char="-"/>
            </a:pPr>
            <a:r>
              <a:rPr lang="fr-FR" dirty="0"/>
              <a:t>Nous avons nettement augmenté la prise en charge d’un public sur le secteur dans le besoin grâce à une orientation des partenaires médico-sociaux, avec qui nous avons intensifié notre collaboration.</a:t>
            </a:r>
          </a:p>
          <a:p>
            <a:pPr marL="457200" indent="-457200">
              <a:buFontTx/>
              <a:buChar char="-"/>
            </a:pPr>
            <a:r>
              <a:rPr lang="fr-FR" dirty="0"/>
              <a:t>Cette année, C’est environ 55% migrants/45% locaux contre il y a encore 2 ans,  les migrants représentaient plus de 80/90% des consultations médicales PASS.</a:t>
            </a:r>
          </a:p>
          <a:p>
            <a:pPr marL="457200" indent="-457200">
              <a:buFontTx/>
              <a:buChar char="-"/>
            </a:pPr>
            <a:r>
              <a:rPr lang="fr-FR" dirty="0"/>
              <a:t> Effectivement, des automatismes d’orientation se sont </a:t>
            </a:r>
            <a:r>
              <a:rPr lang="fr-FR" dirty="0" smtClean="0"/>
              <a:t>développés </a:t>
            </a:r>
            <a:r>
              <a:rPr lang="fr-FR" dirty="0"/>
              <a:t>entre les partenaires et la PASS et espérons que ces orientations continueront.</a:t>
            </a:r>
          </a:p>
          <a:p>
            <a:r>
              <a:rPr lang="fr-FR" dirty="0"/>
              <a:t>Concernant le foyer </a:t>
            </a:r>
            <a:r>
              <a:rPr lang="fr-FR" dirty="0" err="1"/>
              <a:t>Coallia</a:t>
            </a:r>
            <a:r>
              <a:rPr lang="fr-FR" dirty="0"/>
              <a:t>, nous continuons,  aux primo arrivant,  de bénéficier d’une consultation exhaustive médicale et paramédicale. Cela permet de mettre à jour leurs vaccinations si nécessaire. </a:t>
            </a:r>
          </a:p>
          <a:p>
            <a:r>
              <a:rPr lang="fr-FR" dirty="0"/>
              <a:t>Reste toujours la problématique de la barrière de la langue. Les entretiens prennent forcément plus de temps pour comprendre et se faire comprendre.</a:t>
            </a:r>
          </a:p>
        </p:txBody>
      </p:sp>
      <p:pic>
        <p:nvPicPr>
          <p:cNvPr id="4" name="Image 3"/>
          <p:cNvPicPr>
            <a:picLocks noChangeAspect="1"/>
          </p:cNvPicPr>
          <p:nvPr/>
        </p:nvPicPr>
        <p:blipFill>
          <a:blip r:embed="rId2"/>
          <a:stretch>
            <a:fillRect/>
          </a:stretch>
        </p:blipFill>
        <p:spPr>
          <a:xfrm>
            <a:off x="10147570" y="125501"/>
            <a:ext cx="1932467" cy="1918044"/>
          </a:xfrm>
          <a:prstGeom prst="rect">
            <a:avLst/>
          </a:prstGeom>
        </p:spPr>
      </p:pic>
    </p:spTree>
    <p:extLst>
      <p:ext uri="{BB962C8B-B14F-4D97-AF65-F5344CB8AC3E}">
        <p14:creationId xmlns:p14="http://schemas.microsoft.com/office/powerpoint/2010/main" val="1343482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2024</a:t>
            </a:r>
            <a:endParaRPr lang="fr-FR" dirty="0"/>
          </a:p>
        </p:txBody>
      </p:sp>
      <p:sp>
        <p:nvSpPr>
          <p:cNvPr id="3" name="Espace réservé du contenu 2"/>
          <p:cNvSpPr>
            <a:spLocks noGrp="1"/>
          </p:cNvSpPr>
          <p:nvPr>
            <p:ph idx="1"/>
          </p:nvPr>
        </p:nvSpPr>
        <p:spPr>
          <a:xfrm>
            <a:off x="680321" y="2336873"/>
            <a:ext cx="9613861" cy="4421374"/>
          </a:xfrm>
        </p:spPr>
        <p:txBody>
          <a:bodyPr>
            <a:normAutofit fontScale="92500" lnSpcReduction="20000"/>
          </a:bodyPr>
          <a:lstStyle/>
          <a:p>
            <a:r>
              <a:rPr lang="fr-FR" dirty="0"/>
              <a:t>Une problématique rencontrée reste </a:t>
            </a:r>
            <a:r>
              <a:rPr lang="fr-FR" b="1" u="sng" dirty="0"/>
              <a:t>la mobilité pour les patients</a:t>
            </a:r>
            <a:r>
              <a:rPr lang="fr-FR" dirty="0"/>
              <a:t>. Il est important pour les patients de se déplacer afin de se rendre au RDV médico-sociaux pour assurer un suivi. </a:t>
            </a:r>
          </a:p>
          <a:p>
            <a:r>
              <a:rPr lang="fr-FR" dirty="0"/>
              <a:t>Un système de ticket de bus avait été mis en place et continue </a:t>
            </a:r>
            <a:r>
              <a:rPr lang="fr-FR" dirty="0" smtClean="0"/>
              <a:t>d’être </a:t>
            </a:r>
            <a:r>
              <a:rPr lang="fr-FR" dirty="0"/>
              <a:t>proposé mais malgré cela il était compliqué de les adresser aux établissements géographiquement éloignés pour des consultations souvent spécialisées.</a:t>
            </a:r>
          </a:p>
          <a:p>
            <a:r>
              <a:rPr lang="fr-FR" dirty="0"/>
              <a:t>Pour pallier à cette problématique, la PASS est en mesure de proposer exceptionnellement un accompagnement physique vers les spécialistes éloignés afin de s’assurer du suivi et de reformuler la situation de santé. En effet, nous avons une voiture disponible et réservée pour la PASS 3 jours /semaines.</a:t>
            </a:r>
          </a:p>
          <a:p>
            <a:r>
              <a:rPr lang="fr-FR" dirty="0"/>
              <a:t>L’équipe de la PASS peut exceptionnellement intervenir au domicile du patient lorsque le contexte le nécessite (ex: besoin de soins, patients isolés…) 39 VAD ont été effectuées</a:t>
            </a:r>
          </a:p>
        </p:txBody>
      </p:sp>
      <p:pic>
        <p:nvPicPr>
          <p:cNvPr id="4" name="Image 3"/>
          <p:cNvPicPr>
            <a:picLocks noChangeAspect="1"/>
          </p:cNvPicPr>
          <p:nvPr/>
        </p:nvPicPr>
        <p:blipFill>
          <a:blip r:embed="rId2"/>
          <a:stretch>
            <a:fillRect/>
          </a:stretch>
        </p:blipFill>
        <p:spPr>
          <a:xfrm>
            <a:off x="10108660" y="167476"/>
            <a:ext cx="1932467" cy="1918044"/>
          </a:xfrm>
          <a:prstGeom prst="rect">
            <a:avLst/>
          </a:prstGeom>
        </p:spPr>
      </p:pic>
    </p:spTree>
    <p:extLst>
      <p:ext uri="{BB962C8B-B14F-4D97-AF65-F5344CB8AC3E}">
        <p14:creationId xmlns:p14="http://schemas.microsoft.com/office/powerpoint/2010/main" val="3355166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0000"/>
                </a:solidFill>
              </a:rPr>
              <a:t>PRESENTATION DE L’ACTIVITE 2024 en quelques chiffres : Volet social</a:t>
            </a:r>
          </a:p>
        </p:txBody>
      </p:sp>
      <p:sp>
        <p:nvSpPr>
          <p:cNvPr id="3" name="Espace réservé du contenu 2"/>
          <p:cNvSpPr>
            <a:spLocks noGrp="1"/>
          </p:cNvSpPr>
          <p:nvPr>
            <p:ph idx="1"/>
          </p:nvPr>
        </p:nvSpPr>
        <p:spPr>
          <a:xfrm>
            <a:off x="5995554" y="2355397"/>
            <a:ext cx="5285764" cy="4294785"/>
          </a:xfrm>
        </p:spPr>
        <p:txBody>
          <a:bodyPr>
            <a:normAutofit fontScale="92500" lnSpcReduction="20000"/>
          </a:bodyPr>
          <a:lstStyle/>
          <a:p>
            <a:pPr marL="0" indent="0">
              <a:buNone/>
            </a:pPr>
            <a:r>
              <a:rPr lang="fr-FR" dirty="0"/>
              <a:t>47 PERSONNES  dont 36 nouvelles en 2024 ont été vues coté SOCIAL. Cela est nettement moins que l’année dernière étant donné que l’assistante sociale de la PASS a été absente sur l’équivalent de la moitié de l’année 2024</a:t>
            </a:r>
          </a:p>
          <a:p>
            <a:pPr marL="0" indent="0">
              <a:buNone/>
            </a:pPr>
            <a:r>
              <a:rPr lang="fr-FR" dirty="0"/>
              <a:t>170 ENTRETIENS ont été effectués</a:t>
            </a:r>
          </a:p>
          <a:p>
            <a:r>
              <a:rPr lang="fr-FR" dirty="0"/>
              <a:t>L’intervention Sociale s’est faite pour un public orienté par les partenaires sociaux (CCAS, </a:t>
            </a:r>
            <a:r>
              <a:rPr lang="fr-FR" dirty="0" err="1"/>
              <a:t>CMS,resto</a:t>
            </a:r>
            <a:r>
              <a:rPr lang="fr-FR" dirty="0"/>
              <a:t> du cœur, </a:t>
            </a:r>
            <a:r>
              <a:rPr lang="fr-FR" dirty="0" err="1"/>
              <a:t>caux</a:t>
            </a:r>
            <a:r>
              <a:rPr lang="fr-FR" dirty="0"/>
              <a:t> agglo, CLIC,…) et aussi par les services internes de l’hôpital (urgence, maternité/planning familial, CSAPA).</a:t>
            </a:r>
          </a:p>
          <a:p>
            <a:r>
              <a:rPr lang="fr-FR" dirty="0"/>
              <a:t>76% des personnes sont nouvelles.</a:t>
            </a:r>
          </a:p>
          <a:p>
            <a:endParaRPr lang="fr-FR" dirty="0"/>
          </a:p>
        </p:txBody>
      </p:sp>
      <p:pic>
        <p:nvPicPr>
          <p:cNvPr id="6" name="Image 5"/>
          <p:cNvPicPr>
            <a:picLocks noChangeAspect="1"/>
          </p:cNvPicPr>
          <p:nvPr/>
        </p:nvPicPr>
        <p:blipFill>
          <a:blip r:embed="rId2"/>
          <a:stretch>
            <a:fillRect/>
          </a:stretch>
        </p:blipFill>
        <p:spPr>
          <a:xfrm>
            <a:off x="10147570" y="176738"/>
            <a:ext cx="1932467" cy="1918044"/>
          </a:xfrm>
          <a:prstGeom prst="rect">
            <a:avLst/>
          </a:prstGeom>
        </p:spPr>
      </p:pic>
      <p:graphicFrame>
        <p:nvGraphicFramePr>
          <p:cNvPr id="11" name="Graphique 10"/>
          <p:cNvGraphicFramePr/>
          <p:nvPr>
            <p:extLst>
              <p:ext uri="{D42A27DB-BD31-4B8C-83A1-F6EECF244321}">
                <p14:modId xmlns:p14="http://schemas.microsoft.com/office/powerpoint/2010/main" val="1270786534"/>
              </p:ext>
            </p:extLst>
          </p:nvPr>
        </p:nvGraphicFramePr>
        <p:xfrm>
          <a:off x="767404" y="2587558"/>
          <a:ext cx="4826000" cy="37548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19574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2024</a:t>
            </a:r>
            <a:br>
              <a:rPr lang="fr-FR" dirty="0">
                <a:solidFill>
                  <a:schemeClr val="accent1">
                    <a:lumMod val="75000"/>
                  </a:schemeClr>
                </a:solidFill>
              </a:rPr>
            </a:br>
            <a:r>
              <a:rPr lang="fr-FR" dirty="0">
                <a:solidFill>
                  <a:schemeClr val="accent1">
                    <a:lumMod val="75000"/>
                  </a:schemeClr>
                </a:solidFill>
              </a:rPr>
              <a:t>Volet social</a:t>
            </a:r>
            <a:endParaRPr lang="fr-FR" dirty="0"/>
          </a:p>
        </p:txBody>
      </p:sp>
      <p:sp>
        <p:nvSpPr>
          <p:cNvPr id="3" name="Espace réservé du contenu 2"/>
          <p:cNvSpPr>
            <a:spLocks noGrp="1"/>
          </p:cNvSpPr>
          <p:nvPr>
            <p:ph idx="1"/>
          </p:nvPr>
        </p:nvSpPr>
        <p:spPr>
          <a:xfrm>
            <a:off x="680321" y="2336872"/>
            <a:ext cx="9613861" cy="4271745"/>
          </a:xfrm>
        </p:spPr>
        <p:txBody>
          <a:bodyPr>
            <a:normAutofit fontScale="92500"/>
          </a:bodyPr>
          <a:lstStyle/>
          <a:p>
            <a:r>
              <a:rPr lang="fr-FR" dirty="0"/>
              <a:t> La population locale est généralement dirigée vers l’assistante sociale qui conjointement travaille avec l’équipe médicale. Cette collaboration permet donc une prise en charge globale du patient</a:t>
            </a:r>
          </a:p>
          <a:p>
            <a:r>
              <a:rPr lang="fr-FR" dirty="0"/>
              <a:t>Le suivi social doit être de court terme une fois les problématiques sociales évaluées et réglées et que la personne se retrouve dans le droit commun, même si il existe parfois quelques dossiers complexes.</a:t>
            </a:r>
          </a:p>
          <a:p>
            <a:r>
              <a:rPr lang="fr-FR" dirty="0"/>
              <a:t> Les dossiers les plus complexes sont ceux concernant des demandes d’AME, pour lesquels l’attente des droits peut prendre plusieurs semaines et/ou mois mais aussi pour des demandes de CSS « participative ». En effet,  une fois la demande faite,  le traitement reste correct dans le temps mais le public ne renvoi pas les documents d’adhésion ou oubli certain papiers à joindre pour finaliser le début de la CSS.</a:t>
            </a:r>
          </a:p>
          <a:p>
            <a:endParaRPr lang="fr-FR" dirty="0"/>
          </a:p>
          <a:p>
            <a:endParaRPr lang="fr-FR" dirty="0"/>
          </a:p>
          <a:p>
            <a:endParaRPr lang="fr-FR" dirty="0"/>
          </a:p>
          <a:p>
            <a:endParaRPr lang="fr-FR" dirty="0"/>
          </a:p>
        </p:txBody>
      </p:sp>
      <p:pic>
        <p:nvPicPr>
          <p:cNvPr id="4" name="Image 3"/>
          <p:cNvPicPr>
            <a:picLocks noChangeAspect="1"/>
          </p:cNvPicPr>
          <p:nvPr/>
        </p:nvPicPr>
        <p:blipFill>
          <a:blip r:embed="rId2"/>
          <a:stretch>
            <a:fillRect/>
          </a:stretch>
        </p:blipFill>
        <p:spPr>
          <a:xfrm>
            <a:off x="10167025" y="167475"/>
            <a:ext cx="1932467" cy="1918044"/>
          </a:xfrm>
          <a:prstGeom prst="rect">
            <a:avLst/>
          </a:prstGeom>
        </p:spPr>
      </p:pic>
    </p:spTree>
    <p:extLst>
      <p:ext uri="{BB962C8B-B14F-4D97-AF65-F5344CB8AC3E}">
        <p14:creationId xmlns:p14="http://schemas.microsoft.com/office/powerpoint/2010/main" val="4000699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175099" y="753227"/>
            <a:ext cx="10119082" cy="1080940"/>
          </a:xfrm>
        </p:spPr>
        <p:txBody>
          <a:bodyPr/>
          <a:lstStyle/>
          <a:p>
            <a:r>
              <a:rPr lang="fr-FR" dirty="0">
                <a:solidFill>
                  <a:schemeClr val="accent1">
                    <a:lumMod val="75000"/>
                  </a:schemeClr>
                </a:solidFill>
              </a:rPr>
              <a:t>PRESENTATION DE L’ACTIVITE 2024 Volet social</a:t>
            </a:r>
            <a:endParaRPr lang="fr-FR" dirty="0"/>
          </a:p>
        </p:txBody>
      </p:sp>
      <p:sp>
        <p:nvSpPr>
          <p:cNvPr id="9" name="Espace réservé du texte 8"/>
          <p:cNvSpPr>
            <a:spLocks noGrp="1"/>
          </p:cNvSpPr>
          <p:nvPr>
            <p:ph type="body" sz="half" idx="2"/>
          </p:nvPr>
        </p:nvSpPr>
        <p:spPr>
          <a:xfrm>
            <a:off x="680322" y="1714501"/>
            <a:ext cx="6584078" cy="5041900"/>
          </a:xfrm>
        </p:spPr>
        <p:txBody>
          <a:bodyPr>
            <a:normAutofit/>
          </a:bodyPr>
          <a:lstStyle/>
          <a:p>
            <a:r>
              <a:rPr lang="fr-FR" sz="2000" dirty="0"/>
              <a:t>Encore un grand nombre s’est présenté sans couverture sociale complète</a:t>
            </a:r>
          </a:p>
          <a:p>
            <a:r>
              <a:rPr lang="fr-FR" sz="2000" dirty="0"/>
              <a:t>47%  se contentent de leurs droits sécurité sociale de base.</a:t>
            </a:r>
          </a:p>
          <a:p>
            <a:r>
              <a:rPr lang="fr-FR" sz="2000" dirty="0"/>
              <a:t>Tant que la personne n’est pas malade, tout va bien. Par contre si une personne se retrouve hospitalisée, sans couverture complémentaire, cela a des conséquences financières gravissimes.</a:t>
            </a:r>
          </a:p>
          <a:p>
            <a:r>
              <a:rPr lang="fr-FR" sz="2000" dirty="0"/>
              <a:t>. Malgré tout 25% sont bénéficiaires de la CSS et 13% de la CSS participative et 13% d’une mutuelle alors que l’année dernière très peu avaient une mutuelle ou  CSS.</a:t>
            </a:r>
          </a:p>
          <a:p>
            <a:r>
              <a:rPr lang="fr-FR" sz="2000" dirty="0"/>
              <a:t>Le public commence a connaitre le dispositif CSS mais ignore la CSS participative avec un plafond plus conséquent. Cela a permis de débloquer plus de CSS participative.</a:t>
            </a:r>
          </a:p>
        </p:txBody>
      </p:sp>
      <p:pic>
        <p:nvPicPr>
          <p:cNvPr id="5" name="Image 4"/>
          <p:cNvPicPr>
            <a:picLocks noChangeAspect="1"/>
          </p:cNvPicPr>
          <p:nvPr/>
        </p:nvPicPr>
        <p:blipFill>
          <a:blip r:embed="rId2"/>
          <a:stretch>
            <a:fillRect/>
          </a:stretch>
        </p:blipFill>
        <p:spPr>
          <a:xfrm>
            <a:off x="10137843" y="167476"/>
            <a:ext cx="1932467" cy="1918044"/>
          </a:xfrm>
          <a:prstGeom prst="rect">
            <a:avLst/>
          </a:prstGeom>
        </p:spPr>
      </p:pic>
      <p:graphicFrame>
        <p:nvGraphicFramePr>
          <p:cNvPr id="20" name="Espace réservé du contenu 19"/>
          <p:cNvGraphicFramePr>
            <a:graphicFrameLocks noGrp="1"/>
          </p:cNvGraphicFramePr>
          <p:nvPr>
            <p:ph idx="1"/>
            <p:extLst>
              <p:ext uri="{D42A27DB-BD31-4B8C-83A1-F6EECF244321}">
                <p14:modId xmlns:p14="http://schemas.microsoft.com/office/powerpoint/2010/main" val="474931134"/>
              </p:ext>
            </p:extLst>
          </p:nvPr>
        </p:nvGraphicFramePr>
        <p:xfrm>
          <a:off x="6663447" y="2562522"/>
          <a:ext cx="5003090" cy="3517790"/>
        </p:xfrm>
        <a:graphic>
          <a:graphicData uri="http://schemas.openxmlformats.org/drawingml/2006/chart">
            <c:chart xmlns:c="http://schemas.openxmlformats.org/drawingml/2006/chart" xmlns:r="http://schemas.openxmlformats.org/officeDocument/2006/relationships" r:id="rId3"/>
          </a:graphicData>
        </a:graphic>
      </p:graphicFrame>
      <p:pic>
        <p:nvPicPr>
          <p:cNvPr id="135175" name="Picture 7" descr="clip_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135176" name="Picture 8" descr="clip_image0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0955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35177" name="Picture 9" descr="clip_image0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0955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35178" name="Picture 10" descr="clip_image0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00025" cy="228600"/>
          </a:xfrm>
          <a:prstGeom prst="rect">
            <a:avLst/>
          </a:prstGeom>
          <a:noFill/>
          <a:extLst>
            <a:ext uri="{909E8E84-426E-40DD-AFC4-6F175D3DCCD1}">
              <a14:hiddenFill xmlns:a14="http://schemas.microsoft.com/office/drawing/2010/main">
                <a:solidFill>
                  <a:srgbClr val="FFFFFF"/>
                </a:solidFill>
              </a14:hiddenFill>
            </a:ext>
          </a:extLst>
        </p:spPr>
      </p:pic>
      <p:pic>
        <p:nvPicPr>
          <p:cNvPr id="135179" name="Picture 11" descr="clip_image0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0955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35180" name="Picture 12" descr="clip_image0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28600" cy="228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Graphique 11">
            <a:extLst>
              <a:ext uri="{FF2B5EF4-FFF2-40B4-BE49-F238E27FC236}">
                <a16:creationId xmlns:a16="http://schemas.microsoft.com/office/drawing/2014/main" id="{B0C00338-A70F-4BFB-ACDD-3B08940B3AE9}"/>
              </a:ext>
            </a:extLst>
          </p:cNvPr>
          <p:cNvGraphicFramePr>
            <a:graphicFrameLocks/>
          </p:cNvGraphicFramePr>
          <p:nvPr>
            <p:extLst>
              <p:ext uri="{D42A27DB-BD31-4B8C-83A1-F6EECF244321}">
                <p14:modId xmlns:p14="http://schemas.microsoft.com/office/powerpoint/2010/main" val="4291297948"/>
              </p:ext>
            </p:extLst>
          </p:nvPr>
        </p:nvGraphicFramePr>
        <p:xfrm>
          <a:off x="7264400" y="2610146"/>
          <a:ext cx="4805910" cy="347016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582582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2024</a:t>
            </a:r>
            <a:br>
              <a:rPr lang="fr-FR" dirty="0">
                <a:solidFill>
                  <a:schemeClr val="accent1">
                    <a:lumMod val="75000"/>
                  </a:schemeClr>
                </a:solidFill>
              </a:rPr>
            </a:br>
            <a:r>
              <a:rPr lang="fr-FR" dirty="0">
                <a:solidFill>
                  <a:schemeClr val="accent1">
                    <a:lumMod val="75000"/>
                  </a:schemeClr>
                </a:solidFill>
              </a:rPr>
              <a:t>Volet social</a:t>
            </a:r>
            <a:endParaRPr lang="fr-FR" dirty="0"/>
          </a:p>
        </p:txBody>
      </p:sp>
      <p:sp>
        <p:nvSpPr>
          <p:cNvPr id="3" name="Espace réservé du contenu 2"/>
          <p:cNvSpPr>
            <a:spLocks noGrp="1"/>
          </p:cNvSpPr>
          <p:nvPr>
            <p:ph idx="1"/>
          </p:nvPr>
        </p:nvSpPr>
        <p:spPr>
          <a:xfrm>
            <a:off x="384464" y="2088573"/>
            <a:ext cx="9909718" cy="4416136"/>
          </a:xfrm>
        </p:spPr>
        <p:txBody>
          <a:bodyPr>
            <a:normAutofit fontScale="85000" lnSpcReduction="20000"/>
          </a:bodyPr>
          <a:lstStyle/>
          <a:p>
            <a:r>
              <a:rPr lang="fr-FR" dirty="0"/>
              <a:t>Il reste des personnes en situation irrégulière sans pouvoir bénéficier d’une AME (sur le territoire depuis moins de 3 mois), perdu dans les démarches administratives ou ont des difficultés à entreprendre l’activation de leurs droits.</a:t>
            </a:r>
          </a:p>
          <a:p>
            <a:r>
              <a:rPr lang="fr-FR" dirty="0"/>
              <a:t>La majorité du public venant à la PASS n’ont pas ou plus de couverture complémentaire. Plusieurs raisons ressortent régulièrement chaque année:</a:t>
            </a:r>
          </a:p>
          <a:p>
            <a:pPr marL="0" indent="0">
              <a:buNone/>
            </a:pPr>
            <a:r>
              <a:rPr lang="fr-FR" dirty="0"/>
              <a:t>- rupture familiale (jeunes)</a:t>
            </a:r>
          </a:p>
          <a:p>
            <a:pPr>
              <a:buFontTx/>
              <a:buChar char="-"/>
            </a:pPr>
            <a:r>
              <a:rPr lang="fr-FR" dirty="0"/>
              <a:t>oubli de renouvellement dossier CSS</a:t>
            </a:r>
          </a:p>
          <a:p>
            <a:pPr>
              <a:buFontTx/>
              <a:buChar char="-"/>
            </a:pPr>
            <a:r>
              <a:rPr lang="fr-FR" dirty="0"/>
              <a:t>Perdu dans les démarches administratives (rassembler les documents, épuisement)</a:t>
            </a:r>
          </a:p>
          <a:p>
            <a:pPr marL="0" indent="0">
              <a:buNone/>
            </a:pPr>
            <a:r>
              <a:rPr lang="fr-FR" dirty="0"/>
              <a:t>- radiation de la mutuelle pour défaut de paiement de cotisation</a:t>
            </a:r>
          </a:p>
          <a:p>
            <a:pPr marL="0" indent="0">
              <a:buNone/>
            </a:pPr>
            <a:r>
              <a:rPr lang="fr-FR" dirty="0"/>
              <a:t>- ressources faibles avec endettement ne permettant pour de rentrer dans les               plafonds de CSS gratuite et ou participative</a:t>
            </a:r>
          </a:p>
          <a:p>
            <a:pPr>
              <a:buFontTx/>
              <a:buChar char="-"/>
            </a:pPr>
            <a:r>
              <a:rPr lang="fr-FR" dirty="0"/>
              <a:t>Séparation</a:t>
            </a:r>
          </a:p>
          <a:p>
            <a:pPr>
              <a:buFontTx/>
              <a:buChar char="-"/>
            </a:pPr>
            <a:r>
              <a:rPr lang="fr-FR" dirty="0"/>
              <a:t>Par choix</a:t>
            </a:r>
          </a:p>
          <a:p>
            <a:pPr>
              <a:buFontTx/>
              <a:buChar char="-"/>
            </a:pPr>
            <a:r>
              <a:rPr lang="fr-FR" b="1" dirty="0"/>
              <a:t>Par méconnaissance des aides possibles</a:t>
            </a:r>
          </a:p>
          <a:p>
            <a:pPr>
              <a:buFontTx/>
              <a:buChar char="-"/>
            </a:pPr>
            <a:endParaRPr lang="fr-FR" dirty="0"/>
          </a:p>
          <a:p>
            <a:endParaRPr lang="fr-FR" dirty="0"/>
          </a:p>
        </p:txBody>
      </p:sp>
      <p:pic>
        <p:nvPicPr>
          <p:cNvPr id="4" name="Image 3"/>
          <p:cNvPicPr>
            <a:picLocks noChangeAspect="1"/>
          </p:cNvPicPr>
          <p:nvPr/>
        </p:nvPicPr>
        <p:blipFill>
          <a:blip r:embed="rId2"/>
          <a:stretch>
            <a:fillRect/>
          </a:stretch>
        </p:blipFill>
        <p:spPr>
          <a:xfrm>
            <a:off x="10147570" y="170529"/>
            <a:ext cx="1932467" cy="1918044"/>
          </a:xfrm>
          <a:prstGeom prst="rect">
            <a:avLst/>
          </a:prstGeom>
        </p:spPr>
      </p:pic>
    </p:spTree>
    <p:extLst>
      <p:ext uri="{BB962C8B-B14F-4D97-AF65-F5344CB8AC3E}">
        <p14:creationId xmlns:p14="http://schemas.microsoft.com/office/powerpoint/2010/main" val="3924212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4281" y="753227"/>
            <a:ext cx="10089899" cy="1080940"/>
          </a:xfrm>
        </p:spPr>
        <p:txBody>
          <a:bodyPr/>
          <a:lstStyle/>
          <a:p>
            <a:r>
              <a:rPr lang="fr-FR" dirty="0">
                <a:solidFill>
                  <a:schemeClr val="accent1">
                    <a:lumMod val="75000"/>
                  </a:schemeClr>
                </a:solidFill>
              </a:rPr>
              <a:t>PRESENTATION DE L’ACTIVITE 2024 Volet social</a:t>
            </a:r>
            <a:endParaRPr lang="fr-FR" dirty="0"/>
          </a:p>
        </p:txBody>
      </p:sp>
      <p:sp>
        <p:nvSpPr>
          <p:cNvPr id="11" name="Espace réservé du texte 10"/>
          <p:cNvSpPr>
            <a:spLocks noGrp="1"/>
          </p:cNvSpPr>
          <p:nvPr>
            <p:ph type="body" sz="half" idx="2"/>
          </p:nvPr>
        </p:nvSpPr>
        <p:spPr>
          <a:xfrm>
            <a:off x="391886" y="2057400"/>
            <a:ext cx="6071259" cy="4706471"/>
          </a:xfrm>
        </p:spPr>
        <p:txBody>
          <a:bodyPr>
            <a:normAutofit fontScale="92500" lnSpcReduction="20000"/>
          </a:bodyPr>
          <a:lstStyle/>
          <a:p>
            <a:r>
              <a:rPr lang="fr-FR" sz="2000" dirty="0"/>
              <a:t>La majorité des personnes venant en rendez vous social ont de faibles ressources et sont souvent en situation de précarité. Le public perçoit pour la plupart des minima sociaux ( ARE, ASS, RSA, minimum vieillesse, invalidité, AAH) 58 % (contre 72% en 2023).</a:t>
            </a:r>
          </a:p>
          <a:p>
            <a:r>
              <a:rPr lang="fr-FR" sz="2000" b="1" i="1" dirty="0"/>
              <a:t>En revanche, pour 2024 plus de personnes sont venues avec aucune ressources. 23% contre 10% en 2023.</a:t>
            </a:r>
          </a:p>
          <a:p>
            <a:r>
              <a:rPr lang="fr-FR" sz="2000" b="1" i="1" dirty="0"/>
              <a:t> On peut toujours distinguer 3 catégories de personnes</a:t>
            </a:r>
            <a:r>
              <a:rPr lang="fr-FR" b="1" dirty="0"/>
              <a:t>:</a:t>
            </a:r>
          </a:p>
          <a:p>
            <a:pPr marL="285750" indent="-285750">
              <a:buFontTx/>
              <a:buChar char="-"/>
            </a:pPr>
            <a:r>
              <a:rPr lang="fr-FR" sz="1800" dirty="0"/>
              <a:t>Un public avec un budget précaire ne pouvant pas se payer une mutuelle, faute de ressources suffisantes.</a:t>
            </a:r>
          </a:p>
          <a:p>
            <a:pPr marL="285750" indent="-285750">
              <a:buFontTx/>
              <a:buChar char="-"/>
            </a:pPr>
            <a:r>
              <a:rPr lang="fr-FR" sz="1800" dirty="0"/>
              <a:t>Un public ayant un budget juste au dessus du plafond et se trouvent souvent avec de gros problèmes financiers, voire de surendettement, considérant que la santé n’est pas une priorité.</a:t>
            </a:r>
          </a:p>
          <a:p>
            <a:pPr marL="285750" indent="-285750">
              <a:buFontTx/>
              <a:buChar char="-"/>
            </a:pPr>
            <a:r>
              <a:rPr lang="fr-FR" sz="1800" dirty="0"/>
              <a:t>Un public ayant des ressources correctes qui n’a pas forcément souscrit à une complémentaire santé, par choix, considérant que la santé n’est pas une priorité et se retrouve hospitalisé en urgence.</a:t>
            </a:r>
          </a:p>
        </p:txBody>
      </p:sp>
      <p:pic>
        <p:nvPicPr>
          <p:cNvPr id="5" name="Image 4"/>
          <p:cNvPicPr>
            <a:picLocks noChangeAspect="1"/>
          </p:cNvPicPr>
          <p:nvPr/>
        </p:nvPicPr>
        <p:blipFill>
          <a:blip r:embed="rId2"/>
          <a:stretch>
            <a:fillRect/>
          </a:stretch>
        </p:blipFill>
        <p:spPr>
          <a:xfrm>
            <a:off x="10157298" y="139356"/>
            <a:ext cx="1932467" cy="1918044"/>
          </a:xfrm>
          <a:prstGeom prst="rect">
            <a:avLst/>
          </a:prstGeom>
        </p:spPr>
      </p:pic>
      <p:graphicFrame>
        <p:nvGraphicFramePr>
          <p:cNvPr id="10" name="Espace réservé du contenu 9">
            <a:extLst>
              <a:ext uri="{FF2B5EF4-FFF2-40B4-BE49-F238E27FC236}">
                <a16:creationId xmlns:a16="http://schemas.microsoft.com/office/drawing/2014/main" id="{36ADE7ED-8911-43ED-8398-AA4B92F238D1}"/>
              </a:ext>
            </a:extLst>
          </p:cNvPr>
          <p:cNvGraphicFramePr>
            <a:graphicFrameLocks noGrp="1"/>
          </p:cNvGraphicFramePr>
          <p:nvPr>
            <p:ph idx="1"/>
            <p:extLst>
              <p:ext uri="{D42A27DB-BD31-4B8C-83A1-F6EECF244321}">
                <p14:modId xmlns:p14="http://schemas.microsoft.com/office/powerpoint/2010/main" val="1504831015"/>
              </p:ext>
            </p:extLst>
          </p:nvPr>
        </p:nvGraphicFramePr>
        <p:xfrm>
          <a:off x="6191476" y="2448038"/>
          <a:ext cx="5608638" cy="35988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5907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2024</a:t>
            </a:r>
            <a:br>
              <a:rPr lang="fr-FR" dirty="0">
                <a:solidFill>
                  <a:schemeClr val="accent1">
                    <a:lumMod val="75000"/>
                  </a:schemeClr>
                </a:solidFill>
              </a:rPr>
            </a:br>
            <a:r>
              <a:rPr lang="fr-FR" dirty="0">
                <a:solidFill>
                  <a:schemeClr val="accent1">
                    <a:lumMod val="75000"/>
                  </a:schemeClr>
                </a:solidFill>
              </a:rPr>
              <a:t>Volet social</a:t>
            </a:r>
            <a:endParaRPr lang="fr-FR" dirty="0"/>
          </a:p>
        </p:txBody>
      </p:sp>
      <p:sp>
        <p:nvSpPr>
          <p:cNvPr id="3" name="Espace réservé du contenu 2"/>
          <p:cNvSpPr>
            <a:spLocks noGrp="1"/>
          </p:cNvSpPr>
          <p:nvPr>
            <p:ph idx="1"/>
          </p:nvPr>
        </p:nvSpPr>
        <p:spPr>
          <a:xfrm>
            <a:off x="680321" y="2336872"/>
            <a:ext cx="9613861" cy="4063927"/>
          </a:xfrm>
        </p:spPr>
        <p:txBody>
          <a:bodyPr>
            <a:normAutofit fontScale="85000" lnSpcReduction="20000"/>
          </a:bodyPr>
          <a:lstStyle/>
          <a:p>
            <a:r>
              <a:rPr lang="fr-FR" dirty="0"/>
              <a:t>Les problématiques sociales restent complexes pour le public pour monter différents dossiers. Cela demande une mobilisation du public pour réunir une liste de papiers conséquente.</a:t>
            </a:r>
          </a:p>
          <a:p>
            <a:r>
              <a:rPr lang="fr-FR" dirty="0"/>
              <a:t>Ce public, souvent précaire, a beaucoup de mal à ramener en une fois tous les documents nécessaires. Il faut donc multiplier les RDV afin de finaliser un dossier. Le support informatique n’est pas toujours disponible à leur domicile ou ne savent tout simplement pas utiliser l’informatique.</a:t>
            </a:r>
          </a:p>
          <a:p>
            <a:r>
              <a:rPr lang="fr-FR" dirty="0"/>
              <a:t>La convention CPAM/PASS permet malgré tout de régulariser des dossiers et d’obtenir l’ouverture de droits CSS plus rapidement que si la personne faisait ses démarches toute seule. </a:t>
            </a:r>
          </a:p>
          <a:p>
            <a:r>
              <a:rPr lang="fr-FR" dirty="0"/>
              <a:t>Reste quelques complications de gestion de dossier AME pour lesquels le délais est long avec parfois des demandes de documents complémentaires qui n’en finissent pas pour le public. Tant que l’AME n’est pas obtenue, nous proposons donc un suivi médical à la PASS.</a:t>
            </a:r>
          </a:p>
          <a:p>
            <a:r>
              <a:rPr lang="fr-FR" dirty="0"/>
              <a:t>(un exemple d’un dossier AME concernant une femme enceinte, a été validé qu’après plus de 5 mois)</a:t>
            </a:r>
          </a:p>
        </p:txBody>
      </p:sp>
      <p:pic>
        <p:nvPicPr>
          <p:cNvPr id="4" name="Image 3"/>
          <p:cNvPicPr>
            <a:picLocks noChangeAspect="1"/>
          </p:cNvPicPr>
          <p:nvPr/>
        </p:nvPicPr>
        <p:blipFill>
          <a:blip r:embed="rId2"/>
          <a:stretch>
            <a:fillRect/>
          </a:stretch>
        </p:blipFill>
        <p:spPr>
          <a:xfrm>
            <a:off x="10157298" y="167475"/>
            <a:ext cx="1932467" cy="1918044"/>
          </a:xfrm>
          <a:prstGeom prst="rect">
            <a:avLst/>
          </a:prstGeom>
        </p:spPr>
      </p:pic>
    </p:spTree>
    <p:extLst>
      <p:ext uri="{BB962C8B-B14F-4D97-AF65-F5344CB8AC3E}">
        <p14:creationId xmlns:p14="http://schemas.microsoft.com/office/powerpoint/2010/main" val="974928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2024</a:t>
            </a:r>
            <a:endParaRPr lang="fr-FR" dirty="0"/>
          </a:p>
        </p:txBody>
      </p:sp>
      <p:sp>
        <p:nvSpPr>
          <p:cNvPr id="3" name="Espace réservé du contenu 2"/>
          <p:cNvSpPr>
            <a:spLocks noGrp="1"/>
          </p:cNvSpPr>
          <p:nvPr>
            <p:ph idx="1"/>
          </p:nvPr>
        </p:nvSpPr>
        <p:spPr>
          <a:xfrm>
            <a:off x="680321" y="2088574"/>
            <a:ext cx="9613861" cy="4377540"/>
          </a:xfrm>
        </p:spPr>
        <p:txBody>
          <a:bodyPr>
            <a:normAutofit/>
          </a:bodyPr>
          <a:lstStyle/>
          <a:p>
            <a:r>
              <a:rPr lang="fr-FR" dirty="0"/>
              <a:t>Les interventions collectives sont aussi très importantes à mettre en place car cela permet d’informer le public et de l’orienter plus facilement et rapidement vers la PASS.</a:t>
            </a:r>
          </a:p>
          <a:p>
            <a:r>
              <a:rPr lang="fr-FR" dirty="0"/>
              <a:t>Nous continuons d’aller à la rencontre des établissements sociaux situé sur l’agglomération de Bolbec, Lillebonne et Notre Dame de </a:t>
            </a:r>
            <a:r>
              <a:rPr lang="fr-FR" dirty="0" err="1"/>
              <a:t>Gravenchon</a:t>
            </a:r>
            <a:r>
              <a:rPr lang="fr-FR" dirty="0"/>
              <a:t> afin de présenter le service et de débuter un partenariat. Nous distribuons des brochures et présentons nos missions afin de répandre l‘existence du service de la PASS.</a:t>
            </a:r>
          </a:p>
          <a:p>
            <a:r>
              <a:rPr lang="fr-FR" dirty="0"/>
              <a:t>Nous constatons une hausse de prise en charge médico-sociale auprès de la population locale.</a:t>
            </a:r>
          </a:p>
          <a:p>
            <a:pPr marL="0" indent="0">
              <a:buNone/>
            </a:pPr>
            <a:endParaRPr lang="fr-FR" dirty="0"/>
          </a:p>
          <a:p>
            <a:endParaRPr lang="fr-FR" dirty="0"/>
          </a:p>
        </p:txBody>
      </p:sp>
      <p:pic>
        <p:nvPicPr>
          <p:cNvPr id="4" name="Image 3"/>
          <p:cNvPicPr>
            <a:picLocks noChangeAspect="1"/>
          </p:cNvPicPr>
          <p:nvPr/>
        </p:nvPicPr>
        <p:blipFill>
          <a:blip r:embed="rId2"/>
          <a:stretch>
            <a:fillRect/>
          </a:stretch>
        </p:blipFill>
        <p:spPr>
          <a:xfrm>
            <a:off x="10137843" y="170530"/>
            <a:ext cx="1932467" cy="1918044"/>
          </a:xfrm>
          <a:prstGeom prst="rect">
            <a:avLst/>
          </a:prstGeom>
        </p:spPr>
      </p:pic>
    </p:spTree>
    <p:extLst>
      <p:ext uri="{BB962C8B-B14F-4D97-AF65-F5344CB8AC3E}">
        <p14:creationId xmlns:p14="http://schemas.microsoft.com/office/powerpoint/2010/main" val="2700825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1">
                    <a:lumMod val="75000"/>
                  </a:schemeClr>
                </a:solidFill>
              </a:rPr>
              <a:t>PRESENTATION DE L’ACTIVITE 2024</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a:t>Le but de la PASS est d’apporter une réponse médico-sociale à ces publics en rupture de soins pour ensuite les amener à entrer dans les droits communs et donc leurs permettre de se soigner correctement avec des droits ouverts.</a:t>
            </a:r>
          </a:p>
          <a:p>
            <a:r>
              <a:rPr lang="fr-FR" dirty="0"/>
              <a:t>Un meilleur partenariat avec les structures extérieurs sociales fera vivre la PASS.</a:t>
            </a:r>
          </a:p>
          <a:p>
            <a:r>
              <a:rPr lang="fr-FR" dirty="0"/>
              <a:t>Il faut que les acteurs du territoire prennent bien conscience de notre structure pour avoir le réflexe de nous orienter le public en difficultés d’accès aux soins et aux droits.</a:t>
            </a:r>
          </a:p>
          <a:p>
            <a:r>
              <a:rPr lang="fr-FR" dirty="0"/>
              <a:t>C’est en continuant à créer l’offre de soins que la demande se développera avec nos partenaires extérieurs.</a:t>
            </a:r>
          </a:p>
          <a:p>
            <a:endParaRPr lang="fr-FR" dirty="0"/>
          </a:p>
        </p:txBody>
      </p:sp>
      <p:pic>
        <p:nvPicPr>
          <p:cNvPr id="4" name="Image 3"/>
          <p:cNvPicPr>
            <a:picLocks noChangeAspect="1"/>
          </p:cNvPicPr>
          <p:nvPr/>
        </p:nvPicPr>
        <p:blipFill>
          <a:blip r:embed="rId2"/>
          <a:stretch>
            <a:fillRect/>
          </a:stretch>
        </p:blipFill>
        <p:spPr>
          <a:xfrm>
            <a:off x="10176753" y="167476"/>
            <a:ext cx="1932467" cy="1918044"/>
          </a:xfrm>
          <a:prstGeom prst="rect">
            <a:avLst/>
          </a:prstGeom>
        </p:spPr>
      </p:pic>
    </p:spTree>
    <p:extLst>
      <p:ext uri="{BB962C8B-B14F-4D97-AF65-F5344CB8AC3E}">
        <p14:creationId xmlns:p14="http://schemas.microsoft.com/office/powerpoint/2010/main" val="3356024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a:solidFill>
                  <a:schemeClr val="bg2">
                    <a:lumMod val="60000"/>
                    <a:lumOff val="40000"/>
                  </a:schemeClr>
                </a:solidFill>
              </a:rPr>
              <a:t/>
            </a:r>
            <a:br>
              <a:rPr lang="fr-FR" b="1" dirty="0">
                <a:solidFill>
                  <a:schemeClr val="bg2">
                    <a:lumMod val="60000"/>
                    <a:lumOff val="40000"/>
                  </a:schemeClr>
                </a:solidFill>
              </a:rPr>
            </a:br>
            <a:r>
              <a:rPr lang="fr-FR" b="1" dirty="0">
                <a:solidFill>
                  <a:schemeClr val="bg2">
                    <a:lumMod val="60000"/>
                    <a:lumOff val="40000"/>
                  </a:schemeClr>
                </a:solidFill>
              </a:rPr>
              <a:t>Evènements 2024</a:t>
            </a:r>
            <a:r>
              <a:rPr lang="fr-FR" dirty="0"/>
              <a:t/>
            </a:r>
            <a:br>
              <a:rPr lang="fr-FR" dirty="0"/>
            </a:br>
            <a:endParaRPr lang="fr-FR" dirty="0"/>
          </a:p>
        </p:txBody>
      </p:sp>
      <p:sp>
        <p:nvSpPr>
          <p:cNvPr id="3" name="Espace réservé du contenu 2"/>
          <p:cNvSpPr>
            <a:spLocks noGrp="1"/>
          </p:cNvSpPr>
          <p:nvPr>
            <p:ph idx="1"/>
          </p:nvPr>
        </p:nvSpPr>
        <p:spPr>
          <a:xfrm>
            <a:off x="680321" y="2026229"/>
            <a:ext cx="10843197" cy="4831772"/>
          </a:xfrm>
        </p:spPr>
        <p:txBody>
          <a:bodyPr>
            <a:normAutofit/>
          </a:bodyPr>
          <a:lstStyle/>
          <a:p>
            <a:endParaRPr lang="fr-FR" dirty="0"/>
          </a:p>
          <a:p>
            <a:r>
              <a:rPr lang="fr-FR" dirty="0"/>
              <a:t>Nous continuons a développer nos moyens de communications par le biais de dépliants, affiches, forums, réunions partenaires,…</a:t>
            </a:r>
          </a:p>
          <a:p>
            <a:endParaRPr lang="fr-FR" dirty="0"/>
          </a:p>
          <a:p>
            <a:endParaRPr lang="fr-FR" dirty="0"/>
          </a:p>
          <a:p>
            <a:endParaRPr lang="fr-FR" dirty="0"/>
          </a:p>
        </p:txBody>
      </p:sp>
      <p:pic>
        <p:nvPicPr>
          <p:cNvPr id="4" name="Image 3"/>
          <p:cNvPicPr>
            <a:picLocks noChangeAspect="1"/>
          </p:cNvPicPr>
          <p:nvPr/>
        </p:nvPicPr>
        <p:blipFill>
          <a:blip r:embed="rId2"/>
          <a:stretch>
            <a:fillRect/>
          </a:stretch>
        </p:blipFill>
        <p:spPr>
          <a:xfrm>
            <a:off x="10205936" y="154756"/>
            <a:ext cx="1885545" cy="1871472"/>
          </a:xfrm>
          <a:prstGeom prst="rect">
            <a:avLst/>
          </a:prstGeom>
        </p:spPr>
      </p:pic>
      <p:pic>
        <p:nvPicPr>
          <p:cNvPr id="5" name="Image 4"/>
          <p:cNvPicPr>
            <a:picLocks noChangeAspect="1"/>
          </p:cNvPicPr>
          <p:nvPr/>
        </p:nvPicPr>
        <p:blipFill>
          <a:blip r:embed="rId3"/>
          <a:stretch>
            <a:fillRect/>
          </a:stretch>
        </p:blipFill>
        <p:spPr>
          <a:xfrm>
            <a:off x="112358" y="3827280"/>
            <a:ext cx="3736380" cy="2629786"/>
          </a:xfrm>
          <a:prstGeom prst="rect">
            <a:avLst/>
          </a:prstGeom>
        </p:spPr>
      </p:pic>
      <p:pic>
        <p:nvPicPr>
          <p:cNvPr id="6" name="Image 5"/>
          <p:cNvPicPr>
            <a:picLocks noChangeAspect="1"/>
          </p:cNvPicPr>
          <p:nvPr/>
        </p:nvPicPr>
        <p:blipFill>
          <a:blip r:embed="rId4"/>
          <a:stretch>
            <a:fillRect/>
          </a:stretch>
        </p:blipFill>
        <p:spPr>
          <a:xfrm>
            <a:off x="3848738" y="3827280"/>
            <a:ext cx="3696168" cy="2574810"/>
          </a:xfrm>
          <a:prstGeom prst="rect">
            <a:avLst/>
          </a:prstGeom>
        </p:spPr>
      </p:pic>
      <p:pic>
        <p:nvPicPr>
          <p:cNvPr id="7" name="Image 6"/>
          <p:cNvPicPr>
            <a:picLocks noChangeAspect="1"/>
          </p:cNvPicPr>
          <p:nvPr/>
        </p:nvPicPr>
        <p:blipFill>
          <a:blip r:embed="rId5"/>
          <a:stretch>
            <a:fillRect/>
          </a:stretch>
        </p:blipFill>
        <p:spPr>
          <a:xfrm>
            <a:off x="8426819" y="3316393"/>
            <a:ext cx="2286504" cy="3275732"/>
          </a:xfrm>
          <a:prstGeom prst="rect">
            <a:avLst/>
          </a:prstGeom>
        </p:spPr>
      </p:pic>
    </p:spTree>
    <p:extLst>
      <p:ext uri="{BB962C8B-B14F-4D97-AF65-F5344CB8AC3E}">
        <p14:creationId xmlns:p14="http://schemas.microsoft.com/office/powerpoint/2010/main" val="1974206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0321" y="2085520"/>
            <a:ext cx="9613861" cy="4545939"/>
          </a:xfrm>
        </p:spPr>
        <p:txBody>
          <a:bodyPr>
            <a:normAutofit fontScale="85000" lnSpcReduction="10000"/>
          </a:bodyPr>
          <a:lstStyle/>
          <a:p>
            <a:r>
              <a:rPr lang="fr-FR" dirty="0"/>
              <a:t>Le temps ETP IDE avait été augmenté au sein de la PASS depuis septembre 2023. Nous étions passé de 0,2 à 0,3 ETP. Cela nous avait permis d’obtenir 2 jours supplémentaires par mois. Nous avions donc pu aller vers les partenaires plus facilement pour éviter l’absence de l’IDE les jours de consultations le vendredi. Cela nous avait permis d’assurer plus facilement notre présence 1 journée par mois au Resto du cœur ainsi qu’une ½ journée sur les sites « gens du voyages ». </a:t>
            </a:r>
          </a:p>
          <a:p>
            <a:r>
              <a:rPr lang="fr-FR" dirty="0"/>
              <a:t>Cependant, la PASS a subi un perte de temps IDE depuis aout 2024 car en aout puis septembre 2024, les 2 IDE de la PASS on quitté l’établissement. Il a fallu retrouver un temps d’infirmière ce qui a perturbé quelques semaines l’organisation</a:t>
            </a:r>
          </a:p>
          <a:p>
            <a:r>
              <a:rPr lang="fr-FR" b="1" u="sng" dirty="0"/>
              <a:t>Une convention a été signée en partenariat avec la Caux agglo «médiation gens du voyage ». </a:t>
            </a:r>
            <a:r>
              <a:rPr lang="fr-FR" dirty="0"/>
              <a:t>Nous continuons notre d’aller vers les site « terrains familiaux sur Port-Jérôme et le site de Bolbec  pour aller à l’encontre de ce public. Nous sommes allés sur les terrains familiaux </a:t>
            </a:r>
            <a:r>
              <a:rPr lang="fr-FR" b="1" dirty="0"/>
              <a:t>10 fois</a:t>
            </a:r>
            <a:r>
              <a:rPr lang="fr-FR" dirty="0"/>
              <a:t>, avec la collaboration des professionnels de la médiation sociale, qui connaissent très bien le public. Cela facilite énormément le contact afin de créer un lien avec les personnes et parfois d’entamer un début de suivi à la PASS.</a:t>
            </a:r>
          </a:p>
          <a:p>
            <a:endParaRPr lang="fr-FR" dirty="0"/>
          </a:p>
          <a:p>
            <a:endParaRPr lang="fr-FR" dirty="0"/>
          </a:p>
          <a:p>
            <a:endParaRPr lang="fr-FR" dirty="0"/>
          </a:p>
        </p:txBody>
      </p:sp>
      <p:sp>
        <p:nvSpPr>
          <p:cNvPr id="4" name="Titre 1"/>
          <p:cNvSpPr>
            <a:spLocks noGrp="1"/>
          </p:cNvSpPr>
          <p:nvPr>
            <p:ph type="title"/>
          </p:nvPr>
        </p:nvSpPr>
        <p:spPr/>
        <p:txBody>
          <a:bodyPr>
            <a:normAutofit fontScale="90000"/>
          </a:bodyPr>
          <a:lstStyle/>
          <a:p>
            <a:pPr algn="ctr"/>
            <a:r>
              <a:rPr lang="fr-FR" b="1" dirty="0">
                <a:solidFill>
                  <a:schemeClr val="bg2">
                    <a:lumMod val="60000"/>
                    <a:lumOff val="40000"/>
                  </a:schemeClr>
                </a:solidFill>
              </a:rPr>
              <a:t/>
            </a:r>
            <a:br>
              <a:rPr lang="fr-FR" b="1" dirty="0">
                <a:solidFill>
                  <a:schemeClr val="bg2">
                    <a:lumMod val="60000"/>
                    <a:lumOff val="40000"/>
                  </a:schemeClr>
                </a:solidFill>
              </a:rPr>
            </a:br>
            <a:r>
              <a:rPr lang="fr-FR" b="1" dirty="0">
                <a:solidFill>
                  <a:schemeClr val="bg2">
                    <a:lumMod val="60000"/>
                    <a:lumOff val="40000"/>
                  </a:schemeClr>
                </a:solidFill>
              </a:rPr>
              <a:t>Evènement 2024</a:t>
            </a:r>
            <a:r>
              <a:rPr lang="fr-FR" dirty="0"/>
              <a:t/>
            </a:r>
            <a:br>
              <a:rPr lang="fr-FR" dirty="0"/>
            </a:br>
            <a:endParaRPr lang="fr-FR" dirty="0"/>
          </a:p>
        </p:txBody>
      </p:sp>
      <p:pic>
        <p:nvPicPr>
          <p:cNvPr id="5" name="Image 4"/>
          <p:cNvPicPr>
            <a:picLocks noChangeAspect="1"/>
          </p:cNvPicPr>
          <p:nvPr/>
        </p:nvPicPr>
        <p:blipFill>
          <a:blip r:embed="rId2"/>
          <a:stretch>
            <a:fillRect/>
          </a:stretch>
        </p:blipFill>
        <p:spPr>
          <a:xfrm>
            <a:off x="10176753" y="167476"/>
            <a:ext cx="1932467" cy="1918044"/>
          </a:xfrm>
          <a:prstGeom prst="rect">
            <a:avLst/>
          </a:prstGeom>
        </p:spPr>
      </p:pic>
    </p:spTree>
    <p:extLst>
      <p:ext uri="{BB962C8B-B14F-4D97-AF65-F5344CB8AC3E}">
        <p14:creationId xmlns:p14="http://schemas.microsoft.com/office/powerpoint/2010/main" val="383929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a:solidFill>
                  <a:schemeClr val="bg2">
                    <a:lumMod val="60000"/>
                    <a:lumOff val="40000"/>
                  </a:schemeClr>
                </a:solidFill>
              </a:rPr>
              <a:t/>
            </a:r>
            <a:br>
              <a:rPr lang="fr-FR" b="1" dirty="0">
                <a:solidFill>
                  <a:schemeClr val="bg2">
                    <a:lumMod val="60000"/>
                    <a:lumOff val="40000"/>
                  </a:schemeClr>
                </a:solidFill>
              </a:rPr>
            </a:br>
            <a:r>
              <a:rPr lang="fr-FR" b="1" dirty="0">
                <a:solidFill>
                  <a:schemeClr val="bg2">
                    <a:lumMod val="60000"/>
                    <a:lumOff val="40000"/>
                  </a:schemeClr>
                </a:solidFill>
              </a:rPr>
              <a:t>Evènement 2024</a:t>
            </a:r>
            <a:r>
              <a:rPr lang="fr-FR" dirty="0"/>
              <a:t/>
            </a:r>
            <a:br>
              <a:rPr lang="fr-FR" dirty="0"/>
            </a:b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a:t>Un partenariat continue avec </a:t>
            </a:r>
            <a:r>
              <a:rPr lang="fr-FR" b="1" u="sng" dirty="0"/>
              <a:t>les restos du cœur de Bolbec</a:t>
            </a:r>
            <a:r>
              <a:rPr lang="fr-FR" dirty="0"/>
              <a:t>. En effet, les restos du cœur sont régulièrement confrontés à un public « précaire » avec différentes problématiques sociales et/ou médicales. Le but de ce partenariat  a été de mettre en place une présence de l’équipe de la PASS directement dans les locaux des resto du cœur à raison d’une fois par mois,  pour se faire connaitre, aller vers le public afin d’expliquer nos missions et proposer si besoin des </a:t>
            </a:r>
            <a:r>
              <a:rPr lang="fr-FR" dirty="0" err="1"/>
              <a:t>rdvs</a:t>
            </a:r>
            <a:r>
              <a:rPr lang="fr-FR" dirty="0"/>
              <a:t> par la suite. Nous sommes intervenus </a:t>
            </a:r>
            <a:r>
              <a:rPr lang="fr-FR" b="1" dirty="0"/>
              <a:t>10 fois sur l’année 2024</a:t>
            </a:r>
            <a:r>
              <a:rPr lang="fr-FR" dirty="0"/>
              <a:t>. Cela nous a permis de rencontrer à chaque séance, environ une centaine de personnes bénéficiaires des restos du cœur. Cette expérience est très enrichissante et nous permet d’établir une relation de confiance de proximité dans un endroit convivial qu’ils connaissent bien.</a:t>
            </a:r>
          </a:p>
        </p:txBody>
      </p:sp>
      <p:pic>
        <p:nvPicPr>
          <p:cNvPr id="8" name="Image 7"/>
          <p:cNvPicPr>
            <a:picLocks noChangeAspect="1"/>
          </p:cNvPicPr>
          <p:nvPr/>
        </p:nvPicPr>
        <p:blipFill>
          <a:blip r:embed="rId2"/>
          <a:stretch>
            <a:fillRect/>
          </a:stretch>
        </p:blipFill>
        <p:spPr>
          <a:xfrm>
            <a:off x="10176753" y="167476"/>
            <a:ext cx="1932467" cy="1918044"/>
          </a:xfrm>
          <a:prstGeom prst="rect">
            <a:avLst/>
          </a:prstGeom>
        </p:spPr>
      </p:pic>
    </p:spTree>
    <p:extLst>
      <p:ext uri="{BB962C8B-B14F-4D97-AF65-F5344CB8AC3E}">
        <p14:creationId xmlns:p14="http://schemas.microsoft.com/office/powerpoint/2010/main" val="989054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10176753" y="167476"/>
            <a:ext cx="1932467" cy="1918044"/>
          </a:xfrm>
          <a:prstGeom prst="rect">
            <a:avLst/>
          </a:prstGeom>
        </p:spPr>
      </p:pic>
      <p:sp>
        <p:nvSpPr>
          <p:cNvPr id="5" name="Titre 1"/>
          <p:cNvSpPr>
            <a:spLocks noGrp="1"/>
          </p:cNvSpPr>
          <p:nvPr>
            <p:ph type="title"/>
          </p:nvPr>
        </p:nvSpPr>
        <p:spPr/>
        <p:txBody>
          <a:bodyPr>
            <a:normAutofit fontScale="90000"/>
          </a:bodyPr>
          <a:lstStyle/>
          <a:p>
            <a:pPr algn="ctr"/>
            <a:r>
              <a:rPr lang="fr-FR" b="1" dirty="0">
                <a:solidFill>
                  <a:schemeClr val="bg2">
                    <a:lumMod val="60000"/>
                    <a:lumOff val="40000"/>
                  </a:schemeClr>
                </a:solidFill>
              </a:rPr>
              <a:t/>
            </a:r>
            <a:br>
              <a:rPr lang="fr-FR" b="1" dirty="0">
                <a:solidFill>
                  <a:schemeClr val="bg2">
                    <a:lumMod val="60000"/>
                    <a:lumOff val="40000"/>
                  </a:schemeClr>
                </a:solidFill>
              </a:rPr>
            </a:br>
            <a:r>
              <a:rPr lang="fr-FR" b="1" dirty="0">
                <a:solidFill>
                  <a:schemeClr val="bg2">
                    <a:lumMod val="60000"/>
                    <a:lumOff val="40000"/>
                  </a:schemeClr>
                </a:solidFill>
              </a:rPr>
              <a:t>Evènement 2024</a:t>
            </a:r>
            <a:r>
              <a:rPr lang="fr-FR" dirty="0"/>
              <a:t/>
            </a:r>
            <a:br>
              <a:rPr lang="fr-FR" dirty="0"/>
            </a:br>
            <a:endParaRPr lang="fr-FR" dirty="0"/>
          </a:p>
        </p:txBody>
      </p:sp>
      <p:sp>
        <p:nvSpPr>
          <p:cNvPr id="8" name="Espace réservé du contenu 2"/>
          <p:cNvSpPr>
            <a:spLocks noGrp="1"/>
          </p:cNvSpPr>
          <p:nvPr>
            <p:ph idx="1"/>
          </p:nvPr>
        </p:nvSpPr>
        <p:spPr>
          <a:xfrm>
            <a:off x="680321" y="1981200"/>
            <a:ext cx="9613861" cy="4521199"/>
          </a:xfrm>
        </p:spPr>
        <p:txBody>
          <a:bodyPr>
            <a:normAutofit/>
          </a:bodyPr>
          <a:lstStyle/>
          <a:p>
            <a:r>
              <a:rPr lang="fr-FR" dirty="0"/>
              <a:t>Par ailleurs, Nous avons participer à différents évènements, réunions, forums par le biais de nos partenaires sociaux, qui étaient en demande :</a:t>
            </a:r>
          </a:p>
          <a:p>
            <a:pPr>
              <a:buFontTx/>
              <a:buChar char="-"/>
            </a:pPr>
            <a:r>
              <a:rPr lang="fr-FR" dirty="0"/>
              <a:t>Réunion CEGIDD/CLAT/PASS le havre/PASS </a:t>
            </a:r>
            <a:r>
              <a:rPr lang="fr-FR" dirty="0" err="1"/>
              <a:t>fecamp</a:t>
            </a:r>
            <a:r>
              <a:rPr lang="fr-FR" dirty="0"/>
              <a:t> en février 2024</a:t>
            </a:r>
          </a:p>
          <a:p>
            <a:pPr>
              <a:buFontTx/>
              <a:buChar char="-"/>
            </a:pPr>
            <a:r>
              <a:rPr lang="fr-FR" dirty="0"/>
              <a:t>Participation au Forum santé port Jérôme sur seine  mars 2024</a:t>
            </a:r>
          </a:p>
          <a:p>
            <a:pPr>
              <a:buFontTx/>
              <a:buChar char="-"/>
            </a:pPr>
            <a:r>
              <a:rPr lang="fr-FR" dirty="0"/>
              <a:t>Participation au Forum santé « Caux agglo » juin 2024</a:t>
            </a:r>
          </a:p>
          <a:p>
            <a:pPr>
              <a:buFontTx/>
              <a:buChar char="-"/>
            </a:pPr>
            <a:r>
              <a:rPr lang="fr-FR" dirty="0"/>
              <a:t>Organisation « échange des pratiques » avec toutes les PASS de la région au CHICVS en juin 2024</a:t>
            </a:r>
          </a:p>
          <a:p>
            <a:pPr>
              <a:buFontTx/>
              <a:buChar char="-"/>
            </a:pPr>
            <a:r>
              <a:rPr lang="fr-FR" dirty="0"/>
              <a:t>Participation à la journée régionale PASS</a:t>
            </a:r>
          </a:p>
          <a:p>
            <a:pPr>
              <a:buFontTx/>
              <a:buChar char="-"/>
            </a:pPr>
            <a:r>
              <a:rPr lang="fr-FR" dirty="0"/>
              <a:t>Participation au COPIL et COTECH de la Caux Seine agglo</a:t>
            </a:r>
          </a:p>
        </p:txBody>
      </p:sp>
    </p:spTree>
    <p:extLst>
      <p:ext uri="{BB962C8B-B14F-4D97-AF65-F5344CB8AC3E}">
        <p14:creationId xmlns:p14="http://schemas.microsoft.com/office/powerpoint/2010/main" val="977851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4421" y="800099"/>
            <a:ext cx="9492379" cy="1008589"/>
          </a:xfrm>
        </p:spPr>
        <p:txBody>
          <a:bodyPr/>
          <a:lstStyle/>
          <a:p>
            <a:r>
              <a:rPr lang="fr-FR" b="1" dirty="0">
                <a:solidFill>
                  <a:srgbClr val="FF0000"/>
                </a:solidFill>
              </a:rPr>
              <a:t>Progression évènements plan d’action fin 2024</a:t>
            </a:r>
          </a:p>
        </p:txBody>
      </p:sp>
      <p:pic>
        <p:nvPicPr>
          <p:cNvPr id="6" name="Espace réservé du contenu 3"/>
          <p:cNvPicPr>
            <a:picLocks noChangeAspect="1"/>
          </p:cNvPicPr>
          <p:nvPr/>
        </p:nvPicPr>
        <p:blipFill>
          <a:blip r:embed="rId2"/>
          <a:stretch>
            <a:fillRect/>
          </a:stretch>
        </p:blipFill>
        <p:spPr>
          <a:xfrm>
            <a:off x="1705232" y="1363260"/>
            <a:ext cx="7502267" cy="5393140"/>
          </a:xfrm>
          <a:prstGeom prst="rect">
            <a:avLst/>
          </a:prstGeom>
        </p:spPr>
      </p:pic>
    </p:spTree>
    <p:extLst>
      <p:ext uri="{BB962C8B-B14F-4D97-AF65-F5344CB8AC3E}">
        <p14:creationId xmlns:p14="http://schemas.microsoft.com/office/powerpoint/2010/main" val="1845695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chemeClr val="accent1"/>
                </a:solidFill>
              </a:rPr>
              <a:t>Perspectives pour l’année 2025</a:t>
            </a:r>
            <a:endParaRPr lang="fr-FR" dirty="0">
              <a:solidFill>
                <a:schemeClr val="accent1"/>
              </a:solidFill>
            </a:endParaRPr>
          </a:p>
        </p:txBody>
      </p:sp>
      <p:sp>
        <p:nvSpPr>
          <p:cNvPr id="3" name="Espace réservé du contenu 2"/>
          <p:cNvSpPr>
            <a:spLocks noGrp="1"/>
          </p:cNvSpPr>
          <p:nvPr>
            <p:ph idx="1"/>
          </p:nvPr>
        </p:nvSpPr>
        <p:spPr>
          <a:xfrm>
            <a:off x="680321" y="2336872"/>
            <a:ext cx="9613861" cy="4072165"/>
          </a:xfrm>
        </p:spPr>
        <p:txBody>
          <a:bodyPr>
            <a:normAutofit/>
          </a:bodyPr>
          <a:lstStyle/>
          <a:p>
            <a:r>
              <a:rPr lang="fr-FR" dirty="0" smtClean="0"/>
              <a:t>.</a:t>
            </a:r>
            <a:endParaRPr lang="fr-FR" dirty="0"/>
          </a:p>
          <a:p>
            <a:endParaRPr lang="fr-FR" dirty="0"/>
          </a:p>
          <a:p>
            <a:endParaRPr lang="fr-FR" dirty="0"/>
          </a:p>
        </p:txBody>
      </p:sp>
      <p:pic>
        <p:nvPicPr>
          <p:cNvPr id="4" name="Image 3"/>
          <p:cNvPicPr>
            <a:picLocks noChangeAspect="1"/>
          </p:cNvPicPr>
          <p:nvPr/>
        </p:nvPicPr>
        <p:blipFill>
          <a:blip r:embed="rId2"/>
          <a:stretch>
            <a:fillRect/>
          </a:stretch>
        </p:blipFill>
        <p:spPr>
          <a:xfrm>
            <a:off x="10176753" y="167476"/>
            <a:ext cx="1932467" cy="1918044"/>
          </a:xfrm>
          <a:prstGeom prst="rect">
            <a:avLst/>
          </a:prstGeom>
        </p:spPr>
      </p:pic>
    </p:spTree>
    <p:extLst>
      <p:ext uri="{BB962C8B-B14F-4D97-AF65-F5344CB8AC3E}">
        <p14:creationId xmlns:p14="http://schemas.microsoft.com/office/powerpoint/2010/main" val="248625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bg2">
                    <a:lumMod val="60000"/>
                    <a:lumOff val="40000"/>
                  </a:schemeClr>
                </a:solidFill>
              </a:rPr>
              <a:t>Perspectives pour l’année 2025</a:t>
            </a:r>
            <a:endParaRPr lang="fr-FR" dirty="0"/>
          </a:p>
        </p:txBody>
      </p:sp>
      <p:sp>
        <p:nvSpPr>
          <p:cNvPr id="3" name="Espace réservé du contenu 2"/>
          <p:cNvSpPr>
            <a:spLocks noGrp="1"/>
          </p:cNvSpPr>
          <p:nvPr>
            <p:ph idx="1"/>
          </p:nvPr>
        </p:nvSpPr>
        <p:spPr>
          <a:xfrm>
            <a:off x="680321" y="2001796"/>
            <a:ext cx="9613861" cy="4856204"/>
          </a:xfrm>
        </p:spPr>
        <p:txBody>
          <a:bodyPr>
            <a:normAutofit fontScale="85000" lnSpcReduction="20000"/>
          </a:bodyPr>
          <a:lstStyle/>
          <a:p>
            <a:r>
              <a:rPr lang="fr-FR" u="sng" dirty="0"/>
              <a:t>Pour l’année 2025, il nous semble important de travailler sur plusieurs axes </a:t>
            </a:r>
            <a:r>
              <a:rPr lang="fr-FR" dirty="0"/>
              <a:t>:</a:t>
            </a:r>
          </a:p>
          <a:p>
            <a:r>
              <a:rPr lang="fr-FR" dirty="0" smtClean="0"/>
              <a:t>Maintenir </a:t>
            </a:r>
            <a:r>
              <a:rPr lang="fr-FR" dirty="0"/>
              <a:t>et continuer de développer notre file active </a:t>
            </a:r>
            <a:r>
              <a:rPr lang="fr-FR" dirty="0" smtClean="0"/>
              <a:t>et étendre </a:t>
            </a:r>
            <a:r>
              <a:rPr lang="fr-FR" dirty="0"/>
              <a:t>le partenariat et le réseaux pluridisciplinaire.</a:t>
            </a:r>
          </a:p>
          <a:p>
            <a:r>
              <a:rPr lang="fr-FR" dirty="0"/>
              <a:t>Développer des outils de communication (Roll UP personnalisé pour forum, avec mairie sur tableau digital)</a:t>
            </a:r>
          </a:p>
          <a:p>
            <a:r>
              <a:rPr lang="fr-FR" dirty="0"/>
              <a:t>Voir une convention PASS dentaire avec </a:t>
            </a:r>
            <a:r>
              <a:rPr lang="fr-FR" dirty="0" smtClean="0"/>
              <a:t>l’hôpital </a:t>
            </a:r>
            <a:r>
              <a:rPr lang="fr-FR" dirty="0"/>
              <a:t>Flaubert pour clarifier nos orientations du public.</a:t>
            </a:r>
          </a:p>
          <a:p>
            <a:r>
              <a:rPr lang="fr-FR" dirty="0"/>
              <a:t>Continuer à développer une collaboration étroite avec la PASS du havre par le biais du GHT. Cela </a:t>
            </a:r>
            <a:r>
              <a:rPr lang="fr-FR" dirty="0" smtClean="0"/>
              <a:t>permettrait </a:t>
            </a:r>
            <a:r>
              <a:rPr lang="fr-FR" dirty="0"/>
              <a:t>un parcours de soins plus fluide du patient lorsqu’on l oriente vers des spécialistes.</a:t>
            </a:r>
          </a:p>
          <a:p>
            <a:r>
              <a:rPr lang="fr-FR" dirty="0"/>
              <a:t>Développer et revoir le partenariat avec ISM interprétariat au CHI qui est déjà utilisé sur Jacques Monod.</a:t>
            </a:r>
          </a:p>
          <a:p>
            <a:r>
              <a:rPr lang="fr-FR" dirty="0"/>
              <a:t>Organiser une réunion avec la pharmacie, les urgences, la Maternité, la </a:t>
            </a:r>
            <a:r>
              <a:rPr lang="fr-FR" dirty="0" smtClean="0"/>
              <a:t>facturation, </a:t>
            </a:r>
            <a:r>
              <a:rPr lang="fr-FR" dirty="0"/>
              <a:t>a</a:t>
            </a:r>
            <a:r>
              <a:rPr lang="fr-FR" dirty="0" smtClean="0"/>
              <a:t>fin </a:t>
            </a:r>
            <a:r>
              <a:rPr lang="fr-FR" dirty="0"/>
              <a:t>de revoir  le parcours et la facturation des patients qui arrivent aux urgences notamment. Ce point a été fait pendant le 1</a:t>
            </a:r>
            <a:r>
              <a:rPr lang="fr-FR" baseline="30000" dirty="0"/>
              <a:t>er</a:t>
            </a:r>
            <a:r>
              <a:rPr lang="fr-FR" dirty="0"/>
              <a:t> semestre 2025</a:t>
            </a:r>
          </a:p>
          <a:p>
            <a:r>
              <a:rPr lang="fr-FR" dirty="0"/>
              <a:t>Revoir l’organisation médicale et </a:t>
            </a:r>
            <a:r>
              <a:rPr lang="fr-FR" dirty="0" smtClean="0"/>
              <a:t>paramédicale suite </a:t>
            </a:r>
            <a:r>
              <a:rPr lang="fr-FR" smtClean="0"/>
              <a:t>aux départs </a:t>
            </a:r>
            <a:r>
              <a:rPr lang="fr-FR" dirty="0" smtClean="0"/>
              <a:t>du médecin et de la 2eme IDE</a:t>
            </a:r>
            <a:endParaRPr lang="fr-FR" dirty="0"/>
          </a:p>
          <a:p>
            <a:pPr marL="0" indent="0">
              <a:buNone/>
            </a:pPr>
            <a:endParaRPr lang="fr-FR" dirty="0"/>
          </a:p>
        </p:txBody>
      </p:sp>
    </p:spTree>
    <p:extLst>
      <p:ext uri="{BB962C8B-B14F-4D97-AF65-F5344CB8AC3E}">
        <p14:creationId xmlns:p14="http://schemas.microsoft.com/office/powerpoint/2010/main" val="3685229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bg2">
                    <a:lumMod val="60000"/>
                    <a:lumOff val="40000"/>
                  </a:schemeClr>
                </a:solidFill>
              </a:rPr>
              <a:t>Perspective pour l’année 2025</a:t>
            </a:r>
            <a:endParaRPr lang="fr-FR" dirty="0"/>
          </a:p>
        </p:txBody>
      </p:sp>
      <p:sp>
        <p:nvSpPr>
          <p:cNvPr id="3" name="Espace réservé du contenu 2"/>
          <p:cNvSpPr>
            <a:spLocks noGrp="1"/>
          </p:cNvSpPr>
          <p:nvPr>
            <p:ph idx="1"/>
          </p:nvPr>
        </p:nvSpPr>
        <p:spPr>
          <a:xfrm>
            <a:off x="680321" y="2336873"/>
            <a:ext cx="9613861" cy="4228684"/>
          </a:xfrm>
        </p:spPr>
        <p:txBody>
          <a:bodyPr>
            <a:normAutofit/>
          </a:bodyPr>
          <a:lstStyle/>
          <a:p>
            <a:r>
              <a:rPr lang="fr-FR" dirty="0"/>
              <a:t>Structurer le service en organisant des staffs mensuels avec la cadre et l’ensemble de l’équipe de la PASS,</a:t>
            </a:r>
          </a:p>
          <a:p>
            <a:r>
              <a:rPr lang="fr-FR" dirty="0"/>
              <a:t>Nous allons décrire et </a:t>
            </a:r>
            <a:r>
              <a:rPr lang="fr-FR" dirty="0" err="1"/>
              <a:t>protocoliser</a:t>
            </a:r>
            <a:r>
              <a:rPr lang="fr-FR" dirty="0"/>
              <a:t> l’articulation interne entre nos différents services (urgences/maternité/médecine/PUI et CSAPA) afin de formaliser les parcours et les rendre plus visibles.</a:t>
            </a:r>
          </a:p>
          <a:p>
            <a:r>
              <a:rPr lang="fr-FR" dirty="0"/>
              <a:t>Le travail avec le médiateur « gens du voyage » a été développé en 2023. En 2024 nous avons planifié mensuellement une visite sur les sites de Port </a:t>
            </a:r>
            <a:r>
              <a:rPr lang="fr-FR" dirty="0" smtClean="0"/>
              <a:t>Jérôme </a:t>
            </a:r>
            <a:r>
              <a:rPr lang="fr-FR" dirty="0"/>
              <a:t>et de Bolbec</a:t>
            </a:r>
          </a:p>
          <a:p>
            <a:r>
              <a:rPr lang="fr-FR" dirty="0"/>
              <a:t>Prendre contact avec la Mission </a:t>
            </a:r>
            <a:r>
              <a:rPr lang="fr-FR" dirty="0" smtClean="0"/>
              <a:t>Locale afin de développer </a:t>
            </a:r>
            <a:r>
              <a:rPr lang="fr-FR" dirty="0"/>
              <a:t>un partenariat auprès de leur jeunes publics, parfois en grande difficultés d’accès aux soins et aux droits.</a:t>
            </a:r>
          </a:p>
          <a:p>
            <a:pPr marL="0" indent="0">
              <a:buNone/>
            </a:pPr>
            <a:endParaRPr lang="fr-FR" dirty="0"/>
          </a:p>
          <a:p>
            <a:endParaRPr lang="fr-FR" dirty="0"/>
          </a:p>
        </p:txBody>
      </p:sp>
      <p:pic>
        <p:nvPicPr>
          <p:cNvPr id="4" name="Image 3"/>
          <p:cNvPicPr>
            <a:picLocks noChangeAspect="1"/>
          </p:cNvPicPr>
          <p:nvPr/>
        </p:nvPicPr>
        <p:blipFill>
          <a:blip r:embed="rId2"/>
          <a:stretch>
            <a:fillRect/>
          </a:stretch>
        </p:blipFill>
        <p:spPr>
          <a:xfrm>
            <a:off x="10176753" y="167476"/>
            <a:ext cx="1932467" cy="1918044"/>
          </a:xfrm>
          <a:prstGeom prst="rect">
            <a:avLst/>
          </a:prstGeom>
        </p:spPr>
      </p:pic>
    </p:spTree>
    <p:extLst>
      <p:ext uri="{BB962C8B-B14F-4D97-AF65-F5344CB8AC3E}">
        <p14:creationId xmlns:p14="http://schemas.microsoft.com/office/powerpoint/2010/main" val="652123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Conclusion et échange</a:t>
            </a:r>
          </a:p>
        </p:txBody>
      </p:sp>
      <p:sp>
        <p:nvSpPr>
          <p:cNvPr id="3" name="Espace réservé du contenu 2"/>
          <p:cNvSpPr>
            <a:spLocks noGrp="1"/>
          </p:cNvSpPr>
          <p:nvPr>
            <p:ph idx="1"/>
          </p:nvPr>
        </p:nvSpPr>
        <p:spPr>
          <a:xfrm>
            <a:off x="680321" y="2336872"/>
            <a:ext cx="9613861" cy="4353651"/>
          </a:xfrm>
        </p:spPr>
        <p:txBody>
          <a:bodyPr>
            <a:normAutofit fontScale="92500" lnSpcReduction="20000"/>
          </a:bodyPr>
          <a:lstStyle/>
          <a:p>
            <a:r>
              <a:rPr lang="fr-FR" dirty="0"/>
              <a:t>Nous souhaitons insister sur le faite que notre PASS continue d’évoluer. Le service de la PASS est davantage identifié par les acteurs de santé et sociaux du territoire. Les missions et les rôles de chacun sont mieux assimilés par les partenaires,</a:t>
            </a:r>
          </a:p>
          <a:p>
            <a:r>
              <a:rPr lang="fr-FR" dirty="0"/>
              <a:t>Nous sommes fiers de la nette progression et évolution de celle-ci.</a:t>
            </a:r>
          </a:p>
          <a:p>
            <a:r>
              <a:rPr lang="fr-FR" dirty="0"/>
              <a:t>Le travail en collaboration avec la Coordonnatrice Régionale a permis de structurer nos interventions entre les acteurs médicaux, paramédicaux et sociaux. Il y a eu une stabilité dans l’équipe. Nous avons développé des partenariats afin de nourrir notre file active et apporter notre savoir-faire aux personnes démunis et vulnérables.</a:t>
            </a:r>
          </a:p>
          <a:p>
            <a:r>
              <a:rPr lang="fr-FR" dirty="0"/>
              <a:t>L’évolution constante de la PASS nous pousse à continuer nos efforts et accroitre notre dynamisme. </a:t>
            </a:r>
          </a:p>
          <a:p>
            <a:r>
              <a:rPr lang="fr-FR" dirty="0"/>
              <a:t>Merci de votre participation au COPIL sur lequel nous espérons une dynamisation locale pour développer davantage notre PASS de Lillebonne.</a:t>
            </a:r>
          </a:p>
        </p:txBody>
      </p:sp>
      <p:pic>
        <p:nvPicPr>
          <p:cNvPr id="4" name="Image 3"/>
          <p:cNvPicPr>
            <a:picLocks noChangeAspect="1"/>
          </p:cNvPicPr>
          <p:nvPr/>
        </p:nvPicPr>
        <p:blipFill>
          <a:blip r:embed="rId2"/>
          <a:stretch>
            <a:fillRect/>
          </a:stretch>
        </p:blipFill>
        <p:spPr>
          <a:xfrm>
            <a:off x="10176753" y="167476"/>
            <a:ext cx="1932467" cy="1918044"/>
          </a:xfrm>
          <a:prstGeom prst="rect">
            <a:avLst/>
          </a:prstGeom>
        </p:spPr>
      </p:pic>
    </p:spTree>
    <p:extLst>
      <p:ext uri="{BB962C8B-B14F-4D97-AF65-F5344CB8AC3E}">
        <p14:creationId xmlns:p14="http://schemas.microsoft.com/office/powerpoint/2010/main" val="859812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0321" y="1984442"/>
            <a:ext cx="9613861" cy="4747097"/>
          </a:xfrm>
        </p:spPr>
        <p:txBody>
          <a:bodyPr>
            <a:normAutofit fontScale="92500" lnSpcReduction="10000"/>
          </a:bodyPr>
          <a:lstStyle/>
          <a:p>
            <a:pPr algn="ctr"/>
            <a:r>
              <a:rPr lang="fr-FR" sz="3200" dirty="0"/>
              <a:t>MERCI POUR VOTRE ATTENTION</a:t>
            </a:r>
          </a:p>
          <a:p>
            <a:pPr marL="0" indent="0" algn="ctr">
              <a:buNone/>
            </a:pPr>
            <a:endParaRPr lang="fr-FR" sz="3200" dirty="0"/>
          </a:p>
          <a:p>
            <a:pPr algn="ctr"/>
            <a:r>
              <a:rPr lang="fr-FR" sz="3200" dirty="0"/>
              <a:t>NOUS RESTONS A VOTRE ECOUTE ET ECHANGE </a:t>
            </a:r>
          </a:p>
          <a:p>
            <a:pPr algn="ctr"/>
            <a:endParaRPr lang="fr-FR" sz="3200" dirty="0"/>
          </a:p>
          <a:p>
            <a:pPr algn="ctr"/>
            <a:endParaRPr lang="fr-FR" dirty="0"/>
          </a:p>
          <a:p>
            <a:pPr algn="ctr"/>
            <a:endParaRPr lang="fr-FR" dirty="0"/>
          </a:p>
          <a:p>
            <a:pPr algn="ctr"/>
            <a:endParaRPr lang="fr-FR" dirty="0"/>
          </a:p>
          <a:p>
            <a:pPr algn="ctr"/>
            <a:endParaRPr lang="fr-FR" dirty="0"/>
          </a:p>
          <a:p>
            <a:pPr algn="ctr"/>
            <a:endParaRPr lang="fr-FR" dirty="0"/>
          </a:p>
          <a:p>
            <a:pPr algn="ctr"/>
            <a:r>
              <a:rPr lang="fr-FR" dirty="0"/>
              <a:t>Cordialement</a:t>
            </a:r>
          </a:p>
          <a:p>
            <a:pPr algn="ctr"/>
            <a:r>
              <a:rPr lang="fr-FR" dirty="0"/>
              <a:t>L’équipe de la PASS</a:t>
            </a:r>
          </a:p>
        </p:txBody>
      </p:sp>
      <p:pic>
        <p:nvPicPr>
          <p:cNvPr id="4" name="Image 3"/>
          <p:cNvPicPr>
            <a:picLocks noChangeAspect="1"/>
          </p:cNvPicPr>
          <p:nvPr/>
        </p:nvPicPr>
        <p:blipFill>
          <a:blip r:embed="rId2"/>
          <a:stretch>
            <a:fillRect/>
          </a:stretch>
        </p:blipFill>
        <p:spPr>
          <a:xfrm>
            <a:off x="4991348" y="3525331"/>
            <a:ext cx="1399723" cy="1832688"/>
          </a:xfrm>
          <a:prstGeom prst="rect">
            <a:avLst/>
          </a:prstGeom>
        </p:spPr>
      </p:pic>
      <p:pic>
        <p:nvPicPr>
          <p:cNvPr id="5" name="Image 4"/>
          <p:cNvPicPr>
            <a:picLocks noChangeAspect="1"/>
          </p:cNvPicPr>
          <p:nvPr/>
        </p:nvPicPr>
        <p:blipFill>
          <a:blip r:embed="rId3"/>
          <a:stretch>
            <a:fillRect/>
          </a:stretch>
        </p:blipFill>
        <p:spPr>
          <a:xfrm>
            <a:off x="10176753" y="167476"/>
            <a:ext cx="1932467" cy="1918044"/>
          </a:xfrm>
          <a:prstGeom prst="rect">
            <a:avLst/>
          </a:prstGeom>
        </p:spPr>
      </p:pic>
      <p:pic>
        <p:nvPicPr>
          <p:cNvPr id="6" name="Image 5"/>
          <p:cNvPicPr>
            <a:picLocks noChangeAspect="1"/>
          </p:cNvPicPr>
          <p:nvPr/>
        </p:nvPicPr>
        <p:blipFill>
          <a:blip r:embed="rId3"/>
          <a:stretch>
            <a:fillRect/>
          </a:stretch>
        </p:blipFill>
        <p:spPr>
          <a:xfrm>
            <a:off x="134566" y="167476"/>
            <a:ext cx="1932467" cy="1918044"/>
          </a:xfrm>
          <a:prstGeom prst="rect">
            <a:avLst/>
          </a:prstGeom>
        </p:spPr>
      </p:pic>
    </p:spTree>
    <p:extLst>
      <p:ext uri="{BB962C8B-B14F-4D97-AF65-F5344CB8AC3E}">
        <p14:creationId xmlns:p14="http://schemas.microsoft.com/office/powerpoint/2010/main" val="43982037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2226</TotalTime>
  <Words>3013</Words>
  <Application>Microsoft Office PowerPoint</Application>
  <PresentationFormat>Grand écran</PresentationFormat>
  <Paragraphs>174</Paragraphs>
  <Slides>28</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28</vt:i4>
      </vt:variant>
    </vt:vector>
  </HeadingPairs>
  <TitlesOfParts>
    <vt:vector size="31" baseType="lpstr">
      <vt:lpstr>Arial</vt:lpstr>
      <vt:lpstr>Trebuchet MS</vt:lpstr>
      <vt:lpstr>Berlin</vt:lpstr>
      <vt:lpstr>CENTRE HOSPITALIER INTERCOMMUNALE CAUX VALLEE DE SEINE</vt:lpstr>
      <vt:lpstr>SOMMAIRE :</vt:lpstr>
      <vt:lpstr>PRESENTATION DE LA PASS</vt:lpstr>
      <vt:lpstr>PRESENTATION DE L’ACTIVITE PASS</vt:lpstr>
      <vt:lpstr>PRESENTATION DE L’ACTIVITE PASS</vt:lpstr>
      <vt:lpstr>PRESENTATION DE L’ACTIVITE PASS</vt:lpstr>
      <vt:lpstr>PRESENTATION DE L’ACTIVITE PASS ANNEE 2024</vt:lpstr>
      <vt:lpstr>PRESENTATION DE L’ACTIVITE 2024 en quelques chiffres: Volet médical</vt:lpstr>
      <vt:lpstr>PRESENTATION DE L’ACTIVITE 2024</vt:lpstr>
      <vt:lpstr>PRESENTATION DE L’ACTIVITE 2024</vt:lpstr>
      <vt:lpstr>PRESENTATION DE L’ACTIVITE 2024 en quelques chiffres : Volet social</vt:lpstr>
      <vt:lpstr>PRESENTATION DE L’ACTIVITE 2024 Volet social</vt:lpstr>
      <vt:lpstr>PRESENTATION DE L’ACTIVITE 2024 Volet social</vt:lpstr>
      <vt:lpstr>PRESENTATION DE L’ACTIVITE 2024 Volet social</vt:lpstr>
      <vt:lpstr>PRESENTATION DE L’ACTIVITE 2024 Volet social</vt:lpstr>
      <vt:lpstr>PRESENTATION DE L’ACTIVITE 2024 Volet social</vt:lpstr>
      <vt:lpstr>PRESENTATION DE L’ACTIVITE 2024</vt:lpstr>
      <vt:lpstr>PRESENTATION DE L’ACTIVITE 2024</vt:lpstr>
      <vt:lpstr> Evènements 2024 </vt:lpstr>
      <vt:lpstr> Evènement 2024 </vt:lpstr>
      <vt:lpstr> Evènement 2024 </vt:lpstr>
      <vt:lpstr> Evènement 2024 </vt:lpstr>
      <vt:lpstr>Présentation PowerPoint</vt:lpstr>
      <vt:lpstr>Perspectives pour l’année 2025</vt:lpstr>
      <vt:lpstr>Perspectives pour l’année 2025</vt:lpstr>
      <vt:lpstr>Perspective pour l’année 2025</vt:lpstr>
      <vt:lpstr>Conclusion et échange</vt:lpstr>
      <vt:lpstr>Présentation PowerPoint</vt:lpstr>
    </vt:vector>
  </TitlesOfParts>
  <Company>CHI CSV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CENTRE HOSPITALIER INTERCOMMUNALE CAUX VALLEE DE SEINE</dc:title>
  <dc:creator>Ruiz, Laurent</dc:creator>
  <cp:lastModifiedBy>HAMELET Alexandra</cp:lastModifiedBy>
  <cp:revision>189</cp:revision>
  <cp:lastPrinted>2021-05-21T06:51:09Z</cp:lastPrinted>
  <dcterms:created xsi:type="dcterms:W3CDTF">2021-03-23T12:47:42Z</dcterms:created>
  <dcterms:modified xsi:type="dcterms:W3CDTF">2025-06-23T12:59:47Z</dcterms:modified>
</cp:coreProperties>
</file>