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7" r:id="rId2"/>
    <p:sldId id="259" r:id="rId3"/>
    <p:sldId id="261" r:id="rId4"/>
    <p:sldId id="262" r:id="rId5"/>
    <p:sldId id="263" r:id="rId6"/>
    <p:sldId id="264" r:id="rId7"/>
    <p:sldId id="265" r:id="rId8"/>
    <p:sldId id="266" r:id="rId9"/>
    <p:sldId id="281" r:id="rId10"/>
    <p:sldId id="282" r:id="rId11"/>
    <p:sldId id="283" r:id="rId12"/>
    <p:sldId id="284" r:id="rId13"/>
    <p:sldId id="288" r:id="rId14"/>
    <p:sldId id="285" r:id="rId15"/>
    <p:sldId id="290" r:id="rId16"/>
    <p:sldId id="286" r:id="rId17"/>
    <p:sldId id="289" r:id="rId18"/>
    <p:sldId id="287" r:id="rId1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200" y="-8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61EE67C-0F7D-4A7C-9727-C96FBC95947B}" type="datetimeFigureOut">
              <a:rPr lang="fr-FR" smtClean="0"/>
              <a:pPr/>
              <a:t>04/10/2016</a:t>
            </a:fld>
            <a:endParaRPr lang="fr-FR"/>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DBB8FF10-4E4B-4CB4-9E16-0AB946FFEB94}" type="slidenum">
              <a:rPr lang="fr-FR" smtClean="0"/>
              <a:pPr/>
              <a:t>‹N°›</a:t>
            </a:fld>
            <a:endParaRPr lang="fr-FR"/>
          </a:p>
        </p:txBody>
      </p:sp>
    </p:spTree>
    <p:extLst>
      <p:ext uri="{BB962C8B-B14F-4D97-AF65-F5344CB8AC3E}">
        <p14:creationId xmlns:p14="http://schemas.microsoft.com/office/powerpoint/2010/main" val="2481388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A478209-D195-4821-A6C2-5B4C2DC287F7}" type="datetimeFigureOut">
              <a:rPr lang="fr-FR" smtClean="0"/>
              <a:pPr/>
              <a:t>04/10/2016</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A03BAF3-5BDB-4DC0-9EE1-0B053E122B0D}" type="slidenum">
              <a:rPr lang="fr-FR" smtClean="0"/>
              <a:pPr/>
              <a:t>‹N°›</a:t>
            </a:fld>
            <a:endParaRPr lang="fr-FR"/>
          </a:p>
        </p:txBody>
      </p:sp>
    </p:spTree>
    <p:extLst>
      <p:ext uri="{BB962C8B-B14F-4D97-AF65-F5344CB8AC3E}">
        <p14:creationId xmlns:p14="http://schemas.microsoft.com/office/powerpoint/2010/main" val="2251957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64F34D0-0C7B-4E75-8CB0-75AA75C11E9F}" type="datetime1">
              <a:rPr lang="fr-FR" smtClean="0"/>
              <a:pPr/>
              <a:t>04/10/2016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2C75CAE-9FA9-4F81-A51C-9D9B9996465E}" type="datetime1">
              <a:rPr lang="fr-FR" smtClean="0"/>
              <a:pPr/>
              <a:t>04/10/2016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67F57BF-78AF-49CF-B97F-AA6B82B9561C}" type="datetime1">
              <a:rPr lang="fr-FR" smtClean="0"/>
              <a:pPr/>
              <a:t>04/10/2016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07C152B-DAE3-430D-BD34-636C94C71F76}" type="datetime1">
              <a:rPr lang="fr-FR" smtClean="0"/>
              <a:pPr/>
              <a:t>04/10/2016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ED379E0-DD5B-4D94-81B1-F9F75524A12C}" type="datetime1">
              <a:rPr lang="fr-FR" smtClean="0"/>
              <a:pPr/>
              <a:t>04/10/2016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4F16ED7-0D98-4A5C-B423-8D7A4399055F}" type="datetime1">
              <a:rPr lang="fr-FR" smtClean="0"/>
              <a:pPr/>
              <a:t>04/10/2016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97DC80A-3E90-4F0D-A07D-AEF97F715C4E}" type="datetime1">
              <a:rPr lang="fr-FR" smtClean="0"/>
              <a:pPr/>
              <a:t>04/10/2016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8679052-96C8-446F-ABAB-6464D14AFCAF}" type="datetime1">
              <a:rPr lang="fr-FR" smtClean="0"/>
              <a:pPr/>
              <a:t>04/10/2016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FD0ACD3-EB5F-468A-8909-48CCBC1E019E}" type="datetime1">
              <a:rPr lang="fr-FR" smtClean="0"/>
              <a:pPr/>
              <a:t>04/10/2016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B7FF4AA-61A5-4A63-94BF-E6396058819D}" type="datetime1">
              <a:rPr lang="fr-FR" smtClean="0"/>
              <a:pPr/>
              <a:t>04/10/2016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4DE65EC-BE6D-449E-8EEE-3A99F46A7D85}" type="datetime1">
              <a:rPr lang="fr-FR" smtClean="0"/>
              <a:pPr/>
              <a:t>04/10/2016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0FC0D97-45FD-4ADF-B6B5-487837B71344}"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B824B-55C4-48C3-ACAA-2DB82DFE910C}" type="datetime1">
              <a:rPr lang="fr-FR" smtClean="0"/>
              <a:pPr/>
              <a:t>04/10/2016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FC0D97-45FD-4ADF-B6B5-487837B71344}"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has-sante.fr/portail/upload/docs/application/pdf/2016-03/guide_it_140316vf.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has-sante.fr/portail/jcms/c_1776178/fr/saed-un-guide-pour-faciliter-la-communication-entre-professionnels-de-sant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026"/>
          <p:cNvSpPr>
            <a:spLocks noGrp="1" noChangeArrowheads="1"/>
          </p:cNvSpPr>
          <p:nvPr>
            <p:ph type="ctrTitle"/>
          </p:nvPr>
        </p:nvSpPr>
        <p:spPr>
          <a:xfrm>
            <a:off x="3397250" y="2121024"/>
            <a:ext cx="5746750" cy="1524000"/>
          </a:xfrm>
        </p:spPr>
        <p:txBody>
          <a:bodyPr>
            <a:normAutofit fontScale="90000"/>
          </a:bodyPr>
          <a:lstStyle/>
          <a:p>
            <a:r>
              <a:rPr lang="fr-FR" altLang="fr-FR" sz="4000" dirty="0"/>
              <a:t>L’analyse de scénario clinique</a:t>
            </a:r>
            <a:r>
              <a:rPr lang="fr-FR" altLang="fr-FR" sz="2500" dirty="0"/>
              <a:t/>
            </a:r>
            <a:br>
              <a:rPr lang="fr-FR" altLang="fr-FR" sz="2500" dirty="0"/>
            </a:br>
            <a:r>
              <a:rPr lang="fr-FR" altLang="fr-FR" sz="2800" dirty="0"/>
              <a:t>une méthode </a:t>
            </a:r>
            <a:r>
              <a:rPr lang="fr-FR" altLang="fr-FR" sz="2800" dirty="0" smtClean="0"/>
              <a:t>ludique </a:t>
            </a:r>
            <a:br>
              <a:rPr lang="fr-FR" altLang="fr-FR" sz="2800" dirty="0" smtClean="0"/>
            </a:br>
            <a:r>
              <a:rPr lang="fr-FR" altLang="fr-FR" sz="2800" dirty="0" smtClean="0"/>
              <a:t>d’analyse </a:t>
            </a:r>
            <a:r>
              <a:rPr lang="fr-FR" altLang="fr-FR" sz="2800" i="1" dirty="0"/>
              <a:t>a priori des risques</a:t>
            </a:r>
            <a:endParaRPr lang="fr-FR" sz="2000" b="0" dirty="0" smtClean="0"/>
          </a:p>
        </p:txBody>
      </p:sp>
      <p:sp>
        <p:nvSpPr>
          <p:cNvPr id="3075" name="Rectangle 1027"/>
          <p:cNvSpPr>
            <a:spLocks noGrp="1" noChangeArrowheads="1"/>
          </p:cNvSpPr>
          <p:nvPr>
            <p:ph type="subTitle" idx="1"/>
          </p:nvPr>
        </p:nvSpPr>
        <p:spPr>
          <a:xfrm>
            <a:off x="3413125" y="3717032"/>
            <a:ext cx="5407025" cy="631825"/>
          </a:xfrm>
        </p:spPr>
        <p:txBody>
          <a:bodyPr>
            <a:noAutofit/>
          </a:bodyPr>
          <a:lstStyle/>
          <a:p>
            <a:pPr eaLnBrk="1" hangingPunct="1"/>
            <a:r>
              <a:rPr lang="fr-FR" sz="2000" b="1" dirty="0" smtClean="0"/>
              <a:t>Journée régionale – vendredi 14 octobre 2016</a:t>
            </a:r>
          </a:p>
          <a:p>
            <a:pPr eaLnBrk="1" hangingPunct="1"/>
            <a:r>
              <a:rPr lang="fr-FR" sz="2000" b="1" dirty="0" smtClean="0"/>
              <a:t>Docteur Crinière</a:t>
            </a:r>
          </a:p>
          <a:p>
            <a:pPr eaLnBrk="1" hangingPunct="1"/>
            <a:r>
              <a:rPr lang="fr-FR" sz="2000" b="1" dirty="0" smtClean="0"/>
              <a:t>Céline Bouglé</a:t>
            </a:r>
          </a:p>
        </p:txBody>
      </p:sp>
      <p:sp>
        <p:nvSpPr>
          <p:cNvPr id="3076" name="Rectangle 1028"/>
          <p:cNvSpPr>
            <a:spLocks noChangeArrowheads="1"/>
          </p:cNvSpPr>
          <p:nvPr/>
        </p:nvSpPr>
        <p:spPr bwMode="auto">
          <a:xfrm>
            <a:off x="3886200" y="6165850"/>
            <a:ext cx="1295400" cy="685800"/>
          </a:xfrm>
          <a:prstGeom prst="rect">
            <a:avLst/>
          </a:prstGeom>
          <a:solidFill>
            <a:schemeClr val="bg1"/>
          </a:solidFill>
          <a:ln w="9525">
            <a:noFill/>
            <a:miter lim="800000"/>
            <a:headEnd/>
            <a:tailEnd/>
          </a:ln>
        </p:spPr>
        <p:txBody>
          <a:bodyPr wrap="none" anchor="ctr">
            <a:spAutoFit/>
          </a:bodyPr>
          <a:lstStyle/>
          <a:p>
            <a:endParaRPr lang="fr-FR" sz="1000"/>
          </a:p>
        </p:txBody>
      </p:sp>
      <p:pic>
        <p:nvPicPr>
          <p:cNvPr id="3084" name="Picture 4" descr="C:\Documents and Settings\delagastine-b\Mes documents\Mes images\images.jpeg"/>
          <p:cNvPicPr>
            <a:picLocks noChangeAspect="1" noChangeArrowheads="1"/>
          </p:cNvPicPr>
          <p:nvPr/>
        </p:nvPicPr>
        <p:blipFill>
          <a:blip r:embed="rId2" cstate="print"/>
          <a:srcRect/>
          <a:stretch>
            <a:fillRect/>
          </a:stretch>
        </p:blipFill>
        <p:spPr bwMode="auto">
          <a:xfrm>
            <a:off x="-36514" y="5445125"/>
            <a:ext cx="1512170" cy="1439863"/>
          </a:xfrm>
          <a:prstGeom prst="rect">
            <a:avLst/>
          </a:prstGeom>
          <a:noFill/>
          <a:ln w="9525">
            <a:noFill/>
            <a:miter lim="800000"/>
            <a:headEnd/>
            <a:tailEnd/>
          </a:ln>
        </p:spPr>
      </p:pic>
      <p:pic>
        <p:nvPicPr>
          <p:cNvPr id="13" name="Picture 6" descr="nouveau logo"/>
          <p:cNvPicPr>
            <a:picLocks noChangeAspect="1" noChangeArrowheads="1"/>
          </p:cNvPicPr>
          <p:nvPr/>
        </p:nvPicPr>
        <p:blipFill>
          <a:blip r:embed="rId3" cstate="print"/>
          <a:srcRect/>
          <a:stretch>
            <a:fillRect/>
          </a:stretch>
        </p:blipFill>
        <p:spPr bwMode="auto">
          <a:xfrm>
            <a:off x="7020272" y="246063"/>
            <a:ext cx="1918941" cy="1120910"/>
          </a:xfrm>
          <a:prstGeom prst="rect">
            <a:avLst/>
          </a:prstGeom>
          <a:noFill/>
          <a:ln w="9525">
            <a:noFill/>
            <a:miter lim="800000"/>
            <a:headEnd/>
            <a:tailEnd/>
          </a:ln>
        </p:spPr>
      </p:pic>
      <p:sp>
        <p:nvSpPr>
          <p:cNvPr id="15" name="Espace réservé du numéro de diapositive 14"/>
          <p:cNvSpPr>
            <a:spLocks noGrp="1"/>
          </p:cNvSpPr>
          <p:nvPr>
            <p:ph type="sldNum" sz="quarter" idx="12"/>
          </p:nvPr>
        </p:nvSpPr>
        <p:spPr/>
        <p:txBody>
          <a:bodyPr/>
          <a:lstStyle/>
          <a:p>
            <a:fld id="{A0FC0D97-45FD-4ADF-B6B5-487837B71344}" type="slidenum">
              <a:rPr lang="fr-FR" smtClean="0"/>
              <a:pPr/>
              <a:t>1</a:t>
            </a:fld>
            <a:endParaRPr lang="fr-FR"/>
          </a:p>
        </p:txBody>
      </p:sp>
      <p:pic>
        <p:nvPicPr>
          <p:cNvPr id="16" name="Image 15" descr="D:\Utilisateurs\lpotonier\AppData\Local\Microsoft\Windows\Temporary Internet Files\Content.Outlook\CZ8ZTLDF\logo omedit Normandie.png"/>
          <p:cNvPicPr/>
          <p:nvPr/>
        </p:nvPicPr>
        <p:blipFill>
          <a:blip r:embed="rId4">
            <a:extLst>
              <a:ext uri="{28A0092B-C50C-407E-A947-70E740481C1C}">
                <a14:useLocalDpi xmlns:a14="http://schemas.microsoft.com/office/drawing/2010/main" val="0"/>
              </a:ext>
            </a:extLst>
          </a:blip>
          <a:srcRect/>
          <a:stretch>
            <a:fillRect/>
          </a:stretch>
        </p:blipFill>
        <p:spPr bwMode="auto">
          <a:xfrm>
            <a:off x="316548" y="256588"/>
            <a:ext cx="2030730" cy="940164"/>
          </a:xfrm>
          <a:prstGeom prst="rect">
            <a:avLst/>
          </a:prstGeom>
          <a:noFill/>
          <a:ln>
            <a:noFill/>
          </a:ln>
        </p:spPr>
      </p:pic>
      <p:pic>
        <p:nvPicPr>
          <p:cNvPr id="17"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648" y="5430654"/>
            <a:ext cx="1799164" cy="146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3150" y="5422900"/>
            <a:ext cx="1728788"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81700" y="5445125"/>
            <a:ext cx="1476375"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3438" y="5443538"/>
            <a:ext cx="13398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2"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3575" y="5481638"/>
            <a:ext cx="1411288"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082" name="Line 10"/>
          <p:cNvSpPr>
            <a:spLocks noChangeShapeType="1"/>
          </p:cNvSpPr>
          <p:nvPr/>
        </p:nvSpPr>
        <p:spPr bwMode="auto">
          <a:xfrm>
            <a:off x="0" y="5445125"/>
            <a:ext cx="9180513" cy="1588"/>
          </a:xfrm>
          <a:prstGeom prst="line">
            <a:avLst/>
          </a:prstGeom>
          <a:noFill/>
          <a:ln w="38100">
            <a:solidFill>
              <a:srgbClr val="7AB800"/>
            </a:solidFill>
            <a:miter lim="800000"/>
            <a:headEnd/>
            <a:tailEnd/>
          </a:ln>
        </p:spPr>
        <p:txBody>
          <a:bodyPr/>
          <a:lstStyle/>
          <a:p>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normAutofit fontScale="90000"/>
          </a:bodyPr>
          <a:lstStyle/>
          <a:p>
            <a:r>
              <a:rPr lang="fr-FR" altLang="fr-FR" smtClean="0"/>
              <a:t>Outils et méthodes de la démarche de gestion des risques</a:t>
            </a:r>
          </a:p>
        </p:txBody>
      </p:sp>
      <p:sp>
        <p:nvSpPr>
          <p:cNvPr id="3" name="Espace réservé du contenu 2"/>
          <p:cNvSpPr>
            <a:spLocks noGrp="1"/>
          </p:cNvSpPr>
          <p:nvPr>
            <p:ph idx="1"/>
          </p:nvPr>
        </p:nvSpPr>
        <p:spPr>
          <a:xfrm>
            <a:off x="900113" y="1547813"/>
            <a:ext cx="7558087" cy="4114800"/>
          </a:xfrm>
        </p:spPr>
        <p:txBody>
          <a:bodyPr/>
          <a:lstStyle/>
          <a:p>
            <a:pPr>
              <a:buFontTx/>
              <a:buNone/>
              <a:defRPr/>
            </a:pPr>
            <a:r>
              <a:rPr lang="fr-FR" sz="1800" dirty="0" smtClean="0"/>
              <a:t>Plusieurs approches en matière de gestion des risques</a:t>
            </a:r>
          </a:p>
          <a:p>
            <a:pPr>
              <a:buFontTx/>
              <a:buNone/>
              <a:defRPr/>
            </a:pPr>
            <a:endParaRPr lang="fr-FR" sz="1800" dirty="0" smtClean="0"/>
          </a:p>
          <a:p>
            <a:pPr>
              <a:defRPr/>
            </a:pPr>
            <a:r>
              <a:rPr lang="fr-FR" sz="1800" dirty="0" smtClean="0"/>
              <a:t> </a:t>
            </a:r>
            <a:r>
              <a:rPr lang="fr-FR" sz="1800" b="1" i="1" dirty="0" smtClean="0"/>
              <a:t>A priori </a:t>
            </a:r>
            <a:r>
              <a:rPr lang="fr-FR" sz="1800" i="1" dirty="0" smtClean="0"/>
              <a:t>: avant l’apparition de l’accident, méthode préventive</a:t>
            </a:r>
          </a:p>
          <a:p>
            <a:pPr lvl="1">
              <a:defRPr/>
            </a:pPr>
            <a:r>
              <a:rPr lang="fr-FR" sz="1800" b="1" dirty="0" smtClean="0">
                <a:solidFill>
                  <a:srgbClr val="7AB800"/>
                </a:solidFill>
                <a:latin typeface="+mj-lt"/>
                <a:ea typeface="+mj-ea"/>
                <a:cs typeface="+mj-cs"/>
              </a:rPr>
              <a:t>analyse de scenario</a:t>
            </a:r>
            <a:r>
              <a:rPr lang="fr-FR" sz="1800" dirty="0" smtClean="0"/>
              <a:t>, visite de risques…</a:t>
            </a:r>
          </a:p>
          <a:p>
            <a:pPr lvl="1">
              <a:buFontTx/>
              <a:buNone/>
              <a:defRPr/>
            </a:pPr>
            <a:endParaRPr lang="fr-FR" sz="1800" dirty="0" smtClean="0"/>
          </a:p>
          <a:p>
            <a:pPr>
              <a:defRPr/>
            </a:pPr>
            <a:r>
              <a:rPr lang="fr-FR" sz="1800" dirty="0" smtClean="0"/>
              <a:t> </a:t>
            </a:r>
            <a:r>
              <a:rPr lang="fr-FR" sz="1800" i="1" dirty="0" smtClean="0"/>
              <a:t>A posteriori : sur la base de l’identification des évènements </a:t>
            </a:r>
            <a:r>
              <a:rPr lang="fr-FR" sz="1800" dirty="0" smtClean="0"/>
              <a:t>indésirables graves, méthode curative</a:t>
            </a:r>
          </a:p>
          <a:p>
            <a:pPr lvl="1">
              <a:defRPr/>
            </a:pPr>
            <a:r>
              <a:rPr lang="fr-FR" sz="1800" dirty="0" smtClean="0">
                <a:ea typeface="+mn-ea"/>
                <a:cs typeface="+mn-cs"/>
              </a:rPr>
              <a:t>RMM ,CREX…</a:t>
            </a:r>
            <a:endParaRPr lang="fr-FR" sz="18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4221088"/>
            <a:ext cx="2224313" cy="1267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23958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re 1"/>
          <p:cNvSpPr>
            <a:spLocks noGrp="1"/>
          </p:cNvSpPr>
          <p:nvPr>
            <p:ph type="title"/>
          </p:nvPr>
        </p:nvSpPr>
        <p:spPr/>
        <p:txBody>
          <a:bodyPr/>
          <a:lstStyle/>
          <a:p>
            <a:r>
              <a:rPr lang="fr-FR" altLang="fr-FR" smtClean="0"/>
              <a:t>Principe</a:t>
            </a:r>
          </a:p>
        </p:txBody>
      </p:sp>
      <p:sp>
        <p:nvSpPr>
          <p:cNvPr id="6147" name="Espace réservé du contenu 2"/>
          <p:cNvSpPr>
            <a:spLocks noGrp="1"/>
          </p:cNvSpPr>
          <p:nvPr>
            <p:ph idx="1"/>
          </p:nvPr>
        </p:nvSpPr>
        <p:spPr>
          <a:xfrm>
            <a:off x="827088" y="1341438"/>
            <a:ext cx="7848600" cy="4321175"/>
          </a:xfrm>
        </p:spPr>
        <p:txBody>
          <a:bodyPr>
            <a:normAutofit fontScale="85000" lnSpcReduction="10000"/>
          </a:bodyPr>
          <a:lstStyle/>
          <a:p>
            <a:r>
              <a:rPr lang="fr-FR" altLang="fr-FR" b="1" smtClean="0"/>
              <a:t>Films à vocation pédagogique </a:t>
            </a:r>
            <a:r>
              <a:rPr lang="fr-FR" altLang="fr-FR" smtClean="0"/>
              <a:t>dans le cadre d’une formation basée sur </a:t>
            </a:r>
            <a:r>
              <a:rPr lang="fr-FR" altLang="fr-FR" b="1" smtClean="0"/>
              <a:t>l’analyse de scénario</a:t>
            </a:r>
            <a:r>
              <a:rPr lang="fr-FR" altLang="fr-FR" smtClean="0"/>
              <a:t>.</a:t>
            </a:r>
          </a:p>
          <a:p>
            <a:pPr>
              <a:buFontTx/>
              <a:buNone/>
            </a:pPr>
            <a:r>
              <a:rPr lang="fr-FR" altLang="fr-FR" smtClean="0">
                <a:sym typeface="Symbol" pitchFamily="18" charset="2"/>
              </a:rPr>
              <a:t>	 </a:t>
            </a:r>
            <a:r>
              <a:rPr lang="fr-FR" altLang="fr-FR" smtClean="0"/>
              <a:t>L’analyse de scénario est une </a:t>
            </a:r>
            <a:r>
              <a:rPr lang="fr-FR" altLang="fr-FR" b="1" smtClean="0"/>
              <a:t>méthode rapide d’évaluation des pratiques professionnelles</a:t>
            </a:r>
            <a:r>
              <a:rPr lang="fr-FR" altLang="fr-FR" smtClean="0"/>
              <a:t> (pouvant être validée en DPC).</a:t>
            </a:r>
            <a:endParaRPr lang="fr-FR" altLang="fr-FR" b="1" smtClean="0"/>
          </a:p>
          <a:p>
            <a:pPr>
              <a:buFontTx/>
              <a:buNone/>
            </a:pPr>
            <a:endParaRPr lang="fr-FR" altLang="fr-FR" b="1" smtClean="0"/>
          </a:p>
          <a:p>
            <a:r>
              <a:rPr lang="fr-FR" altLang="fr-FR" smtClean="0"/>
              <a:t>Le scénario est un </a:t>
            </a:r>
            <a:r>
              <a:rPr lang="fr-FR" altLang="fr-FR" b="1" smtClean="0"/>
              <a:t>accident ou presqu’accident </a:t>
            </a:r>
            <a:r>
              <a:rPr lang="fr-FR" altLang="fr-FR" smtClean="0"/>
              <a:t>survenu dans un établissement («</a:t>
            </a:r>
            <a:r>
              <a:rPr lang="fr-FR" altLang="fr-FR" b="1" smtClean="0"/>
              <a:t>ailleurs</a:t>
            </a:r>
            <a:r>
              <a:rPr lang="fr-FR" altLang="fr-FR" smtClean="0"/>
              <a:t>»), que l’on présente aux professionnels d’un service exposé au même risque («</a:t>
            </a:r>
            <a:r>
              <a:rPr lang="fr-FR" altLang="fr-FR" b="1" smtClean="0"/>
              <a:t>ici</a:t>
            </a:r>
            <a:r>
              <a:rPr lang="fr-FR" altLang="fr-FR" smtClean="0"/>
              <a:t>»).</a:t>
            </a:r>
          </a:p>
        </p:txBody>
      </p:sp>
      <p:pic>
        <p:nvPicPr>
          <p:cNvPr id="614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5031662"/>
            <a:ext cx="2922343" cy="1636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124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p:txBody>
          <a:bodyPr/>
          <a:lstStyle/>
          <a:p>
            <a:r>
              <a:rPr lang="fr-FR" altLang="fr-FR" smtClean="0"/>
              <a:t>Principe</a:t>
            </a:r>
          </a:p>
        </p:txBody>
      </p:sp>
      <p:sp>
        <p:nvSpPr>
          <p:cNvPr id="3" name="Espace réservé du contenu 2"/>
          <p:cNvSpPr>
            <a:spLocks noGrp="1"/>
          </p:cNvSpPr>
          <p:nvPr>
            <p:ph idx="1"/>
          </p:nvPr>
        </p:nvSpPr>
        <p:spPr>
          <a:xfrm>
            <a:off x="611188" y="1557338"/>
            <a:ext cx="7847012" cy="4175125"/>
          </a:xfrm>
        </p:spPr>
        <p:txBody>
          <a:bodyPr>
            <a:normAutofit fontScale="70000" lnSpcReduction="20000"/>
          </a:bodyPr>
          <a:lstStyle/>
          <a:p>
            <a:pPr>
              <a:defRPr/>
            </a:pPr>
            <a:r>
              <a:rPr lang="fr-FR" dirty="0" smtClean="0"/>
              <a:t>La démarche se déroule en </a:t>
            </a:r>
            <a:r>
              <a:rPr lang="fr-FR" b="1" dirty="0" smtClean="0"/>
              <a:t>deux temps </a:t>
            </a:r>
            <a:r>
              <a:rPr lang="fr-FR" dirty="0" smtClean="0"/>
              <a:t>:</a:t>
            </a:r>
          </a:p>
          <a:p>
            <a:pPr lvl="1">
              <a:defRPr/>
            </a:pPr>
            <a:r>
              <a:rPr lang="fr-FR" b="1" dirty="0" smtClean="0"/>
              <a:t>analyse de la situation </a:t>
            </a:r>
            <a:r>
              <a:rPr lang="fr-FR" dirty="0" smtClean="0"/>
              <a:t>mise en scène (</a:t>
            </a:r>
            <a:r>
              <a:rPr lang="fr-FR" b="1" dirty="0" smtClean="0"/>
              <a:t>film</a:t>
            </a:r>
            <a:r>
              <a:rPr lang="fr-FR" dirty="0" smtClean="0"/>
              <a:t>) : </a:t>
            </a:r>
            <a:r>
              <a:rPr lang="fr-FR" b="1" dirty="0" smtClean="0"/>
              <a:t>identification des erreurs</a:t>
            </a:r>
            <a:r>
              <a:rPr lang="fr-FR" dirty="0" smtClean="0"/>
              <a:t>, des </a:t>
            </a:r>
            <a:r>
              <a:rPr lang="fr-FR" b="1" dirty="0" smtClean="0"/>
              <a:t>facteurs contributifs </a:t>
            </a:r>
            <a:r>
              <a:rPr lang="fr-FR" dirty="0" smtClean="0"/>
              <a:t>et des </a:t>
            </a:r>
            <a:r>
              <a:rPr lang="fr-FR" b="1" dirty="0" smtClean="0"/>
              <a:t>mesures barrières</a:t>
            </a:r>
          </a:p>
          <a:p>
            <a:pPr lvl="1">
              <a:defRPr/>
            </a:pPr>
            <a:r>
              <a:rPr lang="fr-FR" b="1" dirty="0" smtClean="0"/>
              <a:t>analyse de la possibilité de survenue </a:t>
            </a:r>
            <a:r>
              <a:rPr lang="fr-FR" dirty="0" smtClean="0"/>
              <a:t>de cet événement </a:t>
            </a:r>
            <a:r>
              <a:rPr lang="fr-FR" b="1" dirty="0" smtClean="0"/>
              <a:t>au sein du service </a:t>
            </a:r>
            <a:r>
              <a:rPr lang="fr-FR" dirty="0" smtClean="0"/>
              <a:t>(« </a:t>
            </a:r>
            <a:r>
              <a:rPr lang="fr-FR" b="1" dirty="0" smtClean="0"/>
              <a:t>ici</a:t>
            </a:r>
            <a:r>
              <a:rPr lang="fr-FR" dirty="0" smtClean="0"/>
              <a:t> ») par une démarche proactive :</a:t>
            </a:r>
          </a:p>
          <a:p>
            <a:pPr lvl="1" indent="214313">
              <a:buFontTx/>
              <a:buNone/>
              <a:defRPr/>
            </a:pPr>
            <a:r>
              <a:rPr lang="fr-FR" dirty="0" smtClean="0"/>
              <a:t>1. principales </a:t>
            </a:r>
            <a:r>
              <a:rPr lang="fr-FR" b="1" dirty="0" smtClean="0"/>
              <a:t>barrières</a:t>
            </a:r>
            <a:r>
              <a:rPr lang="fr-FR" dirty="0" smtClean="0"/>
              <a:t> existantes,</a:t>
            </a:r>
          </a:p>
          <a:p>
            <a:pPr lvl="1" indent="214313">
              <a:buFontTx/>
              <a:buNone/>
              <a:defRPr/>
            </a:pPr>
            <a:r>
              <a:rPr lang="fr-FR" dirty="0" smtClean="0"/>
              <a:t>2. principales </a:t>
            </a:r>
            <a:r>
              <a:rPr lang="fr-FR" b="1" dirty="0" smtClean="0"/>
              <a:t>défaillances</a:t>
            </a:r>
          </a:p>
          <a:p>
            <a:pPr lvl="1" indent="214313">
              <a:buFontTx/>
              <a:buNone/>
              <a:defRPr/>
            </a:pPr>
            <a:r>
              <a:rPr lang="fr-FR" dirty="0" smtClean="0"/>
              <a:t>3. </a:t>
            </a:r>
            <a:r>
              <a:rPr lang="fr-FR" b="1" dirty="0" smtClean="0"/>
              <a:t>propositions d’amélioration</a:t>
            </a:r>
          </a:p>
          <a:p>
            <a:pPr lvl="1" indent="214313">
              <a:buFontTx/>
              <a:buNone/>
              <a:defRPr/>
            </a:pPr>
            <a:endParaRPr lang="fr-FR" b="1" dirty="0" smtClean="0"/>
          </a:p>
          <a:p>
            <a:pPr>
              <a:defRPr/>
            </a:pPr>
            <a:r>
              <a:rPr lang="fr-FR" dirty="0" smtClean="0"/>
              <a:t>Approche participative : elle implique le personnel formé dans la réflexion autour de l’événement à analyser.</a:t>
            </a:r>
          </a:p>
          <a:p>
            <a:pPr>
              <a:defRPr/>
            </a:pPr>
            <a:endParaRPr lang="fr-FR" dirty="0"/>
          </a:p>
        </p:txBody>
      </p:sp>
      <p:pic>
        <p:nvPicPr>
          <p:cNvPr id="717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4890091"/>
            <a:ext cx="3169394" cy="185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0118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p:txBody>
          <a:bodyPr/>
          <a:lstStyle/>
          <a:p>
            <a:r>
              <a:rPr lang="fr-FR" altLang="fr-FR" smtClean="0"/>
              <a:t>Objectifs</a:t>
            </a:r>
          </a:p>
        </p:txBody>
      </p:sp>
      <p:sp>
        <p:nvSpPr>
          <p:cNvPr id="8195" name="Espace réservé du contenu 2"/>
          <p:cNvSpPr>
            <a:spLocks noGrp="1"/>
          </p:cNvSpPr>
          <p:nvPr>
            <p:ph idx="1"/>
          </p:nvPr>
        </p:nvSpPr>
        <p:spPr>
          <a:xfrm>
            <a:off x="611188" y="1547813"/>
            <a:ext cx="8281987" cy="4114800"/>
          </a:xfrm>
        </p:spPr>
        <p:txBody>
          <a:bodyPr>
            <a:normAutofit fontScale="77500" lnSpcReduction="20000"/>
          </a:bodyPr>
          <a:lstStyle/>
          <a:p>
            <a:pPr>
              <a:buClr>
                <a:srgbClr val="C00000"/>
              </a:buClr>
              <a:buSzPct val="80000"/>
              <a:buFont typeface="Arial" charset="0"/>
              <a:buChar char="—"/>
            </a:pPr>
            <a:r>
              <a:rPr lang="fr-FR" altLang="fr-FR" dirty="0" smtClean="0"/>
              <a:t>L’analyse de scénario </a:t>
            </a:r>
            <a:r>
              <a:rPr lang="fr-FR" altLang="fr-FR" b="1" dirty="0" smtClean="0"/>
              <a:t>permet d’étudier rapidement et de manière approfondie des problèmes complexes, parfois peu fréquents, </a:t>
            </a:r>
            <a:r>
              <a:rPr lang="fr-FR" altLang="fr-FR" dirty="0" smtClean="0"/>
              <a:t>dans une </a:t>
            </a:r>
            <a:r>
              <a:rPr lang="fr-FR" altLang="fr-FR" b="1" dirty="0" smtClean="0"/>
              <a:t>démarche déculpabilisante</a:t>
            </a:r>
            <a:r>
              <a:rPr lang="fr-FR" altLang="fr-FR" dirty="0" smtClean="0"/>
              <a:t>,</a:t>
            </a:r>
            <a:r>
              <a:rPr lang="fr-FR" altLang="fr-FR" b="1" dirty="0" smtClean="0"/>
              <a:t> </a:t>
            </a:r>
            <a:r>
              <a:rPr lang="fr-FR" altLang="fr-FR" dirty="0" smtClean="0"/>
              <a:t>permettant d’être à l’écoute de tous les professionnels.</a:t>
            </a:r>
          </a:p>
          <a:p>
            <a:pPr lvl="1">
              <a:buSzPct val="80000"/>
              <a:buFont typeface="Symbol" pitchFamily="18" charset="2"/>
              <a:buChar char="®"/>
            </a:pPr>
            <a:r>
              <a:rPr lang="fr-FR" altLang="fr-FR" dirty="0" smtClean="0"/>
              <a:t> questionnement collectif utile pour appréhender la perception du risque, les connaissances, les attitudes, les difficultés et les contraintes de chaque acteur.</a:t>
            </a:r>
          </a:p>
          <a:p>
            <a:pPr lvl="1">
              <a:buSzPct val="80000"/>
            </a:pPr>
            <a:endParaRPr lang="fr-FR" altLang="fr-FR" dirty="0" smtClean="0"/>
          </a:p>
          <a:p>
            <a:pPr>
              <a:buClr>
                <a:srgbClr val="C00000"/>
              </a:buClr>
              <a:buSzPct val="80000"/>
              <a:buFont typeface="Arial" charset="0"/>
              <a:buChar char="—"/>
            </a:pPr>
            <a:r>
              <a:rPr lang="fr-FR" altLang="fr-FR" b="1" dirty="0" smtClean="0"/>
              <a:t>Objectif général </a:t>
            </a:r>
            <a:r>
              <a:rPr lang="fr-FR" altLang="fr-FR" dirty="0" smtClean="0"/>
              <a:t>: </a:t>
            </a:r>
            <a:r>
              <a:rPr lang="fr-FR" altLang="fr-FR" b="1" dirty="0" smtClean="0"/>
              <a:t>tester l’aptitude des équipes (« ici ») à mettre en œuvre une stratégie de prévention afin de maitriser le risque </a:t>
            </a:r>
            <a:r>
              <a:rPr lang="fr-FR" altLang="fr-FR" dirty="0" smtClean="0"/>
              <a:t>décrit dans le scénario (« ailleurs »).</a:t>
            </a:r>
          </a:p>
        </p:txBody>
      </p:sp>
      <p:pic>
        <p:nvPicPr>
          <p:cNvPr id="81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5049180"/>
            <a:ext cx="2754586" cy="162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3561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p:nvPr>
        </p:nvSpPr>
        <p:spPr/>
        <p:txBody>
          <a:bodyPr/>
          <a:lstStyle/>
          <a:p>
            <a:r>
              <a:rPr lang="fr-FR" altLang="fr-FR" smtClean="0"/>
              <a:t>Objectifs</a:t>
            </a:r>
          </a:p>
        </p:txBody>
      </p:sp>
      <p:sp>
        <p:nvSpPr>
          <p:cNvPr id="9219" name="Espace réservé du contenu 2"/>
          <p:cNvSpPr>
            <a:spLocks noGrp="1"/>
          </p:cNvSpPr>
          <p:nvPr>
            <p:ph idx="1"/>
          </p:nvPr>
        </p:nvSpPr>
        <p:spPr>
          <a:xfrm>
            <a:off x="684213" y="1268413"/>
            <a:ext cx="7773987" cy="4394200"/>
          </a:xfrm>
        </p:spPr>
        <p:txBody>
          <a:bodyPr>
            <a:normAutofit fontScale="85000" lnSpcReduction="20000"/>
          </a:bodyPr>
          <a:lstStyle/>
          <a:p>
            <a:r>
              <a:rPr lang="fr-FR" altLang="fr-FR" b="1" dirty="0" smtClean="0"/>
              <a:t>Les objectifs opérationnels sont :</a:t>
            </a:r>
          </a:p>
          <a:p>
            <a:pPr lvl="1"/>
            <a:r>
              <a:rPr lang="fr-FR" altLang="fr-FR" b="1" dirty="0" smtClean="0"/>
              <a:t>Analyser</a:t>
            </a:r>
            <a:r>
              <a:rPr lang="fr-FR" altLang="fr-FR" dirty="0" smtClean="0"/>
              <a:t>, avec le groupe, les </a:t>
            </a:r>
            <a:r>
              <a:rPr lang="fr-FR" altLang="fr-FR" b="1" dirty="0" smtClean="0"/>
              <a:t>actions de prévention </a:t>
            </a:r>
            <a:r>
              <a:rPr lang="fr-FR" altLang="fr-FR" dirty="0" smtClean="0"/>
              <a:t>mises en places et </a:t>
            </a:r>
            <a:r>
              <a:rPr lang="fr-FR" altLang="fr-FR" b="1" dirty="0" smtClean="0"/>
              <a:t>leur efficacité</a:t>
            </a:r>
            <a:r>
              <a:rPr lang="fr-FR" altLang="fr-FR" dirty="0" smtClean="0"/>
              <a:t>, et les autres défenses possibles ;</a:t>
            </a:r>
          </a:p>
          <a:p>
            <a:pPr lvl="1"/>
            <a:r>
              <a:rPr lang="fr-FR" altLang="fr-FR" b="1" dirty="0" smtClean="0"/>
              <a:t>Identifier les faiblesses </a:t>
            </a:r>
            <a:r>
              <a:rPr lang="fr-FR" altLang="fr-FR" dirty="0" smtClean="0"/>
              <a:t>;</a:t>
            </a:r>
          </a:p>
          <a:p>
            <a:pPr lvl="1"/>
            <a:r>
              <a:rPr lang="fr-FR" altLang="fr-FR" b="1" dirty="0" smtClean="0"/>
              <a:t>Comprendre les difficultés et les freins </a:t>
            </a:r>
            <a:r>
              <a:rPr lang="fr-FR" altLang="fr-FR" dirty="0" smtClean="0"/>
              <a:t>rencontrés dans la mise en œuvre des bonnes pratiques ;</a:t>
            </a:r>
          </a:p>
          <a:p>
            <a:pPr lvl="1"/>
            <a:r>
              <a:rPr lang="fr-FR" altLang="fr-FR" b="1" dirty="0" smtClean="0"/>
              <a:t>Définir des actions d’amélioration </a:t>
            </a:r>
            <a:r>
              <a:rPr lang="fr-FR" altLang="fr-FR" dirty="0" smtClean="0"/>
              <a:t>de façon </a:t>
            </a:r>
            <a:r>
              <a:rPr lang="fr-FR" altLang="fr-FR" b="1" dirty="0" smtClean="0"/>
              <a:t>collective</a:t>
            </a:r>
            <a:r>
              <a:rPr lang="fr-FR" altLang="fr-FR" dirty="0" smtClean="0"/>
              <a:t> applicables dans leur service.</a:t>
            </a:r>
          </a:p>
          <a:p>
            <a:pPr lvl="1"/>
            <a:endParaRPr lang="fr-FR" altLang="fr-FR" dirty="0" smtClean="0"/>
          </a:p>
          <a:p>
            <a:r>
              <a:rPr lang="fr-FR" altLang="fr-FR" dirty="0" smtClean="0"/>
              <a:t>Cette formation peut être une introduction à une formation plus théorique. </a:t>
            </a:r>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5085184"/>
            <a:ext cx="3159125"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5276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p:cNvSpPr>
            <a:spLocks noGrp="1"/>
          </p:cNvSpPr>
          <p:nvPr>
            <p:ph type="title"/>
          </p:nvPr>
        </p:nvSpPr>
        <p:spPr/>
        <p:txBody>
          <a:bodyPr/>
          <a:lstStyle/>
          <a:p>
            <a:r>
              <a:rPr lang="fr-FR" altLang="fr-FR" smtClean="0"/>
              <a:t>Cible</a:t>
            </a:r>
          </a:p>
        </p:txBody>
      </p:sp>
      <p:sp>
        <p:nvSpPr>
          <p:cNvPr id="10243" name="Espace réservé du contenu 2"/>
          <p:cNvSpPr>
            <a:spLocks noGrp="1"/>
          </p:cNvSpPr>
          <p:nvPr>
            <p:ph idx="1"/>
          </p:nvPr>
        </p:nvSpPr>
        <p:spPr>
          <a:xfrm>
            <a:off x="611188" y="1547812"/>
            <a:ext cx="8208962" cy="4833515"/>
          </a:xfrm>
        </p:spPr>
        <p:txBody>
          <a:bodyPr>
            <a:normAutofit fontScale="62500" lnSpcReduction="20000"/>
          </a:bodyPr>
          <a:lstStyle/>
          <a:p>
            <a:r>
              <a:rPr lang="fr-FR" altLang="fr-FR" b="1" i="1" dirty="0" smtClean="0"/>
              <a:t>Pour une session de formation :</a:t>
            </a:r>
          </a:p>
          <a:p>
            <a:pPr lvl="1"/>
            <a:r>
              <a:rPr lang="fr-FR" altLang="fr-FR" b="1" i="1" dirty="0" smtClean="0"/>
              <a:t>s’adresser aux professionnels d’un même service ou de plusieurs services avec une organisation similaire.</a:t>
            </a:r>
          </a:p>
          <a:p>
            <a:pPr lvl="1"/>
            <a:endParaRPr lang="fr-FR" altLang="fr-FR" b="1" i="1" dirty="0" smtClean="0"/>
          </a:p>
          <a:p>
            <a:r>
              <a:rPr lang="fr-FR" altLang="fr-FR" b="1" dirty="0" smtClean="0"/>
              <a:t>Cette formation / action a plusieurs intérêts :</a:t>
            </a:r>
          </a:p>
          <a:p>
            <a:pPr lvl="1"/>
            <a:r>
              <a:rPr lang="fr-FR" altLang="fr-FR" b="1" dirty="0" smtClean="0"/>
              <a:t>acquisitions de connaissances </a:t>
            </a:r>
            <a:r>
              <a:rPr lang="fr-FR" altLang="fr-FR" dirty="0" smtClean="0"/>
              <a:t>et capacités directement </a:t>
            </a:r>
            <a:r>
              <a:rPr lang="fr-FR" altLang="fr-FR" b="1" dirty="0" smtClean="0"/>
              <a:t>attachées aux pratiques professionnelles </a:t>
            </a:r>
            <a:r>
              <a:rPr lang="fr-FR" altLang="fr-FR" dirty="0" smtClean="0"/>
              <a:t>; les besoins et les problèmes de fonctionnement de l’organisation,</a:t>
            </a:r>
          </a:p>
          <a:p>
            <a:pPr lvl="1"/>
            <a:r>
              <a:rPr lang="fr-FR" altLang="fr-FR" dirty="0" smtClean="0"/>
              <a:t>opportunité de </a:t>
            </a:r>
            <a:r>
              <a:rPr lang="fr-FR" altLang="fr-FR" b="1" dirty="0" smtClean="0"/>
              <a:t>développer des compétences collectives </a:t>
            </a:r>
            <a:r>
              <a:rPr lang="fr-FR" altLang="fr-FR" dirty="0" smtClean="0"/>
              <a:t>nécessaires au bon fonctionnement.</a:t>
            </a:r>
          </a:p>
          <a:p>
            <a:pPr lvl="1"/>
            <a:endParaRPr lang="fr-FR" altLang="fr-FR" dirty="0" smtClean="0"/>
          </a:p>
          <a:p>
            <a:r>
              <a:rPr lang="fr-FR" altLang="fr-FR" dirty="0" smtClean="0"/>
              <a:t>Faire participer </a:t>
            </a:r>
            <a:r>
              <a:rPr lang="fr-FR" altLang="fr-FR" b="1" dirty="0" smtClean="0"/>
              <a:t>10 à 15 personnes </a:t>
            </a:r>
            <a:r>
              <a:rPr lang="fr-FR" altLang="fr-FR" dirty="0" smtClean="0"/>
              <a:t>pour favoriser des échanges constructifs et interactifs.</a:t>
            </a:r>
          </a:p>
          <a:p>
            <a:endParaRPr lang="fr-FR" altLang="fr-FR" dirty="0" smtClean="0"/>
          </a:p>
          <a:p>
            <a:r>
              <a:rPr lang="fr-FR" altLang="fr-FR" dirty="0" smtClean="0"/>
              <a:t>Films à destination des médecins, pharmaciens, préparateurs en pharmacie, infirmiers diplômés d’état et autres soignants paramédicaux et administratifs en lien direct avec le patient. </a:t>
            </a:r>
          </a:p>
        </p:txBody>
      </p:sp>
    </p:spTree>
    <p:extLst>
      <p:ext uri="{BB962C8B-B14F-4D97-AF65-F5344CB8AC3E}">
        <p14:creationId xmlns:p14="http://schemas.microsoft.com/office/powerpoint/2010/main" val="2275045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1"/>
          <p:cNvSpPr>
            <a:spLocks noGrp="1"/>
          </p:cNvSpPr>
          <p:nvPr>
            <p:ph type="title"/>
          </p:nvPr>
        </p:nvSpPr>
        <p:spPr/>
        <p:txBody>
          <a:bodyPr/>
          <a:lstStyle/>
          <a:p>
            <a:r>
              <a:rPr lang="fr-FR" altLang="fr-FR" smtClean="0"/>
              <a:t>Durée de la formation</a:t>
            </a:r>
          </a:p>
        </p:txBody>
      </p:sp>
      <p:sp>
        <p:nvSpPr>
          <p:cNvPr id="11267" name="Espace réservé du contenu 2"/>
          <p:cNvSpPr>
            <a:spLocks noGrp="1"/>
          </p:cNvSpPr>
          <p:nvPr>
            <p:ph idx="1"/>
          </p:nvPr>
        </p:nvSpPr>
        <p:spPr>
          <a:xfrm>
            <a:off x="323850" y="1547813"/>
            <a:ext cx="8569325" cy="4114800"/>
          </a:xfrm>
        </p:spPr>
        <p:txBody>
          <a:bodyPr>
            <a:normAutofit fontScale="77500" lnSpcReduction="20000"/>
          </a:bodyPr>
          <a:lstStyle/>
          <a:p>
            <a:r>
              <a:rPr lang="fr-FR" altLang="fr-FR" b="1" dirty="0" smtClean="0"/>
              <a:t>La durée de la formation est établie à 45 minutes / 1 heure :</a:t>
            </a:r>
          </a:p>
          <a:p>
            <a:pPr marL="987425" lvl="1" indent="-320675"/>
            <a:r>
              <a:rPr lang="fr-FR" altLang="fr-FR" dirty="0" smtClean="0"/>
              <a:t>Présentation de la méthode d’analyse de scénario et des objectifs opérationnels : </a:t>
            </a:r>
            <a:r>
              <a:rPr lang="fr-FR" altLang="fr-FR" b="1" dirty="0" smtClean="0"/>
              <a:t>5 ’</a:t>
            </a:r>
          </a:p>
          <a:p>
            <a:pPr marL="987425" lvl="1" indent="-320675"/>
            <a:r>
              <a:rPr lang="fr-FR" altLang="fr-FR" dirty="0" smtClean="0"/>
              <a:t>Diffusion du film </a:t>
            </a:r>
            <a:r>
              <a:rPr lang="fr-FR" altLang="fr-FR" b="1" dirty="0" smtClean="0"/>
              <a:t>5 ’ à 10’</a:t>
            </a:r>
          </a:p>
          <a:p>
            <a:pPr marL="987425" lvl="1" indent="-320675"/>
            <a:r>
              <a:rPr lang="fr-FR" altLang="fr-FR" dirty="0" smtClean="0"/>
              <a:t>Analyse de l’événement survenu dans l’établissement témoin </a:t>
            </a:r>
            <a:r>
              <a:rPr lang="fr-FR" altLang="fr-FR" b="1" dirty="0" smtClean="0"/>
              <a:t>10 ’</a:t>
            </a:r>
          </a:p>
          <a:p>
            <a:pPr marL="987425" lvl="1" indent="-320675"/>
            <a:r>
              <a:rPr lang="fr-FR" altLang="fr-FR" dirty="0" smtClean="0"/>
              <a:t>Evaluation par les professionnels du risque de survenue de cet événement dans leur service </a:t>
            </a:r>
            <a:r>
              <a:rPr lang="fr-FR" altLang="fr-FR" b="1" dirty="0" smtClean="0"/>
              <a:t>2 à 5 ’</a:t>
            </a:r>
          </a:p>
          <a:p>
            <a:pPr marL="987425" lvl="1" indent="-320675"/>
            <a:r>
              <a:rPr lang="fr-FR" altLang="fr-FR" dirty="0" smtClean="0"/>
              <a:t>Identification par les professionnels des points forts et des défaillances concernant la survenue de cet événement dans leur service </a:t>
            </a:r>
            <a:r>
              <a:rPr lang="fr-FR" altLang="fr-FR" b="1" dirty="0" smtClean="0"/>
              <a:t>10 ’</a:t>
            </a:r>
          </a:p>
          <a:p>
            <a:pPr marL="987425" lvl="1" indent="-320675"/>
            <a:r>
              <a:rPr lang="fr-FR" altLang="fr-FR" dirty="0" smtClean="0"/>
              <a:t>Définition des mesures de prévention à mettre en place par les professionnels </a:t>
            </a:r>
            <a:r>
              <a:rPr lang="fr-FR" altLang="fr-FR" b="1" dirty="0" smtClean="0"/>
              <a:t>10 ’à 15’</a:t>
            </a:r>
            <a:endParaRPr lang="fr-FR" altLang="fr-FR" dirty="0" smtClean="0"/>
          </a:p>
        </p:txBody>
      </p:sp>
    </p:spTree>
    <p:extLst>
      <p:ext uri="{BB962C8B-B14F-4D97-AF65-F5344CB8AC3E}">
        <p14:creationId xmlns:p14="http://schemas.microsoft.com/office/powerpoint/2010/main" val="38184504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p:txBody>
          <a:bodyPr/>
          <a:lstStyle/>
          <a:p>
            <a:r>
              <a:rPr lang="fr-FR" altLang="fr-FR" smtClean="0"/>
              <a:t>A vous de jouer !</a:t>
            </a:r>
          </a:p>
        </p:txBody>
      </p:sp>
      <p:sp>
        <p:nvSpPr>
          <p:cNvPr id="26627" name="Espace réservé du contenu 2"/>
          <p:cNvSpPr>
            <a:spLocks noGrp="1"/>
          </p:cNvSpPr>
          <p:nvPr>
            <p:ph idx="1"/>
          </p:nvPr>
        </p:nvSpPr>
        <p:spPr/>
        <p:txBody>
          <a:bodyPr/>
          <a:lstStyle/>
          <a:p>
            <a:endParaRPr lang="fr-FR" altLang="fr-FR" smtClean="0"/>
          </a:p>
        </p:txBody>
      </p:sp>
      <p:pic>
        <p:nvPicPr>
          <p:cNvPr id="266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557338"/>
            <a:ext cx="6116638"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4700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re 1"/>
          <p:cNvSpPr>
            <a:spLocks noGrp="1"/>
          </p:cNvSpPr>
          <p:nvPr>
            <p:ph type="title"/>
          </p:nvPr>
        </p:nvSpPr>
        <p:spPr/>
        <p:txBody>
          <a:bodyPr/>
          <a:lstStyle/>
          <a:p>
            <a:r>
              <a:rPr lang="fr-FR" altLang="fr-FR" smtClean="0"/>
              <a:t>Déroulé de la séance</a:t>
            </a:r>
          </a:p>
        </p:txBody>
      </p:sp>
      <p:sp>
        <p:nvSpPr>
          <p:cNvPr id="3" name="Espace réservé du contenu 2"/>
          <p:cNvSpPr>
            <a:spLocks noGrp="1"/>
          </p:cNvSpPr>
          <p:nvPr>
            <p:ph idx="1"/>
          </p:nvPr>
        </p:nvSpPr>
        <p:spPr>
          <a:xfrm>
            <a:off x="539750" y="1547813"/>
            <a:ext cx="8064500" cy="4114800"/>
          </a:xfrm>
        </p:spPr>
        <p:txBody>
          <a:bodyPr>
            <a:normAutofit fontScale="92500" lnSpcReduction="20000"/>
          </a:bodyPr>
          <a:lstStyle/>
          <a:p>
            <a:pPr>
              <a:defRPr/>
            </a:pPr>
            <a:r>
              <a:rPr lang="fr-FR" dirty="0" smtClean="0"/>
              <a:t>Présentation du </a:t>
            </a:r>
            <a:r>
              <a:rPr lang="fr-FR" b="1" i="1" dirty="0" smtClean="0"/>
              <a:t>Film N°5 </a:t>
            </a:r>
            <a:r>
              <a:rPr lang="fr-FR" i="1" dirty="0" smtClean="0"/>
              <a:t>: EHPAD MEDOC : </a:t>
            </a:r>
            <a:r>
              <a:rPr lang="fr-FR" b="1" i="1" dirty="0" smtClean="0"/>
              <a:t>9</a:t>
            </a:r>
            <a:r>
              <a:rPr lang="fr-FR" b="1" dirty="0" smtClean="0"/>
              <a:t> minutes</a:t>
            </a:r>
            <a:endParaRPr lang="fr-FR" b="1" i="1" dirty="0" smtClean="0"/>
          </a:p>
          <a:p>
            <a:pPr lvl="1">
              <a:defRPr/>
            </a:pPr>
            <a:endParaRPr lang="fr-FR" i="1" dirty="0" smtClean="0"/>
          </a:p>
          <a:p>
            <a:pPr>
              <a:defRPr/>
            </a:pPr>
            <a:r>
              <a:rPr lang="fr-FR" dirty="0" smtClean="0"/>
              <a:t>Remplissage de la </a:t>
            </a:r>
            <a:r>
              <a:rPr lang="fr-FR" b="1" dirty="0" smtClean="0"/>
              <a:t>fiche d’analyse </a:t>
            </a:r>
            <a:r>
              <a:rPr lang="fr-FR" dirty="0" smtClean="0"/>
              <a:t>– </a:t>
            </a:r>
            <a:r>
              <a:rPr lang="fr-FR" b="1" dirty="0" smtClean="0"/>
              <a:t>5 minutes</a:t>
            </a:r>
          </a:p>
          <a:p>
            <a:pPr>
              <a:defRPr/>
            </a:pPr>
            <a:endParaRPr lang="fr-FR" dirty="0" smtClean="0"/>
          </a:p>
          <a:p>
            <a:pPr>
              <a:defRPr/>
            </a:pPr>
            <a:r>
              <a:rPr lang="fr-FR" b="1" dirty="0" smtClean="0"/>
              <a:t>Restitution collective </a:t>
            </a:r>
            <a:r>
              <a:rPr lang="fr-FR" dirty="0" smtClean="0"/>
              <a:t>de l’analyse - </a:t>
            </a:r>
            <a:r>
              <a:rPr lang="fr-FR" b="1" dirty="0" smtClean="0"/>
              <a:t>10 à 15 minutes</a:t>
            </a:r>
          </a:p>
          <a:p>
            <a:pPr lvl="1">
              <a:defRPr/>
            </a:pPr>
            <a:r>
              <a:rPr lang="fr-FR" dirty="0" smtClean="0"/>
              <a:t>Avec </a:t>
            </a:r>
            <a:r>
              <a:rPr lang="fr-FR" b="1" dirty="0" smtClean="0"/>
              <a:t>6 personnes du public « volontaires »</a:t>
            </a:r>
          </a:p>
          <a:p>
            <a:pPr lvl="1">
              <a:defRPr/>
            </a:pPr>
            <a:r>
              <a:rPr lang="fr-FR" b="1" dirty="0" smtClean="0"/>
              <a:t>Corrections en « temps réel » </a:t>
            </a:r>
            <a:endParaRPr lang="fr-FR" dirty="0" smtClean="0"/>
          </a:p>
        </p:txBody>
      </p:sp>
    </p:spTree>
    <p:extLst>
      <p:ext uri="{BB962C8B-B14F-4D97-AF65-F5344CB8AC3E}">
        <p14:creationId xmlns:p14="http://schemas.microsoft.com/office/powerpoint/2010/main" val="26519183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re 1"/>
          <p:cNvSpPr>
            <a:spLocks noGrp="1"/>
          </p:cNvSpPr>
          <p:nvPr>
            <p:ph type="title"/>
          </p:nvPr>
        </p:nvSpPr>
        <p:spPr/>
        <p:txBody>
          <a:bodyPr>
            <a:normAutofit/>
          </a:bodyPr>
          <a:lstStyle/>
          <a:p>
            <a:r>
              <a:rPr lang="fr-FR" altLang="fr-FR" i="1" dirty="0" smtClean="0"/>
              <a:t>Film N°5 : EHPAD MEDOC</a:t>
            </a:r>
            <a:endParaRPr lang="fr-FR" altLang="fr-FR" dirty="0" smtClean="0"/>
          </a:p>
        </p:txBody>
      </p:sp>
      <p:sp>
        <p:nvSpPr>
          <p:cNvPr id="28675" name="Espace réservé du contenu 2"/>
          <p:cNvSpPr>
            <a:spLocks noGrp="1"/>
          </p:cNvSpPr>
          <p:nvPr>
            <p:ph idx="1"/>
          </p:nvPr>
        </p:nvSpPr>
        <p:spPr/>
        <p:txBody>
          <a:bodyPr>
            <a:normAutofit fontScale="85000" lnSpcReduction="10000"/>
          </a:bodyPr>
          <a:lstStyle/>
          <a:p>
            <a:pPr>
              <a:buFontTx/>
              <a:buNone/>
            </a:pPr>
            <a:r>
              <a:rPr lang="fr-FR" altLang="fr-FR" i="1" dirty="0" smtClean="0">
                <a:solidFill>
                  <a:srgbClr val="0070C0"/>
                </a:solidFill>
              </a:rPr>
              <a:t>Contexte : </a:t>
            </a:r>
            <a:endParaRPr lang="fr-FR" altLang="fr-FR" dirty="0" smtClean="0">
              <a:solidFill>
                <a:srgbClr val="0070C0"/>
              </a:solidFill>
            </a:endParaRPr>
          </a:p>
          <a:p>
            <a:r>
              <a:rPr lang="fr-FR" dirty="0"/>
              <a:t>Mme </a:t>
            </a:r>
            <a:r>
              <a:rPr lang="fr-FR" dirty="0" err="1"/>
              <a:t>Algo</a:t>
            </a:r>
            <a:r>
              <a:rPr lang="fr-FR" dirty="0"/>
              <a:t>  âgée de 85 ans, entrée en EHPAD depuis 5 ans, est ressortie hier d’hospitalisation, pour altération de l’état général. Une décision de soins palliatifs en concertation avec les soignants et la famille a été prise avec un choix d’accompagnement en EHPAD. Ce matin, l’activité est relativement calme, avec l’arrivée d’une nouvelle résidente dont les habits sont partis au marquage et l’arrivée des deux filles de Mme </a:t>
            </a:r>
            <a:r>
              <a:rPr lang="fr-FR" dirty="0" err="1"/>
              <a:t>Algo</a:t>
            </a:r>
            <a:r>
              <a:rPr lang="fr-FR" dirty="0"/>
              <a:t>. </a:t>
            </a:r>
          </a:p>
          <a:p>
            <a:endParaRPr lang="fr-FR" altLang="fr-FR" dirty="0" smtClean="0"/>
          </a:p>
          <a:p>
            <a:r>
              <a:rPr lang="fr-FR" altLang="fr-FR" dirty="0" smtClean="0"/>
              <a:t>FILM</a:t>
            </a:r>
          </a:p>
          <a:p>
            <a:endParaRPr lang="fr-FR" altLang="fr-FR" dirty="0" smtClean="0"/>
          </a:p>
        </p:txBody>
      </p:sp>
    </p:spTree>
    <p:extLst>
      <p:ext uri="{BB962C8B-B14F-4D97-AF65-F5344CB8AC3E}">
        <p14:creationId xmlns:p14="http://schemas.microsoft.com/office/powerpoint/2010/main" val="41634097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re 1"/>
          <p:cNvSpPr>
            <a:spLocks noGrp="1"/>
          </p:cNvSpPr>
          <p:nvPr>
            <p:ph type="title"/>
          </p:nvPr>
        </p:nvSpPr>
        <p:spPr/>
        <p:txBody>
          <a:bodyPr/>
          <a:lstStyle/>
          <a:p>
            <a:r>
              <a:rPr lang="fr-FR" altLang="fr-FR" i="1" smtClean="0"/>
              <a:t>Analyse</a:t>
            </a:r>
            <a:endParaRPr lang="fr-FR" altLang="fr-FR" i="1" dirty="0" smtClean="0"/>
          </a:p>
        </p:txBody>
      </p:sp>
      <p:sp>
        <p:nvSpPr>
          <p:cNvPr id="3" name="Espace réservé du contenu 2"/>
          <p:cNvSpPr>
            <a:spLocks noGrp="1"/>
          </p:cNvSpPr>
          <p:nvPr>
            <p:ph idx="1"/>
          </p:nvPr>
        </p:nvSpPr>
        <p:spPr>
          <a:xfrm>
            <a:off x="468313" y="1547812"/>
            <a:ext cx="8280400" cy="5193556"/>
          </a:xfrm>
        </p:spPr>
        <p:txBody>
          <a:bodyPr>
            <a:normAutofit fontScale="55000" lnSpcReduction="20000"/>
          </a:bodyPr>
          <a:lstStyle/>
          <a:p>
            <a:pPr marL="815975" indent="-815975" defTabSz="512763">
              <a:spcBef>
                <a:spcPct val="0"/>
              </a:spcBef>
              <a:buSzPct val="30000"/>
              <a:buFontTx/>
              <a:buNone/>
              <a:tabLst>
                <a:tab pos="806450" algn="l"/>
                <a:tab pos="1141413" algn="l"/>
                <a:tab pos="5243513" algn="l"/>
              </a:tabLst>
              <a:defRPr/>
            </a:pPr>
            <a:r>
              <a:rPr lang="fr-FR" i="1" dirty="0" smtClean="0">
                <a:solidFill>
                  <a:srgbClr val="0070C0"/>
                </a:solidFill>
              </a:rPr>
              <a:t>Principales erreurs :</a:t>
            </a:r>
          </a:p>
          <a:p>
            <a:pPr marL="815975" indent="-815975" defTabSz="512763">
              <a:spcBef>
                <a:spcPct val="0"/>
              </a:spcBef>
              <a:buSzPct val="30000"/>
              <a:buFontTx/>
              <a:buNone/>
              <a:tabLst>
                <a:tab pos="806450" algn="l"/>
                <a:tab pos="1141413" algn="l"/>
                <a:tab pos="5243513" algn="l"/>
              </a:tabLst>
              <a:defRPr/>
            </a:pPr>
            <a:endParaRPr lang="fr-FR" i="1" dirty="0" smtClean="0">
              <a:solidFill>
                <a:srgbClr val="0070C0"/>
              </a:solidFill>
            </a:endParaRPr>
          </a:p>
          <a:p>
            <a:pPr lvl="0" fontAlgn="base"/>
            <a:r>
              <a:rPr lang="fr-FR" dirty="0"/>
              <a:t>Absence de procédure dégradée connue en cas d’impossibilité de connexion au dossier informatisé</a:t>
            </a:r>
          </a:p>
          <a:p>
            <a:pPr lvl="0" fontAlgn="base"/>
            <a:r>
              <a:rPr lang="fr-FR" dirty="0"/>
              <a:t>Chariot laissé sans surveillance avec un résident qui déambule</a:t>
            </a:r>
          </a:p>
          <a:p>
            <a:pPr lvl="0" fontAlgn="base"/>
            <a:r>
              <a:rPr lang="fr-FR" dirty="0"/>
              <a:t>Ecrasement de comprimés qui ne le sont pas (</a:t>
            </a:r>
            <a:r>
              <a:rPr lang="fr-FR" dirty="0" err="1"/>
              <a:t>Kaléorid</a:t>
            </a:r>
            <a:r>
              <a:rPr lang="fr-FR" dirty="0"/>
              <a:t>, </a:t>
            </a:r>
            <a:r>
              <a:rPr lang="fr-FR" dirty="0" err="1"/>
              <a:t>esoméprazole</a:t>
            </a:r>
            <a:r>
              <a:rPr lang="fr-FR" dirty="0"/>
              <a:t>, </a:t>
            </a:r>
            <a:r>
              <a:rPr lang="fr-FR" dirty="0" err="1"/>
              <a:t>depakine</a:t>
            </a:r>
            <a:r>
              <a:rPr lang="fr-FR" dirty="0"/>
              <a:t> et Xeloda) avec un matériel de broyage non adapté (vis), réalisé par une femme enceinte (risque tératogène)</a:t>
            </a:r>
          </a:p>
          <a:p>
            <a:pPr lvl="0" fontAlgn="base"/>
            <a:r>
              <a:rPr lang="fr-FR" dirty="0"/>
              <a:t>Absence de contrôle de l’identité du résident avant administration (patch </a:t>
            </a:r>
            <a:r>
              <a:rPr lang="fr-FR" dirty="0" err="1"/>
              <a:t>Durogesic</a:t>
            </a:r>
            <a:r>
              <a:rPr lang="fr-FR" dirty="0"/>
              <a:t> sur mauvais résident)</a:t>
            </a:r>
          </a:p>
          <a:p>
            <a:pPr lvl="0" fontAlgn="base"/>
            <a:r>
              <a:rPr lang="fr-FR" dirty="0"/>
              <a:t>Absence de vérification de la présence d’un autre patch avant de poser le patch de </a:t>
            </a:r>
            <a:r>
              <a:rPr lang="fr-FR" dirty="0" err="1"/>
              <a:t>Durogesic</a:t>
            </a:r>
            <a:endParaRPr lang="fr-FR" dirty="0"/>
          </a:p>
          <a:p>
            <a:pPr lvl="0" fontAlgn="base"/>
            <a:r>
              <a:rPr lang="fr-FR" dirty="0"/>
              <a:t>Absence de vérification des modalités de prise (précisées sur plan de soins informatisé) pour les traitements de 2 patients atteints de DMLA à la même table</a:t>
            </a:r>
          </a:p>
          <a:p>
            <a:pPr lvl="0" fontAlgn="base"/>
            <a:r>
              <a:rPr lang="fr-FR" dirty="0"/>
              <a:t>Retranscription par Infirmier des prescriptions orales des médecins</a:t>
            </a:r>
          </a:p>
          <a:p>
            <a:pPr lvl="0" fontAlgn="base"/>
            <a:r>
              <a:rPr lang="fr-FR" dirty="0"/>
              <a:t>Erreur de paramétrage du logiciel d’aide à la prescription : dénomination de médicament erronée « Héparine 200mgr </a:t>
            </a:r>
            <a:r>
              <a:rPr lang="fr-FR" dirty="0" err="1"/>
              <a:t>cp</a:t>
            </a:r>
            <a:r>
              <a:rPr lang="fr-FR" dirty="0"/>
              <a:t> 40 (</a:t>
            </a:r>
            <a:r>
              <a:rPr lang="fr-FR" dirty="0" err="1"/>
              <a:t>valproate</a:t>
            </a:r>
            <a:r>
              <a:rPr lang="fr-FR" dirty="0"/>
              <a:t> de scopolamine), avec utilisation d’abréviations également erronées  « VC » au lieu de « VO </a:t>
            </a:r>
            <a:r>
              <a:rPr lang="fr-FR" dirty="0" smtClean="0"/>
              <a:t>»</a:t>
            </a:r>
            <a:endParaRPr lang="fr-FR" dirty="0"/>
          </a:p>
        </p:txBody>
      </p:sp>
    </p:spTree>
    <p:extLst>
      <p:ext uri="{BB962C8B-B14F-4D97-AF65-F5344CB8AC3E}">
        <p14:creationId xmlns:p14="http://schemas.microsoft.com/office/powerpoint/2010/main" val="2449317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tLang="fr-FR" i="1" dirty="0" smtClean="0"/>
              <a:t>Analyse</a:t>
            </a:r>
            <a:endParaRPr lang="fr-FR" dirty="0"/>
          </a:p>
        </p:txBody>
      </p:sp>
      <p:sp>
        <p:nvSpPr>
          <p:cNvPr id="3" name="Espace réservé du contenu 2"/>
          <p:cNvSpPr>
            <a:spLocks noGrp="1"/>
          </p:cNvSpPr>
          <p:nvPr>
            <p:ph idx="1"/>
          </p:nvPr>
        </p:nvSpPr>
        <p:spPr/>
        <p:txBody>
          <a:bodyPr>
            <a:normAutofit fontScale="62500" lnSpcReduction="20000"/>
          </a:bodyPr>
          <a:lstStyle/>
          <a:p>
            <a:pPr marL="0" indent="0">
              <a:buNone/>
            </a:pPr>
            <a:r>
              <a:rPr lang="fr-FR" i="1" dirty="0">
                <a:solidFill>
                  <a:srgbClr val="0070C0"/>
                </a:solidFill>
              </a:rPr>
              <a:t>Autres erreurs </a:t>
            </a:r>
            <a:r>
              <a:rPr lang="fr-FR" i="1" dirty="0" smtClean="0">
                <a:solidFill>
                  <a:srgbClr val="0070C0"/>
                </a:solidFill>
              </a:rPr>
              <a:t>:</a:t>
            </a:r>
          </a:p>
          <a:p>
            <a:pPr marL="0" indent="0">
              <a:buNone/>
            </a:pPr>
            <a:endParaRPr lang="fr-FR" i="1" dirty="0">
              <a:solidFill>
                <a:srgbClr val="0070C0"/>
              </a:solidFill>
            </a:endParaRPr>
          </a:p>
          <a:p>
            <a:pPr lvl="0" fontAlgn="base"/>
            <a:r>
              <a:rPr lang="fr-FR" dirty="0"/>
              <a:t>Glissement de tâche : distribution des médicaments par l’Aide-soignant</a:t>
            </a:r>
          </a:p>
          <a:p>
            <a:pPr lvl="0" fontAlgn="base"/>
            <a:r>
              <a:rPr lang="fr-FR" dirty="0" smtClean="0"/>
              <a:t>Prescription </a:t>
            </a:r>
            <a:r>
              <a:rPr lang="fr-FR" dirty="0"/>
              <a:t>de l’héparine en mg et non en unités (recommandations)</a:t>
            </a:r>
          </a:p>
          <a:p>
            <a:pPr lvl="0" fontAlgn="base"/>
            <a:r>
              <a:rPr lang="fr-FR" dirty="0"/>
              <a:t>Préparation à l’avance du </a:t>
            </a:r>
            <a:r>
              <a:rPr lang="fr-FR" dirty="0" err="1"/>
              <a:t>Durogesic</a:t>
            </a:r>
            <a:r>
              <a:rPr lang="fr-FR" dirty="0"/>
              <a:t> (non-respect des bonnes pratiques de préparation : préparer extemporanément)</a:t>
            </a:r>
          </a:p>
          <a:p>
            <a:pPr lvl="0" fontAlgn="base"/>
            <a:r>
              <a:rPr lang="fr-FR" dirty="0" smtClean="0"/>
              <a:t>Pas de friction des </a:t>
            </a:r>
            <a:r>
              <a:rPr lang="fr-FR" dirty="0"/>
              <a:t>mains avec la solution hydro alcoolique </a:t>
            </a:r>
            <a:r>
              <a:rPr lang="fr-FR" dirty="0" smtClean="0"/>
              <a:t>par l’infirmier avant </a:t>
            </a:r>
            <a:r>
              <a:rPr lang="fr-FR" dirty="0"/>
              <a:t>d’aller dans la chambre</a:t>
            </a:r>
          </a:p>
          <a:p>
            <a:pPr lvl="0" fontAlgn="base"/>
            <a:r>
              <a:rPr lang="fr-FR" dirty="0" smtClean="0"/>
              <a:t>Pilulier </a:t>
            </a:r>
            <a:r>
              <a:rPr lang="fr-FR" dirty="0"/>
              <a:t>mal identifié</a:t>
            </a:r>
          </a:p>
          <a:p>
            <a:pPr lvl="0" fontAlgn="base"/>
            <a:r>
              <a:rPr lang="fr-FR" dirty="0"/>
              <a:t>Non-respect de la confidentialité : transmissions sans que la porte ne soit fermée</a:t>
            </a:r>
          </a:p>
          <a:p>
            <a:pPr lvl="0" fontAlgn="base"/>
            <a:r>
              <a:rPr lang="fr-FR" dirty="0"/>
              <a:t>Appel du médecin par l’infirmier sans évaluation du résident (transmission d’informations après échanges entre aide-soignant et l’infirmier)</a:t>
            </a:r>
          </a:p>
          <a:p>
            <a:endParaRPr lang="fr-FR" dirty="0"/>
          </a:p>
        </p:txBody>
      </p:sp>
      <p:sp>
        <p:nvSpPr>
          <p:cNvPr id="4" name="Espace réservé du numéro de diapositive 3"/>
          <p:cNvSpPr>
            <a:spLocks noGrp="1"/>
          </p:cNvSpPr>
          <p:nvPr>
            <p:ph type="sldNum" sz="quarter" idx="12"/>
          </p:nvPr>
        </p:nvSpPr>
        <p:spPr/>
        <p:txBody>
          <a:bodyPr/>
          <a:lstStyle/>
          <a:p>
            <a:fld id="{A0FC0D97-45FD-4ADF-B6B5-487837B71344}" type="slidenum">
              <a:rPr lang="fr-FR" smtClean="0"/>
              <a:pPr/>
              <a:t>13</a:t>
            </a:fld>
            <a:endParaRPr lang="fr-FR"/>
          </a:p>
        </p:txBody>
      </p:sp>
    </p:spTree>
    <p:extLst>
      <p:ext uri="{BB962C8B-B14F-4D97-AF65-F5344CB8AC3E}">
        <p14:creationId xmlns:p14="http://schemas.microsoft.com/office/powerpoint/2010/main" val="33915885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1"/>
          <p:cNvSpPr>
            <a:spLocks noGrp="1"/>
          </p:cNvSpPr>
          <p:nvPr>
            <p:ph type="title"/>
          </p:nvPr>
        </p:nvSpPr>
        <p:spPr/>
        <p:txBody>
          <a:bodyPr/>
          <a:lstStyle/>
          <a:p>
            <a:r>
              <a:rPr lang="fr-FR" altLang="fr-FR" i="1" smtClean="0"/>
              <a:t>Facteurs contributifs </a:t>
            </a:r>
          </a:p>
        </p:txBody>
      </p:sp>
      <p:sp>
        <p:nvSpPr>
          <p:cNvPr id="30723" name="Espace réservé du contenu 2"/>
          <p:cNvSpPr>
            <a:spLocks noGrp="1"/>
          </p:cNvSpPr>
          <p:nvPr>
            <p:ph idx="1"/>
          </p:nvPr>
        </p:nvSpPr>
        <p:spPr>
          <a:xfrm>
            <a:off x="539750" y="1547813"/>
            <a:ext cx="8280400" cy="4114800"/>
          </a:xfrm>
        </p:spPr>
        <p:txBody>
          <a:bodyPr>
            <a:normAutofit fontScale="62500" lnSpcReduction="20000"/>
          </a:bodyPr>
          <a:lstStyle/>
          <a:p>
            <a:pPr lvl="0" fontAlgn="base"/>
            <a:r>
              <a:rPr lang="fr-FR" dirty="0"/>
              <a:t>Arrivée d’un résident sans vêtements identifiés</a:t>
            </a:r>
          </a:p>
          <a:p>
            <a:pPr lvl="0" fontAlgn="base"/>
            <a:r>
              <a:rPr lang="fr-FR" dirty="0"/>
              <a:t>Interruptions de tâche : infirmier interrompu par la famille au moment de la préparation des doses à administrer</a:t>
            </a:r>
          </a:p>
          <a:p>
            <a:pPr lvl="0" fontAlgn="base"/>
            <a:r>
              <a:rPr lang="fr-FR" dirty="0"/>
              <a:t>Appel d’une infirmière de l’autre secteur : ne connait pas les habitudes du service, ni les résidents</a:t>
            </a:r>
          </a:p>
          <a:p>
            <a:pPr lvl="0" fontAlgn="base"/>
            <a:r>
              <a:rPr lang="fr-FR" dirty="0"/>
              <a:t>Non appropriation du dossier de soins informatisé par l’ensemble des IDE </a:t>
            </a:r>
          </a:p>
          <a:p>
            <a:pPr lvl="0" fontAlgn="base"/>
            <a:r>
              <a:rPr lang="fr-FR" dirty="0"/>
              <a:t>Aide-soignant laissé seul</a:t>
            </a:r>
          </a:p>
          <a:p>
            <a:pPr lvl="0" fontAlgn="base"/>
            <a:r>
              <a:rPr lang="fr-FR" dirty="0"/>
              <a:t>Absence de protocole de soins individuel  sur l’adaptation de l’AVK selon les résultats de TP/ INR (prescription orale et retranscription par IDE sur sa main)</a:t>
            </a:r>
          </a:p>
          <a:p>
            <a:pPr lvl="0" fontAlgn="base"/>
            <a:r>
              <a:rPr lang="fr-FR" dirty="0"/>
              <a:t>Prescription non adaptée chez un patient en fin de vie</a:t>
            </a:r>
          </a:p>
          <a:p>
            <a:pPr lvl="0" fontAlgn="base"/>
            <a:r>
              <a:rPr lang="fr-FR" dirty="0"/>
              <a:t>Absence de vérification de la possibilité d’écraser les comprimés ou d’ouvrir les </a:t>
            </a:r>
            <a:r>
              <a:rPr lang="fr-FR" dirty="0" smtClean="0"/>
              <a:t>gélules</a:t>
            </a:r>
            <a:endParaRPr lang="fr-FR" altLang="fr-FR" dirty="0" smtClean="0"/>
          </a:p>
          <a:p>
            <a:endParaRPr lang="fr-FR" altLang="fr-FR" dirty="0" smtClean="0"/>
          </a:p>
        </p:txBody>
      </p:sp>
    </p:spTree>
    <p:extLst>
      <p:ext uri="{BB962C8B-B14F-4D97-AF65-F5344CB8AC3E}">
        <p14:creationId xmlns:p14="http://schemas.microsoft.com/office/powerpoint/2010/main" val="29781569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altLang="fr-FR" i="1" dirty="0"/>
              <a:t>Barrières </a:t>
            </a:r>
            <a:r>
              <a:rPr lang="fr-FR" altLang="fr-FR" i="1" dirty="0" smtClean="0"/>
              <a:t>existantes dans cet EHPAD</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informatisation </a:t>
            </a:r>
            <a:r>
              <a:rPr lang="fr-FR" dirty="0"/>
              <a:t>de la prescription </a:t>
            </a:r>
          </a:p>
          <a:p>
            <a:r>
              <a:rPr lang="fr-FR" dirty="0" smtClean="0"/>
              <a:t>identification </a:t>
            </a:r>
            <a:r>
              <a:rPr lang="fr-FR" dirty="0"/>
              <a:t>du résident sur les </a:t>
            </a:r>
            <a:r>
              <a:rPr lang="fr-FR" dirty="0" smtClean="0"/>
              <a:t>piluliers </a:t>
            </a:r>
            <a:r>
              <a:rPr lang="fr-FR" dirty="0"/>
              <a:t>et tablettes (mais </a:t>
            </a:r>
            <a:r>
              <a:rPr lang="fr-FR" dirty="0" smtClean="0"/>
              <a:t>problème de délai d’identification pour les arrivées de la veille)</a:t>
            </a:r>
            <a:endParaRPr lang="fr-FR" dirty="0"/>
          </a:p>
          <a:p>
            <a:r>
              <a:rPr lang="fr-FR" dirty="0" smtClean="0"/>
              <a:t>remise </a:t>
            </a:r>
            <a:r>
              <a:rPr lang="fr-FR" dirty="0"/>
              <a:t>en question de la forme galénique de l'équipe qui appelle le médecin (troubles </a:t>
            </a:r>
            <a:r>
              <a:rPr lang="fr-FR" dirty="0" smtClean="0"/>
              <a:t>déglutition </a:t>
            </a:r>
            <a:r>
              <a:rPr lang="fr-FR" dirty="0"/>
              <a:t>identifiée mais donne tout de </a:t>
            </a:r>
            <a:r>
              <a:rPr lang="fr-FR" dirty="0" smtClean="0"/>
              <a:t>même </a:t>
            </a:r>
            <a:r>
              <a:rPr lang="fr-FR" dirty="0"/>
              <a:t>en </a:t>
            </a:r>
            <a:r>
              <a:rPr lang="fr-FR" dirty="0" smtClean="0"/>
              <a:t>attendant </a:t>
            </a:r>
            <a:r>
              <a:rPr lang="fr-FR" dirty="0"/>
              <a:t>passage du médecin )</a:t>
            </a:r>
          </a:p>
          <a:p>
            <a:r>
              <a:rPr lang="fr-FR" dirty="0" smtClean="0"/>
              <a:t>nombre </a:t>
            </a:r>
            <a:r>
              <a:rPr lang="fr-FR" dirty="0"/>
              <a:t>de personnel suffisant à </a:t>
            </a:r>
            <a:r>
              <a:rPr lang="fr-FR" dirty="0" smtClean="0"/>
              <a:t>l’accompagnement</a:t>
            </a:r>
            <a:r>
              <a:rPr lang="fr-FR" dirty="0"/>
              <a:t> </a:t>
            </a:r>
          </a:p>
          <a:p>
            <a:r>
              <a:rPr lang="fr-FR" dirty="0" smtClean="0"/>
              <a:t>la </a:t>
            </a:r>
            <a:r>
              <a:rPr lang="fr-FR" dirty="0"/>
              <a:t>tablette précise le mode de prise en bouche </a:t>
            </a:r>
          </a:p>
        </p:txBody>
      </p:sp>
      <p:sp>
        <p:nvSpPr>
          <p:cNvPr id="4" name="Espace réservé du numéro de diapositive 3"/>
          <p:cNvSpPr>
            <a:spLocks noGrp="1"/>
          </p:cNvSpPr>
          <p:nvPr>
            <p:ph type="sldNum" sz="quarter" idx="12"/>
          </p:nvPr>
        </p:nvSpPr>
        <p:spPr/>
        <p:txBody>
          <a:bodyPr/>
          <a:lstStyle/>
          <a:p>
            <a:fld id="{A0FC0D97-45FD-4ADF-B6B5-487837B71344}" type="slidenum">
              <a:rPr lang="fr-FR" smtClean="0"/>
              <a:pPr/>
              <a:t>15</a:t>
            </a:fld>
            <a:endParaRPr lang="fr-FR"/>
          </a:p>
        </p:txBody>
      </p:sp>
    </p:spTree>
    <p:extLst>
      <p:ext uri="{BB962C8B-B14F-4D97-AF65-F5344CB8AC3E}">
        <p14:creationId xmlns:p14="http://schemas.microsoft.com/office/powerpoint/2010/main" val="2711271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1"/>
          <p:cNvSpPr>
            <a:spLocks noGrp="1"/>
          </p:cNvSpPr>
          <p:nvPr>
            <p:ph type="title"/>
          </p:nvPr>
        </p:nvSpPr>
        <p:spPr/>
        <p:txBody>
          <a:bodyPr>
            <a:normAutofit fontScale="90000"/>
          </a:bodyPr>
          <a:lstStyle/>
          <a:p>
            <a:r>
              <a:rPr lang="fr-FR" altLang="fr-FR" i="1" dirty="0" smtClean="0"/>
              <a:t>Barrières qui auraient pu éviter cet évènement :</a:t>
            </a:r>
            <a:endParaRPr lang="fr-FR" altLang="fr-FR" dirty="0" smtClean="0"/>
          </a:p>
        </p:txBody>
      </p:sp>
      <p:sp>
        <p:nvSpPr>
          <p:cNvPr id="31747" name="Espace réservé du contenu 2"/>
          <p:cNvSpPr>
            <a:spLocks noGrp="1"/>
          </p:cNvSpPr>
          <p:nvPr>
            <p:ph idx="1"/>
          </p:nvPr>
        </p:nvSpPr>
        <p:spPr>
          <a:xfrm>
            <a:off x="539552" y="1690688"/>
            <a:ext cx="8209161" cy="5167312"/>
          </a:xfrm>
        </p:spPr>
        <p:txBody>
          <a:bodyPr>
            <a:normAutofit fontScale="70000" lnSpcReduction="20000"/>
          </a:bodyPr>
          <a:lstStyle/>
          <a:p>
            <a:pPr lvl="0" fontAlgn="base" hangingPunct="0"/>
            <a:r>
              <a:rPr lang="fr-FR" dirty="0"/>
              <a:t>Sensibiliser les professionnels à l’identitovigilance et à l’erreur médicamenteuse : respect de la règle des 5B (Bon Patient, Bon Médicament, Bon dosage, Bon moment, Bonne voie d’administration) – connaître les protocoles mis à jour </a:t>
            </a:r>
            <a:r>
              <a:rPr lang="fr-FR" dirty="0" smtClean="0"/>
              <a:t>régulièrement</a:t>
            </a:r>
          </a:p>
          <a:p>
            <a:pPr lvl="0" fontAlgn="base" hangingPunct="0"/>
            <a:endParaRPr lang="fr-FR" sz="2800" dirty="0"/>
          </a:p>
          <a:p>
            <a:pPr lvl="0" fontAlgn="base"/>
            <a:r>
              <a:rPr lang="fr-FR" dirty="0"/>
              <a:t>N’utiliser qu’un seul support de prescription/administration : le logiciel, qui permet la prescription, l’analyse de la prescription et la validation de l’administration, avec une procédure dégradée en cas d’impossibilité de se connecter au dossier </a:t>
            </a:r>
            <a:r>
              <a:rPr lang="fr-FR" dirty="0" smtClean="0"/>
              <a:t>informatisé</a:t>
            </a:r>
          </a:p>
          <a:p>
            <a:pPr lvl="0" fontAlgn="base"/>
            <a:endParaRPr lang="fr-FR" sz="2800" dirty="0"/>
          </a:p>
          <a:p>
            <a:pPr lvl="0" fontAlgn="base"/>
            <a:r>
              <a:rPr lang="fr-FR" dirty="0"/>
              <a:t>Mettre en place un plan d’action pour lutter contre les interruptions de tâches (mise en œuvre des pratiques de fiabilité) : </a:t>
            </a:r>
            <a:r>
              <a:rPr lang="fr-FR" sz="2800" dirty="0">
                <a:hlinkClick r:id="rId2"/>
              </a:rPr>
              <a:t>http://www.has-sante.fr/portail/upload/docs/application/pdf/2016-03/guide_it_140316vf.pdf</a:t>
            </a:r>
            <a:r>
              <a:rPr lang="fr-FR" dirty="0"/>
              <a:t> </a:t>
            </a:r>
            <a:endParaRPr lang="fr-FR" sz="2800" dirty="0"/>
          </a:p>
        </p:txBody>
      </p:sp>
    </p:spTree>
    <p:extLst>
      <p:ext uri="{BB962C8B-B14F-4D97-AF65-F5344CB8AC3E}">
        <p14:creationId xmlns:p14="http://schemas.microsoft.com/office/powerpoint/2010/main" val="13029848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1"/>
          <p:cNvSpPr>
            <a:spLocks noGrp="1"/>
          </p:cNvSpPr>
          <p:nvPr>
            <p:ph type="title"/>
          </p:nvPr>
        </p:nvSpPr>
        <p:spPr/>
        <p:txBody>
          <a:bodyPr>
            <a:normAutofit fontScale="90000"/>
          </a:bodyPr>
          <a:lstStyle/>
          <a:p>
            <a:r>
              <a:rPr lang="fr-FR" altLang="fr-FR" i="1" smtClean="0"/>
              <a:t>Barrières qui auraient pu éviter cet évènement :</a:t>
            </a:r>
            <a:endParaRPr lang="fr-FR" altLang="fr-FR" smtClean="0"/>
          </a:p>
        </p:txBody>
      </p:sp>
      <p:sp>
        <p:nvSpPr>
          <p:cNvPr id="31747" name="Espace réservé du contenu 2"/>
          <p:cNvSpPr>
            <a:spLocks noGrp="1"/>
          </p:cNvSpPr>
          <p:nvPr>
            <p:ph idx="1"/>
          </p:nvPr>
        </p:nvSpPr>
        <p:spPr>
          <a:xfrm>
            <a:off x="539552" y="1690688"/>
            <a:ext cx="8209161" cy="4906664"/>
          </a:xfrm>
        </p:spPr>
        <p:txBody>
          <a:bodyPr>
            <a:normAutofit fontScale="55000" lnSpcReduction="20000"/>
          </a:bodyPr>
          <a:lstStyle/>
          <a:p>
            <a:pPr lvl="0" fontAlgn="base" hangingPunct="0"/>
            <a:r>
              <a:rPr lang="fr-FR" dirty="0" smtClean="0"/>
              <a:t>Sécuriser </a:t>
            </a:r>
            <a:r>
              <a:rPr lang="fr-FR" dirty="0"/>
              <a:t>la prescription : </a:t>
            </a:r>
            <a:endParaRPr lang="fr-FR" sz="2800" dirty="0"/>
          </a:p>
          <a:p>
            <a:pPr lvl="1" fontAlgn="base" hangingPunct="0"/>
            <a:r>
              <a:rPr lang="fr-FR" dirty="0"/>
              <a:t>Prescrire systématiquement les héparines en UI </a:t>
            </a:r>
            <a:endParaRPr lang="fr-FR" sz="2400" dirty="0"/>
          </a:p>
          <a:p>
            <a:pPr lvl="1" fontAlgn="base" hangingPunct="0"/>
            <a:r>
              <a:rPr lang="fr-FR" dirty="0"/>
              <a:t>Anticiper les adaptations posologiques ou les prescriptions « si besoin » : protocolisation individuelle (ex : AVK, insuline, antalgiques</a:t>
            </a:r>
            <a:r>
              <a:rPr lang="fr-FR" dirty="0" smtClean="0"/>
              <a:t>)</a:t>
            </a:r>
          </a:p>
          <a:p>
            <a:pPr lvl="1" fontAlgn="base" hangingPunct="0"/>
            <a:endParaRPr lang="fr-FR" sz="2400" dirty="0"/>
          </a:p>
          <a:p>
            <a:pPr lvl="0" fontAlgn="base" hangingPunct="0"/>
            <a:r>
              <a:rPr lang="fr-FR" dirty="0"/>
              <a:t>Sécuriser la préparation des stupéfiants (ne pas les laisser sur le chariot, 5B, etc</a:t>
            </a:r>
            <a:r>
              <a:rPr lang="fr-FR" dirty="0" smtClean="0"/>
              <a:t>.)</a:t>
            </a:r>
          </a:p>
          <a:p>
            <a:pPr lvl="0" fontAlgn="base" hangingPunct="0"/>
            <a:endParaRPr lang="fr-FR" sz="2800" dirty="0"/>
          </a:p>
          <a:p>
            <a:pPr lvl="0" fontAlgn="base"/>
            <a:r>
              <a:rPr lang="fr-FR" dirty="0" smtClean="0"/>
              <a:t>Limiter le délai entre la réévaluation des </a:t>
            </a:r>
            <a:r>
              <a:rPr lang="fr-FR" dirty="0"/>
              <a:t>traitements per os pour un résident en fin de vie, ayant des problèmes de </a:t>
            </a:r>
            <a:r>
              <a:rPr lang="fr-FR" dirty="0" smtClean="0"/>
              <a:t>déglutition, et sa mise en place effective (ex : anticiper  les besoins dans le cadre d’une RCP)</a:t>
            </a:r>
            <a:endParaRPr lang="fr-FR" dirty="0" smtClean="0"/>
          </a:p>
          <a:p>
            <a:pPr lvl="0" fontAlgn="base"/>
            <a:endParaRPr lang="fr-FR" sz="2800" dirty="0"/>
          </a:p>
          <a:p>
            <a:pPr lvl="0" fontAlgn="base" hangingPunct="0"/>
            <a:r>
              <a:rPr lang="fr-FR" dirty="0"/>
              <a:t>Développer la conciliation de sortie (permettant de réévaluer les prescriptions en sortie d’hospitalisation</a:t>
            </a:r>
            <a:r>
              <a:rPr lang="fr-FR" dirty="0" smtClean="0"/>
              <a:t>)</a:t>
            </a:r>
          </a:p>
          <a:p>
            <a:pPr lvl="0" fontAlgn="base" hangingPunct="0"/>
            <a:endParaRPr lang="fr-FR" sz="2800" dirty="0"/>
          </a:p>
          <a:p>
            <a:pPr lvl="0" fontAlgn="base" hangingPunct="0"/>
            <a:r>
              <a:rPr lang="fr-FR" dirty="0"/>
              <a:t>Encourager la déclaration d’événements </a:t>
            </a:r>
            <a:r>
              <a:rPr lang="fr-FR" dirty="0" smtClean="0"/>
              <a:t>indésirables</a:t>
            </a:r>
          </a:p>
          <a:p>
            <a:pPr lvl="0" fontAlgn="base" hangingPunct="0"/>
            <a:endParaRPr lang="fr-FR" sz="2800" dirty="0"/>
          </a:p>
          <a:p>
            <a:pPr lvl="0" fontAlgn="base" hangingPunct="0"/>
            <a:r>
              <a:rPr lang="fr-FR" dirty="0"/>
              <a:t>favoriser la communication entre professionnels de santé (en s'aidant par exemple du guide SAED de l'HAS : </a:t>
            </a:r>
            <a:r>
              <a:rPr lang="fr-FR" dirty="0">
                <a:hlinkClick r:id="rId2" tooltip="blocked::http://www.has-sante.fr/portail/jcms/c_1776178/fr/saed-un-guide-pour-faciliter-la-communication-entre-professionnels-de-sante"/>
              </a:rPr>
              <a:t>http://</a:t>
            </a:r>
            <a:r>
              <a:rPr lang="fr-FR" dirty="0" smtClean="0">
                <a:hlinkClick r:id="rId2" tooltip="blocked::http://www.has-sante.fr/portail/jcms/c_1776178/fr/saed-un-guide-pour-faciliter-la-communication-entre-professionnels-de-sante"/>
              </a:rPr>
              <a:t>www.has-sante.fr/portail/jcms/c_1776178/fr/saed-un-guide-pour-faciliter-la-communication-entre-professionnels-de-sante</a:t>
            </a:r>
            <a:endParaRPr lang="fr-FR" altLang="fr-FR" dirty="0" smtClean="0"/>
          </a:p>
        </p:txBody>
      </p:sp>
    </p:spTree>
    <p:extLst>
      <p:ext uri="{BB962C8B-B14F-4D97-AF65-F5344CB8AC3E}">
        <p14:creationId xmlns:p14="http://schemas.microsoft.com/office/powerpoint/2010/main" val="4317270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re 1"/>
          <p:cNvSpPr>
            <a:spLocks noGrp="1"/>
          </p:cNvSpPr>
          <p:nvPr>
            <p:ph type="title"/>
          </p:nvPr>
        </p:nvSpPr>
        <p:spPr/>
        <p:txBody>
          <a:bodyPr/>
          <a:lstStyle/>
          <a:p>
            <a:r>
              <a:rPr lang="fr-FR" altLang="fr-FR" smtClean="0"/>
              <a:t>Mise à disposition des outils</a:t>
            </a:r>
          </a:p>
        </p:txBody>
      </p:sp>
      <p:sp>
        <p:nvSpPr>
          <p:cNvPr id="3" name="Espace réservé du contenu 2"/>
          <p:cNvSpPr>
            <a:spLocks noGrp="1"/>
          </p:cNvSpPr>
          <p:nvPr>
            <p:ph idx="1"/>
          </p:nvPr>
        </p:nvSpPr>
        <p:spPr/>
        <p:txBody>
          <a:bodyPr>
            <a:normAutofit/>
          </a:bodyPr>
          <a:lstStyle/>
          <a:p>
            <a:pPr>
              <a:defRPr/>
            </a:pPr>
            <a:r>
              <a:rPr lang="fr-FR" dirty="0" smtClean="0"/>
              <a:t>Sur le site de l’OMéDIT Basse-Normandie</a:t>
            </a:r>
          </a:p>
          <a:p>
            <a:pPr>
              <a:buFontTx/>
              <a:buNone/>
              <a:defRPr/>
            </a:pPr>
            <a:r>
              <a:rPr lang="fr-FR" dirty="0" smtClean="0">
                <a:solidFill>
                  <a:srgbClr val="0070C0"/>
                </a:solidFill>
              </a:rPr>
              <a:t>http://www.omedit-basse-normandie.fr</a:t>
            </a:r>
          </a:p>
          <a:p>
            <a:pPr>
              <a:buFontTx/>
              <a:buNone/>
              <a:defRPr/>
            </a:pPr>
            <a:r>
              <a:rPr lang="fr-FR" dirty="0">
                <a:solidFill>
                  <a:srgbClr val="0070C0"/>
                </a:solidFill>
              </a:rPr>
              <a:t>http://</a:t>
            </a:r>
            <a:r>
              <a:rPr lang="fr-FR" dirty="0" smtClean="0">
                <a:solidFill>
                  <a:srgbClr val="0070C0"/>
                </a:solidFill>
              </a:rPr>
              <a:t>www.omedit-hautenormandie.fr</a:t>
            </a:r>
          </a:p>
          <a:p>
            <a:pPr>
              <a:buFontTx/>
              <a:buNone/>
              <a:defRPr/>
            </a:pPr>
            <a:endParaRPr lang="fr-FR" dirty="0">
              <a:solidFill>
                <a:srgbClr val="0070C0"/>
              </a:solidFill>
            </a:endParaRPr>
          </a:p>
          <a:p>
            <a:pPr>
              <a:buNone/>
              <a:defRPr/>
            </a:pPr>
            <a:r>
              <a:rPr lang="fr-FR" dirty="0" smtClean="0">
                <a:solidFill>
                  <a:srgbClr val="0070C0"/>
                </a:solidFill>
              </a:rPr>
              <a:t>En attendant le nouveau site : </a:t>
            </a:r>
            <a:r>
              <a:rPr lang="fr-FR" dirty="0">
                <a:solidFill>
                  <a:srgbClr val="0070C0"/>
                </a:solidFill>
              </a:rPr>
              <a:t>http://</a:t>
            </a:r>
            <a:r>
              <a:rPr lang="fr-FR" dirty="0" smtClean="0">
                <a:solidFill>
                  <a:srgbClr val="0070C0"/>
                </a:solidFill>
              </a:rPr>
              <a:t>www.omedit-normandie.fr</a:t>
            </a:r>
            <a:endParaRPr lang="fr-FR" dirty="0">
              <a:solidFill>
                <a:srgbClr val="0070C0"/>
              </a:solidFill>
            </a:endParaRPr>
          </a:p>
          <a:p>
            <a:pPr>
              <a:buFontTx/>
              <a:buNone/>
              <a:defRPr/>
            </a:pPr>
            <a:endParaRPr lang="fr-FR" dirty="0" smtClean="0">
              <a:solidFill>
                <a:srgbClr val="0070C0"/>
              </a:solidFill>
            </a:endParaRPr>
          </a:p>
          <a:p>
            <a:pPr>
              <a:buFontTx/>
              <a:buNone/>
              <a:defRPr/>
            </a:pPr>
            <a:endParaRPr lang="fr-FR" dirty="0" smtClean="0"/>
          </a:p>
          <a:p>
            <a:pPr>
              <a:defRPr/>
            </a:pPr>
            <a:endParaRPr lang="fr-FR" dirty="0"/>
          </a:p>
        </p:txBody>
      </p:sp>
    </p:spTree>
    <p:extLst>
      <p:ext uri="{BB962C8B-B14F-4D97-AF65-F5344CB8AC3E}">
        <p14:creationId xmlns:p14="http://schemas.microsoft.com/office/powerpoint/2010/main" val="104014005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11562</TotalTime>
  <Words>642</Words>
  <Application>Microsoft Office PowerPoint</Application>
  <PresentationFormat>Affichage à l'écran (4:3)</PresentationFormat>
  <Paragraphs>138</Paragraphs>
  <Slides>18</Slides>
  <Notes>0</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Thème Office</vt:lpstr>
      <vt:lpstr>L’analyse de scénario clinique une méthode ludique  d’analyse a priori des risques</vt:lpstr>
      <vt:lpstr>Outils et méthodes de la démarche de gestion des risques</vt:lpstr>
      <vt:lpstr>Principe</vt:lpstr>
      <vt:lpstr>Principe</vt:lpstr>
      <vt:lpstr>Objectifs</vt:lpstr>
      <vt:lpstr>Objectifs</vt:lpstr>
      <vt:lpstr>Cible</vt:lpstr>
      <vt:lpstr>Durée de la formation</vt:lpstr>
      <vt:lpstr>A vous de jouer !</vt:lpstr>
      <vt:lpstr>Déroulé de la séance</vt:lpstr>
      <vt:lpstr>Film N°5 : EHPAD MEDOC</vt:lpstr>
      <vt:lpstr>Analyse</vt:lpstr>
      <vt:lpstr>Analyse</vt:lpstr>
      <vt:lpstr>Facteurs contributifs </vt:lpstr>
      <vt:lpstr>Barrières existantes dans cet EHPAD</vt:lpstr>
      <vt:lpstr>Barrières qui auraient pu éviter cet évènement :</vt:lpstr>
      <vt:lpstr>Barrières qui auraient pu éviter cet évènement :</vt:lpstr>
      <vt:lpstr>Mise à disposition des outils</vt:lpstr>
    </vt:vector>
  </TitlesOfParts>
  <Company>MSS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Contrat de bon usage médicaments, produits et prestations - 3ème génération</dc:title>
  <dc:creator>cbougle</dc:creator>
  <cp:lastModifiedBy>cbougle</cp:lastModifiedBy>
  <cp:revision>72</cp:revision>
  <cp:lastPrinted>2016-09-05T12:56:56Z</cp:lastPrinted>
  <dcterms:created xsi:type="dcterms:W3CDTF">2016-04-22T14:42:24Z</dcterms:created>
  <dcterms:modified xsi:type="dcterms:W3CDTF">2016-10-04T09:15:37Z</dcterms:modified>
</cp:coreProperties>
</file>

<file path=suivi_versioning.xml>3884_1
</file>