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  <p:sldMasterId id="2147483744" r:id="rId3"/>
  </p:sldMasterIdLst>
  <p:notesMasterIdLst>
    <p:notesMasterId r:id="rId28"/>
  </p:notesMasterIdLst>
  <p:handoutMasterIdLst>
    <p:handoutMasterId r:id="rId29"/>
  </p:handoutMasterIdLst>
  <p:sldIdLst>
    <p:sldId id="295" r:id="rId4"/>
    <p:sldId id="288" r:id="rId5"/>
    <p:sldId id="305" r:id="rId6"/>
    <p:sldId id="306" r:id="rId7"/>
    <p:sldId id="289" r:id="rId8"/>
    <p:sldId id="290" r:id="rId9"/>
    <p:sldId id="291" r:id="rId10"/>
    <p:sldId id="292" r:id="rId11"/>
    <p:sldId id="293" r:id="rId12"/>
    <p:sldId id="294" r:id="rId13"/>
    <p:sldId id="280" r:id="rId14"/>
    <p:sldId id="299" r:id="rId15"/>
    <p:sldId id="303" r:id="rId16"/>
    <p:sldId id="304" r:id="rId17"/>
    <p:sldId id="302" r:id="rId18"/>
    <p:sldId id="307" r:id="rId19"/>
    <p:sldId id="283" r:id="rId20"/>
    <p:sldId id="300" r:id="rId21"/>
    <p:sldId id="284" r:id="rId22"/>
    <p:sldId id="297" r:id="rId23"/>
    <p:sldId id="298" r:id="rId24"/>
    <p:sldId id="285" r:id="rId25"/>
    <p:sldId id="301" r:id="rId26"/>
    <p:sldId id="286" r:id="rId27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A99F"/>
    <a:srgbClr val="344B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5E7B85-3473-4DD1-B4AF-8DC4F7A264AC}" v="195" dt="2018-10-15T20:31:41.4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79" autoAdjust="0"/>
    <p:restoredTop sz="94639" autoAdjust="0"/>
  </p:normalViewPr>
  <p:slideViewPr>
    <p:cSldViewPr>
      <p:cViewPr varScale="1">
        <p:scale>
          <a:sx n="109" d="100"/>
          <a:sy n="109" d="100"/>
        </p:scale>
        <p:origin x="201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3780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8BE289-C064-48C3-926D-4F8C9B1C9024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C14BA-E4A3-48BC-9823-9DC538A4BF9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28818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6296C-E084-4362-BC56-E481D197735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CA5B7-6E54-4901-80F9-D2E27752E6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7494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17657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1806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819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53955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7239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7060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7145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58322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4816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40309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CA5B7-6E54-4901-80F9-D2E27752E6DA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0204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2" r="1475"/>
          <a:stretch/>
        </p:blipFill>
        <p:spPr>
          <a:xfrm>
            <a:off x="0" y="3323"/>
            <a:ext cx="9180512" cy="6884363"/>
          </a:xfrm>
          <a:prstGeom prst="rect">
            <a:avLst/>
          </a:prstGeom>
        </p:spPr>
      </p:pic>
      <p:sp>
        <p:nvSpPr>
          <p:cNvPr id="2" name="Oval 1"/>
          <p:cNvSpPr/>
          <p:nvPr userDrawn="1"/>
        </p:nvSpPr>
        <p:spPr>
          <a:xfrm>
            <a:off x="395536" y="1484784"/>
            <a:ext cx="4176464" cy="417646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visuelsSlide-08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76672"/>
            <a:ext cx="4218432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82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\\SERVEUR\Public\Data\Qual'va\PPT\Masques PPT_Qual'va_V2-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0"/>
            <a:ext cx="9143999" cy="69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2113" y="4114785"/>
            <a:ext cx="2908773" cy="80759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 b="1">
                <a:solidFill>
                  <a:srgbClr val="26A8A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737076" y="2213361"/>
            <a:ext cx="3732376" cy="65566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pic>
        <p:nvPicPr>
          <p:cNvPr id="5" name="Picture 2" descr="\\SERVEUR\Public\Data\Qual'va\PPT\séparateu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48662" b="-2"/>
          <a:stretch/>
        </p:blipFill>
        <p:spPr bwMode="auto">
          <a:xfrm>
            <a:off x="920902" y="3423327"/>
            <a:ext cx="3231194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293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SERVEUR\Public\Data\Qual'va\PPT\Masques PPT_Qual'va_V2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678"/>
            <a:ext cx="9144000" cy="701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68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350"/>
          </a:p>
        </p:txBody>
      </p:sp>
      <p:sp>
        <p:nvSpPr>
          <p:cNvPr id="18" name="ZoneTexte 17"/>
          <p:cNvSpPr txBox="1"/>
          <p:nvPr/>
        </p:nvSpPr>
        <p:spPr>
          <a:xfrm>
            <a:off x="8388425" y="415698"/>
            <a:ext cx="6115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900" smtClean="0">
                <a:solidFill>
                  <a:srgbClr val="344B5E"/>
                </a:solidFill>
                <a:latin typeface="+mn-lt"/>
                <a:cs typeface="Arial" panose="020B0604020202020204" pitchFamily="34" charset="0"/>
              </a:rPr>
              <a:pPr algn="ctr"/>
              <a:t>‹N°›</a:t>
            </a:fld>
            <a:endParaRPr lang="fr-FR" sz="900" dirty="0">
              <a:solidFill>
                <a:srgbClr val="344B5E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803288" y="4003713"/>
            <a:ext cx="7772400" cy="94824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 cap="small" baseline="0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837" y="1213844"/>
            <a:ext cx="2544576" cy="249689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1465250" y="1455363"/>
            <a:ext cx="959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b="1" dirty="0">
                <a:solidFill>
                  <a:srgbClr val="2CA99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pic>
        <p:nvPicPr>
          <p:cNvPr id="8" name="Picture 2" descr="\\SERVEUR\Public\Data\Qual'va\PPT\goutte_bleue-0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45197"/>
            <a:ext cx="1240982" cy="87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658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\\SERVEUR\Public\Data\Qual'va\PPT\Masques PPT_Qual'va_V1-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12"/>
            <a:ext cx="9144000" cy="697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12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382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562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4601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239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404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57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llipse 4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1619672" y="188640"/>
            <a:ext cx="6552728" cy="576064"/>
          </a:xfrm>
          <a:prstGeom prst="rect">
            <a:avLst/>
          </a:prstGeom>
        </p:spPr>
        <p:txBody>
          <a:bodyPr vert="horz"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54956" y="1412776"/>
            <a:ext cx="7633468" cy="4319885"/>
          </a:xfrm>
          <a:prstGeom prst="rect">
            <a:avLst/>
          </a:prstGeom>
        </p:spPr>
        <p:txBody>
          <a:bodyPr vert="horz"/>
          <a:lstStyle>
            <a:lvl1pPr marL="342900" indent="-342900">
              <a:spcBef>
                <a:spcPts val="1400"/>
              </a:spcBef>
              <a:buSzPct val="100000"/>
              <a:buFontTx/>
              <a:buBlip>
                <a:blip r:embed="rId2"/>
              </a:buBlip>
              <a:defRPr lang="fr-FR" sz="2000" b="1" kern="1200" dirty="0" smtClean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742950" indent="-285750">
              <a:spcBef>
                <a:spcPts val="600"/>
              </a:spcBef>
              <a:buSzPct val="120000"/>
              <a:buFont typeface="Arial"/>
              <a:buChar char="•"/>
              <a:defRPr lang="fr-FR" sz="18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buFont typeface="Arial"/>
              <a:buChar char="•"/>
              <a:defRPr lang="fr-FR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>
              <a:buFont typeface="Arial"/>
              <a:buChar char="•"/>
              <a:defRPr lang="fr-FR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>
              <a:buFont typeface="Arial"/>
              <a:buChar char="•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  <a:p>
            <a:pPr lvl="1"/>
            <a:r>
              <a:rPr lang="fr-FR" dirty="0"/>
              <a:t>Second </a:t>
            </a:r>
            <a:r>
              <a:rPr lang="fr-FR" dirty="0" err="1"/>
              <a:t>level</a:t>
            </a:r>
            <a:endParaRPr lang="fr-FR" dirty="0"/>
          </a:p>
          <a:p>
            <a:pPr lvl="2"/>
            <a:r>
              <a:rPr lang="fr-FR" dirty="0" err="1"/>
              <a:t>Third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3"/>
            <a:r>
              <a:rPr lang="fr-FR" dirty="0" err="1"/>
              <a:t>Fourth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fr-FR" dirty="0"/>
          </a:p>
          <a:p>
            <a:pPr lvl="4"/>
            <a:r>
              <a:rPr lang="fr-FR" dirty="0" err="1"/>
              <a:t>Fifth</a:t>
            </a:r>
            <a:r>
              <a:rPr lang="fr-FR" dirty="0"/>
              <a:t> </a:t>
            </a:r>
            <a:r>
              <a:rPr lang="fr-FR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4078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107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33144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3411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538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2018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90682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18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6387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9140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149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sques PPT_Qual'va_V3-1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96000"/>
          </a:xfrm>
          <a:prstGeom prst="rect">
            <a:avLst/>
          </a:prstGeom>
        </p:spPr>
      </p:pic>
      <p:sp>
        <p:nvSpPr>
          <p:cNvPr id="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539552" y="2780928"/>
            <a:ext cx="3744416" cy="172819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dirty="0"/>
              <a:t>TITRE DE LA PRÉSENTATION</a:t>
            </a:r>
            <a:endParaRPr lang="en-US" dirty="0"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539552" y="4797152"/>
            <a:ext cx="3744416" cy="36004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b="0">
                <a:solidFill>
                  <a:srgbClr val="2FAAA0"/>
                </a:solidFill>
              </a:defRPr>
            </a:lvl1pPr>
          </a:lstStyle>
          <a:p>
            <a:pPr lvl="0"/>
            <a:r>
              <a:rPr lang="fr-FR" dirty="0"/>
              <a:t>Version V1 du 16/10/2016</a:t>
            </a:r>
            <a:endParaRPr lang="en-US" dirty="0"/>
          </a:p>
        </p:txBody>
      </p:sp>
      <p:pic>
        <p:nvPicPr>
          <p:cNvPr id="5" name="Picture 4" descr="visuelsSlide-07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69920" cy="1524000"/>
          </a:xfrm>
          <a:prstGeom prst="rect">
            <a:avLst/>
          </a:prstGeom>
        </p:spPr>
      </p:pic>
      <p:pic>
        <p:nvPicPr>
          <p:cNvPr id="10" name="Picture 9" descr="visuelsSlide-08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16632"/>
            <a:ext cx="4218432" cy="262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97073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5589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5893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0982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2320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6844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IGHT background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716" y="187953"/>
            <a:ext cx="7321540" cy="50783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AU" dirty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250827" y="1268413"/>
            <a:ext cx="8569647" cy="5184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336699"/>
                </a:solidFill>
              </a:defRPr>
            </a:lvl1pPr>
            <a:lvl2pPr>
              <a:defRPr>
                <a:solidFill>
                  <a:srgbClr val="00B0F0"/>
                </a:solidFill>
              </a:defRPr>
            </a:lvl2pPr>
            <a:lvl3pPr>
              <a:defRPr>
                <a:solidFill>
                  <a:srgbClr val="336699"/>
                </a:solidFill>
              </a:defRPr>
            </a:lvl3pPr>
            <a:lvl4pPr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19026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4"/>
          <p:cNvSpPr>
            <a:spLocks noGrp="1"/>
          </p:cNvSpPr>
          <p:nvPr>
            <p:ph type="ftr" sz="quarter" idx="10"/>
          </p:nvPr>
        </p:nvSpPr>
        <p:spPr>
          <a:xfrm>
            <a:off x="890588" y="6440488"/>
            <a:ext cx="3070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Formation "Méthode ACRES"</a:t>
            </a:r>
          </a:p>
        </p:txBody>
      </p:sp>
      <p:sp>
        <p:nvSpPr>
          <p:cNvPr id="3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8313" y="6308725"/>
            <a:ext cx="5746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3124E-483D-41CF-999D-8A4387C7B2C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4790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5414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2407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4286250 w 2706"/>
                <a:gd name="T1" fmla="*/ 0 h 640"/>
                <a:gd name="T2" fmla="*/ 4286250 w 2706"/>
                <a:gd name="T3" fmla="*/ 0 h 640"/>
                <a:gd name="T4" fmla="*/ 4105275 w 2706"/>
                <a:gd name="T5" fmla="*/ 28575 h 640"/>
                <a:gd name="T6" fmla="*/ 3921125 w 2706"/>
                <a:gd name="T7" fmla="*/ 60325 h 640"/>
                <a:gd name="T8" fmla="*/ 3733800 w 2706"/>
                <a:gd name="T9" fmla="*/ 95250 h 640"/>
                <a:gd name="T10" fmla="*/ 3540125 w 2706"/>
                <a:gd name="T11" fmla="*/ 130175 h 640"/>
                <a:gd name="T12" fmla="*/ 3343275 w 2706"/>
                <a:gd name="T13" fmla="*/ 171450 h 640"/>
                <a:gd name="T14" fmla="*/ 3140075 w 2706"/>
                <a:gd name="T15" fmla="*/ 212725 h 640"/>
                <a:gd name="T16" fmla="*/ 2933700 w 2706"/>
                <a:gd name="T17" fmla="*/ 260350 h 640"/>
                <a:gd name="T18" fmla="*/ 2720975 w 2706"/>
                <a:gd name="T19" fmla="*/ 307975 h 640"/>
                <a:gd name="T20" fmla="*/ 2720975 w 2706"/>
                <a:gd name="T21" fmla="*/ 307975 h 640"/>
                <a:gd name="T22" fmla="*/ 2336800 w 2706"/>
                <a:gd name="T23" fmla="*/ 400050 h 640"/>
                <a:gd name="T24" fmla="*/ 1962150 w 2706"/>
                <a:gd name="T25" fmla="*/ 482600 h 640"/>
                <a:gd name="T26" fmla="*/ 1603375 w 2706"/>
                <a:gd name="T27" fmla="*/ 558800 h 640"/>
                <a:gd name="T28" fmla="*/ 1257300 w 2706"/>
                <a:gd name="T29" fmla="*/ 631825 h 640"/>
                <a:gd name="T30" fmla="*/ 927100 w 2706"/>
                <a:gd name="T31" fmla="*/ 695325 h 640"/>
                <a:gd name="T32" fmla="*/ 606425 w 2706"/>
                <a:gd name="T33" fmla="*/ 752475 h 640"/>
                <a:gd name="T34" fmla="*/ 298450 w 2706"/>
                <a:gd name="T35" fmla="*/ 806450 h 640"/>
                <a:gd name="T36" fmla="*/ 0 w 2706"/>
                <a:gd name="T37" fmla="*/ 854075 h 640"/>
                <a:gd name="T38" fmla="*/ 0 w 2706"/>
                <a:gd name="T39" fmla="*/ 854075 h 640"/>
                <a:gd name="T40" fmla="*/ 206375 w 2706"/>
                <a:gd name="T41" fmla="*/ 882650 h 640"/>
                <a:gd name="T42" fmla="*/ 403225 w 2706"/>
                <a:gd name="T43" fmla="*/ 908050 h 640"/>
                <a:gd name="T44" fmla="*/ 593725 w 2706"/>
                <a:gd name="T45" fmla="*/ 930275 h 640"/>
                <a:gd name="T46" fmla="*/ 781050 w 2706"/>
                <a:gd name="T47" fmla="*/ 949325 h 640"/>
                <a:gd name="T48" fmla="*/ 962025 w 2706"/>
                <a:gd name="T49" fmla="*/ 968375 h 640"/>
                <a:gd name="T50" fmla="*/ 1136650 w 2706"/>
                <a:gd name="T51" fmla="*/ 981075 h 640"/>
                <a:gd name="T52" fmla="*/ 1304925 w 2706"/>
                <a:gd name="T53" fmla="*/ 993775 h 640"/>
                <a:gd name="T54" fmla="*/ 1470025 w 2706"/>
                <a:gd name="T55" fmla="*/ 1003300 h 640"/>
                <a:gd name="T56" fmla="*/ 1631950 w 2706"/>
                <a:gd name="T57" fmla="*/ 1009650 h 640"/>
                <a:gd name="T58" fmla="*/ 1787525 w 2706"/>
                <a:gd name="T59" fmla="*/ 1012825 h 640"/>
                <a:gd name="T60" fmla="*/ 1936750 w 2706"/>
                <a:gd name="T61" fmla="*/ 1016000 h 640"/>
                <a:gd name="T62" fmla="*/ 2082800 w 2706"/>
                <a:gd name="T63" fmla="*/ 1016000 h 640"/>
                <a:gd name="T64" fmla="*/ 2225675 w 2706"/>
                <a:gd name="T65" fmla="*/ 1012825 h 640"/>
                <a:gd name="T66" fmla="*/ 2365375 w 2706"/>
                <a:gd name="T67" fmla="*/ 1009650 h 640"/>
                <a:gd name="T68" fmla="*/ 2498725 w 2706"/>
                <a:gd name="T69" fmla="*/ 1003300 h 640"/>
                <a:gd name="T70" fmla="*/ 2628900 w 2706"/>
                <a:gd name="T71" fmla="*/ 993775 h 640"/>
                <a:gd name="T72" fmla="*/ 2752725 w 2706"/>
                <a:gd name="T73" fmla="*/ 984250 h 640"/>
                <a:gd name="T74" fmla="*/ 2876550 w 2706"/>
                <a:gd name="T75" fmla="*/ 971550 h 640"/>
                <a:gd name="T76" fmla="*/ 2994025 w 2706"/>
                <a:gd name="T77" fmla="*/ 955675 h 640"/>
                <a:gd name="T78" fmla="*/ 3111500 w 2706"/>
                <a:gd name="T79" fmla="*/ 939800 h 640"/>
                <a:gd name="T80" fmla="*/ 3222625 w 2706"/>
                <a:gd name="T81" fmla="*/ 920750 h 640"/>
                <a:gd name="T82" fmla="*/ 3333750 w 2706"/>
                <a:gd name="T83" fmla="*/ 901700 h 640"/>
                <a:gd name="T84" fmla="*/ 3438525 w 2706"/>
                <a:gd name="T85" fmla="*/ 879475 h 640"/>
                <a:gd name="T86" fmla="*/ 3543300 w 2706"/>
                <a:gd name="T87" fmla="*/ 857250 h 640"/>
                <a:gd name="T88" fmla="*/ 3644900 w 2706"/>
                <a:gd name="T89" fmla="*/ 831850 h 640"/>
                <a:gd name="T90" fmla="*/ 3743325 w 2706"/>
                <a:gd name="T91" fmla="*/ 806450 h 640"/>
                <a:gd name="T92" fmla="*/ 3838575 w 2706"/>
                <a:gd name="T93" fmla="*/ 777875 h 640"/>
                <a:gd name="T94" fmla="*/ 3933825 w 2706"/>
                <a:gd name="T95" fmla="*/ 749300 h 640"/>
                <a:gd name="T96" fmla="*/ 4114800 w 2706"/>
                <a:gd name="T97" fmla="*/ 685800 h 640"/>
                <a:gd name="T98" fmla="*/ 4289425 w 2706"/>
                <a:gd name="T99" fmla="*/ 619125 h 640"/>
                <a:gd name="T100" fmla="*/ 4289425 w 2706"/>
                <a:gd name="T101" fmla="*/ 619125 h 640"/>
                <a:gd name="T102" fmla="*/ 4295775 w 2706"/>
                <a:gd name="T103" fmla="*/ 615950 h 640"/>
                <a:gd name="T104" fmla="*/ 4295775 w 2706"/>
                <a:gd name="T105" fmla="*/ 615950 h 640"/>
                <a:gd name="T106" fmla="*/ 4295775 w 2706"/>
                <a:gd name="T107" fmla="*/ 0 h 640"/>
                <a:gd name="T108" fmla="*/ 4295775 w 2706"/>
                <a:gd name="T109" fmla="*/ 0 h 640"/>
                <a:gd name="T110" fmla="*/ 4286250 w 2706"/>
                <a:gd name="T111" fmla="*/ 0 h 640"/>
                <a:gd name="T112" fmla="*/ 428625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8280401 w 5216"/>
                <a:gd name="T1" fmla="*/ 1133475 h 762"/>
                <a:gd name="T2" fmla="*/ 7912101 w 5216"/>
                <a:gd name="T3" fmla="*/ 1089025 h 762"/>
                <a:gd name="T4" fmla="*/ 7108826 w 5216"/>
                <a:gd name="T5" fmla="*/ 968375 h 762"/>
                <a:gd name="T6" fmla="*/ 6213476 w 5216"/>
                <a:gd name="T7" fmla="*/ 806450 h 762"/>
                <a:gd name="T8" fmla="*/ 5216526 w 5216"/>
                <a:gd name="T9" fmla="*/ 593725 h 762"/>
                <a:gd name="T10" fmla="*/ 4676776 w 5216"/>
                <a:gd name="T11" fmla="*/ 469900 h 762"/>
                <a:gd name="T12" fmla="*/ 4257676 w 5216"/>
                <a:gd name="T13" fmla="*/ 374650 h 762"/>
                <a:gd name="T14" fmla="*/ 3857625 w 5216"/>
                <a:gd name="T15" fmla="*/ 292100 h 762"/>
                <a:gd name="T16" fmla="*/ 3476625 w 5216"/>
                <a:gd name="T17" fmla="*/ 222250 h 762"/>
                <a:gd name="T18" fmla="*/ 3111500 w 5216"/>
                <a:gd name="T19" fmla="*/ 161925 h 762"/>
                <a:gd name="T20" fmla="*/ 2762250 w 5216"/>
                <a:gd name="T21" fmla="*/ 114300 h 762"/>
                <a:gd name="T22" fmla="*/ 2117725 w 5216"/>
                <a:gd name="T23" fmla="*/ 44450 h 762"/>
                <a:gd name="T24" fmla="*/ 1539875 w 5216"/>
                <a:gd name="T25" fmla="*/ 6350 h 762"/>
                <a:gd name="T26" fmla="*/ 1022350 w 5216"/>
                <a:gd name="T27" fmla="*/ 0 h 762"/>
                <a:gd name="T28" fmla="*/ 568325 w 5216"/>
                <a:gd name="T29" fmla="*/ 15875 h 762"/>
                <a:gd name="T30" fmla="*/ 174625 w 5216"/>
                <a:gd name="T31" fmla="*/ 50800 h 762"/>
                <a:gd name="T32" fmla="*/ 0 w 5216"/>
                <a:gd name="T33" fmla="*/ 76200 h 762"/>
                <a:gd name="T34" fmla="*/ 498475 w 5216"/>
                <a:gd name="T35" fmla="*/ 136525 h 762"/>
                <a:gd name="T36" fmla="*/ 1035050 w 5216"/>
                <a:gd name="T37" fmla="*/ 222250 h 762"/>
                <a:gd name="T38" fmla="*/ 1609725 w 5216"/>
                <a:gd name="T39" fmla="*/ 333375 h 762"/>
                <a:gd name="T40" fmla="*/ 2225675 w 5216"/>
                <a:gd name="T41" fmla="*/ 469900 h 762"/>
                <a:gd name="T42" fmla="*/ 2787650 w 5216"/>
                <a:gd name="T43" fmla="*/ 600075 h 762"/>
                <a:gd name="T44" fmla="*/ 3822700 w 5216"/>
                <a:gd name="T45" fmla="*/ 819150 h 762"/>
                <a:gd name="T46" fmla="*/ 4298951 w 5216"/>
                <a:gd name="T47" fmla="*/ 908050 h 762"/>
                <a:gd name="T48" fmla="*/ 4749801 w 5216"/>
                <a:gd name="T49" fmla="*/ 984250 h 762"/>
                <a:gd name="T50" fmla="*/ 5175251 w 5216"/>
                <a:gd name="T51" fmla="*/ 1050925 h 762"/>
                <a:gd name="T52" fmla="*/ 5575301 w 5216"/>
                <a:gd name="T53" fmla="*/ 1101725 h 762"/>
                <a:gd name="T54" fmla="*/ 5953126 w 5216"/>
                <a:gd name="T55" fmla="*/ 1146175 h 762"/>
                <a:gd name="T56" fmla="*/ 6308726 w 5216"/>
                <a:gd name="T57" fmla="*/ 1174750 h 762"/>
                <a:gd name="T58" fmla="*/ 6642101 w 5216"/>
                <a:gd name="T59" fmla="*/ 1196975 h 762"/>
                <a:gd name="T60" fmla="*/ 6959601 w 5216"/>
                <a:gd name="T61" fmla="*/ 1209675 h 762"/>
                <a:gd name="T62" fmla="*/ 7254876 w 5216"/>
                <a:gd name="T63" fmla="*/ 1209675 h 762"/>
                <a:gd name="T64" fmla="*/ 7534276 w 5216"/>
                <a:gd name="T65" fmla="*/ 1203325 h 762"/>
                <a:gd name="T66" fmla="*/ 7797801 w 5216"/>
                <a:gd name="T67" fmla="*/ 1187450 h 762"/>
                <a:gd name="T68" fmla="*/ 8045451 w 5216"/>
                <a:gd name="T69" fmla="*/ 1162050 h 762"/>
                <a:gd name="T70" fmla="*/ 8280401 w 5216"/>
                <a:gd name="T71" fmla="*/ 1133475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111125 h 694"/>
                <a:gd name="T2" fmla="*/ 0 w 5144"/>
                <a:gd name="T3" fmla="*/ 111125 h 694"/>
                <a:gd name="T4" fmla="*/ 28575 w 5144"/>
                <a:gd name="T5" fmla="*/ 104775 h 694"/>
                <a:gd name="T6" fmla="*/ 114300 w 5144"/>
                <a:gd name="T7" fmla="*/ 88900 h 694"/>
                <a:gd name="T8" fmla="*/ 260350 w 5144"/>
                <a:gd name="T9" fmla="*/ 66675 h 694"/>
                <a:gd name="T10" fmla="*/ 355600 w 5144"/>
                <a:gd name="T11" fmla="*/ 53975 h 694"/>
                <a:gd name="T12" fmla="*/ 466725 w 5144"/>
                <a:gd name="T13" fmla="*/ 41275 h 694"/>
                <a:gd name="T14" fmla="*/ 590550 w 5144"/>
                <a:gd name="T15" fmla="*/ 31750 h 694"/>
                <a:gd name="T16" fmla="*/ 733425 w 5144"/>
                <a:gd name="T17" fmla="*/ 22225 h 694"/>
                <a:gd name="T18" fmla="*/ 889000 w 5144"/>
                <a:gd name="T19" fmla="*/ 12700 h 694"/>
                <a:gd name="T20" fmla="*/ 1063625 w 5144"/>
                <a:gd name="T21" fmla="*/ 6350 h 694"/>
                <a:gd name="T22" fmla="*/ 1254125 w 5144"/>
                <a:gd name="T23" fmla="*/ 3175 h 694"/>
                <a:gd name="T24" fmla="*/ 1460500 w 5144"/>
                <a:gd name="T25" fmla="*/ 0 h 694"/>
                <a:gd name="T26" fmla="*/ 1682750 w 5144"/>
                <a:gd name="T27" fmla="*/ 3175 h 694"/>
                <a:gd name="T28" fmla="*/ 1920875 w 5144"/>
                <a:gd name="T29" fmla="*/ 9525 h 694"/>
                <a:gd name="T30" fmla="*/ 2178050 w 5144"/>
                <a:gd name="T31" fmla="*/ 22225 h 694"/>
                <a:gd name="T32" fmla="*/ 2451100 w 5144"/>
                <a:gd name="T33" fmla="*/ 38100 h 694"/>
                <a:gd name="T34" fmla="*/ 2740025 w 5144"/>
                <a:gd name="T35" fmla="*/ 63500 h 694"/>
                <a:gd name="T36" fmla="*/ 3048000 w 5144"/>
                <a:gd name="T37" fmla="*/ 92075 h 694"/>
                <a:gd name="T38" fmla="*/ 3375025 w 5144"/>
                <a:gd name="T39" fmla="*/ 127000 h 694"/>
                <a:gd name="T40" fmla="*/ 3717925 w 5144"/>
                <a:gd name="T41" fmla="*/ 168275 h 694"/>
                <a:gd name="T42" fmla="*/ 4079875 w 5144"/>
                <a:gd name="T43" fmla="*/ 219075 h 694"/>
                <a:gd name="T44" fmla="*/ 4457700 w 5144"/>
                <a:gd name="T45" fmla="*/ 276225 h 694"/>
                <a:gd name="T46" fmla="*/ 4854575 w 5144"/>
                <a:gd name="T47" fmla="*/ 342900 h 694"/>
                <a:gd name="T48" fmla="*/ 5270500 w 5144"/>
                <a:gd name="T49" fmla="*/ 422275 h 694"/>
                <a:gd name="T50" fmla="*/ 5705475 w 5144"/>
                <a:gd name="T51" fmla="*/ 508000 h 694"/>
                <a:gd name="T52" fmla="*/ 6159500 w 5144"/>
                <a:gd name="T53" fmla="*/ 603250 h 694"/>
                <a:gd name="T54" fmla="*/ 6632575 w 5144"/>
                <a:gd name="T55" fmla="*/ 711200 h 694"/>
                <a:gd name="T56" fmla="*/ 7124700 w 5144"/>
                <a:gd name="T57" fmla="*/ 828675 h 694"/>
                <a:gd name="T58" fmla="*/ 7635875 w 5144"/>
                <a:gd name="T59" fmla="*/ 958850 h 694"/>
                <a:gd name="T60" fmla="*/ 8166100 w 5144"/>
                <a:gd name="T61" fmla="*/ 1101725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927100 h 584"/>
                <a:gd name="T2" fmla="*/ 0 w 3112"/>
                <a:gd name="T3" fmla="*/ 927100 h 584"/>
                <a:gd name="T4" fmla="*/ 142875 w 3112"/>
                <a:gd name="T5" fmla="*/ 889000 h 584"/>
                <a:gd name="T6" fmla="*/ 533400 w 3112"/>
                <a:gd name="T7" fmla="*/ 790575 h 584"/>
                <a:gd name="T8" fmla="*/ 803275 w 3112"/>
                <a:gd name="T9" fmla="*/ 723900 h 584"/>
                <a:gd name="T10" fmla="*/ 1114425 w 3112"/>
                <a:gd name="T11" fmla="*/ 650875 h 584"/>
                <a:gd name="T12" fmla="*/ 1460500 w 3112"/>
                <a:gd name="T13" fmla="*/ 571500 h 584"/>
                <a:gd name="T14" fmla="*/ 1831975 w 3112"/>
                <a:gd name="T15" fmla="*/ 485775 h 584"/>
                <a:gd name="T16" fmla="*/ 2225675 w 3112"/>
                <a:gd name="T17" fmla="*/ 403225 h 584"/>
                <a:gd name="T18" fmla="*/ 2628900 w 3112"/>
                <a:gd name="T19" fmla="*/ 320675 h 584"/>
                <a:gd name="T20" fmla="*/ 3041650 w 3112"/>
                <a:gd name="T21" fmla="*/ 244475 h 584"/>
                <a:gd name="T22" fmla="*/ 3451225 w 3112"/>
                <a:gd name="T23" fmla="*/ 171450 h 584"/>
                <a:gd name="T24" fmla="*/ 3654425 w 3112"/>
                <a:gd name="T25" fmla="*/ 139700 h 584"/>
                <a:gd name="T26" fmla="*/ 3851275 w 3112"/>
                <a:gd name="T27" fmla="*/ 107950 h 584"/>
                <a:gd name="T28" fmla="*/ 4048125 w 3112"/>
                <a:gd name="T29" fmla="*/ 82550 h 584"/>
                <a:gd name="T30" fmla="*/ 4238625 w 3112"/>
                <a:gd name="T31" fmla="*/ 57150 h 584"/>
                <a:gd name="T32" fmla="*/ 4425950 w 3112"/>
                <a:gd name="T33" fmla="*/ 38100 h 584"/>
                <a:gd name="T34" fmla="*/ 4603750 w 3112"/>
                <a:gd name="T35" fmla="*/ 22225 h 584"/>
                <a:gd name="T36" fmla="*/ 4775200 w 3112"/>
                <a:gd name="T37" fmla="*/ 9525 h 584"/>
                <a:gd name="T38" fmla="*/ 4940300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13004800 w 8196"/>
                <a:gd name="T1" fmla="*/ 812800 h 1192"/>
                <a:gd name="T2" fmla="*/ 12763500 w 8196"/>
                <a:gd name="T3" fmla="*/ 904875 h 1192"/>
                <a:gd name="T4" fmla="*/ 12506325 w 8196"/>
                <a:gd name="T5" fmla="*/ 984250 h 1192"/>
                <a:gd name="T6" fmla="*/ 12233275 w 8196"/>
                <a:gd name="T7" fmla="*/ 1057275 h 1192"/>
                <a:gd name="T8" fmla="*/ 11941175 w 8196"/>
                <a:gd name="T9" fmla="*/ 1114425 h 1192"/>
                <a:gd name="T10" fmla="*/ 11623675 w 8196"/>
                <a:gd name="T11" fmla="*/ 1158875 h 1192"/>
                <a:gd name="T12" fmla="*/ 11280775 w 8196"/>
                <a:gd name="T13" fmla="*/ 1190625 h 1192"/>
                <a:gd name="T14" fmla="*/ 10909300 w 8196"/>
                <a:gd name="T15" fmla="*/ 1209675 h 1192"/>
                <a:gd name="T16" fmla="*/ 10506075 w 8196"/>
                <a:gd name="T17" fmla="*/ 1206500 h 1192"/>
                <a:gd name="T18" fmla="*/ 10067925 w 8196"/>
                <a:gd name="T19" fmla="*/ 1190625 h 1192"/>
                <a:gd name="T20" fmla="*/ 9591675 w 8196"/>
                <a:gd name="T21" fmla="*/ 1152525 h 1192"/>
                <a:gd name="T22" fmla="*/ 9074150 w 8196"/>
                <a:gd name="T23" fmla="*/ 1095375 h 1192"/>
                <a:gd name="T24" fmla="*/ 8515350 w 8196"/>
                <a:gd name="T25" fmla="*/ 1019175 h 1192"/>
                <a:gd name="T26" fmla="*/ 7908925 w 8196"/>
                <a:gd name="T27" fmla="*/ 917575 h 1192"/>
                <a:gd name="T28" fmla="*/ 7251700 w 8196"/>
                <a:gd name="T29" fmla="*/ 793750 h 1192"/>
                <a:gd name="T30" fmla="*/ 6543675 w 8196"/>
                <a:gd name="T31" fmla="*/ 644525 h 1192"/>
                <a:gd name="T32" fmla="*/ 5778500 w 8196"/>
                <a:gd name="T33" fmla="*/ 469900 h 1192"/>
                <a:gd name="T34" fmla="*/ 5391150 w 8196"/>
                <a:gd name="T35" fmla="*/ 381000 h 1192"/>
                <a:gd name="T36" fmla="*/ 4657725 w 8196"/>
                <a:gd name="T37" fmla="*/ 234950 h 1192"/>
                <a:gd name="T38" fmla="*/ 3987800 w 8196"/>
                <a:gd name="T39" fmla="*/ 130175 h 1192"/>
                <a:gd name="T40" fmla="*/ 3375025 w 8196"/>
                <a:gd name="T41" fmla="*/ 57150 h 1192"/>
                <a:gd name="T42" fmla="*/ 2819400 w 8196"/>
                <a:gd name="T43" fmla="*/ 15875 h 1192"/>
                <a:gd name="T44" fmla="*/ 2320925 w 8196"/>
                <a:gd name="T45" fmla="*/ 0 h 1192"/>
                <a:gd name="T46" fmla="*/ 1876425 w 8196"/>
                <a:gd name="T47" fmla="*/ 6350 h 1192"/>
                <a:gd name="T48" fmla="*/ 1482725 w 8196"/>
                <a:gd name="T49" fmla="*/ 31750 h 1192"/>
                <a:gd name="T50" fmla="*/ 1136650 w 8196"/>
                <a:gd name="T51" fmla="*/ 69850 h 1192"/>
                <a:gd name="T52" fmla="*/ 841375 w 8196"/>
                <a:gd name="T53" fmla="*/ 117475 h 1192"/>
                <a:gd name="T54" fmla="*/ 593725 w 8196"/>
                <a:gd name="T55" fmla="*/ 171450 h 1192"/>
                <a:gd name="T56" fmla="*/ 393700 w 8196"/>
                <a:gd name="T57" fmla="*/ 228600 h 1192"/>
                <a:gd name="T58" fmla="*/ 234950 w 8196"/>
                <a:gd name="T59" fmla="*/ 279400 h 1192"/>
                <a:gd name="T60" fmla="*/ 76200 w 8196"/>
                <a:gd name="T61" fmla="*/ 342900 h 1192"/>
                <a:gd name="T62" fmla="*/ 0 w 8196"/>
                <a:gd name="T63" fmla="*/ 381000 h 1192"/>
                <a:gd name="T64" fmla="*/ 13004800 w 8196"/>
                <a:gd name="T65" fmla="*/ 1892300 h 1192"/>
                <a:gd name="T66" fmla="*/ 13011150 w 8196"/>
                <a:gd name="T67" fmla="*/ 1882775 h 1192"/>
                <a:gd name="T68" fmla="*/ 13011150 w 8196"/>
                <a:gd name="T69" fmla="*/ 809625 h 1192"/>
                <a:gd name="T70" fmla="*/ 13004800 w 8196"/>
                <a:gd name="T71" fmla="*/ 812800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1061542-FE46-4014-8E64-DD7A1CE29FF5}" type="datetime1">
              <a:rPr lang="fr-FR" smtClean="0"/>
              <a:t>18/10/2022</a:t>
            </a:fld>
            <a:endParaRPr lang="fr-FR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/>
              <a:t>Management intégré_Module 1@XR_CFA_2014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1E85EF2-A855-474E-9817-9235644D4B53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155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15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FAAA0"/>
              </a:solidFill>
            </a:endParaRPr>
          </a:p>
        </p:txBody>
      </p:sp>
      <p:pic>
        <p:nvPicPr>
          <p:cNvPr id="7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88" y="1196752"/>
            <a:ext cx="2544576" cy="2496890"/>
          </a:xfrm>
          <a:prstGeom prst="rect">
            <a:avLst/>
          </a:prstGeom>
        </p:spPr>
      </p:pic>
      <p:pic>
        <p:nvPicPr>
          <p:cNvPr id="8" name="Picture 2" descr="\\SERVEUR\Public\Data\Qual'va\PPT\goutte_bleue-09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45197"/>
            <a:ext cx="1240982" cy="8709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4149080"/>
            <a:ext cx="7200900" cy="7921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L’INTERCALAIRE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548532" y="1556792"/>
            <a:ext cx="1007244" cy="12969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2569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3454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412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4585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8310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7774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2828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2508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8749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719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21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4"/>
          <p:cNvSpPr txBox="1"/>
          <p:nvPr userDrawn="1"/>
        </p:nvSpPr>
        <p:spPr>
          <a:xfrm>
            <a:off x="3635896" y="764704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2FAA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SOMMAIRE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3635896" y="1476371"/>
            <a:ext cx="5040560" cy="64807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 dirty="0"/>
              <a:t>TITRE DE LA PRÉSENTATION</a:t>
            </a:r>
            <a:endParaRPr lang="en-US" dirty="0"/>
          </a:p>
        </p:txBody>
      </p:sp>
      <p:sp>
        <p:nvSpPr>
          <p:cNvPr id="16" name="Text Placeholder 14"/>
          <p:cNvSpPr>
            <a:spLocks noGrp="1"/>
          </p:cNvSpPr>
          <p:nvPr>
            <p:ph type="body" sz="quarter" idx="12" hasCustomPrompt="1"/>
          </p:nvPr>
        </p:nvSpPr>
        <p:spPr>
          <a:xfrm>
            <a:off x="3635896" y="2276872"/>
            <a:ext cx="5040560" cy="3456384"/>
          </a:xfrm>
          <a:prstGeom prst="rect">
            <a:avLst/>
          </a:prstGeom>
        </p:spPr>
        <p:txBody>
          <a:bodyPr vert="horz"/>
          <a:lstStyle>
            <a:lvl1pPr marL="0" indent="-45000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SzPct val="150000"/>
              <a:buFont typeface="Wingdings" charset="2"/>
              <a:buAutoNum type="arabicPlain"/>
              <a:defRPr sz="16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9320963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07932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433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419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68673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7839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2308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69018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277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3982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220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Paragrap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4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5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755576" y="1412776"/>
            <a:ext cx="7632848" cy="4464496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20000"/>
              </a:lnSpc>
              <a:spcBef>
                <a:spcPts val="984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Click to </a:t>
            </a:r>
            <a:r>
              <a:rPr lang="fr-FR" dirty="0" err="1"/>
              <a:t>edit</a:t>
            </a:r>
            <a:r>
              <a:rPr lang="fr-FR" dirty="0"/>
              <a:t> Master </a:t>
            </a:r>
            <a:r>
              <a:rPr lang="fr-FR" dirty="0" err="1"/>
              <a:t>text</a:t>
            </a:r>
            <a:r>
              <a:rPr lang="fr-FR" dirty="0"/>
              <a:t> styles</a:t>
            </a:r>
          </a:p>
        </p:txBody>
      </p:sp>
      <p:sp>
        <p:nvSpPr>
          <p:cNvPr id="10" name="Title 3"/>
          <p:cNvSpPr>
            <a:spLocks noGrp="1"/>
          </p:cNvSpPr>
          <p:nvPr>
            <p:ph type="title" hasCustomPrompt="1"/>
          </p:nvPr>
        </p:nvSpPr>
        <p:spPr>
          <a:xfrm>
            <a:off x="1619672" y="188640"/>
            <a:ext cx="6552728" cy="576064"/>
          </a:xfrm>
          <a:prstGeom prst="rect">
            <a:avLst/>
          </a:prstGeom>
        </p:spPr>
        <p:txBody>
          <a:bodyPr vert="horz"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5036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2571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274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0357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14228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264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9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9183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1071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37761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8010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011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042988" y="1340867"/>
            <a:ext cx="7129462" cy="3456285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043608" y="4797152"/>
            <a:ext cx="7138044" cy="690798"/>
          </a:xfrm>
          <a:prstGeom prst="rect">
            <a:avLst/>
          </a:prstGeom>
          <a:solidFill>
            <a:srgbClr val="2CA9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258888" y="4941168"/>
            <a:ext cx="6769100" cy="431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dirty="0"/>
              <a:t>Légende de la photographie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62359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87445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5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5633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9971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7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2284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8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\\SERVEUR\Public\Data\Qual'va\PPT\Masques PPT_Qual'va_V1-03-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9682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85913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7134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llipse 4"/>
          <p:cNvSpPr/>
          <p:nvPr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4633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621385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0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SERVEUR\Public\Data\Qual'va\PPT\Masques PPT_Qual'va_V2-04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t="1137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8549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354254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953938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999491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27015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6163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623548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452260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954175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A127CB-94D4-4569-82BD-14B63A9BAF72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FA013-AC3B-4993-B926-77B45CE6424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0496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cal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156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FAAA0"/>
              </a:solidFill>
            </a:endParaRPr>
          </a:p>
        </p:txBody>
      </p:sp>
      <p:pic>
        <p:nvPicPr>
          <p:cNvPr id="7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88" y="1196752"/>
            <a:ext cx="2544576" cy="2496890"/>
          </a:xfrm>
          <a:prstGeom prst="rect">
            <a:avLst/>
          </a:prstGeom>
        </p:spPr>
      </p:pic>
      <p:pic>
        <p:nvPicPr>
          <p:cNvPr id="8" name="Picture 2" descr="\\SERVEUR\Public\Data\Qual'va\PPT\goutte_bleue-09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45197"/>
            <a:ext cx="1240982" cy="8709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Ellipse 16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4149080"/>
            <a:ext cx="7200900" cy="7921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L’INTERCALAIRE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548532" y="1556792"/>
            <a:ext cx="1007244" cy="12969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8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 dirty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078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SERVEUR\Public\Data\Qual'va\PPT\séparateur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48662" b="-2"/>
          <a:stretch/>
        </p:blipFill>
        <p:spPr bwMode="auto">
          <a:xfrm>
            <a:off x="908758" y="3284984"/>
            <a:ext cx="3231194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2010398" y="350377"/>
            <a:ext cx="5390259" cy="655666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3200" b="1" cap="small" baseline="0">
                <a:solidFill>
                  <a:srgbClr val="26A8A0"/>
                </a:soli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Espace réservé du texte 12"/>
          <p:cNvSpPr>
            <a:spLocks noGrp="1"/>
          </p:cNvSpPr>
          <p:nvPr>
            <p:ph idx="1"/>
          </p:nvPr>
        </p:nvSpPr>
        <p:spPr bwMode="auto">
          <a:xfrm>
            <a:off x="346330" y="1318195"/>
            <a:ext cx="8054185" cy="449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85750" indent="-285750" algn="just">
              <a:buFont typeface="Arial" panose="020B0604020202020204" pitchFamily="34" charset="0"/>
              <a:buChar char="•"/>
              <a:defRPr/>
            </a:lvl1pPr>
            <a:lvl2pPr marL="742950" indent="-285750" algn="just">
              <a:buFont typeface="Arial" panose="020B0604020202020204" pitchFamily="34" charset="0"/>
              <a:buChar char="•"/>
              <a:defRPr/>
            </a:lvl2pPr>
            <a:lvl3pPr marL="1200150" indent="-285750" algn="just">
              <a:buFont typeface="Arial" panose="020B0604020202020204" pitchFamily="34" charset="0"/>
              <a:buChar char="•"/>
              <a:defRPr/>
            </a:lvl3pPr>
            <a:lvl4pPr marL="1657350" indent="-285750" algn="just">
              <a:buFont typeface="Arial" panose="020B0604020202020204" pitchFamily="34" charset="0"/>
              <a:buChar char="•"/>
              <a:defRPr/>
            </a:lvl4pPr>
            <a:lvl5pPr marL="2114550" indent="-285750" algn="just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37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slideLayout" Target="../slideLayouts/slideLayout34.xml"/><Relationship Id="rId39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29.xml"/><Relationship Id="rId34" Type="http://schemas.openxmlformats.org/officeDocument/2006/relationships/slideLayout" Target="../slideLayouts/slideLayout42.xml"/><Relationship Id="rId42" Type="http://schemas.openxmlformats.org/officeDocument/2006/relationships/slideLayout" Target="../slideLayouts/slideLayout50.xml"/><Relationship Id="rId47" Type="http://schemas.openxmlformats.org/officeDocument/2006/relationships/slideLayout" Target="../slideLayouts/slideLayout55.xml"/><Relationship Id="rId50" Type="http://schemas.openxmlformats.org/officeDocument/2006/relationships/slideLayout" Target="../slideLayouts/slideLayout58.xml"/><Relationship Id="rId55" Type="http://schemas.openxmlformats.org/officeDocument/2006/relationships/slideLayout" Target="../slideLayouts/slideLayout63.xml"/><Relationship Id="rId63" Type="http://schemas.openxmlformats.org/officeDocument/2006/relationships/slideLayout" Target="../slideLayouts/slideLayout71.xml"/><Relationship Id="rId6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15.xml"/><Relationship Id="rId71" Type="http://schemas.openxmlformats.org/officeDocument/2006/relationships/image" Target="../media/image10.jpeg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37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32" Type="http://schemas.openxmlformats.org/officeDocument/2006/relationships/slideLayout" Target="../slideLayouts/slideLayout40.xml"/><Relationship Id="rId37" Type="http://schemas.openxmlformats.org/officeDocument/2006/relationships/slideLayout" Target="../slideLayouts/slideLayout45.xml"/><Relationship Id="rId40" Type="http://schemas.openxmlformats.org/officeDocument/2006/relationships/slideLayout" Target="../slideLayouts/slideLayout48.xml"/><Relationship Id="rId45" Type="http://schemas.openxmlformats.org/officeDocument/2006/relationships/slideLayout" Target="../slideLayouts/slideLayout53.xml"/><Relationship Id="rId53" Type="http://schemas.openxmlformats.org/officeDocument/2006/relationships/slideLayout" Target="../slideLayouts/slideLayout61.xml"/><Relationship Id="rId58" Type="http://schemas.openxmlformats.org/officeDocument/2006/relationships/slideLayout" Target="../slideLayouts/slideLayout66.xml"/><Relationship Id="rId6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slideLayout" Target="../slideLayouts/slideLayout36.xml"/><Relationship Id="rId36" Type="http://schemas.openxmlformats.org/officeDocument/2006/relationships/slideLayout" Target="../slideLayouts/slideLayout44.xml"/><Relationship Id="rId49" Type="http://schemas.openxmlformats.org/officeDocument/2006/relationships/slideLayout" Target="../slideLayouts/slideLayout57.xml"/><Relationship Id="rId57" Type="http://schemas.openxmlformats.org/officeDocument/2006/relationships/slideLayout" Target="../slideLayouts/slideLayout65.xml"/><Relationship Id="rId6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31" Type="http://schemas.openxmlformats.org/officeDocument/2006/relationships/slideLayout" Target="../slideLayouts/slideLayout39.xml"/><Relationship Id="rId44" Type="http://schemas.openxmlformats.org/officeDocument/2006/relationships/slideLayout" Target="../slideLayouts/slideLayout52.xml"/><Relationship Id="rId52" Type="http://schemas.openxmlformats.org/officeDocument/2006/relationships/slideLayout" Target="../slideLayouts/slideLayout60.xml"/><Relationship Id="rId60" Type="http://schemas.openxmlformats.org/officeDocument/2006/relationships/slideLayout" Target="../slideLayouts/slideLayout68.xml"/><Relationship Id="rId6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slideLayout" Target="../slideLayouts/slideLayout35.xml"/><Relationship Id="rId30" Type="http://schemas.openxmlformats.org/officeDocument/2006/relationships/slideLayout" Target="../slideLayouts/slideLayout38.xml"/><Relationship Id="rId35" Type="http://schemas.openxmlformats.org/officeDocument/2006/relationships/slideLayout" Target="../slideLayouts/slideLayout43.xml"/><Relationship Id="rId43" Type="http://schemas.openxmlformats.org/officeDocument/2006/relationships/slideLayout" Target="../slideLayouts/slideLayout51.xml"/><Relationship Id="rId48" Type="http://schemas.openxmlformats.org/officeDocument/2006/relationships/slideLayout" Target="../slideLayouts/slideLayout56.xml"/><Relationship Id="rId56" Type="http://schemas.openxmlformats.org/officeDocument/2006/relationships/slideLayout" Target="../slideLayouts/slideLayout64.xml"/><Relationship Id="rId64" Type="http://schemas.openxmlformats.org/officeDocument/2006/relationships/slideLayout" Target="../slideLayouts/slideLayout72.xml"/><Relationship Id="rId6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16.xml"/><Relationship Id="rId51" Type="http://schemas.openxmlformats.org/officeDocument/2006/relationships/slideLayout" Target="../slideLayouts/slideLayout59.xml"/><Relationship Id="rId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33.xml"/><Relationship Id="rId33" Type="http://schemas.openxmlformats.org/officeDocument/2006/relationships/slideLayout" Target="../slideLayouts/slideLayout41.xml"/><Relationship Id="rId38" Type="http://schemas.openxmlformats.org/officeDocument/2006/relationships/slideLayout" Target="../slideLayouts/slideLayout46.xml"/><Relationship Id="rId46" Type="http://schemas.openxmlformats.org/officeDocument/2006/relationships/slideLayout" Target="../slideLayouts/slideLayout54.xml"/><Relationship Id="rId59" Type="http://schemas.openxmlformats.org/officeDocument/2006/relationships/slideLayout" Target="../slideLayouts/slideLayout67.xml"/><Relationship Id="rId67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28.xml"/><Relationship Id="rId41" Type="http://schemas.openxmlformats.org/officeDocument/2006/relationships/slideLayout" Target="../slideLayouts/slideLayout49.xml"/><Relationship Id="rId54" Type="http://schemas.openxmlformats.org/officeDocument/2006/relationships/slideLayout" Target="../slideLayouts/slideLayout62.xml"/><Relationship Id="rId62" Type="http://schemas.openxmlformats.org/officeDocument/2006/relationships/slideLayout" Target="../slideLayouts/slideLayout70.xml"/><Relationship Id="rId7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llipse 4"/>
          <p:cNvSpPr/>
          <p:nvPr userDrawn="1"/>
        </p:nvSpPr>
        <p:spPr>
          <a:xfrm>
            <a:off x="8460432" y="33265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5"/>
          <p:cNvSpPr txBox="1"/>
          <p:nvPr userDrawn="1"/>
        </p:nvSpPr>
        <p:spPr>
          <a:xfrm>
            <a:off x="8388424" y="415697"/>
            <a:ext cx="611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1A47322-F77F-4307-AC58-D048096A0A55}" type="slidenum">
              <a:rPr lang="fr-FR" sz="1200" smtClean="0"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‹N°›</a:t>
            </a:fld>
            <a:endParaRPr lang="fr-FR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Masques PPT_Qual'va_V3-10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1402080" cy="780288"/>
          </a:xfrm>
          <a:prstGeom prst="rect">
            <a:avLst/>
          </a:prstGeom>
        </p:spPr>
      </p:pic>
      <p:pic>
        <p:nvPicPr>
          <p:cNvPr id="11" name="Picture 10" descr="visuelsSlide-02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0"/>
            <a:ext cx="9144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54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1" r:id="rId3"/>
    <p:sldLayoutId id="2147483649" r:id="rId4"/>
    <p:sldLayoutId id="2147483658" r:id="rId5"/>
    <p:sldLayoutId id="2147483656" r:id="rId6"/>
    <p:sldLayoutId id="2147483657" r:id="rId7"/>
    <p:sldLayoutId id="2147483654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 descr="\\SERVEUR\Public\Data\Qual'va\PPT\Masques PPT_Qual'va_V1-02-02.jpg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Ellipse 15"/>
          <p:cNvSpPr/>
          <p:nvPr/>
        </p:nvSpPr>
        <p:spPr>
          <a:xfrm>
            <a:off x="8486069" y="5391766"/>
            <a:ext cx="432048" cy="43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A1A47322-F77F-4307-AC58-D048096A0A55}" type="slidenum">
              <a:rPr lang="fr-FR" sz="1200" smtClean="0">
                <a:solidFill>
                  <a:srgbClr val="344B5E"/>
                </a:solidFill>
                <a:latin typeface="+mn-lt"/>
                <a:cs typeface="Arial" panose="020B0604020202020204" pitchFamily="34" charset="0"/>
              </a:rPr>
              <a:pPr/>
              <a:t>‹N°›</a:t>
            </a:fld>
            <a:endParaRPr lang="fr-FR" sz="1350" dirty="0"/>
          </a:p>
        </p:txBody>
      </p:sp>
    </p:spTree>
    <p:extLst>
      <p:ext uri="{BB962C8B-B14F-4D97-AF65-F5344CB8AC3E}">
        <p14:creationId xmlns:p14="http://schemas.microsoft.com/office/powerpoint/2010/main" val="1966385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5" r:id="rId64"/>
    <p:sldLayoutId id="2147483726" r:id="rId65"/>
    <p:sldLayoutId id="2147483727" r:id="rId66"/>
    <p:sldLayoutId id="2147483728" r:id="rId67"/>
    <p:sldLayoutId id="2147483729" r:id="rId68"/>
    <p:sldLayoutId id="2147483730" r:id="rId6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24875-7B0C-4F54-BFBC-67265B016BBF}" type="datetimeFigureOut">
              <a:rPr lang="fr-FR" smtClean="0"/>
              <a:t>18/10/2022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EBDFA-5E38-4DE7-A21D-C02C7E84C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42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440160"/>
          </a:xfrm>
        </p:spPr>
        <p:txBody>
          <a:bodyPr>
            <a:normAutofit fontScale="92500"/>
          </a:bodyPr>
          <a:lstStyle/>
          <a:p>
            <a:r>
              <a:rPr lang="fr-FR" dirty="0"/>
              <a:t>ATELIER 1 : Jeu de cartes </a:t>
            </a:r>
            <a:r>
              <a:rPr lang="fr-FR" dirty="0" smtClean="0"/>
              <a:t>et jeu des mots manquants</a:t>
            </a:r>
            <a:endParaRPr lang="fr-FR" dirty="0"/>
          </a:p>
          <a:p>
            <a:r>
              <a:rPr lang="fr-FR" dirty="0"/>
              <a:t>					ERREURS MEDICAMENTEUSES</a:t>
            </a:r>
          </a:p>
          <a:p>
            <a:r>
              <a:rPr lang="fr-FR" dirty="0"/>
              <a:t>					GESTION DES RISQUES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088099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81" y="3439420"/>
            <a:ext cx="2552800" cy="33945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550" y="63137"/>
            <a:ext cx="2531806" cy="339404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9707" y="0"/>
            <a:ext cx="2555976" cy="340427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0998" y="3457185"/>
            <a:ext cx="2548041" cy="33625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5048" y="3439420"/>
            <a:ext cx="2568811" cy="34250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881" y="0"/>
            <a:ext cx="2490503" cy="332782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9860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54956" y="1916832"/>
            <a:ext cx="7633468" cy="3744416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  <a:endParaRPr lang="fr-FR" sz="2200" dirty="0"/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494"/>
            <a:ext cx="1593068" cy="508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851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440160"/>
          </a:xfrm>
        </p:spPr>
        <p:txBody>
          <a:bodyPr>
            <a:normAutofit/>
          </a:bodyPr>
          <a:lstStyle/>
          <a:p>
            <a:r>
              <a:rPr lang="fr-FR" dirty="0"/>
              <a:t>ATELIER 2 : Analyse de l’évènement indésirable </a:t>
            </a:r>
          </a:p>
          <a:p>
            <a:r>
              <a:rPr lang="fr-FR" dirty="0"/>
              <a:t>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596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54956" y="1916832"/>
            <a:ext cx="7633468" cy="3744416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  <a:endParaRPr lang="fr-FR" sz="2200" dirty="0"/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98DD3F49-90CB-44AC-BB6A-F7B92B90DD31}"/>
              </a:ext>
            </a:extLst>
          </p:cNvPr>
          <p:cNvSpPr/>
          <p:nvPr/>
        </p:nvSpPr>
        <p:spPr>
          <a:xfrm>
            <a:off x="1043608" y="1772816"/>
            <a:ext cx="5832648" cy="718339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5B24DF6-4E6B-4E7F-8E63-45E8869319CB}"/>
              </a:ext>
            </a:extLst>
          </p:cNvPr>
          <p:cNvSpPr txBox="1"/>
          <p:nvPr/>
        </p:nvSpPr>
        <p:spPr>
          <a:xfrm>
            <a:off x="6947644" y="1808819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2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1</a:t>
            </a:r>
          </a:p>
        </p:txBody>
      </p:sp>
    </p:spTree>
    <p:extLst>
      <p:ext uri="{BB962C8B-B14F-4D97-AF65-F5344CB8AC3E}">
        <p14:creationId xmlns:p14="http://schemas.microsoft.com/office/powerpoint/2010/main" val="146932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D:\Utilisateurs\lpotonier\AppData\Local\Microsoft\Windows\Temporary Internet Files\Content.Outlook\CZ8ZTLDF\logo omedit Normandie.png">
            <a:extLst>
              <a:ext uri="{FF2B5EF4-FFF2-40B4-BE49-F238E27FC236}">
                <a16:creationId xmlns:a16="http://schemas.microsoft.com/office/drawing/2014/main" id="{612884B0-DC78-4CE0-A138-FE515545251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149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4E9E102-D47F-47C7-B985-5D09F7E75820}"/>
              </a:ext>
            </a:extLst>
          </p:cNvPr>
          <p:cNvSpPr txBox="1"/>
          <p:nvPr/>
        </p:nvSpPr>
        <p:spPr>
          <a:xfrm>
            <a:off x="251520" y="889843"/>
            <a:ext cx="864096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chemeClr val="accent3"/>
                </a:solidFill>
              </a:rPr>
              <a:t>Résumé des évènements</a:t>
            </a:r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/>
          </a:p>
          <a:p>
            <a:endParaRPr lang="fr-FR" sz="1600" b="1" dirty="0" smtClean="0"/>
          </a:p>
          <a:p>
            <a:r>
              <a:rPr lang="fr-FR" sz="1600" b="1" dirty="0"/>
              <a:t>Cet évènement indésirable fait partie des </a:t>
            </a:r>
            <a:r>
              <a:rPr lang="fr-FR" sz="1600" b="1" i="1" dirty="0" err="1"/>
              <a:t>never</a:t>
            </a:r>
            <a:r>
              <a:rPr lang="fr-FR" sz="1600" b="1" i="1" dirty="0"/>
              <a:t> </a:t>
            </a:r>
            <a:r>
              <a:rPr lang="fr-FR" sz="1600" b="1" i="1" dirty="0" err="1"/>
              <a:t>events</a:t>
            </a:r>
            <a:r>
              <a:rPr lang="fr-FR" sz="1600" b="1" dirty="0"/>
              <a:t> : </a:t>
            </a:r>
            <a:r>
              <a:rPr lang="fr-FR" sz="1600" dirty="0"/>
              <a:t>« Erreur d’administration d'insuline».</a:t>
            </a:r>
            <a:br>
              <a:rPr lang="fr-FR" sz="1600" dirty="0"/>
            </a:br>
            <a:r>
              <a:rPr lang="fr-FR" sz="1600" b="1" dirty="0"/>
              <a:t>Vous êtes désignés comme analystes de cet évènement indésirable.</a:t>
            </a:r>
            <a:endParaRPr lang="fr-FR" sz="1600" dirty="0"/>
          </a:p>
          <a:p>
            <a:r>
              <a:rPr lang="fr-FR" sz="1600" b="1" dirty="0"/>
              <a:t>Préparez la restitution de votre analyse de risque </a:t>
            </a:r>
            <a:r>
              <a:rPr lang="fr-FR" sz="1600" b="1" i="1" dirty="0"/>
              <a:t>a posteriori</a:t>
            </a:r>
            <a:r>
              <a:rPr lang="fr-FR" sz="1600" b="1" dirty="0"/>
              <a:t>, pour la réunion de CREX prévue le </a:t>
            </a:r>
            <a:r>
              <a:rPr lang="fr-FR" sz="1600" b="1" dirty="0" smtClean="0"/>
              <a:t>15/06/2022.</a:t>
            </a:r>
            <a:r>
              <a:rPr lang="fr-FR" sz="1600" b="1" dirty="0"/>
              <a:t/>
            </a:r>
            <a:br>
              <a:rPr lang="fr-FR" sz="1600" b="1" dirty="0"/>
            </a:br>
            <a:r>
              <a:rPr lang="fr-FR" sz="1600" i="1" dirty="0"/>
              <a:t>(La </a:t>
            </a:r>
            <a:r>
              <a:rPr lang="fr-FR" sz="1600" b="1" i="1" dirty="0"/>
              <a:t>méthode Orion</a:t>
            </a:r>
            <a:r>
              <a:rPr lang="fr-FR" sz="1600" i="1" dirty="0"/>
              <a:t> est la méthode d’analyse validée au niveau institutionnel pour le Pôle Santé </a:t>
            </a:r>
            <a:r>
              <a:rPr lang="fr-FR" sz="1600" i="1" dirty="0" err="1"/>
              <a:t>Eula</a:t>
            </a:r>
            <a:r>
              <a:rPr lang="fr-FR" sz="1600" i="1" dirty="0"/>
              <a:t>).</a:t>
            </a:r>
            <a:endParaRPr lang="fr-FR" sz="1600" dirty="0"/>
          </a:p>
          <a:p>
            <a:endParaRPr lang="fr-FR" sz="1400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E1232A8-153B-4943-9811-50F8E27D2C3D}"/>
              </a:ext>
            </a:extLst>
          </p:cNvPr>
          <p:cNvSpPr txBox="1"/>
          <p:nvPr/>
        </p:nvSpPr>
        <p:spPr>
          <a:xfrm>
            <a:off x="323528" y="1340768"/>
            <a:ext cx="8424936" cy="255454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0070C0"/>
                </a:solidFill>
              </a:rPr>
              <a:t>Denis, </a:t>
            </a:r>
            <a:r>
              <a:rPr lang="fr-FR" sz="1600" dirty="0" smtClean="0">
                <a:solidFill>
                  <a:srgbClr val="0070C0"/>
                </a:solidFill>
              </a:rPr>
              <a:t>83 </a:t>
            </a:r>
            <a:r>
              <a:rPr lang="fr-FR" sz="1600" dirty="0">
                <a:solidFill>
                  <a:srgbClr val="0070C0"/>
                </a:solidFill>
              </a:rPr>
              <a:t>ans diabétique de type 1 traité par insuline est hospitalisé en médecine au sein du Pôle Santé </a:t>
            </a:r>
            <a:r>
              <a:rPr lang="fr-FR" sz="1600" dirty="0" err="1">
                <a:solidFill>
                  <a:srgbClr val="0070C0"/>
                </a:solidFill>
              </a:rPr>
              <a:t>Eula</a:t>
            </a:r>
            <a:r>
              <a:rPr lang="fr-FR" sz="1600" dirty="0">
                <a:solidFill>
                  <a:srgbClr val="0070C0"/>
                </a:solidFill>
              </a:rPr>
              <a:t> pour un pied diabétique complexe. </a:t>
            </a:r>
            <a:r>
              <a:rPr lang="fr-FR" sz="1600" dirty="0" smtClean="0">
                <a:solidFill>
                  <a:srgbClr val="0070C0"/>
                </a:solidFill>
              </a:rPr>
              <a:t>Il est hospitalisé dan le service de Diabétologie le 19/05/2022 puis transféré le lendemain en service COVID +.</a:t>
            </a:r>
            <a:endParaRPr lang="fr-FR" sz="1600" dirty="0" smtClean="0">
              <a:solidFill>
                <a:srgbClr val="0070C0"/>
              </a:solidFill>
            </a:endParaRPr>
          </a:p>
          <a:p>
            <a:endParaRPr lang="fr-FR" sz="1600" dirty="0">
              <a:solidFill>
                <a:srgbClr val="0070C0"/>
              </a:solidFill>
            </a:endParaRPr>
          </a:p>
          <a:p>
            <a:r>
              <a:rPr lang="fr-FR" sz="1600" dirty="0">
                <a:solidFill>
                  <a:srgbClr val="0070C0"/>
                </a:solidFill>
              </a:rPr>
              <a:t>La prise en charge liée à son infection COVID est conforme aux recommandations. Son traitement par insulines lente et rapide est poursuivi.</a:t>
            </a:r>
          </a:p>
          <a:p>
            <a:r>
              <a:rPr lang="fr-FR" sz="1600" dirty="0">
                <a:solidFill>
                  <a:srgbClr val="0070C0"/>
                </a:solidFill>
              </a:rPr>
              <a:t>Le patient </a:t>
            </a:r>
            <a:r>
              <a:rPr lang="fr-FR" sz="1600" dirty="0" smtClean="0">
                <a:solidFill>
                  <a:srgbClr val="0070C0"/>
                </a:solidFill>
              </a:rPr>
              <a:t>retourne dans le service </a:t>
            </a:r>
            <a:r>
              <a:rPr lang="fr-FR" sz="1600" dirty="0">
                <a:solidFill>
                  <a:srgbClr val="0070C0"/>
                </a:solidFill>
              </a:rPr>
              <a:t>de </a:t>
            </a:r>
            <a:r>
              <a:rPr lang="fr-FR" sz="1600" smtClean="0">
                <a:solidFill>
                  <a:srgbClr val="0070C0"/>
                </a:solidFill>
              </a:rPr>
              <a:t>Diabétologie, dans </a:t>
            </a:r>
            <a:r>
              <a:rPr lang="fr-FR" sz="1600" dirty="0">
                <a:solidFill>
                  <a:srgbClr val="0070C0"/>
                </a:solidFill>
              </a:rPr>
              <a:t>le respect des recommandations de la Société française d’Hygiène </a:t>
            </a:r>
            <a:r>
              <a:rPr lang="fr-FR" sz="1600" dirty="0" smtClean="0">
                <a:solidFill>
                  <a:srgbClr val="0070C0"/>
                </a:solidFill>
              </a:rPr>
              <a:t>Hospitalière, </a:t>
            </a:r>
            <a:r>
              <a:rPr lang="fr-FR" sz="1600" dirty="0" smtClean="0">
                <a:solidFill>
                  <a:srgbClr val="0070C0"/>
                </a:solidFill>
              </a:rPr>
              <a:t>8 </a:t>
            </a:r>
            <a:r>
              <a:rPr lang="fr-FR" sz="1600" dirty="0">
                <a:solidFill>
                  <a:srgbClr val="0070C0"/>
                </a:solidFill>
              </a:rPr>
              <a:t>jours après le début des </a:t>
            </a:r>
            <a:r>
              <a:rPr lang="fr-FR" sz="1600" dirty="0" smtClean="0">
                <a:solidFill>
                  <a:srgbClr val="0070C0"/>
                </a:solidFill>
              </a:rPr>
              <a:t>symptômes </a:t>
            </a:r>
            <a:r>
              <a:rPr lang="fr-FR" sz="1600" dirty="0">
                <a:solidFill>
                  <a:srgbClr val="0070C0"/>
                </a:solidFill>
              </a:rPr>
              <a:t>vers </a:t>
            </a:r>
            <a:r>
              <a:rPr lang="fr-FR" sz="1600" dirty="0" smtClean="0">
                <a:solidFill>
                  <a:srgbClr val="0070C0"/>
                </a:solidFill>
              </a:rPr>
              <a:t>21h</a:t>
            </a:r>
            <a:endParaRPr lang="fr-FR" sz="1600" dirty="0">
              <a:solidFill>
                <a:srgbClr val="0070C0"/>
              </a:solidFill>
            </a:endParaRPr>
          </a:p>
          <a:p>
            <a:r>
              <a:rPr lang="fr-FR" sz="1600" dirty="0">
                <a:solidFill>
                  <a:srgbClr val="0070C0"/>
                </a:solidFill>
              </a:rPr>
              <a:t>A 21h40 le patient présente une hypersudation et une hypoglycémie, il est pris en charge en urgence pour un surdosage en insuline.</a:t>
            </a:r>
          </a:p>
        </p:txBody>
      </p:sp>
    </p:spTree>
    <p:extLst>
      <p:ext uri="{BB962C8B-B14F-4D97-AF65-F5344CB8AC3E}">
        <p14:creationId xmlns:p14="http://schemas.microsoft.com/office/powerpoint/2010/main" val="299103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0275" y="1196752"/>
            <a:ext cx="7633468" cy="4536504"/>
          </a:xfrm>
        </p:spPr>
        <p:txBody>
          <a:bodyPr/>
          <a:lstStyle/>
          <a:p>
            <a:r>
              <a:rPr lang="fr-FR" sz="2400" dirty="0"/>
              <a:t>Etape 1 : Identifier l’erreur médicamenteuse </a:t>
            </a:r>
            <a:r>
              <a:rPr lang="fr-FR" sz="1200" dirty="0">
                <a:solidFill>
                  <a:schemeClr val="bg1">
                    <a:lumMod val="65000"/>
                  </a:schemeClr>
                </a:solidFill>
              </a:rPr>
              <a:t>(Pochette participant)</a:t>
            </a:r>
            <a:endParaRPr lang="fr-FR" sz="2200" dirty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fr-FR" sz="2400" dirty="0"/>
              <a:t>Etape 2 : Analyser l’erreur médicamenteuse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Prise de connaissance des éléments du dossier 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</a:rPr>
              <a:t>(P1 à </a:t>
            </a:r>
            <a:r>
              <a:rPr lang="fr-FR" sz="1600" dirty="0" smtClean="0">
                <a:solidFill>
                  <a:schemeClr val="bg1">
                    <a:lumMod val="65000"/>
                  </a:schemeClr>
                </a:solidFill>
              </a:rPr>
              <a:t>P6)</a:t>
            </a:r>
            <a:endParaRPr lang="fr-FR" sz="1600" dirty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Rencontre des professionnels </a:t>
            </a:r>
            <a:r>
              <a:rPr lang="fr-FR" sz="2000" dirty="0" smtClean="0">
                <a:solidFill>
                  <a:schemeClr val="accent3"/>
                </a:solidFill>
              </a:rPr>
              <a:t>et du patient concernés</a:t>
            </a:r>
            <a:endParaRPr lang="fr-FR" sz="18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Reconstitution de la chronologie des faits </a:t>
            </a:r>
            <a:r>
              <a:rPr lang="fr-FR" sz="1600" dirty="0"/>
              <a:t>(C1)</a:t>
            </a:r>
            <a:endParaRPr lang="fr-FR" sz="16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écarts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causes des écarts</a:t>
            </a:r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7145533" y="2272362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2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1043608" y="2204864"/>
            <a:ext cx="5832648" cy="718339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212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La rencontre avec les professionnels concernés à été faite.</a:t>
            </a:r>
          </a:p>
          <a:p>
            <a:pPr marL="0" indent="0">
              <a:buNone/>
            </a:pPr>
            <a:r>
              <a:rPr lang="fr-FR" b="0" u="sng" dirty="0" smtClean="0"/>
              <a:t>Exercice de mise en situation sur le calcul de doses :</a:t>
            </a:r>
          </a:p>
          <a:p>
            <a:pPr marL="0" indent="0">
              <a:buNone/>
            </a:pPr>
            <a:r>
              <a:rPr lang="fr-FR" b="0" dirty="0"/>
              <a:t>Monsieur Jacques à une prescription d’insuline lente glargine LANTUS® SoloStar® 100UI/mL à 13 unités à 21 heures. Aurore B. l’infirmière du service de Diabétologie a utilisé une seringue à tuberculine et a prélevé 1.3 mL. </a:t>
            </a:r>
          </a:p>
          <a:p>
            <a:pPr marL="0" indent="0">
              <a:buNone/>
            </a:pPr>
            <a:r>
              <a:rPr lang="fr-FR" b="0" dirty="0"/>
              <a:t>Elle lui a injecté </a:t>
            </a:r>
            <a:r>
              <a:rPr lang="fr-FR" dirty="0">
                <a:solidFill>
                  <a:srgbClr val="FF0000"/>
                </a:solidFill>
              </a:rPr>
              <a:t>…..</a:t>
            </a:r>
            <a:r>
              <a:rPr lang="fr-FR" b="0" dirty="0"/>
              <a:t> UI d’insuline lente soit une dose </a:t>
            </a:r>
            <a:r>
              <a:rPr lang="fr-FR" dirty="0">
                <a:solidFill>
                  <a:srgbClr val="FF0000"/>
                </a:solidFill>
              </a:rPr>
              <a:t>…..</a:t>
            </a:r>
            <a:r>
              <a:rPr lang="fr-FR" b="0" dirty="0"/>
              <a:t> fois supérieure à la posologie habituelle.</a:t>
            </a:r>
          </a:p>
          <a:p>
            <a:pPr marL="0" indent="0">
              <a:buNone/>
            </a:pPr>
            <a:endParaRPr lang="fr-FR" dirty="0" smtClean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15383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Prise de connaissance des éléments du dossier </a:t>
            </a:r>
            <a:r>
              <a:rPr lang="fr-FR" sz="1600" dirty="0">
                <a:solidFill>
                  <a:schemeClr val="bg1">
                    <a:lumMod val="65000"/>
                  </a:schemeClr>
                </a:solidFill>
              </a:rPr>
              <a:t>(P1 à </a:t>
            </a:r>
            <a:r>
              <a:rPr lang="fr-FR" sz="1600" dirty="0" smtClean="0">
                <a:solidFill>
                  <a:schemeClr val="bg1">
                    <a:lumMod val="65000"/>
                  </a:schemeClr>
                </a:solidFill>
              </a:rPr>
              <a:t>P6)</a:t>
            </a:r>
            <a:endParaRPr lang="fr-FR" sz="16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Rencontre des professionnels </a:t>
            </a:r>
            <a:r>
              <a:rPr lang="fr-FR" sz="2000" dirty="0" smtClean="0">
                <a:solidFill>
                  <a:schemeClr val="accent3"/>
                </a:solidFill>
              </a:rPr>
              <a:t>et du patients concernés</a:t>
            </a:r>
            <a:endParaRPr lang="fr-FR" sz="20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Reconstitution de la chronologie des faits </a:t>
            </a:r>
            <a:r>
              <a:rPr lang="fr-FR" sz="1600" dirty="0"/>
              <a:t>(C1)</a:t>
            </a:r>
            <a:endParaRPr lang="fr-FR" sz="1600" dirty="0">
              <a:solidFill>
                <a:schemeClr val="accent3"/>
              </a:solidFill>
            </a:endParaRP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écarts</a:t>
            </a:r>
          </a:p>
          <a:p>
            <a:pPr lvl="1"/>
            <a:r>
              <a:rPr lang="fr-FR" sz="2000" dirty="0">
                <a:solidFill>
                  <a:schemeClr val="accent3"/>
                </a:solidFill>
              </a:rPr>
              <a:t>Identification des causes des écarts</a:t>
            </a:r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32381" y="3140968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2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3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971600" y="2996952"/>
            <a:ext cx="5328592" cy="1080120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63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800200"/>
          </a:xfrm>
        </p:spPr>
        <p:txBody>
          <a:bodyPr>
            <a:normAutofit lnSpcReduction="10000"/>
          </a:bodyPr>
          <a:lstStyle/>
          <a:p>
            <a:r>
              <a:rPr lang="fr-FR" dirty="0"/>
              <a:t>ATELIER 3 : Restitution de l’analyse</a:t>
            </a:r>
          </a:p>
          <a:p>
            <a:r>
              <a:rPr lang="fr-FR" dirty="0"/>
              <a:t>						</a:t>
            </a:r>
          </a:p>
          <a:p>
            <a:r>
              <a:rPr lang="fr-FR" dirty="0"/>
              <a:t>							JEU DE RÔLE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23357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r>
              <a:rPr lang="fr-FR" sz="2400" dirty="0"/>
              <a:t>Etape 3 : Restituer l’analyse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Préparation par les analystes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Présentation de l’analyse auprès du groupe de professionnels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Choix des mesures d’amélioration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Décision du plan d’action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43898" y="2598568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3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1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1043608" y="2702500"/>
            <a:ext cx="5328592" cy="438468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52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808" y="1124744"/>
            <a:ext cx="3178488" cy="41764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204" y="1124744"/>
            <a:ext cx="3085194" cy="41764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0" name="Rectangle à coins arrondis 9"/>
          <p:cNvSpPr/>
          <p:nvPr/>
        </p:nvSpPr>
        <p:spPr>
          <a:xfrm>
            <a:off x="5220072" y="3356992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>
            <a:off x="5292080" y="2708920"/>
            <a:ext cx="720080" cy="2880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247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6" y="332656"/>
            <a:ext cx="9099929" cy="61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2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6284" y="1700809"/>
            <a:ext cx="4648535" cy="3118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29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r>
              <a:rPr lang="fr-FR" sz="2400" dirty="0"/>
              <a:t>Etape 3 : Restituer l’analyse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Préparation par les analystes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Présentation de l’analyse auprès du groupe de professionnels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Choix des mesures d’amélioration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Décision du plan d’action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80212" y="3644289"/>
            <a:ext cx="1440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3</a:t>
            </a:r>
          </a:p>
          <a:p>
            <a:r>
              <a:rPr lang="fr-FR" b="1" dirty="0">
                <a:solidFill>
                  <a:schemeClr val="accent2"/>
                </a:solidFill>
              </a:rPr>
              <a:t>Partie 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1043608" y="3140968"/>
            <a:ext cx="5328592" cy="1584176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934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115616" y="4149080"/>
            <a:ext cx="7848872" cy="1440160"/>
          </a:xfrm>
        </p:spPr>
        <p:txBody>
          <a:bodyPr>
            <a:normAutofit/>
          </a:bodyPr>
          <a:lstStyle/>
          <a:p>
            <a:r>
              <a:rPr lang="fr-FR" dirty="0"/>
              <a:t>ATELIER 4 : Retour d’expérience</a:t>
            </a:r>
          </a:p>
          <a:p>
            <a:r>
              <a:rPr lang="fr-FR" dirty="0"/>
              <a:t>				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4620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4748" y="188640"/>
            <a:ext cx="4887652" cy="576064"/>
          </a:xfrm>
        </p:spPr>
        <p:txBody>
          <a:bodyPr/>
          <a:lstStyle/>
          <a:p>
            <a:r>
              <a:rPr lang="en-US" cap="small" dirty="0"/>
              <a:t>Les étapes d’un CREX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51520" y="1196752"/>
            <a:ext cx="7633468" cy="4608512"/>
          </a:xfrm>
        </p:spPr>
        <p:txBody>
          <a:bodyPr/>
          <a:lstStyle/>
          <a:p>
            <a:r>
              <a:rPr lang="fr-FR" sz="2400" dirty="0"/>
              <a:t>Etape 1 : Identifier l’erreur médicamenteuse</a:t>
            </a:r>
            <a:endParaRPr lang="fr-FR" sz="2200" dirty="0"/>
          </a:p>
          <a:p>
            <a:r>
              <a:rPr lang="fr-FR" sz="2400" dirty="0"/>
              <a:t>Etape 2 : Analyser l’erreur médicamenteuse</a:t>
            </a:r>
          </a:p>
          <a:p>
            <a:r>
              <a:rPr lang="fr-FR" sz="2400" dirty="0"/>
              <a:t>Etape 3 : Restituer l’analyse</a:t>
            </a:r>
          </a:p>
          <a:p>
            <a:r>
              <a:rPr lang="fr-FR" sz="2400" dirty="0"/>
              <a:t>Etape 4 : Faire un retour d’expérience et suivre les actions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Diffuser/Communiquer au-delà du groupe de professionnels</a:t>
            </a:r>
          </a:p>
          <a:p>
            <a:pPr lvl="1"/>
            <a:r>
              <a:rPr lang="fr-FR" sz="2200" dirty="0">
                <a:solidFill>
                  <a:schemeClr val="accent3"/>
                </a:solidFill>
              </a:rPr>
              <a:t>Suivi du plan d’actions</a:t>
            </a:r>
          </a:p>
          <a:p>
            <a:endParaRPr lang="fr-FR" sz="2400" dirty="0"/>
          </a:p>
          <a:p>
            <a:pPr marL="0" indent="0">
              <a:buNone/>
            </a:pPr>
            <a:endParaRPr lang="fr-FR" sz="1100" dirty="0"/>
          </a:p>
        </p:txBody>
      </p:sp>
      <p:pic>
        <p:nvPicPr>
          <p:cNvPr id="4" name="Image 3" descr="D:\Utilisateurs\lpotonier\AppData\Local\Microsoft\Windows\Temporary Internet Files\Content.Outlook\CZ8ZTLDF\logo omedit Normandie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2614"/>
            <a:ext cx="1593068" cy="5081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BD072-8689-4986-84C4-0B44DB3AD345}"/>
              </a:ext>
            </a:extLst>
          </p:cNvPr>
          <p:cNvSpPr txBox="1"/>
          <p:nvPr/>
        </p:nvSpPr>
        <p:spPr>
          <a:xfrm>
            <a:off x="6444208" y="3717534"/>
            <a:ext cx="1440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ATELIER 4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FA9452-2998-4FA4-AFA5-608EEAC83B0A}"/>
              </a:ext>
            </a:extLst>
          </p:cNvPr>
          <p:cNvSpPr/>
          <p:nvPr/>
        </p:nvSpPr>
        <p:spPr>
          <a:xfrm>
            <a:off x="971600" y="3644289"/>
            <a:ext cx="5328592" cy="792823"/>
          </a:xfrm>
          <a:prstGeom prst="round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1624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196752"/>
            <a:ext cx="3672408" cy="486008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1186015"/>
            <a:ext cx="3672408" cy="49018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Rectangle à coins arrondis 7"/>
          <p:cNvSpPr/>
          <p:nvPr/>
        </p:nvSpPr>
        <p:spPr>
          <a:xfrm>
            <a:off x="5868144" y="2852936"/>
            <a:ext cx="115212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à coins arrondis 8"/>
          <p:cNvSpPr/>
          <p:nvPr/>
        </p:nvSpPr>
        <p:spPr>
          <a:xfrm>
            <a:off x="5868144" y="3861048"/>
            <a:ext cx="1152128" cy="2160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131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919236"/>
            <a:ext cx="3794498" cy="505932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908720"/>
            <a:ext cx="3816424" cy="50803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Ellipse 7"/>
          <p:cNvSpPr/>
          <p:nvPr/>
        </p:nvSpPr>
        <p:spPr>
          <a:xfrm>
            <a:off x="6156176" y="3068960"/>
            <a:ext cx="57606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/>
          <p:cNvSpPr/>
          <p:nvPr/>
        </p:nvSpPr>
        <p:spPr>
          <a:xfrm>
            <a:off x="7452320" y="3410971"/>
            <a:ext cx="720080" cy="5561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llipse 9"/>
          <p:cNvSpPr/>
          <p:nvPr/>
        </p:nvSpPr>
        <p:spPr>
          <a:xfrm>
            <a:off x="4932040" y="3689053"/>
            <a:ext cx="864096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245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762" y="404664"/>
            <a:ext cx="2228502" cy="299379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3890188"/>
            <a:ext cx="2201639" cy="295284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890188"/>
            <a:ext cx="2212874" cy="293158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9453" y="426075"/>
            <a:ext cx="2148896" cy="291035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9672" y="3903230"/>
            <a:ext cx="2203314" cy="291253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75375" y="453786"/>
            <a:ext cx="2233257" cy="294077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41391" y="416502"/>
            <a:ext cx="2263094" cy="29620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27745" y="3903230"/>
            <a:ext cx="2215573" cy="293980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6780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89" y="164963"/>
            <a:ext cx="2116438" cy="28401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680" y="3200002"/>
            <a:ext cx="2143194" cy="28575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2990" y="3196218"/>
            <a:ext cx="2089270" cy="28338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7552" y="174536"/>
            <a:ext cx="2092011" cy="282063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250" y="3284983"/>
            <a:ext cx="2063956" cy="277261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9679" y="186441"/>
            <a:ext cx="2040247" cy="27773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6409" y="176749"/>
            <a:ext cx="2185851" cy="28924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48692" y="3284984"/>
            <a:ext cx="2100872" cy="277261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5132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2" y="435474"/>
            <a:ext cx="2232248" cy="299731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5528" y="3524501"/>
            <a:ext cx="2307528" cy="30717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9019" y="419469"/>
            <a:ext cx="2154394" cy="302932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513" y="3524501"/>
            <a:ext cx="2214804" cy="30429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722" y="370988"/>
            <a:ext cx="2192651" cy="30535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43" y="3524501"/>
            <a:ext cx="2189234" cy="30429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20901" y="3524501"/>
            <a:ext cx="2279767" cy="304299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4248" y="435475"/>
            <a:ext cx="2231032" cy="295072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6576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418" y="0"/>
            <a:ext cx="2604893" cy="32129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2311" y="0"/>
            <a:ext cx="2569988" cy="322618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18" y="3284984"/>
            <a:ext cx="2604894" cy="34563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312" y="3276438"/>
            <a:ext cx="2569987" cy="345638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8287" y="74973"/>
            <a:ext cx="2466283" cy="330621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8286" y="3368595"/>
            <a:ext cx="2466283" cy="326716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8" name="Rectangle à coins arrondis 7"/>
          <p:cNvSpPr/>
          <p:nvPr/>
        </p:nvSpPr>
        <p:spPr>
          <a:xfrm>
            <a:off x="395536" y="1268760"/>
            <a:ext cx="360040" cy="144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à coins arrondis 8"/>
          <p:cNvSpPr/>
          <p:nvPr/>
        </p:nvSpPr>
        <p:spPr>
          <a:xfrm>
            <a:off x="6444208" y="4149080"/>
            <a:ext cx="208823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à coins arrondis 10"/>
          <p:cNvSpPr/>
          <p:nvPr/>
        </p:nvSpPr>
        <p:spPr>
          <a:xfrm>
            <a:off x="6876256" y="5445224"/>
            <a:ext cx="1800200" cy="1896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à coins arrondis 11"/>
          <p:cNvSpPr/>
          <p:nvPr/>
        </p:nvSpPr>
        <p:spPr>
          <a:xfrm>
            <a:off x="3262932" y="5540034"/>
            <a:ext cx="2029148" cy="339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>
            <a:off x="3280349" y="5906507"/>
            <a:ext cx="2011731" cy="7292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à coins arrondis 13"/>
          <p:cNvSpPr/>
          <p:nvPr/>
        </p:nvSpPr>
        <p:spPr>
          <a:xfrm>
            <a:off x="3294778" y="5103668"/>
            <a:ext cx="1997302" cy="3393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18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3356992"/>
            <a:ext cx="2286895" cy="30705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272" y="192999"/>
            <a:ext cx="2273575" cy="302816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522788"/>
            <a:ext cx="2224933" cy="302571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53004" y="3519836"/>
            <a:ext cx="2254195" cy="3028167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74396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'Va">
  <a:themeElements>
    <a:clrScheme name="Qual'Va 1">
      <a:dk1>
        <a:sysClr val="windowText" lastClr="000000"/>
      </a:dk1>
      <a:lt1>
        <a:sysClr val="window" lastClr="FFFFFF"/>
      </a:lt1>
      <a:dk2>
        <a:srgbClr val="8C8C8C"/>
      </a:dk2>
      <a:lt2>
        <a:srgbClr val="E6DCD8"/>
      </a:lt2>
      <a:accent1>
        <a:srgbClr val="2FAAA0"/>
      </a:accent1>
      <a:accent2>
        <a:srgbClr val="EB5E28"/>
      </a:accent2>
      <a:accent3>
        <a:srgbClr val="344B5E"/>
      </a:accent3>
      <a:accent4>
        <a:srgbClr val="93C025"/>
      </a:accent4>
      <a:accent5>
        <a:srgbClr val="A68E85"/>
      </a:accent5>
      <a:accent6>
        <a:srgbClr val="000000"/>
      </a:accent6>
      <a:hlink>
        <a:srgbClr val="EB5E28"/>
      </a:hlink>
      <a:folHlink>
        <a:srgbClr val="BE3A1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ualva 2017">
  <a:themeElements>
    <a:clrScheme name="Qualva2017">
      <a:dk1>
        <a:srgbClr val="344B5E"/>
      </a:dk1>
      <a:lt1>
        <a:sysClr val="window" lastClr="FFFFFF"/>
      </a:lt1>
      <a:dk2>
        <a:srgbClr val="2CA99F"/>
      </a:dk2>
      <a:lt2>
        <a:srgbClr val="E7E6E6"/>
      </a:lt2>
      <a:accent1>
        <a:srgbClr val="344B5E"/>
      </a:accent1>
      <a:accent2>
        <a:srgbClr val="EB5E26"/>
      </a:accent2>
      <a:accent3>
        <a:srgbClr val="A5A5A5"/>
      </a:accent3>
      <a:accent4>
        <a:srgbClr val="2CA99F"/>
      </a:accent4>
      <a:accent5>
        <a:srgbClr val="A1B8CB"/>
      </a:accent5>
      <a:accent6>
        <a:srgbClr val="F7BEA8"/>
      </a:accent6>
      <a:hlink>
        <a:srgbClr val="EB5E26"/>
      </a:hlink>
      <a:folHlink>
        <a:srgbClr val="7B7B7B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alva 2017" id="{1C03917C-A973-47EA-A40D-FF47BE834107}" vid="{2291E81F-F5CE-4FCB-ABB4-87BFD04038AF}"/>
    </a:ext>
  </a:extLst>
</a:theme>
</file>

<file path=ppt/theme/theme3.xml><?xml version="1.0" encoding="utf-8"?>
<a:theme xmlns:a="http://schemas.openxmlformats.org/drawingml/2006/main" name="Thème Office">
  <a:themeElements>
    <a:clrScheme name="Vert jaune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Angles.thmx</Template>
  <TotalTime>774</TotalTime>
  <Words>734</Words>
  <Application>Microsoft Office PowerPoint</Application>
  <PresentationFormat>Affichage à l'écran (4:3)</PresentationFormat>
  <Paragraphs>116</Paragraphs>
  <Slides>24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Qual'Va</vt:lpstr>
      <vt:lpstr>Qualva 2017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étapes d’un CREX</vt:lpstr>
      <vt:lpstr>Présentation PowerPoint</vt:lpstr>
      <vt:lpstr>Les étapes d’un CREX</vt:lpstr>
      <vt:lpstr>Présentation PowerPoint</vt:lpstr>
      <vt:lpstr>Les étapes d’un CREX</vt:lpstr>
      <vt:lpstr>Présentation PowerPoint</vt:lpstr>
      <vt:lpstr>Les étapes d’un CREX</vt:lpstr>
      <vt:lpstr>Présentation PowerPoint</vt:lpstr>
      <vt:lpstr>Les étapes d’un CREX</vt:lpstr>
      <vt:lpstr>Présentation PowerPoint</vt:lpstr>
      <vt:lpstr>Présentation PowerPoint</vt:lpstr>
      <vt:lpstr>Les étapes d’un CREX</vt:lpstr>
      <vt:lpstr>Présentation PowerPoint</vt:lpstr>
      <vt:lpstr>Les étapes d’un CREX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ID1</dc:creator>
  <cp:lastModifiedBy>Anne-Cécile LOMBARD</cp:lastModifiedBy>
  <cp:revision>342</cp:revision>
  <cp:lastPrinted>2017-07-20T15:23:22Z</cp:lastPrinted>
  <dcterms:created xsi:type="dcterms:W3CDTF">2016-10-06T08:30:17Z</dcterms:created>
  <dcterms:modified xsi:type="dcterms:W3CDTF">2022-10-18T14:22:29Z</dcterms:modified>
</cp:coreProperties>
</file>