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  <p:sldMasterId id="2147483731" r:id="rId3"/>
  </p:sldMasterIdLst>
  <p:notesMasterIdLst>
    <p:notesMasterId r:id="rId25"/>
  </p:notesMasterIdLst>
  <p:handoutMasterIdLst>
    <p:handoutMasterId r:id="rId26"/>
  </p:handoutMasterIdLst>
  <p:sldIdLst>
    <p:sldId id="295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80" r:id="rId12"/>
    <p:sldId id="299" r:id="rId13"/>
    <p:sldId id="303" r:id="rId14"/>
    <p:sldId id="304" r:id="rId15"/>
    <p:sldId id="302" r:id="rId16"/>
    <p:sldId id="283" r:id="rId17"/>
    <p:sldId id="300" r:id="rId18"/>
    <p:sldId id="284" r:id="rId19"/>
    <p:sldId id="297" r:id="rId20"/>
    <p:sldId id="298" r:id="rId21"/>
    <p:sldId id="285" r:id="rId22"/>
    <p:sldId id="301" r:id="rId23"/>
    <p:sldId id="286" r:id="rId24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99F"/>
    <a:srgbClr val="344B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5E7B85-3473-4DD1-B4AF-8DC4F7A264AC}" v="195" dt="2018-10-15T20:31:41.4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4639" autoAdjust="0"/>
  </p:normalViewPr>
  <p:slideViewPr>
    <p:cSldViewPr>
      <p:cViewPr varScale="1">
        <p:scale>
          <a:sx n="116" d="100"/>
          <a:sy n="116" d="100"/>
        </p:scale>
        <p:origin x="17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780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BE289-C064-48C3-926D-4F8C9B1C9024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C14BA-E4A3-48BC-9823-9DC538A4BF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881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6296C-E084-4362-BC56-E481D197735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CA5B7-6E54-4901-80F9-D2E27752E6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49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657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806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819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95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239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7060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145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5832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816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309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20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2" r="1475"/>
          <a:stretch/>
        </p:blipFill>
        <p:spPr>
          <a:xfrm>
            <a:off x="0" y="3323"/>
            <a:ext cx="9180512" cy="6884363"/>
          </a:xfrm>
          <a:prstGeom prst="rect">
            <a:avLst/>
          </a:prstGeom>
        </p:spPr>
      </p:pic>
      <p:sp>
        <p:nvSpPr>
          <p:cNvPr id="2" name="Oval 1"/>
          <p:cNvSpPr/>
          <p:nvPr userDrawn="1"/>
        </p:nvSpPr>
        <p:spPr>
          <a:xfrm>
            <a:off x="395536" y="1484784"/>
            <a:ext cx="4176464" cy="41764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visuelsSlide-08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76672"/>
            <a:ext cx="4218432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82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ERVEUR\Public\Data\Qual'va\PPT\Masques PPT_Qual'va_V2-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0"/>
            <a:ext cx="9143999" cy="69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2113" y="4114785"/>
            <a:ext cx="2908773" cy="807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rgbClr val="26A8A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737076" y="2213361"/>
            <a:ext cx="3732376" cy="65566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pic>
        <p:nvPicPr>
          <p:cNvPr id="5" name="Picture 2" descr="\\SERVEUR\Public\Data\Qual'va\PPT\séparateu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8662" b="-2"/>
          <a:stretch/>
        </p:blipFill>
        <p:spPr bwMode="auto">
          <a:xfrm>
            <a:off x="920902" y="3423327"/>
            <a:ext cx="323119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29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ERVEUR\Public\Data\Qual'va\PPT\Masques PPT_Qual'va_V2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678"/>
            <a:ext cx="9144000" cy="701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68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8" name="ZoneTexte 17"/>
          <p:cNvSpPr txBox="1"/>
          <p:nvPr/>
        </p:nvSpPr>
        <p:spPr>
          <a:xfrm>
            <a:off x="8388425" y="415698"/>
            <a:ext cx="611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900" smtClean="0">
                <a:solidFill>
                  <a:srgbClr val="344B5E"/>
                </a:solidFill>
                <a:latin typeface="+mn-lt"/>
                <a:cs typeface="Arial" panose="020B0604020202020204" pitchFamily="34" charset="0"/>
              </a:rPr>
              <a:pPr algn="ctr"/>
              <a:t>‹N°›</a:t>
            </a:fld>
            <a:endParaRPr lang="fr-FR" sz="900" dirty="0">
              <a:solidFill>
                <a:srgbClr val="344B5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803288" y="4003713"/>
            <a:ext cx="7772400" cy="94824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37" y="1213844"/>
            <a:ext cx="2544576" cy="249689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465250" y="1455363"/>
            <a:ext cx="959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b="1" dirty="0">
                <a:solidFill>
                  <a:srgbClr val="2CA9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8" name="Picture 2" descr="\\SERVEUR\Public\Data\Qual'va\PPT\goutte_bleue-0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58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\\SERVEUR\Public\Data\Qual'va\PPT\Masques PPT_Qual'va_V1-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12"/>
            <a:ext cx="9144000" cy="697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12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382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562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60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239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404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57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619672" y="188640"/>
            <a:ext cx="6552728" cy="576064"/>
          </a:xfrm>
          <a:prstGeom prst="rect">
            <a:avLst/>
          </a:prstGeom>
        </p:spPr>
        <p:txBody>
          <a:bodyPr vert="horz"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54956" y="1412776"/>
            <a:ext cx="7633468" cy="4319885"/>
          </a:xfrm>
          <a:prstGeom prst="rect">
            <a:avLst/>
          </a:prstGeom>
        </p:spPr>
        <p:txBody>
          <a:bodyPr vert="horz"/>
          <a:lstStyle>
            <a:lvl1pPr marL="342900" indent="-342900">
              <a:spcBef>
                <a:spcPts val="1400"/>
              </a:spcBef>
              <a:buSzPct val="100000"/>
              <a:buFontTx/>
              <a:buBlip>
                <a:blip r:embed="rId2"/>
              </a:buBlip>
              <a:defRPr lang="fr-FR" sz="2000" b="1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spcBef>
                <a:spcPts val="600"/>
              </a:spcBef>
              <a:buSzPct val="120000"/>
              <a:buFont typeface="Arial"/>
              <a:buChar char="•"/>
              <a:defRPr lang="fr-FR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buFont typeface="Arial"/>
              <a:buChar char="•"/>
              <a:defRPr lang="fr-FR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>
              <a:buFont typeface="Arial"/>
              <a:buChar char="•"/>
              <a:defRPr lang="fr-FR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>
              <a:buFont typeface="Arial"/>
              <a:buChar char="•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407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107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3144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341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538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201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906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18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6387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9140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4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sques PPT_Qual'va_V3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80928"/>
            <a:ext cx="3744416" cy="172819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dirty="0"/>
              <a:t>TITRE DE LA PRÉSENTATION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539552" y="4797152"/>
            <a:ext cx="3744416" cy="3600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>
                <a:solidFill>
                  <a:srgbClr val="2FAAA0"/>
                </a:solidFill>
              </a:defRPr>
            </a:lvl1pPr>
          </a:lstStyle>
          <a:p>
            <a:pPr lvl="0"/>
            <a:r>
              <a:rPr lang="fr-FR" dirty="0"/>
              <a:t>Version V1 du 16/10/2016</a:t>
            </a:r>
            <a:endParaRPr lang="en-US" dirty="0"/>
          </a:p>
        </p:txBody>
      </p:sp>
      <p:pic>
        <p:nvPicPr>
          <p:cNvPr id="5" name="Picture 4" descr="visuelsSlide-0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69920" cy="1524000"/>
          </a:xfrm>
          <a:prstGeom prst="rect">
            <a:avLst/>
          </a:prstGeom>
        </p:spPr>
      </p:pic>
      <p:pic>
        <p:nvPicPr>
          <p:cNvPr id="10" name="Picture 9" descr="visuelsSlide-08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6632"/>
            <a:ext cx="4218432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707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589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5893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982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2320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844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ackground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16" y="187953"/>
            <a:ext cx="7321540" cy="50783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AU" dirty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250827" y="1268413"/>
            <a:ext cx="8569647" cy="5184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336699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336699"/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1902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890588" y="6440488"/>
            <a:ext cx="3070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Formation "Méthode ACRES"</a:t>
            </a:r>
          </a:p>
        </p:txBody>
      </p:sp>
      <p:sp>
        <p:nvSpPr>
          <p:cNvPr id="3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8313" y="6308725"/>
            <a:ext cx="5746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3124E-483D-41CF-999D-8A4387C7B2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4790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5414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2407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061542-FE46-4014-8E64-DD7A1CE29FF5}" type="datetime1">
              <a:rPr lang="fr-FR" smtClean="0"/>
              <a:t>30/03/2022</a:t>
            </a:fld>
            <a:endParaRPr lang="fr-F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Management intégré_Module 1@XR_CFA_2014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E85EF2-A855-474E-9817-9235644D4B5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15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15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AAA0"/>
              </a:solidFill>
            </a:endParaRPr>
          </a:p>
        </p:txBody>
      </p:sp>
      <p:pic>
        <p:nvPicPr>
          <p:cNvPr id="7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88" y="1196752"/>
            <a:ext cx="2544576" cy="2496890"/>
          </a:xfrm>
          <a:prstGeom prst="rect">
            <a:avLst/>
          </a:prstGeom>
        </p:spPr>
      </p:pic>
      <p:pic>
        <p:nvPicPr>
          <p:cNvPr id="8" name="Picture 2" descr="\\SERVEUR\Public\Data\Qual'va\PPT\goutte_bleue-0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4149080"/>
            <a:ext cx="7200900" cy="7921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L’INTERCALAIRE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48532" y="1556792"/>
            <a:ext cx="1007244" cy="12969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569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454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412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4585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831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7774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282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2508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8749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719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21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 userDrawn="1"/>
        </p:nvSpPr>
        <p:spPr>
          <a:xfrm>
            <a:off x="3635896" y="76470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2FAA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635896" y="1476371"/>
            <a:ext cx="5040560" cy="64807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 dirty="0"/>
              <a:t>TITRE DE LA PRÉSENTATION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635896" y="2276872"/>
            <a:ext cx="5040560" cy="3456384"/>
          </a:xfrm>
          <a:prstGeom prst="rect">
            <a:avLst/>
          </a:prstGeom>
        </p:spPr>
        <p:txBody>
          <a:bodyPr vert="horz"/>
          <a:lstStyle>
            <a:lvl1pPr marL="0" indent="-4500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150000"/>
              <a:buFont typeface="Wingdings" charset="2"/>
              <a:buAutoNum type="arabicPlain"/>
              <a:defRPr sz="16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9320963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0793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433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419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6867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7839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2308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69018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277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3982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2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Paragrap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55576" y="1412776"/>
            <a:ext cx="7632848" cy="446449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spcBef>
                <a:spcPts val="984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1619672" y="188640"/>
            <a:ext cx="6552728" cy="576064"/>
          </a:xfrm>
          <a:prstGeom prst="rect">
            <a:avLst/>
          </a:prstGeom>
        </p:spPr>
        <p:txBody>
          <a:bodyPr vert="horz"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5036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57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274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0357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1422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264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9183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1071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776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8010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1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42988" y="1340867"/>
            <a:ext cx="7129462" cy="3456285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043608" y="4797152"/>
            <a:ext cx="7138044" cy="690798"/>
          </a:xfrm>
          <a:prstGeom prst="rect">
            <a:avLst/>
          </a:prstGeom>
          <a:solidFill>
            <a:srgbClr val="2CA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58888" y="4941168"/>
            <a:ext cx="6769100" cy="431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dirty="0"/>
              <a:t>Légende de la photographie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2359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8744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633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9971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228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968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591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7134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4633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92457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208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ERVEUR\Public\Data\Qual'va\PPT\Masques PPT_Qual'va_V2-04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t="1137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8549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6485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4279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8552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2939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288148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07300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48900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93683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06866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15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AAA0"/>
              </a:solidFill>
            </a:endParaRPr>
          </a:p>
        </p:txBody>
      </p:sp>
      <p:pic>
        <p:nvPicPr>
          <p:cNvPr id="7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88" y="1196752"/>
            <a:ext cx="2544576" cy="2496890"/>
          </a:xfrm>
          <a:prstGeom prst="rect">
            <a:avLst/>
          </a:prstGeom>
        </p:spPr>
      </p:pic>
      <p:pic>
        <p:nvPicPr>
          <p:cNvPr id="8" name="Picture 2" descr="\\SERVEUR\Public\Data\Qual'va\PPT\goutte_bleue-0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4149080"/>
            <a:ext cx="7200900" cy="7921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L’INTERCALAIRE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48532" y="1556792"/>
            <a:ext cx="1007244" cy="12969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59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ERVEUR\Public\Data\Qual'va\PPT\séparateu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8662" b="-2"/>
          <a:stretch/>
        </p:blipFill>
        <p:spPr bwMode="auto">
          <a:xfrm>
            <a:off x="908758" y="3284984"/>
            <a:ext cx="323119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010398" y="350377"/>
            <a:ext cx="5390259" cy="65566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3200" b="1" cap="small" baseline="0">
                <a:solidFill>
                  <a:srgbClr val="26A8A0"/>
                </a:soli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Espace réservé du texte 12"/>
          <p:cNvSpPr>
            <a:spLocks noGrp="1"/>
          </p:cNvSpPr>
          <p:nvPr>
            <p:ph idx="1"/>
          </p:nvPr>
        </p:nvSpPr>
        <p:spPr bwMode="auto">
          <a:xfrm>
            <a:off x="346330" y="1318195"/>
            <a:ext cx="8054185" cy="449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just">
              <a:buFont typeface="Arial" panose="020B0604020202020204" pitchFamily="34" charset="0"/>
              <a:buChar char="•"/>
              <a:defRPr/>
            </a:lvl1pPr>
            <a:lvl2pPr marL="742950" indent="-285750" algn="just">
              <a:buFont typeface="Arial" panose="020B0604020202020204" pitchFamily="34" charset="0"/>
              <a:buChar char="•"/>
              <a:defRPr/>
            </a:lvl2pPr>
            <a:lvl3pPr marL="1200150" indent="-285750" algn="just">
              <a:buFont typeface="Arial" panose="020B0604020202020204" pitchFamily="34" charset="0"/>
              <a:buChar char="•"/>
              <a:defRPr/>
            </a:lvl3pPr>
            <a:lvl4pPr marL="1657350" indent="-285750" algn="just">
              <a:buFont typeface="Arial" panose="020B0604020202020204" pitchFamily="34" charset="0"/>
              <a:buChar char="•"/>
              <a:defRPr/>
            </a:lvl4pPr>
            <a:lvl5pPr marL="2114550" indent="-285750" algn="just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7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9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29.xml"/><Relationship Id="rId34" Type="http://schemas.openxmlformats.org/officeDocument/2006/relationships/slideLayout" Target="../slideLayouts/slideLayout42.xml"/><Relationship Id="rId42" Type="http://schemas.openxmlformats.org/officeDocument/2006/relationships/slideLayout" Target="../slideLayouts/slideLayout50.xml"/><Relationship Id="rId47" Type="http://schemas.openxmlformats.org/officeDocument/2006/relationships/slideLayout" Target="../slideLayouts/slideLayout55.xml"/><Relationship Id="rId50" Type="http://schemas.openxmlformats.org/officeDocument/2006/relationships/slideLayout" Target="../slideLayouts/slideLayout58.xml"/><Relationship Id="rId55" Type="http://schemas.openxmlformats.org/officeDocument/2006/relationships/slideLayout" Target="../slideLayouts/slideLayout63.xml"/><Relationship Id="rId63" Type="http://schemas.openxmlformats.org/officeDocument/2006/relationships/slideLayout" Target="../slideLayouts/slideLayout71.xml"/><Relationship Id="rId6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15.xml"/><Relationship Id="rId71" Type="http://schemas.openxmlformats.org/officeDocument/2006/relationships/image" Target="../media/image10.jpeg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slideLayout" Target="../slideLayouts/slideLayout40.xml"/><Relationship Id="rId37" Type="http://schemas.openxmlformats.org/officeDocument/2006/relationships/slideLayout" Target="../slideLayouts/slideLayout45.xml"/><Relationship Id="rId40" Type="http://schemas.openxmlformats.org/officeDocument/2006/relationships/slideLayout" Target="../slideLayouts/slideLayout48.xml"/><Relationship Id="rId45" Type="http://schemas.openxmlformats.org/officeDocument/2006/relationships/slideLayout" Target="../slideLayouts/slideLayout53.xml"/><Relationship Id="rId53" Type="http://schemas.openxmlformats.org/officeDocument/2006/relationships/slideLayout" Target="../slideLayouts/slideLayout61.xml"/><Relationship Id="rId58" Type="http://schemas.openxmlformats.org/officeDocument/2006/relationships/slideLayout" Target="../slideLayouts/slideLayout66.xml"/><Relationship Id="rId6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36" Type="http://schemas.openxmlformats.org/officeDocument/2006/relationships/slideLayout" Target="../slideLayouts/slideLayout44.xml"/><Relationship Id="rId49" Type="http://schemas.openxmlformats.org/officeDocument/2006/relationships/slideLayout" Target="../slideLayouts/slideLayout57.xml"/><Relationship Id="rId57" Type="http://schemas.openxmlformats.org/officeDocument/2006/relationships/slideLayout" Target="../slideLayouts/slideLayout65.xml"/><Relationship Id="rId6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4" Type="http://schemas.openxmlformats.org/officeDocument/2006/relationships/slideLayout" Target="../slideLayouts/slideLayout52.xml"/><Relationship Id="rId52" Type="http://schemas.openxmlformats.org/officeDocument/2006/relationships/slideLayout" Target="../slideLayouts/slideLayout60.xml"/><Relationship Id="rId60" Type="http://schemas.openxmlformats.org/officeDocument/2006/relationships/slideLayout" Target="../slideLayouts/slideLayout68.xml"/><Relationship Id="rId6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35" Type="http://schemas.openxmlformats.org/officeDocument/2006/relationships/slideLayout" Target="../slideLayouts/slideLayout43.xml"/><Relationship Id="rId43" Type="http://schemas.openxmlformats.org/officeDocument/2006/relationships/slideLayout" Target="../slideLayouts/slideLayout51.xml"/><Relationship Id="rId48" Type="http://schemas.openxmlformats.org/officeDocument/2006/relationships/slideLayout" Target="../slideLayouts/slideLayout56.xml"/><Relationship Id="rId56" Type="http://schemas.openxmlformats.org/officeDocument/2006/relationships/slideLayout" Target="../slideLayouts/slideLayout64.xml"/><Relationship Id="rId64" Type="http://schemas.openxmlformats.org/officeDocument/2006/relationships/slideLayout" Target="../slideLayouts/slideLayout72.xml"/><Relationship Id="rId6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16.xml"/><Relationship Id="rId51" Type="http://schemas.openxmlformats.org/officeDocument/2006/relationships/slideLayout" Target="../slideLayouts/slideLayout59.xml"/><Relationship Id="rId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slideLayout" Target="../slideLayouts/slideLayout41.xml"/><Relationship Id="rId38" Type="http://schemas.openxmlformats.org/officeDocument/2006/relationships/slideLayout" Target="../slideLayouts/slideLayout46.xml"/><Relationship Id="rId46" Type="http://schemas.openxmlformats.org/officeDocument/2006/relationships/slideLayout" Target="../slideLayouts/slideLayout54.xml"/><Relationship Id="rId59" Type="http://schemas.openxmlformats.org/officeDocument/2006/relationships/slideLayout" Target="../slideLayouts/slideLayout67.xml"/><Relationship Id="rId67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28.xml"/><Relationship Id="rId41" Type="http://schemas.openxmlformats.org/officeDocument/2006/relationships/slideLayout" Target="../slideLayouts/slideLayout49.xml"/><Relationship Id="rId54" Type="http://schemas.openxmlformats.org/officeDocument/2006/relationships/slideLayout" Target="../slideLayouts/slideLayout62.xml"/><Relationship Id="rId62" Type="http://schemas.openxmlformats.org/officeDocument/2006/relationships/slideLayout" Target="../slideLayouts/slideLayout70.xml"/><Relationship Id="rId7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Masques PPT_Qual'va_V3-10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402080" cy="780288"/>
          </a:xfrm>
          <a:prstGeom prst="rect">
            <a:avLst/>
          </a:prstGeom>
        </p:spPr>
      </p:pic>
      <p:pic>
        <p:nvPicPr>
          <p:cNvPr id="11" name="Picture 10" descr="visuelsSlide-02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4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1" r:id="rId3"/>
    <p:sldLayoutId id="2147483649" r:id="rId4"/>
    <p:sldLayoutId id="2147483658" r:id="rId5"/>
    <p:sldLayoutId id="2147483656" r:id="rId6"/>
    <p:sldLayoutId id="2147483657" r:id="rId7"/>
    <p:sldLayoutId id="2147483654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llipse 15"/>
          <p:cNvSpPr/>
          <p:nvPr/>
        </p:nvSpPr>
        <p:spPr>
          <a:xfrm>
            <a:off x="8486069" y="539176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1A47322-F77F-4307-AC58-D048096A0A55}" type="slidenum">
              <a:rPr lang="fr-FR" sz="1200" smtClean="0">
                <a:solidFill>
                  <a:srgbClr val="344B5E"/>
                </a:solidFill>
                <a:latin typeface="+mn-lt"/>
                <a:cs typeface="Arial" panose="020B0604020202020204" pitchFamily="34" charset="0"/>
              </a:rPr>
              <a:pPr/>
              <a:t>‹N°›</a:t>
            </a:fld>
            <a:endParaRPr lang="fr-FR" sz="1350" dirty="0"/>
          </a:p>
        </p:txBody>
      </p:sp>
    </p:spTree>
    <p:extLst>
      <p:ext uri="{BB962C8B-B14F-4D97-AF65-F5344CB8AC3E}">
        <p14:creationId xmlns:p14="http://schemas.microsoft.com/office/powerpoint/2010/main" val="196638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5" r:id="rId64"/>
    <p:sldLayoutId id="2147483726" r:id="rId65"/>
    <p:sldLayoutId id="2147483727" r:id="rId66"/>
    <p:sldLayoutId id="2147483728" r:id="rId67"/>
    <p:sldLayoutId id="2147483729" r:id="rId68"/>
    <p:sldLayoutId id="2147483730" r:id="rId6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127CB-94D4-4569-82BD-14B63A9BAF72}" type="datetimeFigureOut">
              <a:rPr lang="fr-FR" smtClean="0"/>
              <a:t>30/03/2022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67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 fontScale="92500"/>
          </a:bodyPr>
          <a:lstStyle/>
          <a:p>
            <a:r>
              <a:rPr lang="fr-FR" dirty="0"/>
              <a:t>ATELIER 1 : Jeu de cartes </a:t>
            </a:r>
          </a:p>
          <a:p>
            <a:r>
              <a:rPr lang="fr-FR" dirty="0"/>
              <a:t>					ERREURS MEDICAMENTEUSES</a:t>
            </a:r>
          </a:p>
          <a:p>
            <a:r>
              <a:rPr lang="fr-FR" dirty="0"/>
              <a:t>					GESTION DES RISQUES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08809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/>
          </a:bodyPr>
          <a:lstStyle/>
          <a:p>
            <a:r>
              <a:rPr lang="fr-FR" dirty="0"/>
              <a:t>ATELIER 2 : Analyse de l’évènement indésirable </a:t>
            </a:r>
          </a:p>
          <a:p>
            <a:r>
              <a:rPr lang="fr-FR" dirty="0"/>
              <a:t>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5967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54956" y="1916832"/>
            <a:ext cx="7633468" cy="3744416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  <a:endParaRPr lang="fr-FR" sz="2200" dirty="0"/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8DD3F49-90CB-44AC-BB6A-F7B92B90DD31}"/>
              </a:ext>
            </a:extLst>
          </p:cNvPr>
          <p:cNvSpPr/>
          <p:nvPr/>
        </p:nvSpPr>
        <p:spPr>
          <a:xfrm>
            <a:off x="1043608" y="1772816"/>
            <a:ext cx="5832648" cy="718339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5B24DF6-4E6B-4E7F-8E63-45E8869319CB}"/>
              </a:ext>
            </a:extLst>
          </p:cNvPr>
          <p:cNvSpPr txBox="1"/>
          <p:nvPr/>
        </p:nvSpPr>
        <p:spPr>
          <a:xfrm>
            <a:off x="6947644" y="1808819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1</a:t>
            </a:r>
          </a:p>
        </p:txBody>
      </p:sp>
    </p:spTree>
    <p:extLst>
      <p:ext uri="{BB962C8B-B14F-4D97-AF65-F5344CB8AC3E}">
        <p14:creationId xmlns:p14="http://schemas.microsoft.com/office/powerpoint/2010/main" val="1469320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:\Utilisateurs\lpotonier\AppData\Local\Microsoft\Windows\Temporary Internet Files\Content.Outlook\CZ8ZTLDF\logo omedit Normandie.png">
            <a:extLst>
              <a:ext uri="{FF2B5EF4-FFF2-40B4-BE49-F238E27FC236}">
                <a16:creationId xmlns:a16="http://schemas.microsoft.com/office/drawing/2014/main" id="{612884B0-DC78-4CE0-A138-FE515545251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49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4E9E102-D47F-47C7-B985-5D09F7E75820}"/>
              </a:ext>
            </a:extLst>
          </p:cNvPr>
          <p:cNvSpPr txBox="1"/>
          <p:nvPr/>
        </p:nvSpPr>
        <p:spPr>
          <a:xfrm>
            <a:off x="251520" y="889843"/>
            <a:ext cx="8640960" cy="5142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accent3"/>
                </a:solidFill>
              </a:rPr>
              <a:t>Résumé des évènements</a:t>
            </a:r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pPr>
              <a:spcAft>
                <a:spcPts val="500"/>
              </a:spcAft>
            </a:pPr>
            <a:r>
              <a:rPr lang="fr-FR" sz="1600" b="1" dirty="0">
                <a:solidFill>
                  <a:schemeClr val="accent3"/>
                </a:solidFill>
              </a:rPr>
              <a:t>Cet évènement indésirable fait partie des </a:t>
            </a:r>
            <a:r>
              <a:rPr lang="fr-FR" sz="1600" b="1" i="1" dirty="0" err="1">
                <a:solidFill>
                  <a:schemeClr val="accent3"/>
                </a:solidFill>
              </a:rPr>
              <a:t>never</a:t>
            </a:r>
            <a:r>
              <a:rPr lang="fr-FR" sz="1600" b="1" i="1" dirty="0">
                <a:solidFill>
                  <a:schemeClr val="accent3"/>
                </a:solidFill>
              </a:rPr>
              <a:t> </a:t>
            </a:r>
            <a:r>
              <a:rPr lang="fr-FR" sz="1600" b="1" i="1" dirty="0" err="1">
                <a:solidFill>
                  <a:schemeClr val="accent3"/>
                </a:solidFill>
              </a:rPr>
              <a:t>events</a:t>
            </a:r>
            <a:r>
              <a:rPr lang="fr-FR" sz="1600" b="1" dirty="0">
                <a:solidFill>
                  <a:schemeClr val="accent3"/>
                </a:solidFill>
              </a:rPr>
              <a:t> : </a:t>
            </a:r>
            <a:r>
              <a:rPr lang="fr-FR" sz="1600" dirty="0">
                <a:solidFill>
                  <a:schemeClr val="accent3"/>
                </a:solidFill>
              </a:rPr>
              <a:t>« Erreur lors de la prise en charge des patients traités avec des médicaments anticoagulants oraux ».</a:t>
            </a:r>
            <a:br>
              <a:rPr lang="fr-FR" sz="1600" dirty="0">
                <a:solidFill>
                  <a:schemeClr val="accent3"/>
                </a:solidFill>
              </a:rPr>
            </a:br>
            <a:r>
              <a:rPr lang="fr-FR" sz="1600" b="1" dirty="0">
                <a:solidFill>
                  <a:schemeClr val="accent3"/>
                </a:solidFill>
              </a:rPr>
              <a:t>Vous êtes désignés comme analystes de cet évènement indésirable.</a:t>
            </a:r>
            <a:endParaRPr lang="fr-FR" sz="1600" dirty="0">
              <a:solidFill>
                <a:schemeClr val="accent3"/>
              </a:solidFill>
            </a:endParaRPr>
          </a:p>
          <a:p>
            <a:pPr>
              <a:spcAft>
                <a:spcPts val="500"/>
              </a:spcAft>
            </a:pPr>
            <a:r>
              <a:rPr lang="fr-FR" sz="1600" b="1" dirty="0">
                <a:solidFill>
                  <a:schemeClr val="accent3"/>
                </a:solidFill>
              </a:rPr>
              <a:t>Préparez la restitution de votre analyse de risque </a:t>
            </a:r>
            <a:r>
              <a:rPr lang="fr-FR" sz="1600" b="1" i="1" dirty="0">
                <a:solidFill>
                  <a:schemeClr val="accent3"/>
                </a:solidFill>
              </a:rPr>
              <a:t>a posteriori</a:t>
            </a:r>
            <a:r>
              <a:rPr lang="fr-FR" sz="1600" b="1" dirty="0">
                <a:solidFill>
                  <a:schemeClr val="accent3"/>
                </a:solidFill>
              </a:rPr>
              <a:t>, pour la réunion de CREX prévue le 01/06/2020.</a:t>
            </a:r>
            <a:br>
              <a:rPr lang="fr-FR" sz="1600" b="1" dirty="0">
                <a:solidFill>
                  <a:schemeClr val="accent3"/>
                </a:solidFill>
              </a:rPr>
            </a:br>
            <a:r>
              <a:rPr lang="fr-FR" sz="1600" i="1" dirty="0">
                <a:solidFill>
                  <a:schemeClr val="accent3"/>
                </a:solidFill>
              </a:rPr>
              <a:t>(La </a:t>
            </a:r>
            <a:r>
              <a:rPr lang="fr-FR" sz="1600" b="1" i="1" dirty="0">
                <a:solidFill>
                  <a:schemeClr val="accent3"/>
                </a:solidFill>
              </a:rPr>
              <a:t>méthode Orion</a:t>
            </a:r>
            <a:r>
              <a:rPr lang="fr-FR" sz="1600" i="1" dirty="0">
                <a:solidFill>
                  <a:schemeClr val="accent3"/>
                </a:solidFill>
              </a:rPr>
              <a:t> est la méthode d’analyse validée au niveau institutionnel pour le Pôle Santé </a:t>
            </a:r>
            <a:r>
              <a:rPr lang="fr-FR" sz="1600" i="1" dirty="0" err="1">
                <a:solidFill>
                  <a:schemeClr val="accent3"/>
                </a:solidFill>
              </a:rPr>
              <a:t>Eula</a:t>
            </a:r>
            <a:r>
              <a:rPr lang="fr-FR" sz="1600" i="1" dirty="0">
                <a:solidFill>
                  <a:schemeClr val="accent3"/>
                </a:solidFill>
              </a:rPr>
              <a:t>).</a:t>
            </a:r>
            <a:endParaRPr lang="fr-FR" sz="1600" dirty="0">
              <a:solidFill>
                <a:schemeClr val="accent3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E1232A8-153B-4943-9811-50F8E27D2C3D}"/>
              </a:ext>
            </a:extLst>
          </p:cNvPr>
          <p:cNvSpPr txBox="1"/>
          <p:nvPr/>
        </p:nvSpPr>
        <p:spPr>
          <a:xfrm>
            <a:off x="323528" y="1340768"/>
            <a:ext cx="8424936" cy="287514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Jeannette, 81 ans, vit à domicile avec son mari Jean, 80 ans.</a:t>
            </a:r>
          </a:p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Elle est hospitalisée au sein du Pôle Santé </a:t>
            </a:r>
            <a:r>
              <a:rPr lang="fr-FR" sz="1600" dirty="0" err="1">
                <a:solidFill>
                  <a:schemeClr val="accent1"/>
                </a:solidFill>
              </a:rPr>
              <a:t>Eula</a:t>
            </a:r>
            <a:r>
              <a:rPr lang="fr-FR" sz="1600" dirty="0">
                <a:solidFill>
                  <a:schemeClr val="accent1"/>
                </a:solidFill>
              </a:rPr>
              <a:t> pour une pose de prothèse de hanche programmée le 20/05/2020.</a:t>
            </a:r>
          </a:p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Selon les recommandations, un relais Previscan®/héparine est réalisé en </a:t>
            </a:r>
            <a:r>
              <a:rPr lang="fr-FR" sz="1600" dirty="0" err="1">
                <a:solidFill>
                  <a:schemeClr val="accent1"/>
                </a:solidFill>
              </a:rPr>
              <a:t>pré-opératoire</a:t>
            </a:r>
            <a:r>
              <a:rPr lang="fr-FR" sz="1600" dirty="0">
                <a:solidFill>
                  <a:schemeClr val="accent1"/>
                </a:solidFill>
              </a:rPr>
              <a:t>, puis le Previscan® est repris en post-opératoire avec mesure de l’INR.</a:t>
            </a:r>
          </a:p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En post-opératoire, des surdosages surviennent avec épistaxis. </a:t>
            </a:r>
          </a:p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Des adaptations posologiques du Previscan® successives sont donc réalisées, mais sans parvenir à équilibrer l’INR.</a:t>
            </a:r>
          </a:p>
          <a:p>
            <a:pPr>
              <a:spcAft>
                <a:spcPts val="500"/>
              </a:spcAft>
            </a:pPr>
            <a:r>
              <a:rPr lang="fr-FR" sz="1600" dirty="0">
                <a:solidFill>
                  <a:schemeClr val="accent1"/>
                </a:solidFill>
              </a:rPr>
              <a:t>La patiente est transférée en SSR le 25/05 pour rééducation, reprise de la marche et gestion du surdosage en AVK.</a:t>
            </a:r>
          </a:p>
        </p:txBody>
      </p:sp>
    </p:spTree>
    <p:extLst>
      <p:ext uri="{BB962C8B-B14F-4D97-AF65-F5344CB8AC3E}">
        <p14:creationId xmlns:p14="http://schemas.microsoft.com/office/powerpoint/2010/main" val="2991035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0275" y="1196752"/>
            <a:ext cx="7633468" cy="4536504"/>
          </a:xfrm>
        </p:spPr>
        <p:txBody>
          <a:bodyPr/>
          <a:lstStyle/>
          <a:p>
            <a:r>
              <a:rPr lang="fr-FR" sz="2400" dirty="0"/>
              <a:t>Etape 1 : Identifier l’erreur médicamenteuse </a:t>
            </a:r>
            <a:r>
              <a:rPr lang="fr-FR" sz="1200" dirty="0">
                <a:solidFill>
                  <a:schemeClr val="bg1">
                    <a:lumMod val="65000"/>
                  </a:schemeClr>
                </a:solidFill>
              </a:rPr>
              <a:t>(Pochette participant)</a:t>
            </a:r>
            <a:endParaRPr lang="fr-FR" sz="2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2400" dirty="0"/>
              <a:t>Etape 2 : Analyser l’erreur médicamenteuse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Prise de connaissance des éléments du dossier 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</a:rPr>
              <a:t>(P1 à P5)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Rencontre des professionnels concernés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Reconstitution de la chronologie des faits </a:t>
            </a:r>
            <a:r>
              <a:rPr lang="fr-FR" sz="1600" dirty="0"/>
              <a:t>(C1)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écarts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causes des écarts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7145533" y="2272362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2204864"/>
            <a:ext cx="5832648" cy="718339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2123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Prise de connaissance des éléments du dossier 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</a:rPr>
              <a:t>(P1 à P5)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Rencontre des professionnels concernés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Reconstitution de la chronologie des faits </a:t>
            </a:r>
            <a:r>
              <a:rPr lang="fr-FR" sz="1600" dirty="0"/>
              <a:t>(C1)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écarts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causes des écarts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32381" y="3140968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3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971600" y="2996952"/>
            <a:ext cx="5328592" cy="108012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636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800200"/>
          </a:xfrm>
        </p:spPr>
        <p:txBody>
          <a:bodyPr>
            <a:normAutofit lnSpcReduction="10000"/>
          </a:bodyPr>
          <a:lstStyle/>
          <a:p>
            <a:r>
              <a:rPr lang="fr-FR" dirty="0"/>
              <a:t>ATELIER 3 : Restitution de l’analyse</a:t>
            </a:r>
          </a:p>
          <a:p>
            <a:r>
              <a:rPr lang="fr-FR" dirty="0"/>
              <a:t>						</a:t>
            </a:r>
          </a:p>
          <a:p>
            <a:r>
              <a:rPr lang="fr-FR" dirty="0"/>
              <a:t>							JEU DE RÔLE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33572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Préparation par les analystes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Présentation de l’analyse auprès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Choix des mesures d’amélioration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Décision du plan d’action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43898" y="2598568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3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2702500"/>
            <a:ext cx="5328592" cy="438468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528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90" y="260648"/>
            <a:ext cx="911839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22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284" y="1700809"/>
            <a:ext cx="4648535" cy="311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9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Préparation par les analystes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Présentation de l’analyse auprès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Choix des mesures d’amélioration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Décision du plan d’action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80212" y="3644289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3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3140968"/>
            <a:ext cx="5328592" cy="1584176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349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3933056"/>
            <a:ext cx="2111882" cy="27948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188" y="-92186"/>
            <a:ext cx="2147096" cy="28659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1076191"/>
            <a:ext cx="2149431" cy="28659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000" y="332656"/>
            <a:ext cx="2099249" cy="27944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1063" y="3717032"/>
            <a:ext cx="2127033" cy="27948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321" y="3573016"/>
            <a:ext cx="2117073" cy="286590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02470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/>
          </a:bodyPr>
          <a:lstStyle/>
          <a:p>
            <a:r>
              <a:rPr lang="fr-FR" dirty="0"/>
              <a:t>ATELIER 4 : Retour d’expérience</a:t>
            </a:r>
          </a:p>
          <a:p>
            <a:r>
              <a:rPr lang="fr-FR" dirty="0"/>
              <a:t>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46204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Diffuser/Communiquer au-delà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Suivi du plan d’actions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44208" y="3717534"/>
            <a:ext cx="1440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4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971600" y="3644289"/>
            <a:ext cx="5328592" cy="79282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624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538639"/>
            <a:ext cx="1861540" cy="250081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87" y="332656"/>
            <a:ext cx="1892333" cy="25380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14" y="620688"/>
            <a:ext cx="1878111" cy="24880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720" y="3650472"/>
            <a:ext cx="1805647" cy="24454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80" y="3645024"/>
            <a:ext cx="1818986" cy="24044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6083" y="438701"/>
            <a:ext cx="1861540" cy="24512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1645" y="636815"/>
            <a:ext cx="1888648" cy="24719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6823" y="3435610"/>
            <a:ext cx="1875145" cy="24880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78024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74" y="328665"/>
            <a:ext cx="1932854" cy="25937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419106"/>
            <a:ext cx="1978865" cy="26384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1" y="3419106"/>
            <a:ext cx="1945255" cy="26384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4003" y="351348"/>
            <a:ext cx="1923744" cy="25937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3445836"/>
            <a:ext cx="1944216" cy="261175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6014" y="351348"/>
            <a:ext cx="1910361" cy="260055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409" y="337939"/>
            <a:ext cx="1970243" cy="26071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4002" y="3437164"/>
            <a:ext cx="1985561" cy="26204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51325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435474"/>
            <a:ext cx="1955164" cy="26252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311" y="3428944"/>
            <a:ext cx="2014522" cy="26816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1139" y="435474"/>
            <a:ext cx="1867035" cy="26252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256" y="3460315"/>
            <a:ext cx="1986920" cy="27298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928" y="332656"/>
            <a:ext cx="1885119" cy="26252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04" y="4077072"/>
            <a:ext cx="1917803" cy="26657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7915" y="3386197"/>
            <a:ext cx="1998341" cy="26673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4248" y="435475"/>
            <a:ext cx="1984954" cy="262526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5769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1203"/>
            <a:ext cx="2160240" cy="28599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5546" y="3516914"/>
            <a:ext cx="2168862" cy="28591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108" y="3516915"/>
            <a:ext cx="2155407" cy="28599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3516916"/>
            <a:ext cx="2126525" cy="28599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5441" y="331203"/>
            <a:ext cx="2117108" cy="28381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8248" y="331203"/>
            <a:ext cx="2158905" cy="285996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7618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3356992"/>
            <a:ext cx="2286895" cy="30705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272" y="192999"/>
            <a:ext cx="2273575" cy="30281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522788"/>
            <a:ext cx="2224933" cy="30257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3004" y="3519836"/>
            <a:ext cx="2254195" cy="302816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43960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46" y="3645024"/>
            <a:ext cx="2178533" cy="28968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8586" y="379873"/>
            <a:ext cx="2171765" cy="29113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019" y="411439"/>
            <a:ext cx="2173681" cy="28950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688" y="3645024"/>
            <a:ext cx="2195186" cy="28968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8184" y="3457185"/>
            <a:ext cx="2208771" cy="2945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483" y="456778"/>
            <a:ext cx="2113285" cy="282378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98603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54956" y="1916832"/>
            <a:ext cx="7633468" cy="3744416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  <a:endParaRPr lang="fr-FR" sz="2200" dirty="0"/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494"/>
            <a:ext cx="1593068" cy="508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519088"/>
      </p:ext>
    </p:extLst>
  </p:cSld>
  <p:clrMapOvr>
    <a:masterClrMapping/>
  </p:clrMapOvr>
</p:sld>
</file>

<file path=ppt/theme/theme1.xml><?xml version="1.0" encoding="utf-8"?>
<a:theme xmlns:a="http://schemas.openxmlformats.org/drawingml/2006/main" name="Qual'Va">
  <a:themeElements>
    <a:clrScheme name="Qual'Va 1">
      <a:dk1>
        <a:sysClr val="windowText" lastClr="000000"/>
      </a:dk1>
      <a:lt1>
        <a:sysClr val="window" lastClr="FFFFFF"/>
      </a:lt1>
      <a:dk2>
        <a:srgbClr val="8C8C8C"/>
      </a:dk2>
      <a:lt2>
        <a:srgbClr val="E6DCD8"/>
      </a:lt2>
      <a:accent1>
        <a:srgbClr val="2FAAA0"/>
      </a:accent1>
      <a:accent2>
        <a:srgbClr val="EB5E28"/>
      </a:accent2>
      <a:accent3>
        <a:srgbClr val="344B5E"/>
      </a:accent3>
      <a:accent4>
        <a:srgbClr val="93C025"/>
      </a:accent4>
      <a:accent5>
        <a:srgbClr val="A68E85"/>
      </a:accent5>
      <a:accent6>
        <a:srgbClr val="000000"/>
      </a:accent6>
      <a:hlink>
        <a:srgbClr val="EB5E28"/>
      </a:hlink>
      <a:folHlink>
        <a:srgbClr val="BE3A1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alva 2017">
  <a:themeElements>
    <a:clrScheme name="Qualva2017">
      <a:dk1>
        <a:srgbClr val="344B5E"/>
      </a:dk1>
      <a:lt1>
        <a:sysClr val="window" lastClr="FFFFFF"/>
      </a:lt1>
      <a:dk2>
        <a:srgbClr val="2CA99F"/>
      </a:dk2>
      <a:lt2>
        <a:srgbClr val="E7E6E6"/>
      </a:lt2>
      <a:accent1>
        <a:srgbClr val="344B5E"/>
      </a:accent1>
      <a:accent2>
        <a:srgbClr val="EB5E26"/>
      </a:accent2>
      <a:accent3>
        <a:srgbClr val="A5A5A5"/>
      </a:accent3>
      <a:accent4>
        <a:srgbClr val="2CA99F"/>
      </a:accent4>
      <a:accent5>
        <a:srgbClr val="A1B8CB"/>
      </a:accent5>
      <a:accent6>
        <a:srgbClr val="F7BEA8"/>
      </a:accent6>
      <a:hlink>
        <a:srgbClr val="EB5E26"/>
      </a:hlink>
      <a:folHlink>
        <a:srgbClr val="7B7B7B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alva 2017" id="{1C03917C-A973-47EA-A40D-FF47BE834107}" vid="{2291E81F-F5CE-4FCB-ABB4-87BFD04038AF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615</TotalTime>
  <Words>528</Words>
  <Application>Microsoft Office PowerPoint</Application>
  <PresentationFormat>Affichage à l'écran (4:3)</PresentationFormat>
  <Paragraphs>113</Paragraphs>
  <Slides>21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Qual'Va</vt:lpstr>
      <vt:lpstr>Qualva 2017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étapes d’un CREX</vt:lpstr>
      <vt:lpstr>Présentation PowerPoint</vt:lpstr>
      <vt:lpstr>Les étapes d’un CREX</vt:lpstr>
      <vt:lpstr>Présentation PowerPoint</vt:lpstr>
      <vt:lpstr>Les étapes d’un CREX</vt:lpstr>
      <vt:lpstr>Les étapes d’un CREX</vt:lpstr>
      <vt:lpstr>Présentation PowerPoint</vt:lpstr>
      <vt:lpstr>Les étapes d’un CREX</vt:lpstr>
      <vt:lpstr>Présentation PowerPoint</vt:lpstr>
      <vt:lpstr>Présentation PowerPoint</vt:lpstr>
      <vt:lpstr>Les étapes d’un CREX</vt:lpstr>
      <vt:lpstr>Présentation PowerPoint</vt:lpstr>
      <vt:lpstr>Les étapes d’un CREX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ID1</dc:creator>
  <cp:lastModifiedBy>BOUGLE, Céline (ARS-NORMANDIE/DAP/QP)</cp:lastModifiedBy>
  <cp:revision>328</cp:revision>
  <cp:lastPrinted>2017-07-20T15:23:22Z</cp:lastPrinted>
  <dcterms:created xsi:type="dcterms:W3CDTF">2016-10-06T08:30:17Z</dcterms:created>
  <dcterms:modified xsi:type="dcterms:W3CDTF">2022-03-30T08:47:11Z</dcterms:modified>
</cp:coreProperties>
</file>