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Aileron Bold" panose="020B0604020202020204" charset="0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Now Bold" panose="020B0604020202020204" charset="0"/>
      <p:regular r:id="rId8"/>
    </p:embeddedFont>
    <p:embeddedFont>
      <p:font typeface="Now" panose="020B0604020202020204" charset="0"/>
      <p:regular r:id="rId9"/>
    </p:embeddedFont>
    <p:embeddedFont>
      <p:font typeface="Safira March" panose="020B0604020202020204" charset="0"/>
      <p:regular r:id="rId10"/>
    </p:embeddedFont>
    <p:embeddedFont>
      <p:font typeface="Norwester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2698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11.gif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8.png"/><Relationship Id="rId23" Type="http://schemas.openxmlformats.org/officeDocument/2006/relationships/image" Target="../media/image13.png"/><Relationship Id="rId10" Type="http://schemas.openxmlformats.org/officeDocument/2006/relationships/image" Target="../media/image5.png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3027" y="-3238695"/>
            <a:ext cx="7047945" cy="7047945"/>
          </a:xfrm>
          <a:custGeom>
            <a:avLst/>
            <a:gdLst/>
            <a:ahLst/>
            <a:cxnLst/>
            <a:rect l="l" t="t" r="r" b="b"/>
            <a:pathLst>
              <a:path w="7047945" h="7047945">
                <a:moveTo>
                  <a:pt x="0" y="0"/>
                </a:moveTo>
                <a:lnTo>
                  <a:pt x="7047946" y="0"/>
                </a:lnTo>
                <a:lnTo>
                  <a:pt x="7047946" y="7047945"/>
                </a:lnTo>
                <a:lnTo>
                  <a:pt x="0" y="70479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2591130" y="3628567"/>
            <a:ext cx="9007660" cy="9007660"/>
          </a:xfrm>
          <a:custGeom>
            <a:avLst/>
            <a:gdLst/>
            <a:ahLst/>
            <a:cxnLst/>
            <a:rect l="l" t="t" r="r" b="b"/>
            <a:pathLst>
              <a:path w="9007660" h="9007660">
                <a:moveTo>
                  <a:pt x="0" y="0"/>
                </a:moveTo>
                <a:lnTo>
                  <a:pt x="9007660" y="0"/>
                </a:lnTo>
                <a:lnTo>
                  <a:pt x="9007660" y="9007660"/>
                </a:lnTo>
                <a:lnTo>
                  <a:pt x="0" y="90076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-5341775" y="8393117"/>
            <a:ext cx="17049715" cy="17049715"/>
          </a:xfrm>
          <a:custGeom>
            <a:avLst/>
            <a:gdLst/>
            <a:ahLst/>
            <a:cxnLst/>
            <a:rect l="l" t="t" r="r" b="b"/>
            <a:pathLst>
              <a:path w="17049715" h="17049715">
                <a:moveTo>
                  <a:pt x="0" y="0"/>
                </a:moveTo>
                <a:lnTo>
                  <a:pt x="17049715" y="0"/>
                </a:lnTo>
                <a:lnTo>
                  <a:pt x="17049715" y="17049715"/>
                </a:lnTo>
                <a:lnTo>
                  <a:pt x="0" y="17049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490470" y="9452722"/>
            <a:ext cx="16112592" cy="16112592"/>
          </a:xfrm>
          <a:custGeom>
            <a:avLst/>
            <a:gdLst/>
            <a:ahLst/>
            <a:cxnLst/>
            <a:rect l="l" t="t" r="r" b="b"/>
            <a:pathLst>
              <a:path w="16112592" h="16112592">
                <a:moveTo>
                  <a:pt x="0" y="0"/>
                </a:moveTo>
                <a:lnTo>
                  <a:pt x="16112592" y="0"/>
                </a:lnTo>
                <a:lnTo>
                  <a:pt x="16112592" y="16112592"/>
                </a:lnTo>
                <a:lnTo>
                  <a:pt x="0" y="161125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626139" y="2965217"/>
            <a:ext cx="5032830" cy="3440621"/>
            <a:chOff x="0" y="0"/>
            <a:chExt cx="1188938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88938" cy="812800"/>
            </a:xfrm>
            <a:custGeom>
              <a:avLst/>
              <a:gdLst/>
              <a:ahLst/>
              <a:cxnLst/>
              <a:rect l="l" t="t" r="r" b="b"/>
              <a:pathLst>
                <a:path w="1188938" h="812800">
                  <a:moveTo>
                    <a:pt x="594469" y="0"/>
                  </a:moveTo>
                  <a:cubicBezTo>
                    <a:pt x="266153" y="0"/>
                    <a:pt x="0" y="181951"/>
                    <a:pt x="0" y="406400"/>
                  </a:cubicBezTo>
                  <a:cubicBezTo>
                    <a:pt x="0" y="630849"/>
                    <a:pt x="266153" y="812800"/>
                    <a:pt x="594469" y="812800"/>
                  </a:cubicBezTo>
                  <a:cubicBezTo>
                    <a:pt x="922785" y="812800"/>
                    <a:pt x="1188938" y="630849"/>
                    <a:pt x="1188938" y="406400"/>
                  </a:cubicBezTo>
                  <a:cubicBezTo>
                    <a:pt x="1188938" y="181951"/>
                    <a:pt x="922785" y="0"/>
                    <a:pt x="594469" y="0"/>
                  </a:cubicBezTo>
                  <a:close/>
                </a:path>
              </a:pathLst>
            </a:custGeom>
            <a:solidFill>
              <a:srgbClr val="CFDEF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11463" y="47625"/>
              <a:ext cx="966012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841542" y="4952496"/>
            <a:ext cx="5191780" cy="3440621"/>
            <a:chOff x="0" y="0"/>
            <a:chExt cx="1226488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26488" cy="812800"/>
            </a:xfrm>
            <a:custGeom>
              <a:avLst/>
              <a:gdLst/>
              <a:ahLst/>
              <a:cxnLst/>
              <a:rect l="l" t="t" r="r" b="b"/>
              <a:pathLst>
                <a:path w="1226488" h="812800">
                  <a:moveTo>
                    <a:pt x="613244" y="0"/>
                  </a:moveTo>
                  <a:cubicBezTo>
                    <a:pt x="274559" y="0"/>
                    <a:pt x="0" y="181951"/>
                    <a:pt x="0" y="406400"/>
                  </a:cubicBezTo>
                  <a:cubicBezTo>
                    <a:pt x="0" y="630849"/>
                    <a:pt x="274559" y="812800"/>
                    <a:pt x="613244" y="812800"/>
                  </a:cubicBezTo>
                  <a:cubicBezTo>
                    <a:pt x="951929" y="812800"/>
                    <a:pt x="1226488" y="630849"/>
                    <a:pt x="1226488" y="406400"/>
                  </a:cubicBezTo>
                  <a:cubicBezTo>
                    <a:pt x="1226488" y="181951"/>
                    <a:pt x="951929" y="0"/>
                    <a:pt x="613244" y="0"/>
                  </a:cubicBezTo>
                  <a:close/>
                </a:path>
              </a:pathLst>
            </a:custGeom>
            <a:solidFill>
              <a:srgbClr val="F8924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14983" y="47625"/>
              <a:ext cx="996521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7578070"/>
            <a:ext cx="5008562" cy="3440621"/>
            <a:chOff x="0" y="0"/>
            <a:chExt cx="1183205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3205" cy="812800"/>
            </a:xfrm>
            <a:custGeom>
              <a:avLst/>
              <a:gdLst/>
              <a:ahLst/>
              <a:cxnLst/>
              <a:rect l="l" t="t" r="r" b="b"/>
              <a:pathLst>
                <a:path w="1183205" h="812800">
                  <a:moveTo>
                    <a:pt x="591602" y="0"/>
                  </a:moveTo>
                  <a:cubicBezTo>
                    <a:pt x="264869" y="0"/>
                    <a:pt x="0" y="181951"/>
                    <a:pt x="0" y="406400"/>
                  </a:cubicBezTo>
                  <a:cubicBezTo>
                    <a:pt x="0" y="630849"/>
                    <a:pt x="264869" y="812800"/>
                    <a:pt x="591602" y="812800"/>
                  </a:cubicBezTo>
                  <a:cubicBezTo>
                    <a:pt x="918335" y="812800"/>
                    <a:pt x="1183205" y="630849"/>
                    <a:pt x="1183205" y="406400"/>
                  </a:cubicBezTo>
                  <a:cubicBezTo>
                    <a:pt x="1183205" y="181951"/>
                    <a:pt x="918335" y="0"/>
                    <a:pt x="591602" y="0"/>
                  </a:cubicBezTo>
                  <a:close/>
                </a:path>
              </a:pathLst>
            </a:custGeom>
            <a:solidFill>
              <a:srgbClr val="F8924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10925" y="47625"/>
              <a:ext cx="961354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673909">
            <a:off x="6344144" y="9989254"/>
            <a:ext cx="4555958" cy="5375378"/>
          </a:xfrm>
          <a:custGeom>
            <a:avLst/>
            <a:gdLst/>
            <a:ahLst/>
            <a:cxnLst/>
            <a:rect l="l" t="t" r="r" b="b"/>
            <a:pathLst>
              <a:path w="4555958" h="5375378">
                <a:moveTo>
                  <a:pt x="0" y="0"/>
                </a:moveTo>
                <a:lnTo>
                  <a:pt x="4555957" y="0"/>
                </a:lnTo>
                <a:lnTo>
                  <a:pt x="4555957" y="5375378"/>
                </a:lnTo>
                <a:lnTo>
                  <a:pt x="0" y="537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l="-20356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5691507" y="10110612"/>
            <a:ext cx="5047885" cy="3440621"/>
            <a:chOff x="0" y="0"/>
            <a:chExt cx="1192494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92494" cy="812800"/>
            </a:xfrm>
            <a:custGeom>
              <a:avLst/>
              <a:gdLst/>
              <a:ahLst/>
              <a:cxnLst/>
              <a:rect l="l" t="t" r="r" b="b"/>
              <a:pathLst>
                <a:path w="1192494" h="812800">
                  <a:moveTo>
                    <a:pt x="596247" y="0"/>
                  </a:moveTo>
                  <a:cubicBezTo>
                    <a:pt x="266949" y="0"/>
                    <a:pt x="0" y="181951"/>
                    <a:pt x="0" y="406400"/>
                  </a:cubicBezTo>
                  <a:cubicBezTo>
                    <a:pt x="0" y="630849"/>
                    <a:pt x="266949" y="812800"/>
                    <a:pt x="596247" y="812800"/>
                  </a:cubicBezTo>
                  <a:cubicBezTo>
                    <a:pt x="925545" y="812800"/>
                    <a:pt x="1192494" y="630849"/>
                    <a:pt x="1192494" y="406400"/>
                  </a:cubicBezTo>
                  <a:cubicBezTo>
                    <a:pt x="1192494" y="181951"/>
                    <a:pt x="925545" y="0"/>
                    <a:pt x="596247" y="0"/>
                  </a:cubicBezTo>
                  <a:close/>
                </a:path>
              </a:pathLst>
            </a:custGeom>
            <a:solidFill>
              <a:srgbClr val="982A2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11796" y="47625"/>
              <a:ext cx="968902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626139" y="13607777"/>
            <a:ext cx="6663401" cy="2988709"/>
            <a:chOff x="0" y="0"/>
            <a:chExt cx="1574138" cy="7060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74138" cy="706042"/>
            </a:xfrm>
            <a:custGeom>
              <a:avLst/>
              <a:gdLst/>
              <a:ahLst/>
              <a:cxnLst/>
              <a:rect l="l" t="t" r="r" b="b"/>
              <a:pathLst>
                <a:path w="1574138" h="706042">
                  <a:moveTo>
                    <a:pt x="787069" y="0"/>
                  </a:moveTo>
                  <a:cubicBezTo>
                    <a:pt x="352383" y="0"/>
                    <a:pt x="0" y="158053"/>
                    <a:pt x="0" y="353021"/>
                  </a:cubicBezTo>
                  <a:cubicBezTo>
                    <a:pt x="0" y="547989"/>
                    <a:pt x="352383" y="706042"/>
                    <a:pt x="787069" y="706042"/>
                  </a:cubicBezTo>
                  <a:cubicBezTo>
                    <a:pt x="1221755" y="706042"/>
                    <a:pt x="1574138" y="547989"/>
                    <a:pt x="1574138" y="353021"/>
                  </a:cubicBezTo>
                  <a:cubicBezTo>
                    <a:pt x="1574138" y="158053"/>
                    <a:pt x="1221755" y="0"/>
                    <a:pt x="787069" y="0"/>
                  </a:cubicBezTo>
                  <a:close/>
                </a:path>
              </a:pathLst>
            </a:custGeom>
            <a:solidFill>
              <a:srgbClr val="485E9D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47575" y="37616"/>
              <a:ext cx="1278987" cy="602234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-673909">
            <a:off x="-3935696" y="4263366"/>
            <a:ext cx="5483411" cy="5375378"/>
          </a:xfrm>
          <a:custGeom>
            <a:avLst/>
            <a:gdLst/>
            <a:ahLst/>
            <a:cxnLst/>
            <a:rect l="l" t="t" r="r" b="b"/>
            <a:pathLst>
              <a:path w="5483411" h="5375378">
                <a:moveTo>
                  <a:pt x="0" y="0"/>
                </a:moveTo>
                <a:lnTo>
                  <a:pt x="5483411" y="0"/>
                </a:lnTo>
                <a:lnTo>
                  <a:pt x="5483411" y="5375378"/>
                </a:lnTo>
                <a:lnTo>
                  <a:pt x="0" y="5375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-626139" y="2476299"/>
            <a:ext cx="6317647" cy="3834289"/>
            <a:chOff x="0" y="0"/>
            <a:chExt cx="1492458" cy="90579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92458" cy="905799"/>
            </a:xfrm>
            <a:custGeom>
              <a:avLst/>
              <a:gdLst/>
              <a:ahLst/>
              <a:cxnLst/>
              <a:rect l="l" t="t" r="r" b="b"/>
              <a:pathLst>
                <a:path w="1492458" h="905799">
                  <a:moveTo>
                    <a:pt x="746229" y="0"/>
                  </a:moveTo>
                  <a:cubicBezTo>
                    <a:pt x="334098" y="0"/>
                    <a:pt x="0" y="202770"/>
                    <a:pt x="0" y="452899"/>
                  </a:cubicBezTo>
                  <a:cubicBezTo>
                    <a:pt x="0" y="703029"/>
                    <a:pt x="334098" y="905799"/>
                    <a:pt x="746229" y="905799"/>
                  </a:cubicBezTo>
                  <a:cubicBezTo>
                    <a:pt x="1158360" y="905799"/>
                    <a:pt x="1492458" y="703029"/>
                    <a:pt x="1492458" y="452899"/>
                  </a:cubicBezTo>
                  <a:cubicBezTo>
                    <a:pt x="1492458" y="202770"/>
                    <a:pt x="1158360" y="0"/>
                    <a:pt x="746229" y="0"/>
                  </a:cubicBezTo>
                  <a:close/>
                </a:path>
              </a:pathLst>
            </a:custGeom>
            <a:solidFill>
              <a:srgbClr val="2D478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39918" y="56344"/>
              <a:ext cx="1212622" cy="764536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86374" y="980165"/>
            <a:ext cx="3654873" cy="1496134"/>
            <a:chOff x="0" y="0"/>
            <a:chExt cx="2509222" cy="10271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509222" cy="1027158"/>
            </a:xfrm>
            <a:custGeom>
              <a:avLst/>
              <a:gdLst/>
              <a:ahLst/>
              <a:cxnLst/>
              <a:rect l="l" t="t" r="r" b="b"/>
              <a:pathLst>
                <a:path w="2509222" h="1027158">
                  <a:moveTo>
                    <a:pt x="1254611" y="0"/>
                  </a:moveTo>
                  <a:cubicBezTo>
                    <a:pt x="561708" y="0"/>
                    <a:pt x="0" y="229937"/>
                    <a:pt x="0" y="513579"/>
                  </a:cubicBezTo>
                  <a:cubicBezTo>
                    <a:pt x="0" y="797221"/>
                    <a:pt x="561708" y="1027158"/>
                    <a:pt x="1254611" y="1027158"/>
                  </a:cubicBezTo>
                  <a:cubicBezTo>
                    <a:pt x="1947513" y="1027158"/>
                    <a:pt x="2509222" y="797221"/>
                    <a:pt x="2509222" y="513579"/>
                  </a:cubicBezTo>
                  <a:cubicBezTo>
                    <a:pt x="2509222" y="229937"/>
                    <a:pt x="1947513" y="0"/>
                    <a:pt x="1254611" y="0"/>
                  </a:cubicBezTo>
                  <a:close/>
                </a:path>
              </a:pathLst>
            </a:custGeom>
            <a:solidFill>
              <a:srgbClr val="F5AB71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235240" y="67721"/>
              <a:ext cx="2038743" cy="863141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143500" y="4857246"/>
            <a:ext cx="5595893" cy="3440621"/>
            <a:chOff x="0" y="0"/>
            <a:chExt cx="1321953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21954" cy="812800"/>
            </a:xfrm>
            <a:custGeom>
              <a:avLst/>
              <a:gdLst/>
              <a:ahLst/>
              <a:cxnLst/>
              <a:rect l="l" t="t" r="r" b="b"/>
              <a:pathLst>
                <a:path w="1321954" h="812800">
                  <a:moveTo>
                    <a:pt x="660977" y="0"/>
                  </a:moveTo>
                  <a:cubicBezTo>
                    <a:pt x="295929" y="0"/>
                    <a:pt x="0" y="181951"/>
                    <a:pt x="0" y="406400"/>
                  </a:cubicBezTo>
                  <a:cubicBezTo>
                    <a:pt x="0" y="630849"/>
                    <a:pt x="295929" y="812800"/>
                    <a:pt x="660977" y="812800"/>
                  </a:cubicBezTo>
                  <a:cubicBezTo>
                    <a:pt x="1026024" y="812800"/>
                    <a:pt x="1321954" y="630849"/>
                    <a:pt x="1321954" y="406400"/>
                  </a:cubicBezTo>
                  <a:cubicBezTo>
                    <a:pt x="1321954" y="181951"/>
                    <a:pt x="1026024" y="0"/>
                    <a:pt x="660977" y="0"/>
                  </a:cubicBezTo>
                  <a:close/>
                </a:path>
              </a:pathLst>
            </a:custGeom>
            <a:solidFill>
              <a:srgbClr val="CFDEFC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123933" y="47625"/>
              <a:ext cx="1074087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021361" y="3711440"/>
            <a:ext cx="2626011" cy="1183905"/>
            <a:chOff x="0" y="0"/>
            <a:chExt cx="1802865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02866" cy="812800"/>
            </a:xfrm>
            <a:custGeom>
              <a:avLst/>
              <a:gdLst/>
              <a:ahLst/>
              <a:cxnLst/>
              <a:rect l="l" t="t" r="r" b="b"/>
              <a:pathLst>
                <a:path w="1802866" h="812800">
                  <a:moveTo>
                    <a:pt x="901433" y="0"/>
                  </a:moveTo>
                  <a:cubicBezTo>
                    <a:pt x="403585" y="0"/>
                    <a:pt x="0" y="181951"/>
                    <a:pt x="0" y="406400"/>
                  </a:cubicBezTo>
                  <a:cubicBezTo>
                    <a:pt x="0" y="630849"/>
                    <a:pt x="403585" y="812800"/>
                    <a:pt x="901433" y="812800"/>
                  </a:cubicBezTo>
                  <a:cubicBezTo>
                    <a:pt x="1399280" y="812800"/>
                    <a:pt x="1802866" y="630849"/>
                    <a:pt x="1802866" y="406400"/>
                  </a:cubicBezTo>
                  <a:cubicBezTo>
                    <a:pt x="1802866" y="181951"/>
                    <a:pt x="1399280" y="0"/>
                    <a:pt x="901433" y="0"/>
                  </a:cubicBezTo>
                  <a:close/>
                </a:path>
              </a:pathLst>
            </a:custGeom>
            <a:solidFill>
              <a:srgbClr val="F5AB71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169019" y="47625"/>
              <a:ext cx="1464828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57604" y="7472137"/>
            <a:ext cx="5081143" cy="3440621"/>
            <a:chOff x="0" y="0"/>
            <a:chExt cx="1200351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200351" cy="812800"/>
            </a:xfrm>
            <a:custGeom>
              <a:avLst/>
              <a:gdLst/>
              <a:ahLst/>
              <a:cxnLst/>
              <a:rect l="l" t="t" r="r" b="b"/>
              <a:pathLst>
                <a:path w="1200351" h="812800">
                  <a:moveTo>
                    <a:pt x="600175" y="0"/>
                  </a:moveTo>
                  <a:cubicBezTo>
                    <a:pt x="268708" y="0"/>
                    <a:pt x="0" y="181951"/>
                    <a:pt x="0" y="406400"/>
                  </a:cubicBezTo>
                  <a:cubicBezTo>
                    <a:pt x="0" y="630849"/>
                    <a:pt x="268708" y="812800"/>
                    <a:pt x="600175" y="812800"/>
                  </a:cubicBezTo>
                  <a:cubicBezTo>
                    <a:pt x="931643" y="812800"/>
                    <a:pt x="1200351" y="630849"/>
                    <a:pt x="1200351" y="406400"/>
                  </a:cubicBezTo>
                  <a:cubicBezTo>
                    <a:pt x="1200351" y="181951"/>
                    <a:pt x="931643" y="0"/>
                    <a:pt x="600175" y="0"/>
                  </a:cubicBezTo>
                  <a:close/>
                </a:path>
              </a:pathLst>
            </a:custGeom>
            <a:solidFill>
              <a:srgbClr val="CFDEFC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12533" y="47625"/>
              <a:ext cx="975285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0" y="6948492"/>
            <a:ext cx="4156983" cy="1183905"/>
            <a:chOff x="0" y="0"/>
            <a:chExt cx="2853941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853941" cy="812800"/>
            </a:xfrm>
            <a:custGeom>
              <a:avLst/>
              <a:gdLst/>
              <a:ahLst/>
              <a:cxnLst/>
              <a:rect l="l" t="t" r="r" b="b"/>
              <a:pathLst>
                <a:path w="2853941" h="812800">
                  <a:moveTo>
                    <a:pt x="1426971" y="0"/>
                  </a:moveTo>
                  <a:cubicBezTo>
                    <a:pt x="638877" y="0"/>
                    <a:pt x="0" y="181951"/>
                    <a:pt x="0" y="406400"/>
                  </a:cubicBezTo>
                  <a:cubicBezTo>
                    <a:pt x="0" y="630849"/>
                    <a:pt x="638877" y="812800"/>
                    <a:pt x="1426971" y="812800"/>
                  </a:cubicBezTo>
                  <a:cubicBezTo>
                    <a:pt x="2215065" y="812800"/>
                    <a:pt x="2853941" y="630849"/>
                    <a:pt x="2853941" y="406400"/>
                  </a:cubicBezTo>
                  <a:cubicBezTo>
                    <a:pt x="2853941" y="181951"/>
                    <a:pt x="2215065" y="0"/>
                    <a:pt x="1426971" y="0"/>
                  </a:cubicBezTo>
                  <a:close/>
                </a:path>
              </a:pathLst>
            </a:custGeom>
            <a:solidFill>
              <a:srgbClr val="F5AB71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267557" y="47625"/>
              <a:ext cx="2318827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691507" y="10015362"/>
            <a:ext cx="4595493" cy="3440621"/>
            <a:chOff x="0" y="0"/>
            <a:chExt cx="1085623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85623" cy="812800"/>
            </a:xfrm>
            <a:custGeom>
              <a:avLst/>
              <a:gdLst/>
              <a:ahLst/>
              <a:cxnLst/>
              <a:rect l="l" t="t" r="r" b="b"/>
              <a:pathLst>
                <a:path w="1085623" h="812800">
                  <a:moveTo>
                    <a:pt x="542811" y="0"/>
                  </a:moveTo>
                  <a:cubicBezTo>
                    <a:pt x="243025" y="0"/>
                    <a:pt x="0" y="181951"/>
                    <a:pt x="0" y="406400"/>
                  </a:cubicBezTo>
                  <a:cubicBezTo>
                    <a:pt x="0" y="630849"/>
                    <a:pt x="243025" y="812800"/>
                    <a:pt x="542811" y="812800"/>
                  </a:cubicBezTo>
                  <a:cubicBezTo>
                    <a:pt x="842598" y="812800"/>
                    <a:pt x="1085623" y="630849"/>
                    <a:pt x="1085623" y="406400"/>
                  </a:cubicBezTo>
                  <a:cubicBezTo>
                    <a:pt x="1085623" y="181951"/>
                    <a:pt x="842598" y="0"/>
                    <a:pt x="542811" y="0"/>
                  </a:cubicBezTo>
                  <a:close/>
                </a:path>
              </a:pathLst>
            </a:custGeom>
            <a:solidFill>
              <a:srgbClr val="F89240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101777" y="47625"/>
              <a:ext cx="882068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24616" y="9529342"/>
            <a:ext cx="3562384" cy="1183905"/>
            <a:chOff x="0" y="0"/>
            <a:chExt cx="2445725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445725" cy="812800"/>
            </a:xfrm>
            <a:custGeom>
              <a:avLst/>
              <a:gdLst/>
              <a:ahLst/>
              <a:cxnLst/>
              <a:rect l="l" t="t" r="r" b="b"/>
              <a:pathLst>
                <a:path w="2445725" h="812800">
                  <a:moveTo>
                    <a:pt x="1222862" y="0"/>
                  </a:moveTo>
                  <a:cubicBezTo>
                    <a:pt x="547494" y="0"/>
                    <a:pt x="0" y="181951"/>
                    <a:pt x="0" y="406400"/>
                  </a:cubicBezTo>
                  <a:cubicBezTo>
                    <a:pt x="0" y="630849"/>
                    <a:pt x="547494" y="812800"/>
                    <a:pt x="1222862" y="812800"/>
                  </a:cubicBezTo>
                  <a:cubicBezTo>
                    <a:pt x="1898231" y="812800"/>
                    <a:pt x="2445725" y="630849"/>
                    <a:pt x="2445725" y="406400"/>
                  </a:cubicBezTo>
                  <a:cubicBezTo>
                    <a:pt x="2445725" y="181951"/>
                    <a:pt x="1898231" y="0"/>
                    <a:pt x="1222862" y="0"/>
                  </a:cubicBezTo>
                  <a:close/>
                </a:path>
              </a:pathLst>
            </a:custGeom>
            <a:solidFill>
              <a:srgbClr val="F5AB71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229287" y="47625"/>
              <a:ext cx="1987151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-995617" y="12089244"/>
            <a:ext cx="7383418" cy="4297083"/>
            <a:chOff x="0" y="0"/>
            <a:chExt cx="1744232" cy="101512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744232" cy="1015127"/>
            </a:xfrm>
            <a:custGeom>
              <a:avLst/>
              <a:gdLst/>
              <a:ahLst/>
              <a:cxnLst/>
              <a:rect l="l" t="t" r="r" b="b"/>
              <a:pathLst>
                <a:path w="1744232" h="1015127">
                  <a:moveTo>
                    <a:pt x="872116" y="0"/>
                  </a:moveTo>
                  <a:cubicBezTo>
                    <a:pt x="390460" y="0"/>
                    <a:pt x="0" y="227244"/>
                    <a:pt x="0" y="507564"/>
                  </a:cubicBezTo>
                  <a:cubicBezTo>
                    <a:pt x="0" y="787883"/>
                    <a:pt x="390460" y="1015127"/>
                    <a:pt x="872116" y="1015127"/>
                  </a:cubicBezTo>
                  <a:cubicBezTo>
                    <a:pt x="1353773" y="1015127"/>
                    <a:pt x="1744232" y="787883"/>
                    <a:pt x="1744232" y="507564"/>
                  </a:cubicBezTo>
                  <a:cubicBezTo>
                    <a:pt x="1744232" y="227244"/>
                    <a:pt x="1353773" y="0"/>
                    <a:pt x="872116" y="0"/>
                  </a:cubicBezTo>
                  <a:close/>
                </a:path>
              </a:pathLst>
            </a:custGeom>
            <a:solidFill>
              <a:srgbClr val="2D4783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163522" y="66593"/>
              <a:ext cx="1417189" cy="853366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-5772" y="11294916"/>
            <a:ext cx="2692152" cy="794328"/>
            <a:chOff x="0" y="0"/>
            <a:chExt cx="1848274" cy="545339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48274" cy="545339"/>
            </a:xfrm>
            <a:custGeom>
              <a:avLst/>
              <a:gdLst/>
              <a:ahLst/>
              <a:cxnLst/>
              <a:rect l="l" t="t" r="r" b="b"/>
              <a:pathLst>
                <a:path w="1848274" h="545339">
                  <a:moveTo>
                    <a:pt x="924137" y="0"/>
                  </a:moveTo>
                  <a:cubicBezTo>
                    <a:pt x="413750" y="0"/>
                    <a:pt x="0" y="122078"/>
                    <a:pt x="0" y="272670"/>
                  </a:cubicBezTo>
                  <a:cubicBezTo>
                    <a:pt x="0" y="423261"/>
                    <a:pt x="413750" y="545339"/>
                    <a:pt x="924137" y="545339"/>
                  </a:cubicBezTo>
                  <a:cubicBezTo>
                    <a:pt x="1434524" y="545339"/>
                    <a:pt x="1848274" y="423261"/>
                    <a:pt x="1848274" y="272670"/>
                  </a:cubicBezTo>
                  <a:cubicBezTo>
                    <a:pt x="1848274" y="122078"/>
                    <a:pt x="1434524" y="0"/>
                    <a:pt x="924137" y="0"/>
                  </a:cubicBezTo>
                  <a:close/>
                </a:path>
              </a:pathLst>
            </a:custGeom>
            <a:solidFill>
              <a:srgbClr val="F5AB71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173276" y="22551"/>
              <a:ext cx="1501723" cy="471663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53" name="Freeform 53"/>
          <p:cNvSpPr/>
          <p:nvPr/>
        </p:nvSpPr>
        <p:spPr>
          <a:xfrm rot="-5097314">
            <a:off x="8448716" y="1767828"/>
            <a:ext cx="1298089" cy="988908"/>
          </a:xfrm>
          <a:custGeom>
            <a:avLst/>
            <a:gdLst/>
            <a:ahLst/>
            <a:cxnLst/>
            <a:rect l="l" t="t" r="r" b="b"/>
            <a:pathLst>
              <a:path w="1298089" h="988908">
                <a:moveTo>
                  <a:pt x="0" y="0"/>
                </a:moveTo>
                <a:lnTo>
                  <a:pt x="1298089" y="0"/>
                </a:lnTo>
                <a:lnTo>
                  <a:pt x="1298089" y="988908"/>
                </a:lnTo>
                <a:lnTo>
                  <a:pt x="0" y="9889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3268" y="17117458"/>
            <a:ext cx="1402014" cy="1081634"/>
          </a:xfrm>
          <a:prstGeom prst="rect">
            <a:avLst/>
          </a:prstGeom>
        </p:spPr>
      </p:pic>
      <p:sp>
        <p:nvSpPr>
          <p:cNvPr id="55" name="Freeform 55"/>
          <p:cNvSpPr/>
          <p:nvPr/>
        </p:nvSpPr>
        <p:spPr>
          <a:xfrm>
            <a:off x="-114128" y="8188293"/>
            <a:ext cx="1386560" cy="1565930"/>
          </a:xfrm>
          <a:custGeom>
            <a:avLst/>
            <a:gdLst/>
            <a:ahLst/>
            <a:cxnLst/>
            <a:rect l="l" t="t" r="r" b="b"/>
            <a:pathLst>
              <a:path w="1386560" h="1565930">
                <a:moveTo>
                  <a:pt x="0" y="0"/>
                </a:moveTo>
                <a:lnTo>
                  <a:pt x="1386560" y="0"/>
                </a:lnTo>
                <a:lnTo>
                  <a:pt x="1386560" y="1565930"/>
                </a:lnTo>
                <a:lnTo>
                  <a:pt x="0" y="156593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4311589" y="10733709"/>
            <a:ext cx="1413254" cy="1824624"/>
          </a:xfrm>
          <a:custGeom>
            <a:avLst/>
            <a:gdLst/>
            <a:ahLst/>
            <a:cxnLst/>
            <a:rect l="l" t="t" r="r" b="b"/>
            <a:pathLst>
              <a:path w="1413254" h="1824624">
                <a:moveTo>
                  <a:pt x="0" y="0"/>
                </a:moveTo>
                <a:lnTo>
                  <a:pt x="1413254" y="0"/>
                </a:lnTo>
                <a:lnTo>
                  <a:pt x="1413254" y="1824624"/>
                </a:lnTo>
                <a:lnTo>
                  <a:pt x="0" y="182462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154650" y="1039274"/>
            <a:ext cx="1387328" cy="1936625"/>
          </a:xfrm>
          <a:custGeom>
            <a:avLst/>
            <a:gdLst/>
            <a:ahLst/>
            <a:cxnLst/>
            <a:rect l="l" t="t" r="r" b="b"/>
            <a:pathLst>
              <a:path w="1387328" h="1936625">
                <a:moveTo>
                  <a:pt x="0" y="0"/>
                </a:moveTo>
                <a:lnTo>
                  <a:pt x="1387328" y="0"/>
                </a:lnTo>
                <a:lnTo>
                  <a:pt x="1387328" y="1936625"/>
                </a:lnTo>
                <a:lnTo>
                  <a:pt x="0" y="193662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143500" y="2684870"/>
            <a:ext cx="2124049" cy="1666635"/>
          </a:xfrm>
          <a:prstGeom prst="rect">
            <a:avLst/>
          </a:prstGeom>
        </p:spPr>
      </p:pic>
      <p:grpSp>
        <p:nvGrpSpPr>
          <p:cNvPr id="59" name="Group 59"/>
          <p:cNvGrpSpPr/>
          <p:nvPr/>
        </p:nvGrpSpPr>
        <p:grpSpPr>
          <a:xfrm>
            <a:off x="6840930" y="13903659"/>
            <a:ext cx="3562384" cy="1183905"/>
            <a:chOff x="0" y="0"/>
            <a:chExt cx="2445725" cy="8128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445725" cy="812800"/>
            </a:xfrm>
            <a:custGeom>
              <a:avLst/>
              <a:gdLst/>
              <a:ahLst/>
              <a:cxnLst/>
              <a:rect l="l" t="t" r="r" b="b"/>
              <a:pathLst>
                <a:path w="2445725" h="812800">
                  <a:moveTo>
                    <a:pt x="1222862" y="0"/>
                  </a:moveTo>
                  <a:cubicBezTo>
                    <a:pt x="547494" y="0"/>
                    <a:pt x="0" y="181951"/>
                    <a:pt x="0" y="406400"/>
                  </a:cubicBezTo>
                  <a:cubicBezTo>
                    <a:pt x="0" y="630849"/>
                    <a:pt x="547494" y="812800"/>
                    <a:pt x="1222862" y="812800"/>
                  </a:cubicBezTo>
                  <a:cubicBezTo>
                    <a:pt x="1898231" y="812800"/>
                    <a:pt x="2445725" y="630849"/>
                    <a:pt x="2445725" y="406400"/>
                  </a:cubicBezTo>
                  <a:cubicBezTo>
                    <a:pt x="2445725" y="181951"/>
                    <a:pt x="1898231" y="0"/>
                    <a:pt x="1222862" y="0"/>
                  </a:cubicBezTo>
                  <a:close/>
                </a:path>
              </a:pathLst>
            </a:custGeom>
            <a:solidFill>
              <a:srgbClr val="F5AB71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229287" y="47625"/>
              <a:ext cx="1987151" cy="688975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909918" y="15137266"/>
            <a:ext cx="5191780" cy="2371752"/>
            <a:chOff x="0" y="0"/>
            <a:chExt cx="1226488" cy="56029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226488" cy="560294"/>
            </a:xfrm>
            <a:custGeom>
              <a:avLst/>
              <a:gdLst/>
              <a:ahLst/>
              <a:cxnLst/>
              <a:rect l="l" t="t" r="r" b="b"/>
              <a:pathLst>
                <a:path w="1226488" h="560294">
                  <a:moveTo>
                    <a:pt x="613244" y="0"/>
                  </a:moveTo>
                  <a:cubicBezTo>
                    <a:pt x="274559" y="0"/>
                    <a:pt x="0" y="125426"/>
                    <a:pt x="0" y="280147"/>
                  </a:cubicBezTo>
                  <a:cubicBezTo>
                    <a:pt x="0" y="434868"/>
                    <a:pt x="274559" y="560294"/>
                    <a:pt x="613244" y="560294"/>
                  </a:cubicBezTo>
                  <a:cubicBezTo>
                    <a:pt x="951929" y="560294"/>
                    <a:pt x="1226488" y="434868"/>
                    <a:pt x="1226488" y="280147"/>
                  </a:cubicBezTo>
                  <a:cubicBezTo>
                    <a:pt x="1226488" y="125426"/>
                    <a:pt x="951929" y="0"/>
                    <a:pt x="613244" y="0"/>
                  </a:cubicBezTo>
                  <a:close/>
                </a:path>
              </a:pathLst>
            </a:custGeom>
            <a:solidFill>
              <a:srgbClr val="F89240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114983" y="23953"/>
              <a:ext cx="996521" cy="483814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5401669" y="15137266"/>
            <a:ext cx="5466309" cy="2371752"/>
            <a:chOff x="0" y="0"/>
            <a:chExt cx="1291341" cy="560294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291341" cy="560294"/>
            </a:xfrm>
            <a:custGeom>
              <a:avLst/>
              <a:gdLst/>
              <a:ahLst/>
              <a:cxnLst/>
              <a:rect l="l" t="t" r="r" b="b"/>
              <a:pathLst>
                <a:path w="1291341" h="560294">
                  <a:moveTo>
                    <a:pt x="645671" y="0"/>
                  </a:moveTo>
                  <a:cubicBezTo>
                    <a:pt x="289077" y="0"/>
                    <a:pt x="0" y="125426"/>
                    <a:pt x="0" y="280147"/>
                  </a:cubicBezTo>
                  <a:cubicBezTo>
                    <a:pt x="0" y="434868"/>
                    <a:pt x="289077" y="560294"/>
                    <a:pt x="645671" y="560294"/>
                  </a:cubicBezTo>
                  <a:cubicBezTo>
                    <a:pt x="1002265" y="560294"/>
                    <a:pt x="1291341" y="434868"/>
                    <a:pt x="1291341" y="280147"/>
                  </a:cubicBezTo>
                  <a:cubicBezTo>
                    <a:pt x="1291341" y="125426"/>
                    <a:pt x="1002265" y="0"/>
                    <a:pt x="645671" y="0"/>
                  </a:cubicBezTo>
                  <a:close/>
                </a:path>
              </a:pathLst>
            </a:custGeom>
            <a:solidFill>
              <a:srgbClr val="CFDEFC"/>
            </a:solidFill>
          </p:spPr>
        </p:sp>
        <p:sp>
          <p:nvSpPr>
            <p:cNvPr id="67" name="TextBox 67"/>
            <p:cNvSpPr txBox="1"/>
            <p:nvPr/>
          </p:nvSpPr>
          <p:spPr>
            <a:xfrm>
              <a:off x="121063" y="23953"/>
              <a:ext cx="1049215" cy="483814"/>
            </a:xfrm>
            <a:prstGeom prst="rect">
              <a:avLst/>
            </a:prstGeom>
          </p:spPr>
          <p:txBody>
            <a:bodyPr lIns="51842" tIns="51842" rIns="51842" bIns="51842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68" name="Freeform 68"/>
          <p:cNvSpPr/>
          <p:nvPr/>
        </p:nvSpPr>
        <p:spPr>
          <a:xfrm>
            <a:off x="3183083" y="17463308"/>
            <a:ext cx="2201189" cy="792470"/>
          </a:xfrm>
          <a:custGeom>
            <a:avLst/>
            <a:gdLst/>
            <a:ahLst/>
            <a:cxnLst/>
            <a:rect l="l" t="t" r="r" b="b"/>
            <a:pathLst>
              <a:path w="2201189" h="792470">
                <a:moveTo>
                  <a:pt x="0" y="0"/>
                </a:moveTo>
                <a:lnTo>
                  <a:pt x="2201188" y="0"/>
                </a:lnTo>
                <a:lnTo>
                  <a:pt x="2201188" y="792470"/>
                </a:lnTo>
                <a:lnTo>
                  <a:pt x="0" y="79247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69" name="TextBox 69"/>
          <p:cNvSpPr txBox="1"/>
          <p:nvPr/>
        </p:nvSpPr>
        <p:spPr>
          <a:xfrm>
            <a:off x="154650" y="12584792"/>
            <a:ext cx="5247019" cy="359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Réorganiser la distribution des traitements / grouper les moments de prises / zone identifiée / chariot, piluliers / ...</a:t>
            </a:r>
          </a:p>
          <a:p>
            <a:pPr marL="0" lvl="0" indent="0" algn="ctr">
              <a:lnSpc>
                <a:spcPts val="650"/>
              </a:lnSpc>
              <a:spcBef>
                <a:spcPct val="0"/>
              </a:spcBef>
            </a:pPr>
            <a:endParaRPr lang="en-US" sz="2000" u="none" strike="noStrike" spc="150">
              <a:solidFill>
                <a:srgbClr val="F0F2ED"/>
              </a:solidFill>
              <a:latin typeface="Now"/>
            </a:endParaRPr>
          </a:p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Avoir du personnel dédié </a:t>
            </a:r>
          </a:p>
          <a:p>
            <a:pPr marL="0" lvl="0" indent="0" algn="ctr">
              <a:lnSpc>
                <a:spcPts val="650"/>
              </a:lnSpc>
              <a:spcBef>
                <a:spcPct val="0"/>
              </a:spcBef>
            </a:pPr>
            <a:endParaRPr lang="en-US" sz="2000" u="none" strike="noStrike" spc="150">
              <a:solidFill>
                <a:srgbClr val="F0F2ED"/>
              </a:solidFill>
              <a:latin typeface="Now"/>
            </a:endParaRPr>
          </a:p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Confier le téléphone à éducateur (avec relai si urgence)</a:t>
            </a:r>
          </a:p>
          <a:p>
            <a:pPr marL="0" lvl="0" indent="0" algn="ctr">
              <a:lnSpc>
                <a:spcPts val="650"/>
              </a:lnSpc>
              <a:spcBef>
                <a:spcPct val="0"/>
              </a:spcBef>
            </a:pPr>
            <a:endParaRPr lang="en-US" sz="2000" u="none" strike="noStrike" spc="150">
              <a:solidFill>
                <a:srgbClr val="F0F2ED"/>
              </a:solidFill>
              <a:latin typeface="Now"/>
            </a:endParaRPr>
          </a:p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Porter gilet, casque antibruit, brassard “ne pas déranger”</a:t>
            </a:r>
          </a:p>
          <a:p>
            <a:pPr marL="0" lvl="0" indent="0" algn="ctr">
              <a:lnSpc>
                <a:spcPts val="650"/>
              </a:lnSpc>
              <a:spcBef>
                <a:spcPct val="0"/>
              </a:spcBef>
            </a:pPr>
            <a:endParaRPr lang="en-US" sz="2000" u="none" strike="noStrike" spc="150">
              <a:solidFill>
                <a:srgbClr val="F0F2ED"/>
              </a:solidFill>
              <a:latin typeface="Now"/>
            </a:endParaRPr>
          </a:p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Communiquer sur enjeux 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241247" y="17518543"/>
            <a:ext cx="5083142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spc="329">
                <a:solidFill>
                  <a:srgbClr val="0C3169"/>
                </a:solidFill>
                <a:latin typeface="Aileron Bold"/>
              </a:rPr>
              <a:t>RETROUVEZ TOUTE L’INFO SUR NOTRE SITE INTERNET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273268" y="132166"/>
            <a:ext cx="9801374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lang="en-US" sz="1700" b="1" spc="85" dirty="0">
                <a:solidFill>
                  <a:srgbClr val="0C3169"/>
                </a:solidFill>
                <a:latin typeface="Safira March"/>
              </a:rPr>
              <a:t>Interruption de </a:t>
            </a:r>
            <a:r>
              <a:rPr lang="en-US" sz="1700" b="1" spc="85" dirty="0" err="1">
                <a:solidFill>
                  <a:srgbClr val="0C3169"/>
                </a:solidFill>
                <a:latin typeface="Safira March"/>
              </a:rPr>
              <a:t>tâches</a:t>
            </a:r>
            <a:r>
              <a:rPr lang="en-US" sz="1700" b="1" spc="85" dirty="0">
                <a:solidFill>
                  <a:srgbClr val="0C3169"/>
                </a:solidFill>
                <a:latin typeface="Safira March"/>
              </a:rPr>
              <a:t> et </a:t>
            </a:r>
            <a:r>
              <a:rPr lang="en-US" sz="1700" b="1" spc="85" dirty="0" err="1">
                <a:solidFill>
                  <a:srgbClr val="0C3169"/>
                </a:solidFill>
                <a:latin typeface="Safira March"/>
              </a:rPr>
              <a:t>erreur</a:t>
            </a:r>
            <a:r>
              <a:rPr lang="en-US" sz="1700" b="1" spc="85" dirty="0">
                <a:solidFill>
                  <a:srgbClr val="0C3169"/>
                </a:solidFill>
                <a:latin typeface="Safira March"/>
              </a:rPr>
              <a:t> </a:t>
            </a:r>
            <a:r>
              <a:rPr lang="en-US" sz="1700" b="1" spc="85" dirty="0" err="1">
                <a:solidFill>
                  <a:srgbClr val="0C3169"/>
                </a:solidFill>
                <a:latin typeface="Safira March"/>
              </a:rPr>
              <a:t>médicamenteuse</a:t>
            </a:r>
            <a:r>
              <a:rPr lang="en-US" sz="1700" b="1" spc="85" dirty="0">
                <a:solidFill>
                  <a:srgbClr val="0C3169"/>
                </a:solidFill>
                <a:latin typeface="Safira March"/>
              </a:rPr>
              <a:t> </a:t>
            </a:r>
            <a:r>
              <a:rPr lang="en-US" sz="1100" spc="85" dirty="0">
                <a:solidFill>
                  <a:srgbClr val="0C3169"/>
                </a:solidFill>
                <a:latin typeface="Safira March"/>
              </a:rPr>
              <a:t>(</a:t>
            </a:r>
            <a:r>
              <a:rPr lang="en-US" sz="1100" spc="85" dirty="0" err="1">
                <a:solidFill>
                  <a:srgbClr val="0C3169"/>
                </a:solidFill>
                <a:latin typeface="Safira March"/>
              </a:rPr>
              <a:t>étapes</a:t>
            </a:r>
            <a:r>
              <a:rPr lang="en-US" sz="1100" spc="85" dirty="0">
                <a:solidFill>
                  <a:srgbClr val="0C3169"/>
                </a:solidFill>
                <a:latin typeface="Safira March"/>
              </a:rPr>
              <a:t> de </a:t>
            </a:r>
            <a:r>
              <a:rPr lang="en-US" sz="1100" spc="85" dirty="0" err="1">
                <a:solidFill>
                  <a:srgbClr val="0C3169"/>
                </a:solidFill>
                <a:latin typeface="Safira March"/>
              </a:rPr>
              <a:t>préparation</a:t>
            </a:r>
            <a:r>
              <a:rPr lang="en-US" sz="1100" spc="85" dirty="0">
                <a:solidFill>
                  <a:srgbClr val="0C3169"/>
                </a:solidFill>
                <a:latin typeface="Safira March"/>
              </a:rPr>
              <a:t> des </a:t>
            </a:r>
            <a:r>
              <a:rPr lang="en-US" sz="1100" spc="85" dirty="0" err="1" smtClean="0">
                <a:solidFill>
                  <a:srgbClr val="0C3169"/>
                </a:solidFill>
                <a:latin typeface="Safira March"/>
              </a:rPr>
              <a:t>traitements</a:t>
            </a:r>
            <a:r>
              <a:rPr lang="en-US" sz="1100" spc="85" dirty="0" smtClean="0">
                <a:solidFill>
                  <a:srgbClr val="0C3169"/>
                </a:solidFill>
                <a:latin typeface="Safira March"/>
              </a:rPr>
              <a:t>, verification des </a:t>
            </a:r>
            <a:r>
              <a:rPr lang="en-US" sz="1100" spc="85" dirty="0" err="1" smtClean="0">
                <a:solidFill>
                  <a:srgbClr val="0C3169"/>
                </a:solidFill>
                <a:latin typeface="Safira March"/>
              </a:rPr>
              <a:t>piluliers</a:t>
            </a:r>
            <a:r>
              <a:rPr lang="en-US" sz="1100" spc="85" dirty="0" smtClean="0">
                <a:solidFill>
                  <a:srgbClr val="0C3169"/>
                </a:solidFill>
                <a:latin typeface="Safira March"/>
              </a:rPr>
              <a:t>, </a:t>
            </a:r>
            <a:r>
              <a:rPr lang="en-US" sz="1100" spc="85" dirty="0">
                <a:solidFill>
                  <a:srgbClr val="0C3169"/>
                </a:solidFill>
                <a:latin typeface="Safira March"/>
              </a:rPr>
              <a:t>administration </a:t>
            </a:r>
            <a:r>
              <a:rPr lang="en-US" sz="1100" spc="85" dirty="0" smtClean="0">
                <a:solidFill>
                  <a:srgbClr val="0C3169"/>
                </a:solidFill>
                <a:latin typeface="Safira March"/>
              </a:rPr>
              <a:t>/ </a:t>
            </a:r>
            <a:r>
              <a:rPr lang="en-US" sz="1100" spc="85" dirty="0">
                <a:solidFill>
                  <a:srgbClr val="0C3169"/>
                </a:solidFill>
                <a:latin typeface="Safira March"/>
              </a:rPr>
              <a:t>aide à la </a:t>
            </a:r>
            <a:r>
              <a:rPr lang="en-US" sz="1100" spc="85" dirty="0" err="1">
                <a:solidFill>
                  <a:srgbClr val="0C3169"/>
                </a:solidFill>
                <a:latin typeface="Safira March"/>
              </a:rPr>
              <a:t>prise</a:t>
            </a:r>
            <a:r>
              <a:rPr lang="en-US" sz="1100" spc="85" dirty="0">
                <a:solidFill>
                  <a:srgbClr val="0C3169"/>
                </a:solidFill>
                <a:latin typeface="Safira March"/>
              </a:rPr>
              <a:t>, </a:t>
            </a:r>
            <a:r>
              <a:rPr lang="en-US" sz="1100" spc="85" dirty="0" err="1">
                <a:solidFill>
                  <a:srgbClr val="0C3169"/>
                </a:solidFill>
                <a:latin typeface="Safira March"/>
              </a:rPr>
              <a:t>traçabilité</a:t>
            </a:r>
            <a:r>
              <a:rPr lang="en-US" sz="1100" spc="85" dirty="0">
                <a:solidFill>
                  <a:srgbClr val="0C3169"/>
                </a:solidFill>
                <a:latin typeface="Safira March"/>
              </a:rPr>
              <a:t>)</a:t>
            </a:r>
          </a:p>
          <a:p>
            <a:pPr algn="r">
              <a:lnSpc>
                <a:spcPts val="3600"/>
              </a:lnSpc>
            </a:pPr>
            <a:endParaRPr lang="en-US" sz="1700" spc="85" dirty="0">
              <a:solidFill>
                <a:srgbClr val="0C3169"/>
              </a:solidFill>
              <a:latin typeface="Safira March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227692" y="3149777"/>
            <a:ext cx="4790524" cy="269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F0F2ED"/>
                </a:solidFill>
                <a:latin typeface="Now"/>
              </a:rPr>
              <a:t>Raison : soi-même ou externe. </a:t>
            </a:r>
          </a:p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F0F2ED"/>
                </a:solidFill>
                <a:latin typeface="Now"/>
              </a:rPr>
              <a:t>Conséquences : rupture dans le déroulement de l’activité, perturbation de la concentration, altération de la performance</a:t>
            </a:r>
          </a:p>
          <a:p>
            <a:pPr algn="ctr">
              <a:lnSpc>
                <a:spcPts val="650"/>
              </a:lnSpc>
            </a:pPr>
            <a:endParaRPr lang="en-US" sz="2000" spc="150">
              <a:solidFill>
                <a:srgbClr val="F0F2ED"/>
              </a:solidFill>
              <a:latin typeface="Now"/>
            </a:endParaRPr>
          </a:p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F0F2ED"/>
                </a:solidFill>
                <a:latin typeface="Now"/>
              </a:rPr>
              <a:t>Retrouvé dans la majorité des causes d’erreurs médicamenteuses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865631" y="1065890"/>
            <a:ext cx="3162102" cy="1344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3647">
                <a:solidFill>
                  <a:srgbClr val="0C3169"/>
                </a:solidFill>
                <a:latin typeface="Norwester"/>
              </a:rPr>
              <a:t>C’est quoi  l’interruption de tâche?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5724843" y="5275806"/>
            <a:ext cx="4315795" cy="258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B6453C"/>
                </a:solidFill>
                <a:latin typeface="Now"/>
              </a:rPr>
              <a:t>5 à 6 sur une étape de délivrance de 30 minutes à 1 heure (selon les organisations)</a:t>
            </a:r>
          </a:p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B6453C"/>
                </a:solidFill>
                <a:latin typeface="Now"/>
              </a:rPr>
              <a:t>Jusqu’à 1 à 2 par délivrance par résident ! </a:t>
            </a:r>
          </a:p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B6453C"/>
                </a:solidFill>
                <a:latin typeface="Now Bold"/>
              </a:rPr>
              <a:t>C’est le quotidien des équipes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6993086" y="3779410"/>
            <a:ext cx="2654286" cy="906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65"/>
              </a:lnSpc>
              <a:spcBef>
                <a:spcPct val="0"/>
              </a:spcBef>
            </a:pPr>
            <a:r>
              <a:rPr lang="en-US" sz="3647" u="none" strike="noStrike">
                <a:solidFill>
                  <a:srgbClr val="0C3169"/>
                </a:solidFill>
                <a:latin typeface="Norwester"/>
              </a:rPr>
              <a:t>C’est fréquent?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351001" y="8184545"/>
            <a:ext cx="4395292" cy="193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D46053"/>
                </a:solidFill>
                <a:latin typeface="Now"/>
              </a:rPr>
              <a:t>Téléphone, collègues, résidents, dysfonctionnement tablette, soins imprévus...</a:t>
            </a:r>
          </a:p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D46053"/>
                </a:solidFill>
                <a:latin typeface="Now Bold"/>
              </a:rPr>
              <a:t>Plus le circuit de distribution est long plus le nombre d’IT augmente !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390103" y="7130114"/>
            <a:ext cx="3434241" cy="906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65"/>
              </a:lnSpc>
              <a:spcBef>
                <a:spcPct val="0"/>
              </a:spcBef>
            </a:pPr>
            <a:r>
              <a:rPr lang="en-US" sz="3647">
                <a:solidFill>
                  <a:srgbClr val="0C3169"/>
                </a:solidFill>
                <a:latin typeface="Norwester"/>
              </a:rPr>
              <a:t>Quelles sont les causes?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6037262" y="10893709"/>
            <a:ext cx="3808733" cy="226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Actions : s’observer sur une journée ou 1/2 journée pour connaître les causes</a:t>
            </a:r>
          </a:p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 </a:t>
            </a:r>
          </a:p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Partager les constats et </a:t>
            </a:r>
          </a:p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u="none" strike="noStrike" spc="150">
                <a:solidFill>
                  <a:srgbClr val="F0F2ED"/>
                </a:solidFill>
                <a:latin typeface="Now"/>
              </a:rPr>
              <a:t>trouver des solutions en commun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086503" y="9710964"/>
            <a:ext cx="2954135" cy="906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65"/>
              </a:lnSpc>
              <a:spcBef>
                <a:spcPct val="0"/>
              </a:spcBef>
            </a:pPr>
            <a:r>
              <a:rPr lang="en-US" sz="3647" u="none" strike="noStrike">
                <a:solidFill>
                  <a:srgbClr val="0C3169"/>
                </a:solidFill>
                <a:latin typeface="Norwester"/>
              </a:rPr>
              <a:t>Comment progresser?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237960" y="11544418"/>
            <a:ext cx="2285657" cy="468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65"/>
              </a:lnSpc>
              <a:spcBef>
                <a:spcPct val="0"/>
              </a:spcBef>
            </a:pPr>
            <a:r>
              <a:rPr lang="en-US" sz="3647" u="none" strike="noStrike">
                <a:solidFill>
                  <a:srgbClr val="0C3169"/>
                </a:solidFill>
                <a:latin typeface="Norwester"/>
              </a:rPr>
              <a:t>Exemples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3640283" y="2639025"/>
            <a:ext cx="103340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endParaRPr/>
          </a:p>
        </p:txBody>
      </p:sp>
      <p:sp>
        <p:nvSpPr>
          <p:cNvPr id="82" name="TextBox 82"/>
          <p:cNvSpPr txBox="1"/>
          <p:nvPr/>
        </p:nvSpPr>
        <p:spPr>
          <a:xfrm>
            <a:off x="0" y="16721212"/>
            <a:ext cx="4311589" cy="513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0"/>
              </a:lnSpc>
              <a:spcBef>
                <a:spcPct val="0"/>
              </a:spcBef>
            </a:pPr>
            <a:r>
              <a:rPr lang="en-US" sz="1600" spc="80">
                <a:solidFill>
                  <a:srgbClr val="000000"/>
                </a:solidFill>
                <a:latin typeface="Now"/>
              </a:rPr>
              <a:t>Résultats issus de l’accompagnement 2022/2024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7094960" y="13979979"/>
            <a:ext cx="2954135" cy="906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65"/>
              </a:lnSpc>
              <a:spcBef>
                <a:spcPct val="0"/>
              </a:spcBef>
            </a:pPr>
            <a:r>
              <a:rPr lang="en-US" sz="3647">
                <a:solidFill>
                  <a:srgbClr val="0C3169"/>
                </a:solidFill>
                <a:latin typeface="Norwester"/>
              </a:rPr>
              <a:t>1ers résutats?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5787031" y="15573339"/>
            <a:ext cx="4404446" cy="161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B6453C"/>
                </a:solidFill>
                <a:latin typeface="Now Bold"/>
              </a:rPr>
              <a:t>Interruptions divisées par 2 </a:t>
            </a:r>
          </a:p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B6453C"/>
                </a:solidFill>
                <a:latin typeface="Now"/>
              </a:rPr>
              <a:t>Equipes : moins de stress, de fatigue</a:t>
            </a:r>
          </a:p>
          <a:p>
            <a:pPr algn="ctr">
              <a:lnSpc>
                <a:spcPts val="2600"/>
              </a:lnSpc>
            </a:pPr>
            <a:r>
              <a:rPr lang="en-US" sz="2000" spc="150">
                <a:solidFill>
                  <a:srgbClr val="B6453C"/>
                </a:solidFill>
                <a:latin typeface="Now"/>
              </a:rPr>
              <a:t>Résidents : moins d’erreurs médicamenteuses</a:t>
            </a:r>
          </a:p>
        </p:txBody>
      </p:sp>
      <p:pic>
        <p:nvPicPr>
          <p:cNvPr id="85" name="Picture 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561" y="2752127"/>
            <a:ext cx="1339040" cy="129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239</Words>
  <Application>Microsoft Office PowerPoint</Application>
  <PresentationFormat>Personnalisé</PresentationFormat>
  <Paragraphs>34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Aileron Bold</vt:lpstr>
      <vt:lpstr>Arial</vt:lpstr>
      <vt:lpstr>Calibri</vt:lpstr>
      <vt:lpstr>Now Bold</vt:lpstr>
      <vt:lpstr>Now</vt:lpstr>
      <vt:lpstr>Safira March</vt:lpstr>
      <vt:lpstr>Norwester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How to Get Healthy Skin Free Instagram Story</dc:title>
  <dc:creator>BOUGLE, Céline (ARS-NORMANDIE/DOS/OMEDIT)</dc:creator>
  <cp:lastModifiedBy>BOUGLE, Céline (ARS-NORMANDIE/DOS/OMEDIT)</cp:lastModifiedBy>
  <cp:revision>3</cp:revision>
  <dcterms:created xsi:type="dcterms:W3CDTF">2006-08-16T00:00:00Z</dcterms:created>
  <dcterms:modified xsi:type="dcterms:W3CDTF">2024-03-06T12:07:48Z</dcterms:modified>
  <dc:identifier>DAF3V090MF4</dc:identifier>
</cp:coreProperties>
</file>