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19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33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689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307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077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425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3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79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74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23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97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496EB-DDCE-4618-B227-A32E7D97B112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16545-E48A-40B2-9AD8-606BFD968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00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sv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5214369" y="1158984"/>
            <a:ext cx="2411727" cy="107537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Prescription</a:t>
            </a:r>
          </a:p>
          <a:p>
            <a:r>
              <a:rPr lang="fr-FR" sz="1050" b="1" dirty="0">
                <a:solidFill>
                  <a:srgbClr val="9BBB59">
                    <a:lumMod val="50000"/>
                  </a:srgbClr>
                </a:solidFill>
              </a:rPr>
              <a:t>Médecin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Systématique, écrite, individuelle, datée, signée, informatisée si possible, sans recopiage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8572171" y="1212197"/>
            <a:ext cx="2594659" cy="16956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Dispensation du traitement médicamenteux</a:t>
            </a:r>
          </a:p>
          <a:p>
            <a:r>
              <a:rPr lang="fr-FR" sz="1100" b="1" dirty="0" smtClean="0">
                <a:solidFill>
                  <a:srgbClr val="9BBB59">
                    <a:lumMod val="50000"/>
                  </a:srgbClr>
                </a:solidFill>
              </a:rPr>
              <a:t>Officine* ou PUI</a:t>
            </a:r>
          </a:p>
          <a:p>
            <a:endParaRPr lang="fr-FR" sz="1100" b="1" dirty="0" smtClean="0">
              <a:solidFill>
                <a:srgbClr val="9BBB59">
                  <a:lumMod val="50000"/>
                </a:srgbClr>
              </a:solidFill>
            </a:endParaRPr>
          </a:p>
          <a:p>
            <a:r>
              <a:rPr lang="fr-FR" sz="1050" b="1" dirty="0" smtClean="0">
                <a:solidFill>
                  <a:srgbClr val="9BBB59">
                    <a:lumMod val="50000"/>
                  </a:srgbClr>
                </a:solidFill>
              </a:rPr>
              <a:t>Pharmacien dispensateur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Analyse pharmaceutique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* Ayant passé convention</a:t>
            </a:r>
          </a:p>
          <a:p>
            <a:pPr algn="just"/>
            <a:r>
              <a:rPr lang="fr-FR" sz="1050" b="1" dirty="0" smtClean="0">
                <a:solidFill>
                  <a:srgbClr val="9BBB59">
                    <a:lumMod val="50000"/>
                  </a:srgbClr>
                </a:solidFill>
              </a:rPr>
              <a:t>            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9183144" y="3506392"/>
            <a:ext cx="2696247" cy="145532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  <a:prstDash val="dash"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9BBB59">
                    <a:lumMod val="50000"/>
                  </a:srgbClr>
                </a:solidFill>
              </a:rPr>
              <a:t>Préparation des doses à </a:t>
            </a:r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administrer</a:t>
            </a:r>
          </a:p>
          <a:p>
            <a:r>
              <a:rPr lang="fr-FR" sz="1050" b="1" dirty="0" smtClean="0">
                <a:solidFill>
                  <a:srgbClr val="9BBB59">
                    <a:lumMod val="50000"/>
                  </a:srgbClr>
                </a:solidFill>
              </a:rPr>
              <a:t>Officine ou PUI</a:t>
            </a:r>
            <a:r>
              <a:rPr lang="fr-FR" sz="1050" b="1" dirty="0">
                <a:solidFill>
                  <a:srgbClr val="9BBB59">
                    <a:lumMod val="50000"/>
                  </a:srgbClr>
                </a:solidFill>
              </a:rPr>
              <a:t>	</a:t>
            </a:r>
          </a:p>
          <a:p>
            <a:pPr marL="171450" indent="-171450">
              <a:buFont typeface="Wingdings" panose="05000000000000000000" pitchFamily="2" charset="2"/>
              <a:buChar char="F"/>
            </a:pP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Pharmacien 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F"/>
            </a:pP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Préparateur</a:t>
            </a:r>
            <a:endParaRPr lang="fr-FR" sz="1050" strike="sngStrike" dirty="0" smtClean="0">
              <a:solidFill>
                <a:srgbClr val="9BBB59">
                  <a:lumMod val="50000"/>
                </a:srgbClr>
              </a:solidFill>
            </a:endParaRP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sous contrôle 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effectif du Pharmacien </a:t>
            </a:r>
          </a:p>
          <a:p>
            <a:pPr algn="l"/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2226069" y="4732022"/>
            <a:ext cx="1762054" cy="123901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Administration / traçabilité</a:t>
            </a:r>
          </a:p>
          <a:p>
            <a:r>
              <a:rPr lang="fr-FR" sz="1050" dirty="0">
                <a:solidFill>
                  <a:srgbClr val="9BBB59">
                    <a:lumMod val="50000"/>
                  </a:srgbClr>
                </a:solidFill>
              </a:rPr>
              <a:t>Médecin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IDE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Patient autonome  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(auto administration)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2504087" y="1426801"/>
            <a:ext cx="1764207" cy="99997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Suivi/surveillance</a:t>
            </a:r>
          </a:p>
          <a:p>
            <a:r>
              <a:rPr lang="fr-FR" sz="1050" dirty="0">
                <a:solidFill>
                  <a:srgbClr val="9BBB59">
                    <a:lumMod val="50000"/>
                  </a:srgbClr>
                </a:solidFill>
              </a:rPr>
              <a:t>Médecin, </a:t>
            </a:r>
            <a:endParaRPr lang="fr-FR" sz="1050" dirty="0" smtClean="0">
              <a:solidFill>
                <a:srgbClr val="9BBB59">
                  <a:lumMod val="50000"/>
                </a:srgbClr>
              </a:solidFill>
            </a:endParaRP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IDE</a:t>
            </a:r>
          </a:p>
          <a:p>
            <a:endParaRPr lang="fr-FR" sz="400" dirty="0">
              <a:solidFill>
                <a:srgbClr val="9BBB59">
                  <a:lumMod val="50000"/>
                </a:srgbClr>
              </a:solidFill>
            </a:endParaRPr>
          </a:p>
          <a:p>
            <a:r>
              <a:rPr lang="fr-FR" sz="1050" dirty="0">
                <a:solidFill>
                  <a:srgbClr val="9BBB59">
                    <a:lumMod val="50000"/>
                  </a:srgbClr>
                </a:solidFill>
              </a:rPr>
              <a:t>Aide soignant </a:t>
            </a:r>
            <a:endParaRPr lang="fr-FR" sz="1050" dirty="0" smtClean="0">
              <a:solidFill>
                <a:srgbClr val="9BBB59">
                  <a:lumMod val="50000"/>
                </a:srgbClr>
              </a:solidFill>
            </a:endParaRP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(</a:t>
            </a:r>
            <a:r>
              <a:rPr lang="fr-FR" sz="1050" dirty="0">
                <a:solidFill>
                  <a:srgbClr val="9BBB59">
                    <a:lumMod val="50000"/>
                  </a:srgbClr>
                </a:solidFill>
              </a:rPr>
              <a:t>aide à la prise)</a:t>
            </a: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5256432" y="5749187"/>
            <a:ext cx="1314516" cy="110881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9BBB59">
                    <a:lumMod val="50000"/>
                  </a:srgbClr>
                </a:solidFill>
              </a:rPr>
              <a:t>Transport </a:t>
            </a:r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et stockage </a:t>
            </a:r>
          </a:p>
          <a:p>
            <a:pPr algn="just"/>
            <a:r>
              <a:rPr lang="fr-FR" sz="1050" dirty="0">
                <a:solidFill>
                  <a:srgbClr val="9BBB59">
                    <a:lumMod val="50000"/>
                  </a:srgbClr>
                </a:solidFill>
                <a:sym typeface="Wingdings" panose="05000000000000000000" pitchFamily="2" charset="2"/>
              </a:rPr>
              <a:t> </a:t>
            </a: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IDE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  <a:p>
            <a:pPr algn="l"/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  <a:sym typeface="Wingdings" panose="05000000000000000000" pitchFamily="2" charset="2"/>
              </a:rPr>
              <a:t></a:t>
            </a: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 Pharmacien</a:t>
            </a:r>
            <a:endParaRPr lang="fr-FR" sz="1600" b="1" dirty="0">
              <a:solidFill>
                <a:srgbClr val="9BBB59">
                  <a:lumMod val="50000"/>
                </a:srgbClr>
              </a:solidFill>
            </a:endParaRPr>
          </a:p>
        </p:txBody>
      </p:sp>
      <p:cxnSp>
        <p:nvCxnSpPr>
          <p:cNvPr id="14" name="Connecteur droit avec flèche 13"/>
          <p:cNvCxnSpPr>
            <a:endCxn id="8" idx="1"/>
          </p:cNvCxnSpPr>
          <p:nvPr/>
        </p:nvCxnSpPr>
        <p:spPr>
          <a:xfrm>
            <a:off x="7738968" y="1987218"/>
            <a:ext cx="833203" cy="72809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 flipV="1">
            <a:off x="4199890" y="5753050"/>
            <a:ext cx="938570" cy="30806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cxnSpLocks/>
          </p:cNvCxnSpPr>
          <p:nvPr/>
        </p:nvCxnSpPr>
        <p:spPr>
          <a:xfrm flipH="1">
            <a:off x="8618863" y="3033774"/>
            <a:ext cx="456948" cy="550516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H="1">
            <a:off x="10142623" y="2965646"/>
            <a:ext cx="1" cy="482956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" name="Titre 1"/>
          <p:cNvSpPr txBox="1">
            <a:spLocks/>
          </p:cNvSpPr>
          <p:nvPr/>
        </p:nvSpPr>
        <p:spPr>
          <a:xfrm>
            <a:off x="4888247" y="1531902"/>
            <a:ext cx="294832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19" name="Titre 1"/>
          <p:cNvSpPr txBox="1">
            <a:spLocks/>
          </p:cNvSpPr>
          <p:nvPr/>
        </p:nvSpPr>
        <p:spPr>
          <a:xfrm>
            <a:off x="7951717" y="2178761"/>
            <a:ext cx="294832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20" name="Titre 1"/>
          <p:cNvSpPr txBox="1">
            <a:spLocks/>
          </p:cNvSpPr>
          <p:nvPr/>
        </p:nvSpPr>
        <p:spPr>
          <a:xfrm>
            <a:off x="10236435" y="3106232"/>
            <a:ext cx="294832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21" name="Titre 1"/>
          <p:cNvSpPr txBox="1">
            <a:spLocks/>
          </p:cNvSpPr>
          <p:nvPr/>
        </p:nvSpPr>
        <p:spPr>
          <a:xfrm>
            <a:off x="3924597" y="4439529"/>
            <a:ext cx="294832" cy="327323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prstClr val="white"/>
                </a:solidFill>
              </a:rPr>
              <a:t>5</a:t>
            </a:r>
          </a:p>
        </p:txBody>
      </p:sp>
      <p:sp>
        <p:nvSpPr>
          <p:cNvPr id="22" name="Titre 1"/>
          <p:cNvSpPr txBox="1">
            <a:spLocks/>
          </p:cNvSpPr>
          <p:nvPr/>
        </p:nvSpPr>
        <p:spPr>
          <a:xfrm>
            <a:off x="4294020" y="1809825"/>
            <a:ext cx="299788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prstClr val="white"/>
                </a:solidFill>
              </a:rPr>
              <a:t>6</a:t>
            </a: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5417524" y="4247754"/>
            <a:ext cx="359370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prstClr val="white"/>
                </a:solidFill>
              </a:rPr>
              <a:t>4’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637586" y="2410469"/>
            <a:ext cx="2961158" cy="2223195"/>
          </a:xfrm>
          <a:prstGeom prst="quadArrowCallout">
            <a:avLst>
              <a:gd name="adj1" fmla="val 8569"/>
              <a:gd name="adj2" fmla="val 9232"/>
              <a:gd name="adj3" fmla="val 18515"/>
              <a:gd name="adj4" fmla="val 48123"/>
            </a:avLst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Résident 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</a:rPr>
              <a:t>avec son entourage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</a:rPr>
              <a:t>acteur central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</a:rPr>
              <a:t>(actions éducatives ciblées)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EC7B314-E76A-C142-A4DD-16BC96F95E09}"/>
              </a:ext>
            </a:extLst>
          </p:cNvPr>
          <p:cNvSpPr txBox="1">
            <a:spLocks/>
          </p:cNvSpPr>
          <p:nvPr/>
        </p:nvSpPr>
        <p:spPr>
          <a:xfrm>
            <a:off x="1494393" y="2646217"/>
            <a:ext cx="2202114" cy="182315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9BBB59">
                    <a:lumMod val="50000"/>
                  </a:srgbClr>
                </a:solidFill>
              </a:rPr>
              <a:t>Aide à la </a:t>
            </a:r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prise / traçabilité</a:t>
            </a:r>
          </a:p>
          <a:p>
            <a:r>
              <a:rPr lang="fr-FR" sz="1050" dirty="0">
                <a:solidFill>
                  <a:srgbClr val="9BBB59">
                    <a:lumMod val="50000"/>
                  </a:srgbClr>
                </a:solidFill>
              </a:rPr>
              <a:t>Aide </a:t>
            </a: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soignant </a:t>
            </a: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AES et AMP</a:t>
            </a:r>
          </a:p>
          <a:p>
            <a:r>
              <a:rPr lang="fr-FR" sz="1050" i="1" dirty="0" smtClean="0">
                <a:solidFill>
                  <a:srgbClr val="9BBB59">
                    <a:lumMod val="50000"/>
                  </a:srgbClr>
                </a:solidFill>
              </a:rPr>
              <a:t>Auxiliaires médicaux (aide à la prise dans le cadre des actes </a:t>
            </a:r>
          </a:p>
          <a:p>
            <a:r>
              <a:rPr lang="fr-FR" sz="1050" i="1" dirty="0" smtClean="0">
                <a:solidFill>
                  <a:srgbClr val="9BBB59">
                    <a:lumMod val="50000"/>
                  </a:srgbClr>
                </a:solidFill>
              </a:rPr>
              <a:t>de la vie courante)</a:t>
            </a:r>
          </a:p>
          <a:p>
            <a:r>
              <a:rPr lang="fr-FR" sz="1100" b="1" dirty="0" smtClean="0">
                <a:solidFill>
                  <a:srgbClr val="9BBB59">
                    <a:lumMod val="50000"/>
                  </a:srgbClr>
                </a:solidFill>
              </a:rPr>
              <a:t>en </a:t>
            </a:r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collaboration avec IDE ou selon les protocoles de soins </a:t>
            </a: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FC60FF63-A3A8-E14C-B5B3-4D8A199C507B}"/>
              </a:ext>
            </a:extLst>
          </p:cNvPr>
          <p:cNvSpPr txBox="1">
            <a:spLocks/>
          </p:cNvSpPr>
          <p:nvPr/>
        </p:nvSpPr>
        <p:spPr>
          <a:xfrm>
            <a:off x="3741235" y="3201571"/>
            <a:ext cx="458654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prstClr val="white"/>
                </a:solidFill>
              </a:rPr>
              <a:t>5’</a:t>
            </a:r>
            <a:endParaRPr lang="fr-FR" sz="1600" b="1" dirty="0">
              <a:solidFill>
                <a:prstClr val="white"/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flipV="1">
            <a:off x="4032671" y="3764582"/>
            <a:ext cx="0" cy="53017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803547" y="392983"/>
            <a:ext cx="4317101" cy="547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Circuit du médicament en MAS FAM EEAP</a:t>
            </a:r>
            <a:endParaRPr lang="fr-FR" dirty="0"/>
          </a:p>
        </p:txBody>
      </p:sp>
      <p:pic>
        <p:nvPicPr>
          <p:cNvPr id="2" name="Picture 10" descr="Medical clipboard with stethoscop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0"/>
          <a:stretch/>
        </p:blipFill>
        <p:spPr bwMode="auto">
          <a:xfrm>
            <a:off x="2023969" y="1655098"/>
            <a:ext cx="545935" cy="62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Pharmacien montrant des médicaments. Vecteur Prem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407" y="1613399"/>
            <a:ext cx="618845" cy="73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Pharmacien préparant des médicaments. Vecteur Premi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487" y="4843624"/>
            <a:ext cx="831262" cy="51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Graphique de la santé médicale Vecteur Premi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782" y="6116537"/>
            <a:ext cx="582807" cy="6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Stethoscope. Vector. Flat design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t="12141" r="19712" b="19060"/>
          <a:stretch/>
        </p:blipFill>
        <p:spPr bwMode="auto">
          <a:xfrm flipH="1">
            <a:off x="7465916" y="1212197"/>
            <a:ext cx="468836" cy="62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Connecteur droit avec flèche 29"/>
          <p:cNvCxnSpPr/>
          <p:nvPr/>
        </p:nvCxnSpPr>
        <p:spPr>
          <a:xfrm flipV="1">
            <a:off x="3989306" y="2620199"/>
            <a:ext cx="92604" cy="47274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7" name="Freeform 4"/>
          <p:cNvSpPr/>
          <p:nvPr/>
        </p:nvSpPr>
        <p:spPr>
          <a:xfrm>
            <a:off x="1083814" y="2774476"/>
            <a:ext cx="540709" cy="636936"/>
          </a:xfrm>
          <a:custGeom>
            <a:avLst/>
            <a:gdLst/>
            <a:ahLst/>
            <a:cxnLst/>
            <a:rect l="l" t="t" r="r" b="b"/>
            <a:pathLst>
              <a:path w="1481810" h="1793416">
                <a:moveTo>
                  <a:pt x="0" y="0"/>
                </a:moveTo>
                <a:lnTo>
                  <a:pt x="1481810" y="0"/>
                </a:lnTo>
                <a:lnTo>
                  <a:pt x="1481810" y="1793416"/>
                </a:lnTo>
                <a:lnTo>
                  <a:pt x="0" y="17934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5"/>
          <p:cNvSpPr/>
          <p:nvPr/>
        </p:nvSpPr>
        <p:spPr>
          <a:xfrm>
            <a:off x="1810376" y="5167507"/>
            <a:ext cx="550355" cy="587978"/>
          </a:xfrm>
          <a:custGeom>
            <a:avLst/>
            <a:gdLst/>
            <a:ahLst/>
            <a:cxnLst/>
            <a:rect l="l" t="t" r="r" b="b"/>
            <a:pathLst>
              <a:path w="4198776" h="4114800">
                <a:moveTo>
                  <a:pt x="0" y="0"/>
                </a:moveTo>
                <a:lnTo>
                  <a:pt x="4198776" y="0"/>
                </a:lnTo>
                <a:lnTo>
                  <a:pt x="41987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9" name="Titre 1"/>
          <p:cNvSpPr txBox="1">
            <a:spLocks/>
          </p:cNvSpPr>
          <p:nvPr/>
        </p:nvSpPr>
        <p:spPr>
          <a:xfrm>
            <a:off x="5044822" y="4674809"/>
            <a:ext cx="1737737" cy="103709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  <a:prstDash val="dash"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9BBB59">
                    <a:lumMod val="50000"/>
                  </a:srgbClr>
                </a:solidFill>
              </a:rPr>
              <a:t>Préparation des doses à </a:t>
            </a:r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administrer</a:t>
            </a:r>
          </a:p>
          <a:p>
            <a:r>
              <a:rPr lang="fr-FR" sz="1050" b="1" dirty="0" smtClean="0">
                <a:solidFill>
                  <a:srgbClr val="9BBB59">
                    <a:lumMod val="50000"/>
                  </a:srgbClr>
                </a:solidFill>
              </a:rPr>
              <a:t>MAS FAM </a:t>
            </a:r>
            <a:r>
              <a:rPr lang="fr-FR" sz="1050" b="1" dirty="0" smtClean="0">
                <a:solidFill>
                  <a:srgbClr val="9BBB59">
                    <a:lumMod val="50000"/>
                  </a:srgbClr>
                </a:solidFill>
              </a:rPr>
              <a:t>EEAP EHPAD</a:t>
            </a:r>
            <a:endParaRPr lang="fr-FR" sz="1050" b="1" dirty="0">
              <a:solidFill>
                <a:srgbClr val="9BBB59">
                  <a:lumMod val="50000"/>
                </a:srgbClr>
              </a:solidFill>
            </a:endParaRPr>
          </a:p>
          <a:p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  <a:sym typeface="Wingdings" panose="05000000000000000000" pitchFamily="2" charset="2"/>
              </a:rPr>
              <a:t></a:t>
            </a: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 IDE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H="1">
            <a:off x="6708801" y="5085023"/>
            <a:ext cx="3201529" cy="101912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2" name="Titre 1"/>
          <p:cNvSpPr txBox="1">
            <a:spLocks/>
          </p:cNvSpPr>
          <p:nvPr/>
        </p:nvSpPr>
        <p:spPr>
          <a:xfrm>
            <a:off x="8146994" y="3231490"/>
            <a:ext cx="378058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 smtClean="0">
                <a:solidFill>
                  <a:prstClr val="white"/>
                </a:solidFill>
              </a:rPr>
              <a:t>3’</a:t>
            </a:r>
            <a:endParaRPr lang="fr-FR" sz="1600" b="1" dirty="0">
              <a:solidFill>
                <a:prstClr val="white"/>
              </a:solidFill>
            </a:endParaRPr>
          </a:p>
        </p:txBody>
      </p:sp>
      <p:pic>
        <p:nvPicPr>
          <p:cNvPr id="62" name="Picture 14" descr="Pharmacien préparant des médicaments. Vecteur Premi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958" y="5072629"/>
            <a:ext cx="831262" cy="51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0" name="Connecteur droit avec flèche 69"/>
          <p:cNvCxnSpPr/>
          <p:nvPr/>
        </p:nvCxnSpPr>
        <p:spPr>
          <a:xfrm flipH="1">
            <a:off x="4177504" y="5230455"/>
            <a:ext cx="720436" cy="2189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6" name="Titre 1"/>
          <p:cNvSpPr txBox="1">
            <a:spLocks/>
          </p:cNvSpPr>
          <p:nvPr/>
        </p:nvSpPr>
        <p:spPr>
          <a:xfrm>
            <a:off x="7589291" y="3682877"/>
            <a:ext cx="1314516" cy="110881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9BBB59">
                    <a:lumMod val="50000"/>
                  </a:srgbClr>
                </a:solidFill>
              </a:rPr>
              <a:t>Transport </a:t>
            </a:r>
            <a:r>
              <a:rPr lang="fr-FR" sz="1600" b="1" dirty="0" smtClean="0">
                <a:solidFill>
                  <a:srgbClr val="9BBB59">
                    <a:lumMod val="50000"/>
                  </a:srgbClr>
                </a:solidFill>
              </a:rPr>
              <a:t>et stockage </a:t>
            </a:r>
          </a:p>
          <a:p>
            <a:pPr algn="just"/>
            <a:r>
              <a:rPr lang="fr-FR" sz="1050" dirty="0">
                <a:solidFill>
                  <a:srgbClr val="9BBB59">
                    <a:lumMod val="50000"/>
                  </a:srgbClr>
                </a:solidFill>
                <a:sym typeface="Wingdings" panose="05000000000000000000" pitchFamily="2" charset="2"/>
              </a:rPr>
              <a:t> </a:t>
            </a: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IDE</a:t>
            </a:r>
            <a:endParaRPr lang="fr-FR" sz="1050" dirty="0">
              <a:solidFill>
                <a:srgbClr val="9BBB59">
                  <a:lumMod val="50000"/>
                </a:srgbClr>
              </a:solidFill>
            </a:endParaRPr>
          </a:p>
          <a:p>
            <a:pPr algn="l"/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  <a:sym typeface="Wingdings" panose="05000000000000000000" pitchFamily="2" charset="2"/>
              </a:rPr>
              <a:t></a:t>
            </a:r>
            <a:r>
              <a:rPr lang="fr-FR" sz="1050" dirty="0" smtClean="0">
                <a:solidFill>
                  <a:srgbClr val="9BBB59">
                    <a:lumMod val="50000"/>
                  </a:srgbClr>
                </a:solidFill>
              </a:rPr>
              <a:t> Pharmacien</a:t>
            </a:r>
            <a:endParaRPr lang="fr-FR" sz="1600" b="1" dirty="0">
              <a:solidFill>
                <a:srgbClr val="9BBB59">
                  <a:lumMod val="50000"/>
                </a:srgbClr>
              </a:solidFill>
            </a:endParaRPr>
          </a:p>
        </p:txBody>
      </p:sp>
      <p:pic>
        <p:nvPicPr>
          <p:cNvPr id="48" name="Picture 22" descr="Graphique de la santé médicale Vecteur Premi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957" y="4058657"/>
            <a:ext cx="582807" cy="6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" name="Connecteur droit avec flèche 50"/>
          <p:cNvCxnSpPr>
            <a:cxnSpLocks/>
          </p:cNvCxnSpPr>
          <p:nvPr/>
        </p:nvCxnSpPr>
        <p:spPr>
          <a:xfrm flipH="1">
            <a:off x="7019631" y="4791690"/>
            <a:ext cx="645133" cy="25382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dash"/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3" name="Titre 1"/>
          <p:cNvSpPr txBox="1">
            <a:spLocks/>
          </p:cNvSpPr>
          <p:nvPr/>
        </p:nvSpPr>
        <p:spPr>
          <a:xfrm>
            <a:off x="4897406" y="6168402"/>
            <a:ext cx="294832" cy="345757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prstClr val="white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45224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167</Words>
  <Application>Microsoft Office PowerPoint</Application>
  <PresentationFormat>Grand écran</PresentationFormat>
  <Paragraphs>56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Présentation PowerPoint</vt:lpstr>
    </vt:vector>
  </TitlesOfParts>
  <Company>Ministère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BOUGLE, Céline (ARS-NORMANDIE/DOS/OMEDIT)</dc:creator>
  <cp:lastModifiedBy>BOUGLE, Céline (ARS-NORMANDIE/DOS/OMEDIT)</cp:lastModifiedBy>
  <cp:revision>16</cp:revision>
  <dcterms:created xsi:type="dcterms:W3CDTF">2024-01-18T10:34:13Z</dcterms:created>
  <dcterms:modified xsi:type="dcterms:W3CDTF">2024-02-14T10:53:44Z</dcterms:modified>
</cp:coreProperties>
</file>