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6" r:id="rId1"/>
    <p:sldMasterId id="2147483674" r:id="rId2"/>
    <p:sldMasterId id="2147483687" r:id="rId3"/>
    <p:sldMasterId id="2147483700" r:id="rId4"/>
    <p:sldMasterId id="2147483713" r:id="rId5"/>
  </p:sldMasterIdLst>
  <p:notesMasterIdLst>
    <p:notesMasterId r:id="rId33"/>
  </p:notesMasterIdLst>
  <p:handoutMasterIdLst>
    <p:handoutMasterId r:id="rId34"/>
  </p:handoutMasterIdLst>
  <p:sldIdLst>
    <p:sldId id="256" r:id="rId6"/>
    <p:sldId id="281" r:id="rId7"/>
    <p:sldId id="282" r:id="rId8"/>
    <p:sldId id="283" r:id="rId9"/>
    <p:sldId id="284" r:id="rId10"/>
    <p:sldId id="287" r:id="rId11"/>
    <p:sldId id="293" r:id="rId12"/>
    <p:sldId id="289" r:id="rId13"/>
    <p:sldId id="288" r:id="rId14"/>
    <p:sldId id="290" r:id="rId15"/>
    <p:sldId id="291" r:id="rId16"/>
    <p:sldId id="292" r:id="rId17"/>
    <p:sldId id="285" r:id="rId18"/>
    <p:sldId id="294" r:id="rId19"/>
    <p:sldId id="295" r:id="rId20"/>
    <p:sldId id="296" r:id="rId21"/>
    <p:sldId id="297" r:id="rId22"/>
    <p:sldId id="303" r:id="rId23"/>
    <p:sldId id="304" r:id="rId24"/>
    <p:sldId id="305" r:id="rId25"/>
    <p:sldId id="306" r:id="rId26"/>
    <p:sldId id="307" r:id="rId27"/>
    <p:sldId id="308" r:id="rId28"/>
    <p:sldId id="298" r:id="rId29"/>
    <p:sldId id="300" r:id="rId30"/>
    <p:sldId id="309" r:id="rId31"/>
    <p:sldId id="301" r:id="rId3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irginie LUTIC" initials="VL" lastIdx="1" clrIdx="0">
    <p:extLst>
      <p:ext uri="{19B8F6BF-5375-455C-9EA6-DF929625EA0E}">
        <p15:presenceInfo xmlns:p15="http://schemas.microsoft.com/office/powerpoint/2012/main" userId="S-1-5-21-562044053-576344565-1745900225-1830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447"/>
    <a:srgbClr val="006988"/>
    <a:srgbClr val="34B5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328"/>
    <p:restoredTop sz="96327"/>
  </p:normalViewPr>
  <p:slideViewPr>
    <p:cSldViewPr snapToGrid="0" snapToObjects="1">
      <p:cViewPr>
        <p:scale>
          <a:sx n="150" d="100"/>
          <a:sy n="150" d="100"/>
        </p:scale>
        <p:origin x="72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45" d="100"/>
          <a:sy n="145" d="100"/>
        </p:scale>
        <p:origin x="3640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Classeur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769-433E-9449-4485B7DC978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769-433E-9449-4485B7DC978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769-433E-9449-4485B7DC978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Feuil1!$C$4:$E$4</c:f>
              <c:strCache>
                <c:ptCount val="3"/>
                <c:pt idx="0">
                  <c:v>Chimiothérapie</c:v>
                </c:pt>
                <c:pt idx="1">
                  <c:v>Thérapie ciblée</c:v>
                </c:pt>
                <c:pt idx="2">
                  <c:v>Chimiothérapie + thérapie ciblée</c:v>
                </c:pt>
              </c:strCache>
            </c:strRef>
          </c:cat>
          <c:val>
            <c:numRef>
              <c:f>Feuil1!$C$6:$E$6</c:f>
              <c:numCache>
                <c:formatCode>0%</c:formatCode>
                <c:ptCount val="3"/>
                <c:pt idx="0">
                  <c:v>0.1891891891891892</c:v>
                </c:pt>
                <c:pt idx="1">
                  <c:v>0.78378378378378377</c:v>
                </c:pt>
                <c:pt idx="2">
                  <c:v>2.7027027027027029E-2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769-433E-9449-4485B7DC9781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1551232915904233"/>
          <c:y val="0.19469534601574054"/>
          <c:w val="0.34066238310097574"/>
          <c:h val="0.4773978805159205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95B0B1E4-1B5A-EB48-AC76-F956C8BE8E3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F0C6944-BD46-964D-A5A0-CC58E8F643D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8DEC55-8DAD-FC49-B8AD-BADADD917685}" type="datetimeFigureOut">
              <a:rPr lang="fr-FR" smtClean="0"/>
              <a:t>05/06/2023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AB6682D-EF1C-A142-BF43-C9F06633242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4AD6820-3A38-5F4B-9EAF-F7CE3F3F23C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8BBD96-2974-0348-9B99-D237742140C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779780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6120A6-CBEB-0A4A-89D3-891633733518}" type="datetimeFigureOut">
              <a:rPr lang="fr-FR" smtClean="0"/>
              <a:t>05/06/2023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8611BE-1313-E343-AEA3-2102455C70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532698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A4A17D-2AD0-4D93-9D89-4195E410E364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97374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A4A17D-2AD0-4D93-9D89-4195E410E364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15400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A4A17D-2AD0-4D93-9D89-4195E410E364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39733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A4A17D-2AD0-4D93-9D89-4195E410E364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49970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A4A17D-2AD0-4D93-9D89-4195E410E364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36975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4A7D57-9764-4C90-8E1B-7B125E2D2CB7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09726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4A7D57-9764-4C90-8E1B-7B125E2D2CB7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03625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4A7D57-9764-4C90-8E1B-7B125E2D2CB7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5393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01843" y="2701526"/>
            <a:ext cx="4070157" cy="158262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 b="1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dirty="0"/>
              <a:t>Sous-titres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E80EC5B-9BA9-F546-B2A9-36DE76110176}"/>
              </a:ext>
            </a:extLst>
          </p:cNvPr>
          <p:cNvSpPr/>
          <p:nvPr userDrawn="1"/>
        </p:nvSpPr>
        <p:spPr>
          <a:xfrm>
            <a:off x="4766328" y="870558"/>
            <a:ext cx="3875830" cy="3413590"/>
          </a:xfrm>
          <a:prstGeom prst="rect">
            <a:avLst/>
          </a:prstGeom>
          <a:solidFill>
            <a:srgbClr val="002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13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E6DEA4-9E94-6F44-BD04-F98D35A60FDD}"/>
              </a:ext>
            </a:extLst>
          </p:cNvPr>
          <p:cNvSpPr/>
          <p:nvPr userDrawn="1"/>
        </p:nvSpPr>
        <p:spPr>
          <a:xfrm>
            <a:off x="501843" y="454246"/>
            <a:ext cx="1001731" cy="69384"/>
          </a:xfrm>
          <a:prstGeom prst="rect">
            <a:avLst/>
          </a:prstGeom>
          <a:solidFill>
            <a:srgbClr val="002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13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EAD5E31-CEB3-8A49-A195-4512B6661C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88197" y="1248888"/>
            <a:ext cx="3438274" cy="2645723"/>
          </a:xfrm>
          <a:prstGeom prst="rect">
            <a:avLst/>
          </a:prstGeom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67806E4C-E7CB-BF47-A5C3-60DAB51CB5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1843" y="4767263"/>
            <a:ext cx="516635" cy="273844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800">
                <a:solidFill>
                  <a:srgbClr val="006988"/>
                </a:solidFill>
              </a:defRPr>
            </a:lvl1pPr>
          </a:lstStyle>
          <a:p>
            <a:fld id="{80DF6494-144D-3A4D-B02E-AA4496EA0EEB}" type="datetime1">
              <a:rPr lang="fr-FR" smtClean="0"/>
              <a:pPr/>
              <a:t>05/06/2023</a:t>
            </a:fld>
            <a:endParaRPr lang="fr-FR" dirty="0"/>
          </a:p>
        </p:txBody>
      </p:sp>
      <p:sp>
        <p:nvSpPr>
          <p:cNvPr id="13" name="Espace réservé du pied de page 1">
            <a:extLst>
              <a:ext uri="{FF2B5EF4-FFF2-40B4-BE49-F238E27FC236}">
                <a16:creationId xmlns:a16="http://schemas.microsoft.com/office/drawing/2014/main" id="{D3A4490E-1038-B34D-80CF-81EF923784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18478" y="4767263"/>
            <a:ext cx="3757009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/>
              <a:t>Titre du document</a:t>
            </a:r>
            <a:endParaRPr lang="fr-FR" dirty="0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DC7BE495-8863-5547-A970-F4880A0FC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400" y="1375576"/>
            <a:ext cx="4070157" cy="1066397"/>
          </a:xfrm>
        </p:spPr>
        <p:txBody>
          <a:bodyPr/>
          <a:lstStyle>
            <a:lvl1pPr algn="ctr">
              <a:defRPr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90070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LOGO Txt Lo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01843" y="1515301"/>
            <a:ext cx="8139540" cy="3044580"/>
          </a:xfrm>
          <a:prstGeom prst="rect">
            <a:avLst/>
          </a:prstGeom>
        </p:spPr>
        <p:txBody>
          <a:bodyPr lIns="0" tIns="0" rIns="0" bIns="0"/>
          <a:lstStyle>
            <a:lvl1pPr marL="171450" indent="-171450">
              <a:buFontTx/>
              <a:buBlip>
                <a:blip r:embed="rId2"/>
              </a:buBlip>
              <a:defRPr sz="1600"/>
            </a:lvl1pPr>
            <a:lvl2pPr marL="514350" indent="-171450">
              <a:buFontTx/>
              <a:buBlip>
                <a:blip r:embed="rId3"/>
              </a:buBlip>
              <a:defRPr sz="1600">
                <a:solidFill>
                  <a:srgbClr val="34B5AD"/>
                </a:solidFill>
              </a:defRPr>
            </a:lvl2pPr>
            <a:lvl3pPr marL="857250" indent="-171450">
              <a:buFontTx/>
              <a:buBlip>
                <a:blip r:embed="rId2"/>
              </a:buBlip>
              <a:defRPr>
                <a:solidFill>
                  <a:srgbClr val="006988"/>
                </a:solidFill>
              </a:defRPr>
            </a:lvl3pPr>
            <a:lvl4pPr marL="1200150" indent="-171450">
              <a:buFontTx/>
              <a:buBlip>
                <a:blip r:embed="rId2"/>
              </a:buBlip>
              <a:defRPr/>
            </a:lvl4pPr>
            <a:lvl5pPr marL="1543050" indent="-171450"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fr-FR" dirty="0"/>
              <a:t> Cliquez pour modifier les styles du texte du masque</a:t>
            </a:r>
          </a:p>
          <a:p>
            <a:pPr lvl="1"/>
            <a:r>
              <a:rPr lang="fr-FR" dirty="0"/>
              <a:t> Deuxième niveau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2778356-7A3C-5543-9C2E-D8F856BEC0B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07999" y="11453"/>
            <a:ext cx="773044" cy="594851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76CF88E-CDF5-614C-94E7-13D2764994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1843" y="4767263"/>
            <a:ext cx="516635" cy="273844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800">
                <a:solidFill>
                  <a:srgbClr val="006988"/>
                </a:solidFill>
              </a:defRPr>
            </a:lvl1pPr>
          </a:lstStyle>
          <a:p>
            <a:fld id="{80DF6494-144D-3A4D-B02E-AA4496EA0EEB}" type="datetime1">
              <a:rPr lang="fr-FR" smtClean="0"/>
              <a:pPr/>
              <a:t>05/06/2023</a:t>
            </a:fld>
            <a:endParaRPr lang="fr-FR" dirty="0"/>
          </a:p>
        </p:txBody>
      </p:sp>
      <p:sp>
        <p:nvSpPr>
          <p:cNvPr id="11" name="Espace réservé du pied de page 1">
            <a:extLst>
              <a:ext uri="{FF2B5EF4-FFF2-40B4-BE49-F238E27FC236}">
                <a16:creationId xmlns:a16="http://schemas.microsoft.com/office/drawing/2014/main" id="{0271A632-DB7D-E14A-8CC7-BD209C586C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18478" y="4767263"/>
            <a:ext cx="3757009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/>
              <a:t>Titre du document</a:t>
            </a:r>
            <a:endParaRPr lang="fr-FR" dirty="0"/>
          </a:p>
        </p:txBody>
      </p:sp>
      <p:sp>
        <p:nvSpPr>
          <p:cNvPr id="17" name="Titre 16">
            <a:extLst>
              <a:ext uri="{FF2B5EF4-FFF2-40B4-BE49-F238E27FC236}">
                <a16:creationId xmlns:a16="http://schemas.microsoft.com/office/drawing/2014/main" id="{ED4CF869-AC4C-FD49-AFA8-7AD649CF2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400" y="648001"/>
            <a:ext cx="8139540" cy="528792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216521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SIGNE Txt Lo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926415-EEDC-9C44-A0B4-3429BC1C1676}"/>
              </a:ext>
            </a:extLst>
          </p:cNvPr>
          <p:cNvSpPr/>
          <p:nvPr userDrawn="1"/>
        </p:nvSpPr>
        <p:spPr>
          <a:xfrm>
            <a:off x="810705" y="329938"/>
            <a:ext cx="692869" cy="2267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Image 14" descr="Une image contenant graphiques vectoriels&#10;&#10;Description générée automatiquement">
            <a:extLst>
              <a:ext uri="{FF2B5EF4-FFF2-40B4-BE49-F238E27FC236}">
                <a16:creationId xmlns:a16="http://schemas.microsoft.com/office/drawing/2014/main" id="{E9929A1B-7076-CC4F-80B6-00B899EAB5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1842" y="102393"/>
            <a:ext cx="281453" cy="340916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E5EEE2C-1BAB-1E44-9B07-743AA8A8746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01843" y="1515301"/>
            <a:ext cx="8139540" cy="3044580"/>
          </a:xfrm>
          <a:prstGeom prst="rect">
            <a:avLst/>
          </a:prstGeom>
        </p:spPr>
        <p:txBody>
          <a:bodyPr lIns="0" tIns="0" rIns="0" bIns="0"/>
          <a:lstStyle>
            <a:lvl1pPr marL="171450" indent="-171450">
              <a:buFontTx/>
              <a:buBlip>
                <a:blip r:embed="rId3"/>
              </a:buBlip>
              <a:defRPr sz="1600"/>
            </a:lvl1pPr>
            <a:lvl2pPr marL="514350" indent="-171450">
              <a:buFontTx/>
              <a:buBlip>
                <a:blip r:embed="rId4"/>
              </a:buBlip>
              <a:defRPr sz="1600">
                <a:solidFill>
                  <a:srgbClr val="34B5AD"/>
                </a:solidFill>
              </a:defRPr>
            </a:lvl2pPr>
            <a:lvl3pPr marL="857250" indent="-171450">
              <a:buFontTx/>
              <a:buBlip>
                <a:blip r:embed="rId3"/>
              </a:buBlip>
              <a:defRPr>
                <a:solidFill>
                  <a:srgbClr val="006988"/>
                </a:solidFill>
              </a:defRPr>
            </a:lvl3pPr>
            <a:lvl4pPr marL="1200150" indent="-171450">
              <a:buFontTx/>
              <a:buBlip>
                <a:blip r:embed="rId3"/>
              </a:buBlip>
              <a:defRPr/>
            </a:lvl4pPr>
            <a:lvl5pPr marL="1543050" indent="-171450"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fr-FR" dirty="0"/>
              <a:t> Cliquez pour modifier les styles du texte du masque</a:t>
            </a:r>
          </a:p>
          <a:p>
            <a:pPr lvl="1"/>
            <a:r>
              <a:rPr lang="fr-FR" dirty="0"/>
              <a:t> Deuxième niveau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22EB2D2D-6831-0946-B410-46D692FFEB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1843" y="4767263"/>
            <a:ext cx="516635" cy="273844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800">
                <a:solidFill>
                  <a:srgbClr val="006988"/>
                </a:solidFill>
              </a:defRPr>
            </a:lvl1pPr>
          </a:lstStyle>
          <a:p>
            <a:fld id="{80DF6494-144D-3A4D-B02E-AA4496EA0EEB}" type="datetime1">
              <a:rPr lang="fr-FR" smtClean="0"/>
              <a:pPr/>
              <a:t>05/06/2023</a:t>
            </a:fld>
            <a:endParaRPr lang="fr-FR" dirty="0"/>
          </a:p>
        </p:txBody>
      </p:sp>
      <p:sp>
        <p:nvSpPr>
          <p:cNvPr id="12" name="Espace réservé du pied de page 1">
            <a:extLst>
              <a:ext uri="{FF2B5EF4-FFF2-40B4-BE49-F238E27FC236}">
                <a16:creationId xmlns:a16="http://schemas.microsoft.com/office/drawing/2014/main" id="{7EFA9937-451D-2C4D-84B4-49E129D6AC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18478" y="4767263"/>
            <a:ext cx="3757009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/>
              <a:t>Titre du document</a:t>
            </a:r>
            <a:endParaRPr lang="fr-FR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2A6993C1-F6E7-994E-967D-26343EC5C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400" y="648001"/>
            <a:ext cx="8139540" cy="528792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926146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- Txt court gau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926415-EEDC-9C44-A0B4-3429BC1C1676}"/>
              </a:ext>
            </a:extLst>
          </p:cNvPr>
          <p:cNvSpPr/>
          <p:nvPr userDrawn="1"/>
        </p:nvSpPr>
        <p:spPr>
          <a:xfrm>
            <a:off x="810705" y="329938"/>
            <a:ext cx="692869" cy="2267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CFF138F-30A5-CB4D-B612-C72402CBAAA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01843" y="1087446"/>
            <a:ext cx="4125816" cy="3472435"/>
          </a:xfrm>
          <a:prstGeom prst="rect">
            <a:avLst/>
          </a:prstGeom>
        </p:spPr>
        <p:txBody>
          <a:bodyPr lIns="0" tIns="0" rIns="0" bIns="0"/>
          <a:lstStyle>
            <a:lvl1pPr marL="171450" indent="-171450">
              <a:buFontTx/>
              <a:buBlip>
                <a:blip r:embed="rId2"/>
              </a:buBlip>
              <a:defRPr sz="1600"/>
            </a:lvl1pPr>
            <a:lvl2pPr marL="514350" indent="-171450">
              <a:buFontTx/>
              <a:buBlip>
                <a:blip r:embed="rId3"/>
              </a:buBlip>
              <a:defRPr sz="1600">
                <a:solidFill>
                  <a:srgbClr val="34B5AD"/>
                </a:solidFill>
              </a:defRPr>
            </a:lvl2pPr>
            <a:lvl3pPr marL="857250" indent="-171450">
              <a:buFontTx/>
              <a:buBlip>
                <a:blip r:embed="rId2"/>
              </a:buBlip>
              <a:defRPr>
                <a:solidFill>
                  <a:srgbClr val="006988"/>
                </a:solidFill>
              </a:defRPr>
            </a:lvl3pPr>
            <a:lvl4pPr marL="1200150" indent="-171450">
              <a:buFontTx/>
              <a:buBlip>
                <a:blip r:embed="rId2"/>
              </a:buBlip>
              <a:defRPr/>
            </a:lvl4pPr>
            <a:lvl5pPr marL="1543050" indent="-171450"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fr-FR" dirty="0"/>
              <a:t> Cliquez pour modifier les styles du texte du masque</a:t>
            </a:r>
          </a:p>
          <a:p>
            <a:pPr lvl="1"/>
            <a:r>
              <a:rPr lang="fr-FR" dirty="0"/>
              <a:t> Deuxième niveau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5697911-216D-CD4A-989C-87691BA223D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10799" y="0"/>
            <a:ext cx="773044" cy="594851"/>
          </a:xfrm>
          <a:prstGeom prst="rect">
            <a:avLst/>
          </a:prstGeo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0996535F-0BEE-334E-8A5E-DBE74125EA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1843" y="4767263"/>
            <a:ext cx="516635" cy="273844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800">
                <a:solidFill>
                  <a:srgbClr val="006988"/>
                </a:solidFill>
              </a:defRPr>
            </a:lvl1pPr>
          </a:lstStyle>
          <a:p>
            <a:fld id="{80DF6494-144D-3A4D-B02E-AA4496EA0EEB}" type="datetime1">
              <a:rPr lang="fr-FR" smtClean="0"/>
              <a:pPr/>
              <a:t>05/06/2023</a:t>
            </a:fld>
            <a:endParaRPr lang="fr-FR" dirty="0"/>
          </a:p>
        </p:txBody>
      </p:sp>
      <p:sp>
        <p:nvSpPr>
          <p:cNvPr id="14" name="Espace réservé du pied de page 1">
            <a:extLst>
              <a:ext uri="{FF2B5EF4-FFF2-40B4-BE49-F238E27FC236}">
                <a16:creationId xmlns:a16="http://schemas.microsoft.com/office/drawing/2014/main" id="{DB147DF3-8C6E-324A-8C75-B5674A5966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18478" y="4767263"/>
            <a:ext cx="3757009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/>
              <a:t>Titre du document</a:t>
            </a:r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E0027B6-9A09-B44E-9A19-AFEAA1D51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400" y="648001"/>
            <a:ext cx="4125816" cy="401274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그림 개체 틀 12">
            <a:extLst>
              <a:ext uri="{FF2B5EF4-FFF2-40B4-BE49-F238E27FC236}">
                <a16:creationId xmlns:a16="http://schemas.microsoft.com/office/drawing/2014/main" id="{154C4C33-2DFB-1B47-9AAA-743F485FEC4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75487" y="615810"/>
            <a:ext cx="3866670" cy="3911880"/>
          </a:xfrm>
          <a:prstGeom prst="rect">
            <a:avLst/>
          </a:prstGeom>
          <a:pattFill prst="pct50">
            <a:fgClr>
              <a:schemeClr val="bg2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/>
          <a:lstStyle>
            <a:lvl1pPr marL="0" indent="0" algn="ctr">
              <a:buNone/>
              <a:defRPr sz="1100" i="1"/>
            </a:lvl1pPr>
          </a:lstStyle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 Ajouter ici une photo</a:t>
            </a:r>
          </a:p>
        </p:txBody>
      </p:sp>
    </p:spTree>
    <p:extLst>
      <p:ext uri="{BB962C8B-B14F-4D97-AF65-F5344CB8AC3E}">
        <p14:creationId xmlns:p14="http://schemas.microsoft.com/office/powerpoint/2010/main" val="1830781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GNE - Txt court gau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926415-EEDC-9C44-A0B4-3429BC1C1676}"/>
              </a:ext>
            </a:extLst>
          </p:cNvPr>
          <p:cNvSpPr/>
          <p:nvPr userDrawn="1"/>
        </p:nvSpPr>
        <p:spPr>
          <a:xfrm>
            <a:off x="810705" y="329938"/>
            <a:ext cx="692869" cy="2267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Image 14" descr="Une image contenant graphiques vectoriels&#10;&#10;Description générée automatiquement">
            <a:extLst>
              <a:ext uri="{FF2B5EF4-FFF2-40B4-BE49-F238E27FC236}">
                <a16:creationId xmlns:a16="http://schemas.microsoft.com/office/drawing/2014/main" id="{E9929A1B-7076-CC4F-80B6-00B899EAB5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1842" y="102393"/>
            <a:ext cx="281453" cy="340916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CFF138F-30A5-CB4D-B612-C72402CBAAA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01843" y="1087446"/>
            <a:ext cx="4125816" cy="3472435"/>
          </a:xfrm>
          <a:prstGeom prst="rect">
            <a:avLst/>
          </a:prstGeom>
        </p:spPr>
        <p:txBody>
          <a:bodyPr lIns="0" tIns="0" rIns="0" bIns="0"/>
          <a:lstStyle>
            <a:lvl1pPr marL="171450" indent="-171450">
              <a:buFontTx/>
              <a:buBlip>
                <a:blip r:embed="rId3"/>
              </a:buBlip>
              <a:defRPr sz="1600"/>
            </a:lvl1pPr>
            <a:lvl2pPr marL="514350" indent="-171450">
              <a:buFontTx/>
              <a:buBlip>
                <a:blip r:embed="rId4"/>
              </a:buBlip>
              <a:defRPr sz="1600">
                <a:solidFill>
                  <a:srgbClr val="34B5AD"/>
                </a:solidFill>
              </a:defRPr>
            </a:lvl2pPr>
            <a:lvl3pPr marL="857250" indent="-171450">
              <a:buFontTx/>
              <a:buBlip>
                <a:blip r:embed="rId3"/>
              </a:buBlip>
              <a:defRPr>
                <a:solidFill>
                  <a:srgbClr val="006988"/>
                </a:solidFill>
              </a:defRPr>
            </a:lvl3pPr>
            <a:lvl4pPr marL="1200150" indent="-171450">
              <a:buFontTx/>
              <a:buBlip>
                <a:blip r:embed="rId3"/>
              </a:buBlip>
              <a:defRPr/>
            </a:lvl4pPr>
            <a:lvl5pPr marL="1543050" indent="-171450"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fr-FR" dirty="0"/>
              <a:t> Cliquez pour modifier les styles du texte du masque</a:t>
            </a:r>
          </a:p>
          <a:p>
            <a:pPr lvl="1"/>
            <a:r>
              <a:rPr lang="fr-FR" dirty="0"/>
              <a:t> Deuxième niveau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685B9130-F381-3641-8213-EAB2620CD2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1843" y="4767263"/>
            <a:ext cx="516635" cy="273844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800">
                <a:solidFill>
                  <a:srgbClr val="006988"/>
                </a:solidFill>
              </a:defRPr>
            </a:lvl1pPr>
          </a:lstStyle>
          <a:p>
            <a:fld id="{80DF6494-144D-3A4D-B02E-AA4496EA0EEB}" type="datetime1">
              <a:rPr lang="fr-FR" smtClean="0"/>
              <a:pPr/>
              <a:t>05/06/2023</a:t>
            </a:fld>
            <a:endParaRPr lang="fr-FR" dirty="0"/>
          </a:p>
        </p:txBody>
      </p:sp>
      <p:sp>
        <p:nvSpPr>
          <p:cNvPr id="10" name="Espace réservé du pied de page 1">
            <a:extLst>
              <a:ext uri="{FF2B5EF4-FFF2-40B4-BE49-F238E27FC236}">
                <a16:creationId xmlns:a16="http://schemas.microsoft.com/office/drawing/2014/main" id="{A3006023-7F27-E14A-8224-D1EBB018AE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18478" y="4767263"/>
            <a:ext cx="3757009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/>
              <a:t>Titre du document</a:t>
            </a:r>
            <a:endParaRPr lang="fr-FR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8AD479C9-8300-4144-8A2E-3A07E1152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그림 개체 틀 12">
            <a:extLst>
              <a:ext uri="{FF2B5EF4-FFF2-40B4-BE49-F238E27FC236}">
                <a16:creationId xmlns:a16="http://schemas.microsoft.com/office/drawing/2014/main" id="{7BD6114C-B69A-7545-9B49-306716A6D0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75487" y="615810"/>
            <a:ext cx="3866670" cy="3911880"/>
          </a:xfrm>
          <a:prstGeom prst="rect">
            <a:avLst/>
          </a:prstGeom>
          <a:pattFill prst="pct50">
            <a:fgClr>
              <a:schemeClr val="bg2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/>
          <a:lstStyle>
            <a:lvl1pPr marL="0" indent="0" algn="ctr">
              <a:buNone/>
              <a:defRPr sz="1100" i="1"/>
            </a:lvl1pPr>
          </a:lstStyle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 Ajouter ici une photo</a:t>
            </a:r>
          </a:p>
        </p:txBody>
      </p:sp>
    </p:spTree>
    <p:extLst>
      <p:ext uri="{BB962C8B-B14F-4D97-AF65-F5344CB8AC3E}">
        <p14:creationId xmlns:p14="http://schemas.microsoft.com/office/powerpoint/2010/main" val="1678999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- Txt court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BB216CB0-E5C1-BA42-9AC2-FB6CA25A8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0799" y="0"/>
            <a:ext cx="773044" cy="594851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5481DF6-F6B6-A44D-A0BE-4436C1CD956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75487" y="1087446"/>
            <a:ext cx="3867581" cy="3472435"/>
          </a:xfrm>
          <a:prstGeom prst="rect">
            <a:avLst/>
          </a:prstGeom>
        </p:spPr>
        <p:txBody>
          <a:bodyPr lIns="0" tIns="0" rIns="0" bIns="0"/>
          <a:lstStyle>
            <a:lvl1pPr marL="171450" indent="-171450">
              <a:buFontTx/>
              <a:buBlip>
                <a:blip r:embed="rId3"/>
              </a:buBlip>
              <a:defRPr sz="1600"/>
            </a:lvl1pPr>
            <a:lvl2pPr marL="514350" indent="-171450">
              <a:buFontTx/>
              <a:buBlip>
                <a:blip r:embed="rId4"/>
              </a:buBlip>
              <a:defRPr sz="1600">
                <a:solidFill>
                  <a:srgbClr val="34B5AD"/>
                </a:solidFill>
              </a:defRPr>
            </a:lvl2pPr>
            <a:lvl3pPr marL="857250" indent="-171450">
              <a:buFontTx/>
              <a:buBlip>
                <a:blip r:embed="rId3"/>
              </a:buBlip>
              <a:defRPr>
                <a:solidFill>
                  <a:srgbClr val="006988"/>
                </a:solidFill>
              </a:defRPr>
            </a:lvl3pPr>
            <a:lvl4pPr marL="1200150" indent="-171450">
              <a:buFontTx/>
              <a:buBlip>
                <a:blip r:embed="rId3"/>
              </a:buBlip>
              <a:defRPr/>
            </a:lvl4pPr>
            <a:lvl5pPr marL="1543050" indent="-171450"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fr-FR" dirty="0"/>
              <a:t> Cliquez pour modifier les styles du texte du masque</a:t>
            </a:r>
          </a:p>
          <a:p>
            <a:pPr lvl="1"/>
            <a:r>
              <a:rPr lang="fr-FR" dirty="0"/>
              <a:t> Deuxième niveau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5864354A-75D1-9141-8FD6-BF81EF73E1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1843" y="4767263"/>
            <a:ext cx="516635" cy="273844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800">
                <a:solidFill>
                  <a:srgbClr val="006988"/>
                </a:solidFill>
              </a:defRPr>
            </a:lvl1pPr>
          </a:lstStyle>
          <a:p>
            <a:fld id="{80DF6494-144D-3A4D-B02E-AA4496EA0EEB}" type="datetime1">
              <a:rPr lang="fr-FR" smtClean="0"/>
              <a:pPr/>
              <a:t>05/06/2023</a:t>
            </a:fld>
            <a:endParaRPr lang="fr-FR" dirty="0"/>
          </a:p>
        </p:txBody>
      </p:sp>
      <p:sp>
        <p:nvSpPr>
          <p:cNvPr id="10" name="Espace réservé du pied de page 1">
            <a:extLst>
              <a:ext uri="{FF2B5EF4-FFF2-40B4-BE49-F238E27FC236}">
                <a16:creationId xmlns:a16="http://schemas.microsoft.com/office/drawing/2014/main" id="{1DE67000-A531-C344-8855-60405ED377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18478" y="4767263"/>
            <a:ext cx="3757009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/>
              <a:t>Titre du document</a:t>
            </a:r>
            <a:endParaRPr lang="fr-FR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BA4B5B66-F49F-0B42-BA67-BCBDA8A59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5487" y="648001"/>
            <a:ext cx="3867581" cy="528792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그림 개체 틀 12">
            <a:extLst>
              <a:ext uri="{FF2B5EF4-FFF2-40B4-BE49-F238E27FC236}">
                <a16:creationId xmlns:a16="http://schemas.microsoft.com/office/drawing/2014/main" id="{92DAFAD7-1915-A543-9BDB-F868C695D57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1900" y="615810"/>
            <a:ext cx="3866670" cy="3911880"/>
          </a:xfrm>
          <a:prstGeom prst="rect">
            <a:avLst/>
          </a:prstGeom>
          <a:pattFill prst="pct50">
            <a:fgClr>
              <a:schemeClr val="bg2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/>
          <a:lstStyle>
            <a:lvl1pPr marL="0" indent="0" algn="ctr">
              <a:buNone/>
              <a:defRPr sz="1100" i="1"/>
            </a:lvl1pPr>
          </a:lstStyle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 Ajouter ici une photo</a:t>
            </a:r>
          </a:p>
        </p:txBody>
      </p:sp>
    </p:spTree>
    <p:extLst>
      <p:ext uri="{BB962C8B-B14F-4D97-AF65-F5344CB8AC3E}">
        <p14:creationId xmlns:p14="http://schemas.microsoft.com/office/powerpoint/2010/main" val="2975680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gne - Txt court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D892F2F-AA7D-8547-A801-2AF81454DB4E}"/>
              </a:ext>
            </a:extLst>
          </p:cNvPr>
          <p:cNvSpPr/>
          <p:nvPr userDrawn="1"/>
        </p:nvSpPr>
        <p:spPr>
          <a:xfrm>
            <a:off x="0" y="0"/>
            <a:ext cx="1762812" cy="72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5481DF6-F6B6-A44D-A0BE-4436C1CD956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75487" y="1087446"/>
            <a:ext cx="3867581" cy="3472435"/>
          </a:xfrm>
          <a:prstGeom prst="rect">
            <a:avLst/>
          </a:prstGeom>
        </p:spPr>
        <p:txBody>
          <a:bodyPr lIns="0" tIns="0" rIns="0" bIns="0"/>
          <a:lstStyle>
            <a:lvl1pPr marL="171450" indent="-171450">
              <a:buFontTx/>
              <a:buBlip>
                <a:blip r:embed="rId2"/>
              </a:buBlip>
              <a:defRPr sz="1600"/>
            </a:lvl1pPr>
            <a:lvl2pPr marL="514350" indent="-171450">
              <a:buFontTx/>
              <a:buBlip>
                <a:blip r:embed="rId3"/>
              </a:buBlip>
              <a:defRPr sz="1600">
                <a:solidFill>
                  <a:srgbClr val="34B5AD"/>
                </a:solidFill>
              </a:defRPr>
            </a:lvl2pPr>
            <a:lvl3pPr marL="857250" indent="-171450">
              <a:buFontTx/>
              <a:buBlip>
                <a:blip r:embed="rId2"/>
              </a:buBlip>
              <a:defRPr>
                <a:solidFill>
                  <a:srgbClr val="006988"/>
                </a:solidFill>
              </a:defRPr>
            </a:lvl3pPr>
            <a:lvl4pPr marL="1200150" indent="-171450">
              <a:buFontTx/>
              <a:buBlip>
                <a:blip r:embed="rId2"/>
              </a:buBlip>
              <a:defRPr/>
            </a:lvl4pPr>
            <a:lvl5pPr marL="1543050" indent="-171450"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fr-FR" dirty="0"/>
              <a:t> Cliquez pour modifier les styles du texte du masque</a:t>
            </a:r>
          </a:p>
          <a:p>
            <a:pPr lvl="1"/>
            <a:r>
              <a:rPr lang="fr-FR" dirty="0"/>
              <a:t> Deuxième niveau</a:t>
            </a:r>
          </a:p>
        </p:txBody>
      </p:sp>
      <p:pic>
        <p:nvPicPr>
          <p:cNvPr id="9" name="Image 8" descr="Une image contenant graphiques vectoriels&#10;&#10;Description générée automatiquement">
            <a:extLst>
              <a:ext uri="{FF2B5EF4-FFF2-40B4-BE49-F238E27FC236}">
                <a16:creationId xmlns:a16="http://schemas.microsoft.com/office/drawing/2014/main" id="{E1253474-CE28-F544-9042-D2FF5F3D748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01842" y="102393"/>
            <a:ext cx="281453" cy="340916"/>
          </a:xfrm>
          <a:prstGeom prst="rect">
            <a:avLst/>
          </a:prstGeo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DE0BBC80-79B3-4742-9240-3AF73BE1C8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1843" y="4767263"/>
            <a:ext cx="516635" cy="273844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800">
                <a:solidFill>
                  <a:srgbClr val="006988"/>
                </a:solidFill>
              </a:defRPr>
            </a:lvl1pPr>
          </a:lstStyle>
          <a:p>
            <a:fld id="{80DF6494-144D-3A4D-B02E-AA4496EA0EEB}" type="datetime1">
              <a:rPr lang="fr-FR" smtClean="0"/>
              <a:pPr/>
              <a:t>05/06/2023</a:t>
            </a:fld>
            <a:endParaRPr lang="fr-FR" dirty="0"/>
          </a:p>
        </p:txBody>
      </p:sp>
      <p:sp>
        <p:nvSpPr>
          <p:cNvPr id="11" name="Espace réservé du pied de page 1">
            <a:extLst>
              <a:ext uri="{FF2B5EF4-FFF2-40B4-BE49-F238E27FC236}">
                <a16:creationId xmlns:a16="http://schemas.microsoft.com/office/drawing/2014/main" id="{451AE381-EA3F-3148-9A26-61F88EFA3C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18478" y="4767263"/>
            <a:ext cx="3757009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/>
              <a:t>Titre du document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1CE3F79-20DA-084C-8CE6-230990D77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5487" y="648001"/>
            <a:ext cx="3867581" cy="4394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8" name="그림 개체 틀 12">
            <a:extLst>
              <a:ext uri="{FF2B5EF4-FFF2-40B4-BE49-F238E27FC236}">
                <a16:creationId xmlns:a16="http://schemas.microsoft.com/office/drawing/2014/main" id="{7C570E8A-F3B4-5248-9B85-BD97A3B8372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1900" y="615810"/>
            <a:ext cx="3866670" cy="3911880"/>
          </a:xfrm>
          <a:prstGeom prst="rect">
            <a:avLst/>
          </a:prstGeom>
          <a:pattFill prst="pct50">
            <a:fgClr>
              <a:schemeClr val="bg2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/>
          <a:lstStyle>
            <a:lvl1pPr marL="0" indent="0" algn="ctr">
              <a:buNone/>
              <a:defRPr sz="1100" i="1"/>
            </a:lvl1pPr>
          </a:lstStyle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 Ajouter ici une photo</a:t>
            </a:r>
          </a:p>
        </p:txBody>
      </p:sp>
    </p:spTree>
    <p:extLst>
      <p:ext uri="{BB962C8B-B14F-4D97-AF65-F5344CB8AC3E}">
        <p14:creationId xmlns:p14="http://schemas.microsoft.com/office/powerpoint/2010/main" val="424739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LOGO - 2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926415-EEDC-9C44-A0B4-3429BC1C1676}"/>
              </a:ext>
            </a:extLst>
          </p:cNvPr>
          <p:cNvSpPr/>
          <p:nvPr userDrawn="1"/>
        </p:nvSpPr>
        <p:spPr>
          <a:xfrm>
            <a:off x="810705" y="329938"/>
            <a:ext cx="692869" cy="2267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C79B7F2A-174A-6E45-9C1B-4C0D03455C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0799" y="0"/>
            <a:ext cx="773044" cy="594851"/>
          </a:xfrm>
          <a:prstGeom prst="rect">
            <a:avLst/>
          </a:prstGeom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23744B6E-9E66-5F4F-9D6D-B630AFD484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1843" y="4767263"/>
            <a:ext cx="516635" cy="273844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800">
                <a:solidFill>
                  <a:srgbClr val="006988"/>
                </a:solidFill>
              </a:defRPr>
            </a:lvl1pPr>
          </a:lstStyle>
          <a:p>
            <a:fld id="{80DF6494-144D-3A4D-B02E-AA4496EA0EEB}" type="datetime1">
              <a:rPr lang="fr-FR" smtClean="0"/>
              <a:pPr/>
              <a:t>05/06/2023</a:t>
            </a:fld>
            <a:endParaRPr lang="fr-FR" dirty="0"/>
          </a:p>
        </p:txBody>
      </p:sp>
      <p:sp>
        <p:nvSpPr>
          <p:cNvPr id="13" name="Espace réservé du pied de page 1">
            <a:extLst>
              <a:ext uri="{FF2B5EF4-FFF2-40B4-BE49-F238E27FC236}">
                <a16:creationId xmlns:a16="http://schemas.microsoft.com/office/drawing/2014/main" id="{B1858A49-53E6-414A-B83D-A909448BDD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18478" y="4767263"/>
            <a:ext cx="3757009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/>
              <a:t>Titre du document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E78B04E-D1EF-2F4B-B7E2-2850B2D7B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그림 개체 틀 12">
            <a:extLst>
              <a:ext uri="{FF2B5EF4-FFF2-40B4-BE49-F238E27FC236}">
                <a16:creationId xmlns:a16="http://schemas.microsoft.com/office/drawing/2014/main" id="{78637A8D-F395-DC44-A055-78E26558B95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636108" y="1606374"/>
            <a:ext cx="1742462" cy="2773031"/>
          </a:xfrm>
          <a:prstGeom prst="rect">
            <a:avLst/>
          </a:prstGeom>
          <a:pattFill prst="pct50">
            <a:fgClr>
              <a:schemeClr val="bg2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/>
          <a:lstStyle>
            <a:lvl1pPr marL="0" indent="0" algn="ctr">
              <a:buNone/>
              <a:defRPr sz="1100" i="1"/>
            </a:lvl1pPr>
          </a:lstStyle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 Ajouter ici une photo</a:t>
            </a:r>
          </a:p>
        </p:txBody>
      </p:sp>
      <p:sp>
        <p:nvSpPr>
          <p:cNvPr id="8" name="그림 개체 틀 12">
            <a:extLst>
              <a:ext uri="{FF2B5EF4-FFF2-40B4-BE49-F238E27FC236}">
                <a16:creationId xmlns:a16="http://schemas.microsoft.com/office/drawing/2014/main" id="{3D4103C0-FBB1-8041-B811-6E3223370B3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886833" y="1606374"/>
            <a:ext cx="1742462" cy="2773031"/>
          </a:xfrm>
          <a:prstGeom prst="rect">
            <a:avLst/>
          </a:prstGeom>
          <a:pattFill prst="pct50">
            <a:fgClr>
              <a:schemeClr val="bg2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/>
          <a:lstStyle>
            <a:lvl1pPr marL="0" indent="0" algn="ctr">
              <a:buNone/>
              <a:defRPr sz="1100" i="1"/>
            </a:lvl1pPr>
          </a:lstStyle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 Ajouter ici une photo</a:t>
            </a:r>
          </a:p>
        </p:txBody>
      </p:sp>
    </p:spTree>
    <p:extLst>
      <p:ext uri="{BB962C8B-B14F-4D97-AF65-F5344CB8AC3E}">
        <p14:creationId xmlns:p14="http://schemas.microsoft.com/office/powerpoint/2010/main" val="1587910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E SIGNE - 2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926415-EEDC-9C44-A0B4-3429BC1C1676}"/>
              </a:ext>
            </a:extLst>
          </p:cNvPr>
          <p:cNvSpPr/>
          <p:nvPr userDrawn="1"/>
        </p:nvSpPr>
        <p:spPr>
          <a:xfrm>
            <a:off x="810705" y="329938"/>
            <a:ext cx="692869" cy="2267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Image 14" descr="Une image contenant graphiques vectoriels&#10;&#10;Description générée automatiquement">
            <a:extLst>
              <a:ext uri="{FF2B5EF4-FFF2-40B4-BE49-F238E27FC236}">
                <a16:creationId xmlns:a16="http://schemas.microsoft.com/office/drawing/2014/main" id="{E9929A1B-7076-CC4F-80B6-00B899EAB5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1842" y="102393"/>
            <a:ext cx="281453" cy="340916"/>
          </a:xfrm>
          <a:prstGeom prst="rect">
            <a:avLst/>
          </a:prstGeom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87F82923-AB30-6B41-8205-963A653D52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1843" y="4767263"/>
            <a:ext cx="516635" cy="273844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800">
                <a:solidFill>
                  <a:srgbClr val="006988"/>
                </a:solidFill>
              </a:defRPr>
            </a:lvl1pPr>
          </a:lstStyle>
          <a:p>
            <a:fld id="{80DF6494-144D-3A4D-B02E-AA4496EA0EEB}" type="datetime1">
              <a:rPr lang="fr-FR" smtClean="0"/>
              <a:pPr/>
              <a:t>05/06/2023</a:t>
            </a:fld>
            <a:endParaRPr lang="fr-FR" dirty="0"/>
          </a:p>
        </p:txBody>
      </p:sp>
      <p:sp>
        <p:nvSpPr>
          <p:cNvPr id="13" name="Espace réservé du pied de page 1">
            <a:extLst>
              <a:ext uri="{FF2B5EF4-FFF2-40B4-BE49-F238E27FC236}">
                <a16:creationId xmlns:a16="http://schemas.microsoft.com/office/drawing/2014/main" id="{1EDDA0F4-A768-A640-B63F-C2F1720034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18478" y="4767263"/>
            <a:ext cx="3757009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/>
              <a:t>Titre du document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F6972EA-DD3F-5948-B5C4-39F053E3C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그림 개체 틀 12">
            <a:extLst>
              <a:ext uri="{FF2B5EF4-FFF2-40B4-BE49-F238E27FC236}">
                <a16:creationId xmlns:a16="http://schemas.microsoft.com/office/drawing/2014/main" id="{D67B4006-72F8-4744-A92C-6E208EA5139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636108" y="1606374"/>
            <a:ext cx="1742462" cy="2773031"/>
          </a:xfrm>
          <a:prstGeom prst="rect">
            <a:avLst/>
          </a:prstGeom>
          <a:pattFill prst="pct50">
            <a:fgClr>
              <a:schemeClr val="bg2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/>
          <a:lstStyle>
            <a:lvl1pPr marL="0" indent="0" algn="ctr">
              <a:buNone/>
              <a:defRPr sz="1100" i="1"/>
            </a:lvl1pPr>
          </a:lstStyle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 Ajouter ici une photo</a:t>
            </a:r>
          </a:p>
        </p:txBody>
      </p:sp>
      <p:sp>
        <p:nvSpPr>
          <p:cNvPr id="9" name="그림 개체 틀 12">
            <a:extLst>
              <a:ext uri="{FF2B5EF4-FFF2-40B4-BE49-F238E27FC236}">
                <a16:creationId xmlns:a16="http://schemas.microsoft.com/office/drawing/2014/main" id="{92F908AF-1DF9-8D4D-AB69-758E2842A25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886833" y="1606374"/>
            <a:ext cx="1742462" cy="2773031"/>
          </a:xfrm>
          <a:prstGeom prst="rect">
            <a:avLst/>
          </a:prstGeom>
          <a:pattFill prst="pct50">
            <a:fgClr>
              <a:schemeClr val="bg2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/>
          <a:lstStyle>
            <a:lvl1pPr marL="0" indent="0" algn="ctr">
              <a:buNone/>
              <a:defRPr sz="1100" i="1"/>
            </a:lvl1pPr>
          </a:lstStyle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 Ajouter ici une photo</a:t>
            </a:r>
          </a:p>
        </p:txBody>
      </p:sp>
    </p:spTree>
    <p:extLst>
      <p:ext uri="{BB962C8B-B14F-4D97-AF65-F5344CB8AC3E}">
        <p14:creationId xmlns:p14="http://schemas.microsoft.com/office/powerpoint/2010/main" val="2984509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E LOGO -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926415-EEDC-9C44-A0B4-3429BC1C1676}"/>
              </a:ext>
            </a:extLst>
          </p:cNvPr>
          <p:cNvSpPr/>
          <p:nvPr userDrawn="1"/>
        </p:nvSpPr>
        <p:spPr>
          <a:xfrm>
            <a:off x="810705" y="329938"/>
            <a:ext cx="692869" cy="2267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C79B7F2A-174A-6E45-9C1B-4C0D03455C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0799" y="0"/>
            <a:ext cx="773044" cy="594851"/>
          </a:xfrm>
          <a:prstGeom prst="rect">
            <a:avLst/>
          </a:prstGeom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23744B6E-9E66-5F4F-9D6D-B630AFD484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1843" y="4767263"/>
            <a:ext cx="516635" cy="273844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800">
                <a:solidFill>
                  <a:srgbClr val="006988"/>
                </a:solidFill>
              </a:defRPr>
            </a:lvl1pPr>
          </a:lstStyle>
          <a:p>
            <a:fld id="{80DF6494-144D-3A4D-B02E-AA4496EA0EEB}" type="datetime1">
              <a:rPr lang="fr-FR" smtClean="0"/>
              <a:pPr/>
              <a:t>05/06/2023</a:t>
            </a:fld>
            <a:endParaRPr lang="fr-FR" dirty="0"/>
          </a:p>
        </p:txBody>
      </p:sp>
      <p:sp>
        <p:nvSpPr>
          <p:cNvPr id="13" name="Espace réservé du pied de page 1">
            <a:extLst>
              <a:ext uri="{FF2B5EF4-FFF2-40B4-BE49-F238E27FC236}">
                <a16:creationId xmlns:a16="http://schemas.microsoft.com/office/drawing/2014/main" id="{B1858A49-53E6-414A-B83D-A909448BDD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18478" y="4767263"/>
            <a:ext cx="3757009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/>
              <a:t>Titre du document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E78B04E-D1EF-2F4B-B7E2-2850B2D7B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261463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AGE SIGNE -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926415-EEDC-9C44-A0B4-3429BC1C1676}"/>
              </a:ext>
            </a:extLst>
          </p:cNvPr>
          <p:cNvSpPr/>
          <p:nvPr userDrawn="1"/>
        </p:nvSpPr>
        <p:spPr>
          <a:xfrm>
            <a:off x="810705" y="329938"/>
            <a:ext cx="692869" cy="2267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Image 14" descr="Une image contenant graphiques vectoriels&#10;&#10;Description générée automatiquement">
            <a:extLst>
              <a:ext uri="{FF2B5EF4-FFF2-40B4-BE49-F238E27FC236}">
                <a16:creationId xmlns:a16="http://schemas.microsoft.com/office/drawing/2014/main" id="{E9929A1B-7076-CC4F-80B6-00B899EAB5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1842" y="102393"/>
            <a:ext cx="281453" cy="340916"/>
          </a:xfrm>
          <a:prstGeom prst="rect">
            <a:avLst/>
          </a:prstGeom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87F82923-AB30-6B41-8205-963A653D52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1843" y="4767263"/>
            <a:ext cx="516635" cy="273844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800">
                <a:solidFill>
                  <a:srgbClr val="006988"/>
                </a:solidFill>
              </a:defRPr>
            </a:lvl1pPr>
          </a:lstStyle>
          <a:p>
            <a:fld id="{80DF6494-144D-3A4D-B02E-AA4496EA0EEB}" type="datetime1">
              <a:rPr lang="fr-FR" smtClean="0"/>
              <a:pPr/>
              <a:t>05/06/2023</a:t>
            </a:fld>
            <a:endParaRPr lang="fr-FR" dirty="0"/>
          </a:p>
        </p:txBody>
      </p:sp>
      <p:sp>
        <p:nvSpPr>
          <p:cNvPr id="13" name="Espace réservé du pied de page 1">
            <a:extLst>
              <a:ext uri="{FF2B5EF4-FFF2-40B4-BE49-F238E27FC236}">
                <a16:creationId xmlns:a16="http://schemas.microsoft.com/office/drawing/2014/main" id="{1EDDA0F4-A768-A640-B63F-C2F1720034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18478" y="4767263"/>
            <a:ext cx="3757009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/>
              <a:t>Titre du document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F6972EA-DD3F-5948-B5C4-39F053E3C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0675747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logo -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D892F2F-AA7D-8547-A801-2AF81454DB4E}"/>
              </a:ext>
            </a:extLst>
          </p:cNvPr>
          <p:cNvSpPr/>
          <p:nvPr userDrawn="1"/>
        </p:nvSpPr>
        <p:spPr>
          <a:xfrm>
            <a:off x="0" y="0"/>
            <a:ext cx="1762812" cy="72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B216CB0-E5C1-BA42-9AC2-FB6CA25A8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0799" y="0"/>
            <a:ext cx="773044" cy="594851"/>
          </a:xfrm>
          <a:prstGeom prst="rect">
            <a:avLst/>
          </a:prstGeom>
        </p:spPr>
      </p:pic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D6436DAF-5B9B-8D4C-AA8F-E9857AE6B9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1843" y="4767263"/>
            <a:ext cx="516635" cy="273844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800">
                <a:solidFill>
                  <a:srgbClr val="006988"/>
                </a:solidFill>
              </a:defRPr>
            </a:lvl1pPr>
          </a:lstStyle>
          <a:p>
            <a:fld id="{80DF6494-144D-3A4D-B02E-AA4496EA0EEB}" type="datetime1">
              <a:rPr lang="fr-FR" smtClean="0"/>
              <a:pPr/>
              <a:t>05/06/2023</a:t>
            </a:fld>
            <a:endParaRPr lang="fr-FR" dirty="0"/>
          </a:p>
        </p:txBody>
      </p:sp>
      <p:sp>
        <p:nvSpPr>
          <p:cNvPr id="10" name="Espace réservé du pied de page 1">
            <a:extLst>
              <a:ext uri="{FF2B5EF4-FFF2-40B4-BE49-F238E27FC236}">
                <a16:creationId xmlns:a16="http://schemas.microsoft.com/office/drawing/2014/main" id="{6187373C-BF19-9A47-A5A2-C539C5A480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18478" y="4767263"/>
            <a:ext cx="3757009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/>
              <a:t>Titre du document</a:t>
            </a:r>
            <a:endParaRPr lang="fr-FR" dirty="0"/>
          </a:p>
        </p:txBody>
      </p:sp>
      <p:sp>
        <p:nvSpPr>
          <p:cNvPr id="7" name="그림 개체 틀 12">
            <a:extLst>
              <a:ext uri="{FF2B5EF4-FFF2-40B4-BE49-F238E27FC236}">
                <a16:creationId xmlns:a16="http://schemas.microsoft.com/office/drawing/2014/main" id="{F85AF8ED-FD0C-644A-AB51-13BB0278B5C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1899" y="615810"/>
            <a:ext cx="8139731" cy="3911880"/>
          </a:xfrm>
          <a:prstGeom prst="rect">
            <a:avLst/>
          </a:prstGeom>
          <a:pattFill prst="pct50">
            <a:fgClr>
              <a:schemeClr val="bg2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/>
          <a:lstStyle>
            <a:lvl1pPr marL="0" indent="0" algn="ctr">
              <a:buNone/>
              <a:defRPr sz="1100" i="1"/>
            </a:lvl1pPr>
          </a:lstStyle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 Ajouter ici une photo</a:t>
            </a:r>
          </a:p>
        </p:txBody>
      </p:sp>
    </p:spTree>
    <p:extLst>
      <p:ext uri="{BB962C8B-B14F-4D97-AF65-F5344CB8AC3E}">
        <p14:creationId xmlns:p14="http://schemas.microsoft.com/office/powerpoint/2010/main" val="35297319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E SIGNE -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926415-EEDC-9C44-A0B4-3429BC1C1676}"/>
              </a:ext>
            </a:extLst>
          </p:cNvPr>
          <p:cNvSpPr/>
          <p:nvPr userDrawn="1"/>
        </p:nvSpPr>
        <p:spPr>
          <a:xfrm>
            <a:off x="810705" y="329938"/>
            <a:ext cx="692869" cy="2267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Image 14" descr="Une image contenant graphiques vectoriels&#10;&#10;Description générée automatiquement">
            <a:extLst>
              <a:ext uri="{FF2B5EF4-FFF2-40B4-BE49-F238E27FC236}">
                <a16:creationId xmlns:a16="http://schemas.microsoft.com/office/drawing/2014/main" id="{E9929A1B-7076-CC4F-80B6-00B899EAB5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1842" y="102393"/>
            <a:ext cx="281453" cy="340916"/>
          </a:xfrm>
          <a:prstGeom prst="rect">
            <a:avLst/>
          </a:prstGeom>
        </p:spPr>
      </p:pic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CF6E3427-F7A9-F241-AADF-442A88E420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1843" y="4767263"/>
            <a:ext cx="516635" cy="273844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800">
                <a:solidFill>
                  <a:srgbClr val="006988"/>
                </a:solidFill>
              </a:defRPr>
            </a:lvl1pPr>
          </a:lstStyle>
          <a:p>
            <a:fld id="{80DF6494-144D-3A4D-B02E-AA4496EA0EEB}" type="datetime1">
              <a:rPr lang="fr-FR" smtClean="0"/>
              <a:pPr/>
              <a:t>05/06/2023</a:t>
            </a:fld>
            <a:endParaRPr lang="fr-FR" dirty="0"/>
          </a:p>
        </p:txBody>
      </p:sp>
      <p:sp>
        <p:nvSpPr>
          <p:cNvPr id="8" name="Espace réservé du pied de page 1">
            <a:extLst>
              <a:ext uri="{FF2B5EF4-FFF2-40B4-BE49-F238E27FC236}">
                <a16:creationId xmlns:a16="http://schemas.microsoft.com/office/drawing/2014/main" id="{D668266E-5D09-0D4C-A75A-B24ABDEBBC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18478" y="4767263"/>
            <a:ext cx="3757009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/>
              <a:t>Titre du document</a:t>
            </a:r>
            <a:endParaRPr lang="fr-FR" dirty="0"/>
          </a:p>
        </p:txBody>
      </p:sp>
      <p:sp>
        <p:nvSpPr>
          <p:cNvPr id="7" name="그림 개체 틀 12">
            <a:extLst>
              <a:ext uri="{FF2B5EF4-FFF2-40B4-BE49-F238E27FC236}">
                <a16:creationId xmlns:a16="http://schemas.microsoft.com/office/drawing/2014/main" id="{9B4CDBE0-8667-6343-A87A-5673E5203C1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1899" y="615810"/>
            <a:ext cx="8139731" cy="3911880"/>
          </a:xfrm>
          <a:prstGeom prst="rect">
            <a:avLst/>
          </a:prstGeom>
          <a:pattFill prst="pct50">
            <a:fgClr>
              <a:schemeClr val="bg2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/>
          <a:lstStyle>
            <a:lvl1pPr marL="0" indent="0" algn="ctr">
              <a:buNone/>
              <a:defRPr sz="1100" i="1"/>
            </a:lvl1pPr>
          </a:lstStyle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 Ajouter ici une photo</a:t>
            </a:r>
          </a:p>
        </p:txBody>
      </p:sp>
    </p:spTree>
    <p:extLst>
      <p:ext uri="{BB962C8B-B14F-4D97-AF65-F5344CB8AC3E}">
        <p14:creationId xmlns:p14="http://schemas.microsoft.com/office/powerpoint/2010/main" val="42425586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226D429-9659-174E-B3B7-93960F676BAE}"/>
              </a:ext>
            </a:extLst>
          </p:cNvPr>
          <p:cNvSpPr/>
          <p:nvPr userDrawn="1"/>
        </p:nvSpPr>
        <p:spPr>
          <a:xfrm>
            <a:off x="511003" y="870558"/>
            <a:ext cx="8131155" cy="3413590"/>
          </a:xfrm>
          <a:prstGeom prst="rect">
            <a:avLst/>
          </a:prstGeom>
          <a:solidFill>
            <a:srgbClr val="002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13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1CEF136-FCCA-9941-8754-42829CA9CA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1647950"/>
            <a:ext cx="7886700" cy="994172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400">
                <a:solidFill>
                  <a:srgbClr val="34B5AD"/>
                </a:solidFill>
              </a:defRPr>
            </a:lvl1pPr>
          </a:lstStyle>
          <a:p>
            <a:r>
              <a:rPr lang="fr-FR" dirty="0"/>
              <a:t>MERCI !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505725-5482-DA43-98FF-016E160A3C4A}"/>
              </a:ext>
            </a:extLst>
          </p:cNvPr>
          <p:cNvSpPr/>
          <p:nvPr userDrawn="1"/>
        </p:nvSpPr>
        <p:spPr>
          <a:xfrm>
            <a:off x="501843" y="454246"/>
            <a:ext cx="1001731" cy="69384"/>
          </a:xfrm>
          <a:prstGeom prst="rect">
            <a:avLst/>
          </a:prstGeom>
          <a:solidFill>
            <a:srgbClr val="002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13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DCCD1E4-2C8B-1442-93F8-6C28DFD8DD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03811" y="2718121"/>
            <a:ext cx="1936377" cy="1490026"/>
          </a:xfrm>
          <a:prstGeom prst="rect">
            <a:avLst/>
          </a:prstGeo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D1011BFC-018F-A748-B072-72A65567A2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1843" y="4767263"/>
            <a:ext cx="516635" cy="273844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800">
                <a:solidFill>
                  <a:srgbClr val="006988"/>
                </a:solidFill>
              </a:defRPr>
            </a:lvl1pPr>
          </a:lstStyle>
          <a:p>
            <a:fld id="{80DF6494-144D-3A4D-B02E-AA4496EA0EEB}" type="datetime1">
              <a:rPr lang="fr-FR" smtClean="0"/>
              <a:pPr/>
              <a:t>05/06/2023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33798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8C1D5F-E629-45A5-A79B-CA7A567435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7798526" cy="627017"/>
          </a:xfrm>
          <a:prstGeom prst="rect">
            <a:avLst/>
          </a:prstGeom>
        </p:spPr>
        <p:txBody>
          <a:bodyPr anchor="b"/>
          <a:lstStyle>
            <a:lvl1pPr algn="ctr">
              <a:defRPr sz="180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C6419E7-9000-4956-B745-A155AD910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70169-636A-462B-8720-3B9B658D186A}" type="datetime1">
              <a:rPr lang="fr-FR" smtClean="0"/>
              <a:t>05/06/2023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530B56E-32E4-4956-8BA6-688F6B42D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0218" y="4744390"/>
            <a:ext cx="2903565" cy="314099"/>
          </a:xfr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D2BADB-D8DC-420D-8E8F-6ED9C87D7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07742" y="4819825"/>
            <a:ext cx="334736" cy="273844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E68D63F3-0096-47C9-9189-84FD82E7C48C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B9B9A8C8-9A4F-41DE-BE44-96D31B131B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48478" y="869778"/>
            <a:ext cx="8637104" cy="3595376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211139678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979650B-1F65-409A-AA28-C00D1E952C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98611"/>
            <a:ext cx="7886700" cy="1511141"/>
          </a:xfrm>
        </p:spPr>
        <p:txBody>
          <a:bodyPr/>
          <a:lstStyle>
            <a:lvl1pPr marL="171450" indent="-171450">
              <a:buClr>
                <a:schemeClr val="accent3"/>
              </a:buClr>
              <a:buFont typeface="Wingdings" panose="05000000000000000000" pitchFamily="2" charset="2"/>
              <a:buChar char="§"/>
              <a:defRPr/>
            </a:lvl1pPr>
            <a:lvl2pPr marL="514350" indent="-171450">
              <a:buClr>
                <a:schemeClr val="accent4"/>
              </a:buClr>
              <a:buFont typeface="Arial" panose="020B0604020202020204" pitchFamily="34" charset="0"/>
              <a:buChar char="•"/>
              <a:defRPr/>
            </a:lvl2pPr>
            <a:lvl3pPr marL="857250" indent="-171450">
              <a:buClr>
                <a:schemeClr val="accent2"/>
              </a:buClr>
              <a:buFont typeface="Wingdings" panose="05000000000000000000" pitchFamily="2" charset="2"/>
              <a:buChar char="Ø"/>
              <a:defRPr/>
            </a:lvl3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EDDE3FD-CE2C-4800-A097-ACA5AC53BA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675560"/>
            <a:ext cx="2057400" cy="273844"/>
          </a:xfrm>
        </p:spPr>
        <p:txBody>
          <a:bodyPr/>
          <a:lstStyle/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E7C4CC-DA2D-4CC5-97DB-EDCCD67DF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11039" y="4675560"/>
            <a:ext cx="2321922" cy="314099"/>
          </a:xfr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FC7A3EB-58E3-4530-AD00-99B985493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8208" y="4809737"/>
            <a:ext cx="358412" cy="322251"/>
          </a:xfrm>
          <a:prstGeom prst="rect">
            <a:avLst/>
          </a:prstGeom>
        </p:spPr>
        <p:txBody>
          <a:bodyPr/>
          <a:lstStyle/>
          <a:p>
            <a:fld id="{E68D63F3-0096-47C9-9189-84FD82E7C48C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E570EE5-88B2-48EB-A9AD-6D136765739B}"/>
              </a:ext>
            </a:extLst>
          </p:cNvPr>
          <p:cNvSpPr/>
          <p:nvPr/>
        </p:nvSpPr>
        <p:spPr>
          <a:xfrm>
            <a:off x="1440179" y="3501016"/>
            <a:ext cx="5180428" cy="895308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31610170-2BA1-4344-ABE3-32690E3E15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7798526" cy="627017"/>
          </a:xfrm>
          <a:prstGeom prst="rect">
            <a:avLst/>
          </a:prstGeom>
        </p:spPr>
        <p:txBody>
          <a:bodyPr anchor="b"/>
          <a:lstStyle>
            <a:lvl1pPr algn="ctr">
              <a:defRPr sz="180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2214EF1A-9803-4E9E-9FA3-D29A298C0472}"/>
              </a:ext>
            </a:extLst>
          </p:cNvPr>
          <p:cNvSpPr/>
          <p:nvPr userDrawn="1"/>
        </p:nvSpPr>
        <p:spPr>
          <a:xfrm>
            <a:off x="1440179" y="3501016"/>
            <a:ext cx="5180428" cy="895308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3362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C75C35-466C-4DC3-82AE-66C05BD76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9A56C5B-0842-46E8-99D9-46DE1B466F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8E0B28-A87F-4CF0-8552-8472F5BD1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CD59A35-4C21-4E44-9B8A-421560F52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A15493A-A1FB-41EF-A37E-BD9F30B26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68D63F3-0096-47C9-9189-84FD82E7C48C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6D569D1A-F776-4DBF-9B88-A664E39DA0AC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798526" cy="627017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r>
              <a:rPr lang="fr-FR" sz="1800"/>
              <a:t>Modifiez le style du titre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074A7714-3DD7-4451-B5EA-83343EC19A3E}"/>
              </a:ext>
            </a:extLst>
          </p:cNvPr>
          <p:cNvSpPr txBox="1">
            <a:spLocks/>
          </p:cNvSpPr>
          <p:nvPr userDrawn="1"/>
        </p:nvSpPr>
        <p:spPr>
          <a:xfrm>
            <a:off x="0" y="0"/>
            <a:ext cx="7798526" cy="627017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r>
              <a:rPr lang="fr-FR" sz="1800"/>
              <a:t>Modifiez le style du titre</a:t>
            </a:r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6997934F-B525-47E9-AF4E-DA8FFD63E603}"/>
              </a:ext>
            </a:extLst>
          </p:cNvPr>
          <p:cNvSpPr txBox="1">
            <a:spLocks/>
          </p:cNvSpPr>
          <p:nvPr userDrawn="1"/>
        </p:nvSpPr>
        <p:spPr>
          <a:xfrm>
            <a:off x="8675158" y="4759819"/>
            <a:ext cx="450668" cy="314099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600" b="1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68D63F3-0096-47C9-9189-84FD82E7C48C}" type="slidenum">
              <a:rPr lang="fr-FR" sz="1200" smtClean="0"/>
              <a:pPr/>
              <a:t>‹N°›</a:t>
            </a:fld>
            <a:endParaRPr lang="fr-FR" sz="1200"/>
          </a:p>
        </p:txBody>
      </p:sp>
    </p:spTree>
    <p:extLst>
      <p:ext uri="{BB962C8B-B14F-4D97-AF65-F5344CB8AC3E}">
        <p14:creationId xmlns:p14="http://schemas.microsoft.com/office/powerpoint/2010/main" val="18509568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CCA855D-5C35-4090-9EBF-93EE38F2E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F6E46DE-B34E-4E57-836F-7FFD4032FC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B7D37F9-F2B5-46A4-8A1F-71BAD44A9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E428DDA-EB3C-4DA5-A368-AD29E939B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8E1267D-DAE2-48E2-9246-AC4F94CCC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68D63F3-0096-47C9-9189-84FD82E7C48C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9A9C066E-0C88-48AC-AB2E-B82B4603EA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7798526" cy="627017"/>
          </a:xfrm>
          <a:prstGeom prst="rect">
            <a:avLst/>
          </a:prstGeom>
        </p:spPr>
        <p:txBody>
          <a:bodyPr anchor="b"/>
          <a:lstStyle>
            <a:lvl1pPr algn="ctr">
              <a:defRPr sz="180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5320373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D572A1-3E3E-4A9E-8776-CEA4C8AAC5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85F7EAF-1D41-4C80-9A8B-6E398E8053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DDE456C-A7E3-4249-9735-7A2755D6F2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B857709-2290-4A3B-BFFA-38EE6FA3E0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6ADB5F4-DC5F-4602-9423-2599EF351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5FD44D7-77E8-4B83-952D-7594C1905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197060F-8EC4-44ED-8B38-45642FF69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68D63F3-0096-47C9-9189-84FD82E7C48C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5EB2D2D0-8CAC-4E91-83DF-690E3DDC60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7798526" cy="627017"/>
          </a:xfrm>
          <a:prstGeom prst="rect">
            <a:avLst/>
          </a:prstGeom>
        </p:spPr>
        <p:txBody>
          <a:bodyPr anchor="b"/>
          <a:lstStyle>
            <a:lvl1pPr algn="ctr">
              <a:defRPr sz="180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803394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35C022-7711-42A1-AA1F-25C6B58F1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5CCC230-F344-470F-878B-F49A42A87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19F1BF9-ECF4-4E74-BC68-9CDBE6BBB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90FF897-24F1-42B6-82DF-F6CA0DA96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68D63F3-0096-47C9-9189-84FD82E7C4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78450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7C9AAB5-F848-4033-973D-06DDE52DB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3D72EDB-7847-4A24-8256-A07ADD1CE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74DBA93-8A20-4D6A-8838-E08995168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68D63F3-0096-47C9-9189-84FD82E7C4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56849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3C0C635-5CC8-4E77-BC62-39E51BD75C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D55472D-E1D6-490C-95FE-0276BE8B9C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366B0C4-7B8B-4992-B840-F9794151D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6391DCE-B6EB-4C04-8A8E-57259E4D5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A74E413-55AB-4D73-A59E-26F63854E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68D63F3-0096-47C9-9189-84FD82E7C48C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F3A7F27-A60D-4658-AE92-86016309A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7798526" cy="627017"/>
          </a:xfrm>
          <a:prstGeom prst="rect">
            <a:avLst/>
          </a:prstGeom>
        </p:spPr>
        <p:txBody>
          <a:bodyPr anchor="b"/>
          <a:lstStyle>
            <a:lvl1pPr algn="ctr">
              <a:defRPr sz="180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8705418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08C9C9-C10F-474D-A26B-950DA70BA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E33CAEC-D415-4C3D-8995-6AFCD54D95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DF02CD0-9727-4A9E-892D-195BEA4901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07E29F4-C26F-4AC8-993B-0F123334E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A3CBF62-86B1-4D8E-A5D9-B98D7F1C6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FEF2D34-F6B1-4FDA-871A-FB9794429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68D63F3-0096-47C9-9189-84FD82E7C4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17916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93408D-DFBA-46E0-97E0-6B8BDFAD4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3328049-1559-4F25-A935-A1C04F1C47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B218C8D-86DD-45CF-B48D-BBD63C338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F046099-46E5-4EA6-87F8-422A42DF0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667AB51-6432-45A9-B01C-47C4EBD19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68D63F3-0096-47C9-9189-84FD82E7C4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60954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7E39ECB-076B-40EE-85AD-B20700B38E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5D3297F-DFC7-4CEC-A4F4-DBE55327B6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2009BB0-63A4-4275-BECD-8DFF5FD49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6FD5082-8046-4488-AFE7-27E76423D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B4CD57C-3381-41C6-A4A7-362F955FD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68D63F3-0096-47C9-9189-84FD82E7C4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28997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D2BADB-D8DC-420D-8E8F-6ED9C87D7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07742" y="4819825"/>
            <a:ext cx="334736" cy="273844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E68D63F3-0096-47C9-9189-84FD82E7C48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42844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8C1D5F-E629-45A5-A79B-CA7A567435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7798526" cy="627017"/>
          </a:xfrm>
          <a:prstGeom prst="rect">
            <a:avLst/>
          </a:prstGeom>
        </p:spPr>
        <p:txBody>
          <a:bodyPr anchor="b"/>
          <a:lstStyle>
            <a:lvl1pPr algn="ctr">
              <a:defRPr sz="180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C6419E7-9000-4956-B745-A155AD910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70169-636A-462B-8720-3B9B658D186A}" type="datetime1">
              <a:rPr lang="fr-FR" smtClean="0"/>
              <a:t>05/06/2023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530B56E-32E4-4956-8BA6-688F6B42D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0218" y="4744390"/>
            <a:ext cx="2903565" cy="314099"/>
          </a:xfr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D2BADB-D8DC-420D-8E8F-6ED9C87D7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07742" y="4819825"/>
            <a:ext cx="334736" cy="273844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E68D63F3-0096-47C9-9189-84FD82E7C48C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B9B9A8C8-9A4F-41DE-BE44-96D31B131B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48478" y="869778"/>
            <a:ext cx="8637104" cy="3595376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037443574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979650B-1F65-409A-AA28-C00D1E952C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98611"/>
            <a:ext cx="7886700" cy="1511141"/>
          </a:xfrm>
        </p:spPr>
        <p:txBody>
          <a:bodyPr/>
          <a:lstStyle>
            <a:lvl1pPr marL="171450" indent="-171450">
              <a:buClr>
                <a:schemeClr val="accent3"/>
              </a:buClr>
              <a:buFont typeface="Wingdings" panose="05000000000000000000" pitchFamily="2" charset="2"/>
              <a:buChar char="§"/>
              <a:defRPr/>
            </a:lvl1pPr>
            <a:lvl2pPr marL="514350" indent="-171450">
              <a:buClr>
                <a:schemeClr val="accent4"/>
              </a:buClr>
              <a:buFont typeface="Arial" panose="020B0604020202020204" pitchFamily="34" charset="0"/>
              <a:buChar char="•"/>
              <a:defRPr/>
            </a:lvl2pPr>
            <a:lvl3pPr marL="857250" indent="-171450">
              <a:buClr>
                <a:schemeClr val="accent2"/>
              </a:buClr>
              <a:buFont typeface="Wingdings" panose="05000000000000000000" pitchFamily="2" charset="2"/>
              <a:buChar char="Ø"/>
              <a:defRPr/>
            </a:lvl3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EDDE3FD-CE2C-4800-A097-ACA5AC53BA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675560"/>
            <a:ext cx="2057400" cy="273844"/>
          </a:xfrm>
        </p:spPr>
        <p:txBody>
          <a:bodyPr/>
          <a:lstStyle/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E7C4CC-DA2D-4CC5-97DB-EDCCD67DF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11039" y="4675560"/>
            <a:ext cx="2321922" cy="314099"/>
          </a:xfr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FC7A3EB-58E3-4530-AD00-99B985493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8208" y="4809737"/>
            <a:ext cx="358412" cy="322251"/>
          </a:xfrm>
          <a:prstGeom prst="rect">
            <a:avLst/>
          </a:prstGeom>
        </p:spPr>
        <p:txBody>
          <a:bodyPr/>
          <a:lstStyle/>
          <a:p>
            <a:fld id="{E68D63F3-0096-47C9-9189-84FD82E7C48C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E570EE5-88B2-48EB-A9AD-6D136765739B}"/>
              </a:ext>
            </a:extLst>
          </p:cNvPr>
          <p:cNvSpPr/>
          <p:nvPr/>
        </p:nvSpPr>
        <p:spPr>
          <a:xfrm>
            <a:off x="1440179" y="3501016"/>
            <a:ext cx="5180428" cy="895308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31610170-2BA1-4344-ABE3-32690E3E15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7798526" cy="627017"/>
          </a:xfrm>
          <a:prstGeom prst="rect">
            <a:avLst/>
          </a:prstGeom>
        </p:spPr>
        <p:txBody>
          <a:bodyPr anchor="b"/>
          <a:lstStyle>
            <a:lvl1pPr algn="ctr">
              <a:defRPr sz="180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2214EF1A-9803-4E9E-9FA3-D29A298C0472}"/>
              </a:ext>
            </a:extLst>
          </p:cNvPr>
          <p:cNvSpPr/>
          <p:nvPr userDrawn="1"/>
        </p:nvSpPr>
        <p:spPr>
          <a:xfrm>
            <a:off x="1440179" y="3501016"/>
            <a:ext cx="5180428" cy="895308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3039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C75C35-466C-4DC3-82AE-66C05BD76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9A56C5B-0842-46E8-99D9-46DE1B466F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8E0B28-A87F-4CF0-8552-8472F5BD1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CD59A35-4C21-4E44-9B8A-421560F52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A15493A-A1FB-41EF-A37E-BD9F30B26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68D63F3-0096-47C9-9189-84FD82E7C48C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6D569D1A-F776-4DBF-9B88-A664E39DA0AC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798526" cy="627017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r>
              <a:rPr lang="fr-FR" sz="1800"/>
              <a:t>Modifiez le style du titre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074A7714-3DD7-4451-B5EA-83343EC19A3E}"/>
              </a:ext>
            </a:extLst>
          </p:cNvPr>
          <p:cNvSpPr txBox="1">
            <a:spLocks/>
          </p:cNvSpPr>
          <p:nvPr userDrawn="1"/>
        </p:nvSpPr>
        <p:spPr>
          <a:xfrm>
            <a:off x="0" y="0"/>
            <a:ext cx="7798526" cy="627017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r>
              <a:rPr lang="fr-FR" sz="1800"/>
              <a:t>Modifiez le style du titre</a:t>
            </a:r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6997934F-B525-47E9-AF4E-DA8FFD63E603}"/>
              </a:ext>
            </a:extLst>
          </p:cNvPr>
          <p:cNvSpPr txBox="1">
            <a:spLocks/>
          </p:cNvSpPr>
          <p:nvPr userDrawn="1"/>
        </p:nvSpPr>
        <p:spPr>
          <a:xfrm>
            <a:off x="8675158" y="4759819"/>
            <a:ext cx="450668" cy="314099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600" b="1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68D63F3-0096-47C9-9189-84FD82E7C48C}" type="slidenum">
              <a:rPr lang="fr-FR" sz="1200" smtClean="0"/>
              <a:pPr/>
              <a:t>‹N°›</a:t>
            </a:fld>
            <a:endParaRPr lang="fr-FR" sz="1200"/>
          </a:p>
        </p:txBody>
      </p:sp>
    </p:spTree>
    <p:extLst>
      <p:ext uri="{BB962C8B-B14F-4D97-AF65-F5344CB8AC3E}">
        <p14:creationId xmlns:p14="http://schemas.microsoft.com/office/powerpoint/2010/main" val="22737090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CCA855D-5C35-4090-9EBF-93EE38F2E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F6E46DE-B34E-4E57-836F-7FFD4032FC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B7D37F9-F2B5-46A4-8A1F-71BAD44A9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E428DDA-EB3C-4DA5-A368-AD29E939B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8E1267D-DAE2-48E2-9246-AC4F94CCC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68D63F3-0096-47C9-9189-84FD82E7C48C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9A9C066E-0C88-48AC-AB2E-B82B4603EA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7798526" cy="627017"/>
          </a:xfrm>
          <a:prstGeom prst="rect">
            <a:avLst/>
          </a:prstGeom>
        </p:spPr>
        <p:txBody>
          <a:bodyPr anchor="b"/>
          <a:lstStyle>
            <a:lvl1pPr algn="ctr">
              <a:defRPr sz="180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19210413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D572A1-3E3E-4A9E-8776-CEA4C8AAC5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85F7EAF-1D41-4C80-9A8B-6E398E8053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DDE456C-A7E3-4249-9735-7A2755D6F2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B857709-2290-4A3B-BFFA-38EE6FA3E0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6ADB5F4-DC5F-4602-9423-2599EF351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5FD44D7-77E8-4B83-952D-7594C1905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197060F-8EC4-44ED-8B38-45642FF69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68D63F3-0096-47C9-9189-84FD82E7C48C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5EB2D2D0-8CAC-4E91-83DF-690E3DDC60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7798526" cy="627017"/>
          </a:xfrm>
          <a:prstGeom prst="rect">
            <a:avLst/>
          </a:prstGeom>
        </p:spPr>
        <p:txBody>
          <a:bodyPr anchor="b"/>
          <a:lstStyle>
            <a:lvl1pPr algn="ctr">
              <a:defRPr sz="180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43149510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35C022-7711-42A1-AA1F-25C6B58F1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5CCC230-F344-470F-878B-F49A42A87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19F1BF9-ECF4-4E74-BC68-9CDBE6BBB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90FF897-24F1-42B6-82DF-F6CA0DA96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68D63F3-0096-47C9-9189-84FD82E7C4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34776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7C9AAB5-F848-4033-973D-06DDE52DB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3D72EDB-7847-4A24-8256-A07ADD1CE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74DBA93-8A20-4D6A-8838-E08995168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68D63F3-0096-47C9-9189-84FD82E7C4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935466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3C0C635-5CC8-4E77-BC62-39E51BD75C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D55472D-E1D6-490C-95FE-0276BE8B9C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366B0C4-7B8B-4992-B840-F9794151D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6391DCE-B6EB-4C04-8A8E-57259E4D5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A74E413-55AB-4D73-A59E-26F63854E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68D63F3-0096-47C9-9189-84FD82E7C48C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F3A7F27-A60D-4658-AE92-86016309A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7798526" cy="627017"/>
          </a:xfrm>
          <a:prstGeom prst="rect">
            <a:avLst/>
          </a:prstGeom>
        </p:spPr>
        <p:txBody>
          <a:bodyPr anchor="b"/>
          <a:lstStyle>
            <a:lvl1pPr algn="ctr">
              <a:defRPr sz="180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6199385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08C9C9-C10F-474D-A26B-950DA70BA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E33CAEC-D415-4C3D-8995-6AFCD54D95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DF02CD0-9727-4A9E-892D-195BEA4901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07E29F4-C26F-4AC8-993B-0F123334E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A3CBF62-86B1-4D8E-A5D9-B98D7F1C6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FEF2D34-F6B1-4FDA-871A-FB9794429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68D63F3-0096-47C9-9189-84FD82E7C4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453828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93408D-DFBA-46E0-97E0-6B8BDFAD4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3328049-1559-4F25-A935-A1C04F1C47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B218C8D-86DD-45CF-B48D-BBD63C338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F046099-46E5-4EA6-87F8-422A42DF0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667AB51-6432-45A9-B01C-47C4EBD19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68D63F3-0096-47C9-9189-84FD82E7C4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207167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7E39ECB-076B-40EE-85AD-B20700B38E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5D3297F-DFC7-4CEC-A4F4-DBE55327B6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2009BB0-63A4-4275-BECD-8DFF5FD49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6FD5082-8046-4488-AFE7-27E76423D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B4CD57C-3381-41C6-A4A7-362F955FD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68D63F3-0096-47C9-9189-84FD82E7C4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917277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D2BADB-D8DC-420D-8E8F-6ED9C87D7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07742" y="4819825"/>
            <a:ext cx="334736" cy="273844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E68D63F3-0096-47C9-9189-84FD82E7C48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970043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8C1D5F-E629-45A5-A79B-CA7A567435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7798526" cy="627017"/>
          </a:xfrm>
          <a:prstGeom prst="rect">
            <a:avLst/>
          </a:prstGeom>
        </p:spPr>
        <p:txBody>
          <a:bodyPr anchor="b"/>
          <a:lstStyle>
            <a:lvl1pPr algn="ctr">
              <a:defRPr sz="180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C6419E7-9000-4956-B745-A155AD910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70169-636A-462B-8720-3B9B658D186A}" type="datetime1">
              <a:rPr lang="fr-FR" smtClean="0"/>
              <a:t>05/06/2023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530B56E-32E4-4956-8BA6-688F6B42D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0218" y="4744390"/>
            <a:ext cx="2903565" cy="314099"/>
          </a:xfr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D2BADB-D8DC-420D-8E8F-6ED9C87D7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07742" y="4819825"/>
            <a:ext cx="334736" cy="273844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E68D63F3-0096-47C9-9189-84FD82E7C48C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B9B9A8C8-9A4F-41DE-BE44-96D31B131B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48478" y="869778"/>
            <a:ext cx="8637104" cy="3595376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000646501"/>
      </p:ext>
    </p:extLst>
  </p:cSld>
  <p:clrMapOvr>
    <a:masterClrMapping/>
  </p:clrMapOvr>
  <p:hf sldNum="0"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979650B-1F65-409A-AA28-C00D1E952C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98611"/>
            <a:ext cx="7886700" cy="1511141"/>
          </a:xfrm>
        </p:spPr>
        <p:txBody>
          <a:bodyPr/>
          <a:lstStyle>
            <a:lvl1pPr marL="171450" indent="-171450">
              <a:buClr>
                <a:schemeClr val="accent3"/>
              </a:buClr>
              <a:buFont typeface="Wingdings" panose="05000000000000000000" pitchFamily="2" charset="2"/>
              <a:buChar char="§"/>
              <a:defRPr/>
            </a:lvl1pPr>
            <a:lvl2pPr marL="514350" indent="-171450">
              <a:buClr>
                <a:schemeClr val="accent4"/>
              </a:buClr>
              <a:buFont typeface="Arial" panose="020B0604020202020204" pitchFamily="34" charset="0"/>
              <a:buChar char="•"/>
              <a:defRPr/>
            </a:lvl2pPr>
            <a:lvl3pPr marL="857250" indent="-171450">
              <a:buClr>
                <a:schemeClr val="accent2"/>
              </a:buClr>
              <a:buFont typeface="Wingdings" panose="05000000000000000000" pitchFamily="2" charset="2"/>
              <a:buChar char="Ø"/>
              <a:defRPr/>
            </a:lvl3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EDDE3FD-CE2C-4800-A097-ACA5AC53BA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675560"/>
            <a:ext cx="2057400" cy="273844"/>
          </a:xfrm>
        </p:spPr>
        <p:txBody>
          <a:bodyPr/>
          <a:lstStyle/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E7C4CC-DA2D-4CC5-97DB-EDCCD67DF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11039" y="4675560"/>
            <a:ext cx="2321922" cy="314099"/>
          </a:xfr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FC7A3EB-58E3-4530-AD00-99B985493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8208" y="4809737"/>
            <a:ext cx="358412" cy="322251"/>
          </a:xfrm>
          <a:prstGeom prst="rect">
            <a:avLst/>
          </a:prstGeom>
        </p:spPr>
        <p:txBody>
          <a:bodyPr/>
          <a:lstStyle/>
          <a:p>
            <a:fld id="{E68D63F3-0096-47C9-9189-84FD82E7C48C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E570EE5-88B2-48EB-A9AD-6D136765739B}"/>
              </a:ext>
            </a:extLst>
          </p:cNvPr>
          <p:cNvSpPr/>
          <p:nvPr/>
        </p:nvSpPr>
        <p:spPr>
          <a:xfrm>
            <a:off x="1440179" y="3501016"/>
            <a:ext cx="5180428" cy="895308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31610170-2BA1-4344-ABE3-32690E3E15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7798526" cy="627017"/>
          </a:xfrm>
          <a:prstGeom prst="rect">
            <a:avLst/>
          </a:prstGeom>
        </p:spPr>
        <p:txBody>
          <a:bodyPr anchor="b"/>
          <a:lstStyle>
            <a:lvl1pPr algn="ctr">
              <a:defRPr sz="180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2214EF1A-9803-4E9E-9FA3-D29A298C0472}"/>
              </a:ext>
            </a:extLst>
          </p:cNvPr>
          <p:cNvSpPr/>
          <p:nvPr userDrawn="1"/>
        </p:nvSpPr>
        <p:spPr>
          <a:xfrm>
            <a:off x="1440179" y="3501016"/>
            <a:ext cx="5180428" cy="895308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100106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C75C35-466C-4DC3-82AE-66C05BD76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9A56C5B-0842-46E8-99D9-46DE1B466F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8E0B28-A87F-4CF0-8552-8472F5BD1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CD59A35-4C21-4E44-9B8A-421560F52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A15493A-A1FB-41EF-A37E-BD9F30B26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68D63F3-0096-47C9-9189-84FD82E7C48C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6D569D1A-F776-4DBF-9B88-A664E39DA0AC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798526" cy="627017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r>
              <a:rPr lang="fr-FR" sz="1800"/>
              <a:t>Modifiez le style du titre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074A7714-3DD7-4451-B5EA-83343EC19A3E}"/>
              </a:ext>
            </a:extLst>
          </p:cNvPr>
          <p:cNvSpPr txBox="1">
            <a:spLocks/>
          </p:cNvSpPr>
          <p:nvPr userDrawn="1"/>
        </p:nvSpPr>
        <p:spPr>
          <a:xfrm>
            <a:off x="0" y="0"/>
            <a:ext cx="7798526" cy="627017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r>
              <a:rPr lang="fr-FR" sz="1800"/>
              <a:t>Modifiez le style du titre</a:t>
            </a:r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6997934F-B525-47E9-AF4E-DA8FFD63E603}"/>
              </a:ext>
            </a:extLst>
          </p:cNvPr>
          <p:cNvSpPr txBox="1">
            <a:spLocks/>
          </p:cNvSpPr>
          <p:nvPr userDrawn="1"/>
        </p:nvSpPr>
        <p:spPr>
          <a:xfrm>
            <a:off x="8675158" y="4759819"/>
            <a:ext cx="450668" cy="314099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600" b="1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68D63F3-0096-47C9-9189-84FD82E7C48C}" type="slidenum">
              <a:rPr lang="fr-FR" sz="1200" smtClean="0"/>
              <a:pPr/>
              <a:t>‹N°›</a:t>
            </a:fld>
            <a:endParaRPr lang="fr-FR" sz="1200"/>
          </a:p>
        </p:txBody>
      </p:sp>
    </p:spTree>
    <p:extLst>
      <p:ext uri="{BB962C8B-B14F-4D97-AF65-F5344CB8AC3E}">
        <p14:creationId xmlns:p14="http://schemas.microsoft.com/office/powerpoint/2010/main" val="48540425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CCA855D-5C35-4090-9EBF-93EE38F2E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F6E46DE-B34E-4E57-836F-7FFD4032FC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B7D37F9-F2B5-46A4-8A1F-71BAD44A9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E428DDA-EB3C-4DA5-A368-AD29E939B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8E1267D-DAE2-48E2-9246-AC4F94CCC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68D63F3-0096-47C9-9189-84FD82E7C48C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9A9C066E-0C88-48AC-AB2E-B82B4603EA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7798526" cy="627017"/>
          </a:xfrm>
          <a:prstGeom prst="rect">
            <a:avLst/>
          </a:prstGeom>
        </p:spPr>
        <p:txBody>
          <a:bodyPr anchor="b"/>
          <a:lstStyle>
            <a:lvl1pPr algn="ctr">
              <a:defRPr sz="180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5033306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D572A1-3E3E-4A9E-8776-CEA4C8AAC5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85F7EAF-1D41-4C80-9A8B-6E398E8053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DDE456C-A7E3-4249-9735-7A2755D6F2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B857709-2290-4A3B-BFFA-38EE6FA3E0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6ADB5F4-DC5F-4602-9423-2599EF351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5FD44D7-77E8-4B83-952D-7594C1905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197060F-8EC4-44ED-8B38-45642FF69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68D63F3-0096-47C9-9189-84FD82E7C48C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5EB2D2D0-8CAC-4E91-83DF-690E3DDC60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7798526" cy="627017"/>
          </a:xfrm>
          <a:prstGeom prst="rect">
            <a:avLst/>
          </a:prstGeom>
        </p:spPr>
        <p:txBody>
          <a:bodyPr anchor="b"/>
          <a:lstStyle>
            <a:lvl1pPr algn="ctr">
              <a:defRPr sz="180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29757655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35C022-7711-42A1-AA1F-25C6B58F1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5CCC230-F344-470F-878B-F49A42A87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19F1BF9-ECF4-4E74-BC68-9CDBE6BBB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90FF897-24F1-42B6-82DF-F6CA0DA96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68D63F3-0096-47C9-9189-84FD82E7C4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20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7C9AAB5-F848-4033-973D-06DDE52DB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3D72EDB-7847-4A24-8256-A07ADD1CE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74DBA93-8A20-4D6A-8838-E08995168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68D63F3-0096-47C9-9189-84FD82E7C4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272849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3C0C635-5CC8-4E77-BC62-39E51BD75C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D55472D-E1D6-490C-95FE-0276BE8B9C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366B0C4-7B8B-4992-B840-F9794151D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6391DCE-B6EB-4C04-8A8E-57259E4D5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A74E413-55AB-4D73-A59E-26F63854E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68D63F3-0096-47C9-9189-84FD82E7C48C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F3A7F27-A60D-4658-AE92-86016309A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7798526" cy="627017"/>
          </a:xfrm>
          <a:prstGeom prst="rect">
            <a:avLst/>
          </a:prstGeom>
        </p:spPr>
        <p:txBody>
          <a:bodyPr anchor="b"/>
          <a:lstStyle>
            <a:lvl1pPr algn="ctr">
              <a:defRPr sz="180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18395442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08C9C9-C10F-474D-A26B-950DA70BA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E33CAEC-D415-4C3D-8995-6AFCD54D95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DF02CD0-9727-4A9E-892D-195BEA4901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07E29F4-C26F-4AC8-993B-0F123334E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A3CBF62-86B1-4D8E-A5D9-B98D7F1C6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FEF2D34-F6B1-4FDA-871A-FB9794429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68D63F3-0096-47C9-9189-84FD82E7C4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879752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93408D-DFBA-46E0-97E0-6B8BDFAD4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3328049-1559-4F25-A935-A1C04F1C47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B218C8D-86DD-45CF-B48D-BBD63C338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F046099-46E5-4EA6-87F8-422A42DF0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667AB51-6432-45A9-B01C-47C4EBD19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68D63F3-0096-47C9-9189-84FD82E7C4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700812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7E39ECB-076B-40EE-85AD-B20700B38E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5D3297F-DFC7-4CEC-A4F4-DBE55327B6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2009BB0-63A4-4275-BECD-8DFF5FD49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6FD5082-8046-4488-AFE7-27E76423D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B4CD57C-3381-41C6-A4A7-362F955FD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68D63F3-0096-47C9-9189-84FD82E7C4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494730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D2BADB-D8DC-420D-8E8F-6ED9C87D7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07742" y="4819825"/>
            <a:ext cx="334736" cy="273844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E68D63F3-0096-47C9-9189-84FD82E7C48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9331489"/>
      </p:ext>
    </p:extLst>
  </p:cSld>
  <p:clrMapOvr>
    <a:masterClrMapping/>
  </p:clrMapOvr>
  <p:hf sldNum="0"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8C1D5F-E629-45A5-A79B-CA7A567435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7798525" cy="627016"/>
          </a:xfrm>
          <a:prstGeom prst="rect">
            <a:avLst/>
          </a:prstGeom>
        </p:spPr>
        <p:txBody>
          <a:bodyPr anchor="b"/>
          <a:lstStyle>
            <a:lvl1pPr algn="ctr">
              <a:defRPr sz="701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C6419E7-9000-4956-B745-A155AD910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4D009-38BE-443E-8EAD-B35C6C6F686B}" type="datetime1">
              <a:rPr lang="fr-FR" smtClean="0"/>
              <a:t>05/06/2023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530B56E-32E4-4956-8BA6-688F6B42D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0218" y="4744390"/>
            <a:ext cx="2903565" cy="314098"/>
          </a:xfr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D2BADB-D8DC-420D-8E8F-6ED9C87D7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07743" y="4819825"/>
            <a:ext cx="334736" cy="273844"/>
          </a:xfrm>
          <a:prstGeom prst="rect">
            <a:avLst/>
          </a:prstGeom>
        </p:spPr>
        <p:txBody>
          <a:bodyPr/>
          <a:lstStyle>
            <a:lvl1pPr>
              <a:defRPr sz="350">
                <a:solidFill>
                  <a:schemeClr val="bg1"/>
                </a:solidFill>
              </a:defRPr>
            </a:lvl1pPr>
          </a:lstStyle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B9B9A8C8-9A4F-41DE-BE44-96D31B131B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48477" y="869778"/>
            <a:ext cx="8637104" cy="3595376"/>
          </a:xfrm>
        </p:spPr>
        <p:txBody>
          <a:bodyPr>
            <a:normAutofit/>
          </a:bodyPr>
          <a:lstStyle>
            <a:lvl1pPr>
              <a:defRPr sz="526"/>
            </a:lvl1pPr>
            <a:lvl2pPr>
              <a:defRPr sz="526"/>
            </a:lvl2pPr>
            <a:lvl3pPr>
              <a:defRPr sz="526"/>
            </a:lvl3pPr>
            <a:lvl4pPr>
              <a:defRPr sz="526"/>
            </a:lvl4pPr>
            <a:lvl5pPr>
              <a:defRPr sz="526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455297688"/>
      </p:ext>
    </p:extLst>
  </p:cSld>
  <p:clrMapOvr>
    <a:masterClrMapping/>
  </p:clrMapOvr>
  <p:hf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979650B-1F65-409A-AA28-C00D1E952C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1" y="1398611"/>
            <a:ext cx="7886700" cy="1511141"/>
          </a:xfrm>
        </p:spPr>
        <p:txBody>
          <a:bodyPr/>
          <a:lstStyle>
            <a:lvl1pPr marL="66763" indent="-66763">
              <a:buClr>
                <a:schemeClr val="accent3"/>
              </a:buClr>
              <a:buFont typeface="Wingdings" panose="05000000000000000000" pitchFamily="2" charset="2"/>
              <a:buChar char="§"/>
              <a:defRPr/>
            </a:lvl1pPr>
            <a:lvl2pPr marL="200288" indent="-66763">
              <a:buClr>
                <a:schemeClr val="accent4"/>
              </a:buClr>
              <a:buFont typeface="Arial" panose="020B0604020202020204" pitchFamily="34" charset="0"/>
              <a:buChar char="•"/>
              <a:defRPr/>
            </a:lvl2pPr>
            <a:lvl3pPr marL="333813" indent="-66763">
              <a:buClr>
                <a:schemeClr val="accent2"/>
              </a:buClr>
              <a:buFont typeface="Wingdings" panose="05000000000000000000" pitchFamily="2" charset="2"/>
              <a:buChar char="Ø"/>
              <a:defRPr/>
            </a:lvl3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EDDE3FD-CE2C-4800-A097-ACA5AC53BA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1" y="4675561"/>
            <a:ext cx="2057400" cy="273844"/>
          </a:xfrm>
        </p:spPr>
        <p:txBody>
          <a:bodyPr/>
          <a:lstStyle/>
          <a:p>
            <a:fld id="{B354D009-38BE-443E-8EAD-B35C6C6F686B}" type="datetime1">
              <a:rPr lang="fr-FR" smtClean="0"/>
              <a:t>05/06/2023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E7C4CC-DA2D-4CC5-97DB-EDCCD67DF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11039" y="4675560"/>
            <a:ext cx="2321923" cy="314098"/>
          </a:xfr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FC7A3EB-58E3-4530-AD00-99B985493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8209" y="4809737"/>
            <a:ext cx="358412" cy="322251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E570EE5-88B2-48EB-A9AD-6D136765739B}"/>
              </a:ext>
            </a:extLst>
          </p:cNvPr>
          <p:cNvSpPr/>
          <p:nvPr/>
        </p:nvSpPr>
        <p:spPr>
          <a:xfrm>
            <a:off x="1440179" y="3501016"/>
            <a:ext cx="5180428" cy="895308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2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31610170-2BA1-4344-ABE3-32690E3E15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7798525" cy="627016"/>
          </a:xfrm>
          <a:prstGeom prst="rect">
            <a:avLst/>
          </a:prstGeom>
        </p:spPr>
        <p:txBody>
          <a:bodyPr anchor="b"/>
          <a:lstStyle>
            <a:lvl1pPr algn="ctr">
              <a:defRPr sz="701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394800593"/>
      </p:ext>
    </p:extLst>
  </p:cSld>
  <p:clrMapOvr>
    <a:masterClrMapping/>
  </p:clrMapOvr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C75C35-466C-4DC3-82AE-66C05BD76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9" y="1282304"/>
            <a:ext cx="7886700" cy="2139553"/>
          </a:xfrm>
          <a:prstGeom prst="rect">
            <a:avLst/>
          </a:prstGeom>
        </p:spPr>
        <p:txBody>
          <a:bodyPr anchor="b"/>
          <a:lstStyle>
            <a:lvl1pPr>
              <a:defRPr sz="1752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9A56C5B-0842-46E8-99D9-46DE1B466F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9" y="3442098"/>
            <a:ext cx="7886700" cy="1125140"/>
          </a:xfrm>
        </p:spPr>
        <p:txBody>
          <a:bodyPr/>
          <a:lstStyle>
            <a:lvl1pPr marL="0" indent="0">
              <a:buNone/>
              <a:defRPr sz="701">
                <a:solidFill>
                  <a:schemeClr val="tx1">
                    <a:tint val="75000"/>
                  </a:schemeClr>
                </a:solidFill>
              </a:defRPr>
            </a:lvl1pPr>
            <a:lvl2pPr marL="133525" indent="0">
              <a:buNone/>
              <a:defRPr sz="584">
                <a:solidFill>
                  <a:schemeClr val="tx1">
                    <a:tint val="75000"/>
                  </a:schemeClr>
                </a:solidFill>
              </a:defRPr>
            </a:lvl2pPr>
            <a:lvl3pPr marL="267051" indent="0">
              <a:buNone/>
              <a:defRPr sz="526">
                <a:solidFill>
                  <a:schemeClr val="tx1">
                    <a:tint val="75000"/>
                  </a:schemeClr>
                </a:solidFill>
              </a:defRPr>
            </a:lvl3pPr>
            <a:lvl4pPr marL="400576" indent="0">
              <a:buNone/>
              <a:defRPr sz="467">
                <a:solidFill>
                  <a:schemeClr val="tx1">
                    <a:tint val="75000"/>
                  </a:schemeClr>
                </a:solidFill>
              </a:defRPr>
            </a:lvl4pPr>
            <a:lvl5pPr marL="534101" indent="0">
              <a:buNone/>
              <a:defRPr sz="467">
                <a:solidFill>
                  <a:schemeClr val="tx1">
                    <a:tint val="75000"/>
                  </a:schemeClr>
                </a:solidFill>
              </a:defRPr>
            </a:lvl5pPr>
            <a:lvl6pPr marL="667626" indent="0">
              <a:buNone/>
              <a:defRPr sz="467">
                <a:solidFill>
                  <a:schemeClr val="tx1">
                    <a:tint val="75000"/>
                  </a:schemeClr>
                </a:solidFill>
              </a:defRPr>
            </a:lvl6pPr>
            <a:lvl7pPr marL="801152" indent="0">
              <a:buNone/>
              <a:defRPr sz="467">
                <a:solidFill>
                  <a:schemeClr val="tx1">
                    <a:tint val="75000"/>
                  </a:schemeClr>
                </a:solidFill>
              </a:defRPr>
            </a:lvl7pPr>
            <a:lvl8pPr marL="934677" indent="0">
              <a:buNone/>
              <a:defRPr sz="467">
                <a:solidFill>
                  <a:schemeClr val="tx1">
                    <a:tint val="75000"/>
                  </a:schemeClr>
                </a:solidFill>
              </a:defRPr>
            </a:lvl8pPr>
            <a:lvl9pPr marL="1068202" indent="0">
              <a:buNone/>
              <a:defRPr sz="4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8E0B28-A87F-4CF0-8552-8472F5BD1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2C62B-AFD6-41B0-84FB-A3E4E5E7E612}" type="datetime1">
              <a:rPr lang="fr-FR" smtClean="0"/>
              <a:t>05/06/2023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CD59A35-4C21-4E44-9B8A-421560F52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A15493A-A1FB-41EF-A37E-BD9F30B26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1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6D569D1A-F776-4DBF-9B88-A664E39DA0AC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798525" cy="627016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r>
              <a:rPr lang="fr-FR" sz="701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78046005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CCA855D-5C35-4090-9EBF-93EE38F2E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1" y="1369219"/>
            <a:ext cx="3886200" cy="326350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F6E46DE-B34E-4E57-836F-7FFD4032FC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1" y="1369219"/>
            <a:ext cx="3886200" cy="326350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B7D37F9-F2B5-46A4-8A1F-71BAD44A9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11D25-A731-4F82-B65F-874D15346B9B}" type="datetime1">
              <a:rPr lang="fr-FR" smtClean="0"/>
              <a:t>05/06/2023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E428DDA-EB3C-4DA5-A368-AD29E939B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8E1267D-DAE2-48E2-9246-AC4F94CCC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1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9A9C066E-0C88-48AC-AB2E-B82B4603EA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7798525" cy="627016"/>
          </a:xfrm>
          <a:prstGeom prst="rect">
            <a:avLst/>
          </a:prstGeom>
        </p:spPr>
        <p:txBody>
          <a:bodyPr anchor="b"/>
          <a:lstStyle>
            <a:lvl1pPr algn="ctr">
              <a:defRPr sz="701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757243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D572A1-3E3E-4A9E-8776-CEA4C8AAC5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3"/>
            <a:ext cx="3868340" cy="617934"/>
          </a:xfrm>
        </p:spPr>
        <p:txBody>
          <a:bodyPr anchor="b"/>
          <a:lstStyle>
            <a:lvl1pPr marL="0" indent="0">
              <a:buNone/>
              <a:defRPr sz="701" b="1"/>
            </a:lvl1pPr>
            <a:lvl2pPr marL="133525" indent="0">
              <a:buNone/>
              <a:defRPr sz="584" b="1"/>
            </a:lvl2pPr>
            <a:lvl3pPr marL="267051" indent="0">
              <a:buNone/>
              <a:defRPr sz="526" b="1"/>
            </a:lvl3pPr>
            <a:lvl4pPr marL="400576" indent="0">
              <a:buNone/>
              <a:defRPr sz="467" b="1"/>
            </a:lvl4pPr>
            <a:lvl5pPr marL="534101" indent="0">
              <a:buNone/>
              <a:defRPr sz="467" b="1"/>
            </a:lvl5pPr>
            <a:lvl6pPr marL="667626" indent="0">
              <a:buNone/>
              <a:defRPr sz="467" b="1"/>
            </a:lvl6pPr>
            <a:lvl7pPr marL="801152" indent="0">
              <a:buNone/>
              <a:defRPr sz="467" b="1"/>
            </a:lvl7pPr>
            <a:lvl8pPr marL="934677" indent="0">
              <a:buNone/>
              <a:defRPr sz="467" b="1"/>
            </a:lvl8pPr>
            <a:lvl9pPr marL="1068202" indent="0">
              <a:buNone/>
              <a:defRPr sz="467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85F7EAF-1D41-4C80-9A8B-6E398E8053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7"/>
            <a:ext cx="3868340" cy="276344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DDE456C-A7E3-4249-9735-7A2755D6F2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1" y="1260873"/>
            <a:ext cx="3887391" cy="617934"/>
          </a:xfrm>
        </p:spPr>
        <p:txBody>
          <a:bodyPr anchor="b"/>
          <a:lstStyle>
            <a:lvl1pPr marL="0" indent="0">
              <a:buNone/>
              <a:defRPr sz="701" b="1"/>
            </a:lvl1pPr>
            <a:lvl2pPr marL="133525" indent="0">
              <a:buNone/>
              <a:defRPr sz="584" b="1"/>
            </a:lvl2pPr>
            <a:lvl3pPr marL="267051" indent="0">
              <a:buNone/>
              <a:defRPr sz="526" b="1"/>
            </a:lvl3pPr>
            <a:lvl4pPr marL="400576" indent="0">
              <a:buNone/>
              <a:defRPr sz="467" b="1"/>
            </a:lvl4pPr>
            <a:lvl5pPr marL="534101" indent="0">
              <a:buNone/>
              <a:defRPr sz="467" b="1"/>
            </a:lvl5pPr>
            <a:lvl6pPr marL="667626" indent="0">
              <a:buNone/>
              <a:defRPr sz="467" b="1"/>
            </a:lvl6pPr>
            <a:lvl7pPr marL="801152" indent="0">
              <a:buNone/>
              <a:defRPr sz="467" b="1"/>
            </a:lvl7pPr>
            <a:lvl8pPr marL="934677" indent="0">
              <a:buNone/>
              <a:defRPr sz="467" b="1"/>
            </a:lvl8pPr>
            <a:lvl9pPr marL="1068202" indent="0">
              <a:buNone/>
              <a:defRPr sz="467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B857709-2290-4A3B-BFFA-38EE6FA3E0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1" y="1878807"/>
            <a:ext cx="3887391" cy="276344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6ADB5F4-DC5F-4602-9423-2599EF351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E58BC-32F8-4824-B4FB-CCAC741FB630}" type="datetime1">
              <a:rPr lang="fr-FR" smtClean="0"/>
              <a:t>05/06/2023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5FD44D7-77E8-4B83-952D-7594C1905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197060F-8EC4-44ED-8B38-45642FF69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1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5EB2D2D0-8CAC-4E91-83DF-690E3DDC60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7798525" cy="627016"/>
          </a:xfrm>
          <a:prstGeom prst="rect">
            <a:avLst/>
          </a:prstGeom>
        </p:spPr>
        <p:txBody>
          <a:bodyPr anchor="b"/>
          <a:lstStyle>
            <a:lvl1pPr algn="ctr">
              <a:defRPr sz="701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36395758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35C022-7711-42A1-AA1F-25C6B58F1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5CCC230-F344-470F-878B-F49A42A87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56D54-9DE8-4908-A5BB-B0955A090E21}" type="datetime1">
              <a:rPr lang="fr-FR" smtClean="0"/>
              <a:t>05/06/2023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19F1BF9-ECF4-4E74-BC68-9CDBE6BBB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90FF897-24F1-42B6-82DF-F6CA0DA96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1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736240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7C9AAB5-F848-4033-973D-06DDE52DB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921CF-4BB5-40B4-9E5B-2C0B6B166C66}" type="datetime1">
              <a:rPr lang="fr-FR" smtClean="0"/>
              <a:t>05/06/2023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3D72EDB-7847-4A24-8256-A07ADD1CE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74DBA93-8A20-4D6A-8838-E08995168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1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954459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3C0C635-5CC8-4E77-BC62-39E51BD75C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1" cy="3655219"/>
          </a:xfrm>
        </p:spPr>
        <p:txBody>
          <a:bodyPr/>
          <a:lstStyle>
            <a:lvl1pPr>
              <a:defRPr sz="935"/>
            </a:lvl1pPr>
            <a:lvl2pPr>
              <a:defRPr sz="818"/>
            </a:lvl2pPr>
            <a:lvl3pPr>
              <a:defRPr sz="701"/>
            </a:lvl3pPr>
            <a:lvl4pPr>
              <a:defRPr sz="584"/>
            </a:lvl4pPr>
            <a:lvl5pPr>
              <a:defRPr sz="584"/>
            </a:lvl5pPr>
            <a:lvl6pPr>
              <a:defRPr sz="584"/>
            </a:lvl6pPr>
            <a:lvl7pPr>
              <a:defRPr sz="584"/>
            </a:lvl7pPr>
            <a:lvl8pPr>
              <a:defRPr sz="584"/>
            </a:lvl8pPr>
            <a:lvl9pPr>
              <a:defRPr sz="584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D55472D-E1D6-490C-95FE-0276BE8B9C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2" y="1543050"/>
            <a:ext cx="2949177" cy="2858691"/>
          </a:xfrm>
        </p:spPr>
        <p:txBody>
          <a:bodyPr/>
          <a:lstStyle>
            <a:lvl1pPr marL="0" indent="0">
              <a:buNone/>
              <a:defRPr sz="467"/>
            </a:lvl1pPr>
            <a:lvl2pPr marL="133525" indent="0">
              <a:buNone/>
              <a:defRPr sz="409"/>
            </a:lvl2pPr>
            <a:lvl3pPr marL="267051" indent="0">
              <a:buNone/>
              <a:defRPr sz="350"/>
            </a:lvl3pPr>
            <a:lvl4pPr marL="400576" indent="0">
              <a:buNone/>
              <a:defRPr sz="292"/>
            </a:lvl4pPr>
            <a:lvl5pPr marL="534101" indent="0">
              <a:buNone/>
              <a:defRPr sz="292"/>
            </a:lvl5pPr>
            <a:lvl6pPr marL="667626" indent="0">
              <a:buNone/>
              <a:defRPr sz="292"/>
            </a:lvl6pPr>
            <a:lvl7pPr marL="801152" indent="0">
              <a:buNone/>
              <a:defRPr sz="292"/>
            </a:lvl7pPr>
            <a:lvl8pPr marL="934677" indent="0">
              <a:buNone/>
              <a:defRPr sz="292"/>
            </a:lvl8pPr>
            <a:lvl9pPr marL="1068202" indent="0">
              <a:buNone/>
              <a:defRPr sz="292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366B0C4-7B8B-4992-B840-F9794151D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F0AAD-A6FD-404F-AB28-0551255A0C6D}" type="datetime1">
              <a:rPr lang="fr-FR" smtClean="0"/>
              <a:t>05/06/2023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6391DCE-B6EB-4C04-8A8E-57259E4D5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A74E413-55AB-4D73-A59E-26F63854E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1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F3A7F27-A60D-4658-AE92-86016309A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7798525" cy="627016"/>
          </a:xfrm>
          <a:prstGeom prst="rect">
            <a:avLst/>
          </a:prstGeom>
        </p:spPr>
        <p:txBody>
          <a:bodyPr anchor="b"/>
          <a:lstStyle>
            <a:lvl1pPr algn="ctr">
              <a:defRPr sz="701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02883120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08C9C9-C10F-474D-A26B-950DA70BA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2" y="342900"/>
            <a:ext cx="2949177" cy="1200150"/>
          </a:xfrm>
          <a:prstGeom prst="rect">
            <a:avLst/>
          </a:prstGeom>
        </p:spPr>
        <p:txBody>
          <a:bodyPr anchor="b"/>
          <a:lstStyle>
            <a:lvl1pPr>
              <a:defRPr sz="93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E33CAEC-D415-4C3D-8995-6AFCD54D95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1" cy="3655219"/>
          </a:xfrm>
        </p:spPr>
        <p:txBody>
          <a:bodyPr/>
          <a:lstStyle>
            <a:lvl1pPr marL="0" indent="0">
              <a:buNone/>
              <a:defRPr sz="935"/>
            </a:lvl1pPr>
            <a:lvl2pPr marL="133525" indent="0">
              <a:buNone/>
              <a:defRPr sz="818"/>
            </a:lvl2pPr>
            <a:lvl3pPr marL="267051" indent="0">
              <a:buNone/>
              <a:defRPr sz="701"/>
            </a:lvl3pPr>
            <a:lvl4pPr marL="400576" indent="0">
              <a:buNone/>
              <a:defRPr sz="584"/>
            </a:lvl4pPr>
            <a:lvl5pPr marL="534101" indent="0">
              <a:buNone/>
              <a:defRPr sz="584"/>
            </a:lvl5pPr>
            <a:lvl6pPr marL="667626" indent="0">
              <a:buNone/>
              <a:defRPr sz="584"/>
            </a:lvl6pPr>
            <a:lvl7pPr marL="801152" indent="0">
              <a:buNone/>
              <a:defRPr sz="584"/>
            </a:lvl7pPr>
            <a:lvl8pPr marL="934677" indent="0">
              <a:buNone/>
              <a:defRPr sz="584"/>
            </a:lvl8pPr>
            <a:lvl9pPr marL="1068202" indent="0">
              <a:buNone/>
              <a:defRPr sz="584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DF02CD0-9727-4A9E-892D-195BEA4901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2" y="1543050"/>
            <a:ext cx="2949177" cy="2858691"/>
          </a:xfrm>
        </p:spPr>
        <p:txBody>
          <a:bodyPr/>
          <a:lstStyle>
            <a:lvl1pPr marL="0" indent="0">
              <a:buNone/>
              <a:defRPr sz="467"/>
            </a:lvl1pPr>
            <a:lvl2pPr marL="133525" indent="0">
              <a:buNone/>
              <a:defRPr sz="409"/>
            </a:lvl2pPr>
            <a:lvl3pPr marL="267051" indent="0">
              <a:buNone/>
              <a:defRPr sz="350"/>
            </a:lvl3pPr>
            <a:lvl4pPr marL="400576" indent="0">
              <a:buNone/>
              <a:defRPr sz="292"/>
            </a:lvl4pPr>
            <a:lvl5pPr marL="534101" indent="0">
              <a:buNone/>
              <a:defRPr sz="292"/>
            </a:lvl5pPr>
            <a:lvl6pPr marL="667626" indent="0">
              <a:buNone/>
              <a:defRPr sz="292"/>
            </a:lvl6pPr>
            <a:lvl7pPr marL="801152" indent="0">
              <a:buNone/>
              <a:defRPr sz="292"/>
            </a:lvl7pPr>
            <a:lvl8pPr marL="934677" indent="0">
              <a:buNone/>
              <a:defRPr sz="292"/>
            </a:lvl8pPr>
            <a:lvl9pPr marL="1068202" indent="0">
              <a:buNone/>
              <a:defRPr sz="292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07E29F4-C26F-4AC8-993B-0F123334E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BEC54-AE03-4E0E-A62D-945A57325854}" type="datetime1">
              <a:rPr lang="fr-FR" smtClean="0"/>
              <a:t>05/06/2023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A3CBF62-86B1-4D8E-A5D9-B98D7F1C6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FEF2D34-F6B1-4FDA-871A-FB9794429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1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138532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93408D-DFBA-46E0-97E0-6B8BDFAD4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3328049-1559-4F25-A935-A1C04F1C47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B218C8D-86DD-45CF-B48D-BBD63C338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4A80-7135-4805-81D7-8693DA42F275}" type="datetime1">
              <a:rPr lang="fr-FR" smtClean="0"/>
              <a:t>05/06/2023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F046099-46E5-4EA6-87F8-422A42DF0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667AB51-6432-45A9-B01C-47C4EBD19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1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447305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7E39ECB-076B-40EE-85AD-B20700B38E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5D3297F-DFC7-4CEC-A4F4-DBE55327B6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2009BB0-63A4-4275-BECD-8DFF5FD49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32D06-773E-4B06-A125-BF1BFEA1AE9C}" type="datetime1">
              <a:rPr lang="fr-FR" smtClean="0"/>
              <a:t>05/06/2023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6FD5082-8046-4488-AFE7-27E76423D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B4CD57C-3381-41C6-A4A7-362F955FD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1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545723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D2BADB-D8DC-420D-8E8F-6ED9C87D7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07743" y="4819825"/>
            <a:ext cx="334736" cy="273844"/>
          </a:xfrm>
          <a:prstGeom prst="rect">
            <a:avLst/>
          </a:prstGeom>
        </p:spPr>
        <p:txBody>
          <a:bodyPr/>
          <a:lstStyle>
            <a:lvl1pPr>
              <a:defRPr sz="467">
                <a:solidFill>
                  <a:schemeClr val="bg1"/>
                </a:solidFill>
              </a:defRPr>
            </a:lvl1pPr>
          </a:lstStyle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1180335"/>
      </p:ext>
    </p:extLst>
  </p:cSld>
  <p:clrMapOvr>
    <a:masterClrMapping/>
  </p:clrMapOvr>
  <p:hf hdr="0" ftr="0" dt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55181A-4B00-4FFB-B85B-0CC999E760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879856C-25A5-4786-BDBD-2E373F881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5E553-7B70-43E1-9973-86D13E00C524}" type="datetime1">
              <a:rPr lang="fr-FR" smtClean="0"/>
              <a:t>05/06/2023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570EC14-39DF-40F2-9570-56B4B45F2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ACD047F7-BBFE-A249-B588-41057890C9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62446" y="4815896"/>
            <a:ext cx="263916" cy="263915"/>
          </a:xfrm>
          <a:prstGeom prst="ellipse">
            <a:avLst/>
          </a:prstGeom>
          <a:solidFill>
            <a:schemeClr val="bg1"/>
          </a:solidFill>
        </p:spPr>
        <p:txBody>
          <a:bodyPr vert="horz" lIns="0" tIns="0" rIns="0" bIns="0" rtlCol="0" anchor="ctr"/>
          <a:lstStyle>
            <a:lvl1pPr algn="ctr">
              <a:defRPr sz="644" b="1">
                <a:solidFill>
                  <a:schemeClr val="tx1"/>
                </a:solidFill>
              </a:defRPr>
            </a:lvl1pPr>
          </a:lstStyle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086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image" Target="../media/image6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image" Target="../media/image7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9.jpe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image" Target="../media/image8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image" Target="../media/image8.png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457FCF3-918D-3840-A36C-5EBFB7CDA7AA}"/>
              </a:ext>
            </a:extLst>
          </p:cNvPr>
          <p:cNvSpPr/>
          <p:nvPr userDrawn="1"/>
        </p:nvSpPr>
        <p:spPr>
          <a:xfrm>
            <a:off x="4775487" y="3451"/>
            <a:ext cx="3866670" cy="450795"/>
          </a:xfrm>
          <a:prstGeom prst="rect">
            <a:avLst/>
          </a:prstGeom>
          <a:solidFill>
            <a:srgbClr val="34B5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13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B128B0C-74D7-0B4F-9717-00E905BEEFDA}"/>
              </a:ext>
            </a:extLst>
          </p:cNvPr>
          <p:cNvSpPr/>
          <p:nvPr userDrawn="1"/>
        </p:nvSpPr>
        <p:spPr>
          <a:xfrm>
            <a:off x="4775487" y="4766159"/>
            <a:ext cx="3866670" cy="387443"/>
          </a:xfrm>
          <a:prstGeom prst="rect">
            <a:avLst/>
          </a:prstGeom>
          <a:solidFill>
            <a:srgbClr val="34B5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13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0D92CA-C7E7-6C43-92E5-67F4FF0E0E85}"/>
              </a:ext>
            </a:extLst>
          </p:cNvPr>
          <p:cNvSpPr/>
          <p:nvPr userDrawn="1"/>
        </p:nvSpPr>
        <p:spPr>
          <a:xfrm>
            <a:off x="501843" y="4629265"/>
            <a:ext cx="1001731" cy="140700"/>
          </a:xfrm>
          <a:prstGeom prst="rect">
            <a:avLst/>
          </a:prstGeom>
          <a:solidFill>
            <a:srgbClr val="002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13">
              <a:solidFill>
                <a:srgbClr val="002544"/>
              </a:solidFill>
            </a:endParaRP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2C822A12-1D06-6140-BFA9-EBA4A531DE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1843" y="4767263"/>
            <a:ext cx="516635" cy="273844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800">
                <a:solidFill>
                  <a:srgbClr val="006988"/>
                </a:solidFill>
              </a:defRPr>
            </a:lvl1pPr>
          </a:lstStyle>
          <a:p>
            <a:fld id="{80DF6494-144D-3A4D-B02E-AA4496EA0EEB}" type="datetime1">
              <a:rPr lang="fr-FR" smtClean="0"/>
              <a:pPr/>
              <a:t>05/06/2023</a:t>
            </a:fld>
            <a:endParaRPr lang="fr-FR" dirty="0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A6389B81-7970-FB46-B1B0-EAA8E3BD12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18478" y="4767263"/>
            <a:ext cx="3757009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/>
              <a:t>Titre du document</a:t>
            </a:r>
            <a:endParaRPr lang="fr-FR" dirty="0"/>
          </a:p>
        </p:txBody>
      </p:sp>
      <p:sp>
        <p:nvSpPr>
          <p:cNvPr id="5" name="Espace réservé du titre 4">
            <a:extLst>
              <a:ext uri="{FF2B5EF4-FFF2-40B4-BE49-F238E27FC236}">
                <a16:creationId xmlns:a16="http://schemas.microsoft.com/office/drawing/2014/main" id="{E2FF5A7A-F384-3144-A003-2736827F7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400" y="648001"/>
            <a:ext cx="4275087" cy="52879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797410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7" r:id="rId4"/>
    <p:sldLayoutId id="2147483664" r:id="rId5"/>
    <p:sldLayoutId id="2147483662" r:id="rId6"/>
    <p:sldLayoutId id="2147483668" r:id="rId7"/>
    <p:sldLayoutId id="2147483665" r:id="rId8"/>
    <p:sldLayoutId id="2147483670" r:id="rId9"/>
    <p:sldLayoutId id="2147483671" r:id="rId10"/>
    <p:sldLayoutId id="2147483672" r:id="rId11"/>
    <p:sldLayoutId id="2147483666" r:id="rId12"/>
    <p:sldLayoutId id="2147483669" r:id="rId13"/>
    <p:sldLayoutId id="2147483663" r:id="rId14"/>
  </p:sldLayoutIdLst>
  <p:hf sldNum="0"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000" b="1" kern="1200">
          <a:solidFill>
            <a:srgbClr val="002447"/>
          </a:solidFill>
          <a:latin typeface="+mn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rgbClr val="006988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rgbClr val="006988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rgbClr val="006988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rgbClr val="006988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rgbClr val="006988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Larme 9">
            <a:extLst>
              <a:ext uri="{FF2B5EF4-FFF2-40B4-BE49-F238E27FC236}">
                <a16:creationId xmlns:a16="http://schemas.microsoft.com/office/drawing/2014/main" id="{5BA306B5-F17B-4A22-81D9-31AF2A06A945}"/>
              </a:ext>
            </a:extLst>
          </p:cNvPr>
          <p:cNvSpPr/>
          <p:nvPr/>
        </p:nvSpPr>
        <p:spPr>
          <a:xfrm rot="5400000">
            <a:off x="8662090" y="4647039"/>
            <a:ext cx="476804" cy="539660"/>
          </a:xfrm>
          <a:prstGeom prst="teardrop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64DBEF5-3FBC-4A58-9B75-7BB5AE5E03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0842" y="903082"/>
            <a:ext cx="8629650" cy="31073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C98DE7A-41F1-43CA-A8F7-EFF3C0F6FC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23968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C85CB2-BAA4-4805-AD51-362FDDBF33AC}" type="datetime1">
              <a:rPr lang="fr-FR" smtClean="0"/>
              <a:t>05/06/2023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48454B6-0421-45DE-BCDC-F63D284B32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513" y="4658845"/>
            <a:ext cx="358412" cy="3140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endParaRPr lang="fr-FR"/>
          </a:p>
        </p:txBody>
      </p:sp>
      <p:sp>
        <p:nvSpPr>
          <p:cNvPr id="7" name="Rectangle : avec coin arrondi 6">
            <a:extLst>
              <a:ext uri="{FF2B5EF4-FFF2-40B4-BE49-F238E27FC236}">
                <a16:creationId xmlns:a16="http://schemas.microsoft.com/office/drawing/2014/main" id="{36C8911F-0CEC-433E-9C0F-C6B14FB163CB}"/>
              </a:ext>
            </a:extLst>
          </p:cNvPr>
          <p:cNvSpPr/>
          <p:nvPr/>
        </p:nvSpPr>
        <p:spPr>
          <a:xfrm>
            <a:off x="-2" y="-6806"/>
            <a:ext cx="8363780" cy="507075"/>
          </a:xfrm>
          <a:prstGeom prst="round1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C12069C7-1DDA-4367-B6BA-698D02BC7FB2}"/>
              </a:ext>
            </a:extLst>
          </p:cNvPr>
          <p:cNvSpPr txBox="1">
            <a:spLocks/>
          </p:cNvSpPr>
          <p:nvPr/>
        </p:nvSpPr>
        <p:spPr>
          <a:xfrm>
            <a:off x="-1" y="8916"/>
            <a:ext cx="8060789" cy="599171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DilleniaUPC" panose="020B0502040204020203" pitchFamily="18" charset="-34"/>
                <a:ea typeface="+mj-ea"/>
                <a:cs typeface="DilleniaUPC" panose="020B0502040204020203" pitchFamily="18" charset="-34"/>
              </a:defRPr>
            </a:lvl1pPr>
          </a:lstStyle>
          <a:p>
            <a:endParaRPr lang="fr-FR" sz="33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3374D047-9413-46D6-863D-A2D8D371784B}"/>
              </a:ext>
            </a:extLst>
          </p:cNvPr>
          <p:cNvSpPr txBox="1">
            <a:spLocks/>
          </p:cNvSpPr>
          <p:nvPr/>
        </p:nvSpPr>
        <p:spPr>
          <a:xfrm>
            <a:off x="1804180" y="3533664"/>
            <a:ext cx="4452425" cy="895308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1pPr>
            <a:lvl2pPr marL="914400" indent="-45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0">
              <a:buNone/>
            </a:pPr>
            <a:endParaRPr lang="fr-FR" sz="180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5" name="Espace réservé du numéro de diapositive 5">
            <a:extLst>
              <a:ext uri="{FF2B5EF4-FFF2-40B4-BE49-F238E27FC236}">
                <a16:creationId xmlns:a16="http://schemas.microsoft.com/office/drawing/2014/main" id="{C39D119D-1B6E-4BD1-965E-D4E76C923D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559" y="4819825"/>
            <a:ext cx="334736" cy="273844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E68D63F3-0096-47C9-9189-84FD82E7C48C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Larme 10">
            <a:extLst>
              <a:ext uri="{FF2B5EF4-FFF2-40B4-BE49-F238E27FC236}">
                <a16:creationId xmlns:a16="http://schemas.microsoft.com/office/drawing/2014/main" id="{AEAE0479-F835-41A3-BA18-14DB6150763D}"/>
              </a:ext>
            </a:extLst>
          </p:cNvPr>
          <p:cNvSpPr/>
          <p:nvPr userDrawn="1"/>
        </p:nvSpPr>
        <p:spPr>
          <a:xfrm rot="5400000">
            <a:off x="8662090" y="4647039"/>
            <a:ext cx="476804" cy="539660"/>
          </a:xfrm>
          <a:prstGeom prst="teardrop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2" name="Rectangle : avec coin arrondi 11">
            <a:extLst>
              <a:ext uri="{FF2B5EF4-FFF2-40B4-BE49-F238E27FC236}">
                <a16:creationId xmlns:a16="http://schemas.microsoft.com/office/drawing/2014/main" id="{8CF6536C-1A7A-403F-B405-AD57129EBC3C}"/>
              </a:ext>
            </a:extLst>
          </p:cNvPr>
          <p:cNvSpPr/>
          <p:nvPr userDrawn="1"/>
        </p:nvSpPr>
        <p:spPr>
          <a:xfrm>
            <a:off x="-2" y="-6805"/>
            <a:ext cx="8363780" cy="491354"/>
          </a:xfrm>
          <a:prstGeom prst="round1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/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0B0564ED-39B1-4B07-B59C-0DF9960A151F}"/>
              </a:ext>
            </a:extLst>
          </p:cNvPr>
          <p:cNvSpPr txBox="1">
            <a:spLocks/>
          </p:cNvSpPr>
          <p:nvPr userDrawn="1"/>
        </p:nvSpPr>
        <p:spPr>
          <a:xfrm>
            <a:off x="-1" y="8916"/>
            <a:ext cx="8060789" cy="599171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DilleniaUPC" panose="020B0502040204020203" pitchFamily="18" charset="-34"/>
                <a:ea typeface="+mj-ea"/>
                <a:cs typeface="DilleniaUPC" panose="020B0502040204020203" pitchFamily="18" charset="-34"/>
              </a:defRPr>
            </a:lvl1pPr>
          </a:lstStyle>
          <a:p>
            <a:endParaRPr lang="fr-FR" sz="33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D1B19EFC-6D2D-449F-A004-A0686C8DF71C}"/>
              </a:ext>
            </a:extLst>
          </p:cNvPr>
          <p:cNvSpPr txBox="1">
            <a:spLocks/>
          </p:cNvSpPr>
          <p:nvPr userDrawn="1"/>
        </p:nvSpPr>
        <p:spPr>
          <a:xfrm>
            <a:off x="1804180" y="3533664"/>
            <a:ext cx="4452425" cy="895308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1pPr>
            <a:lvl2pPr marL="914400" indent="-45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0">
              <a:buNone/>
            </a:pPr>
            <a:endParaRPr lang="fr-FR" sz="180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703AFC1-49CC-49CC-B446-7397D1188BF3}"/>
              </a:ext>
            </a:extLst>
          </p:cNvPr>
          <p:cNvSpPr txBox="1">
            <a:spLocks/>
          </p:cNvSpPr>
          <p:nvPr userDrawn="1"/>
        </p:nvSpPr>
        <p:spPr>
          <a:xfrm>
            <a:off x="0" y="0"/>
            <a:ext cx="7798526" cy="627017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180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15AF794-990C-4F8A-898D-304794C78F3D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0028" y="-35127"/>
            <a:ext cx="637478" cy="637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509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Clr>
          <a:schemeClr val="accent3"/>
        </a:buClr>
        <a:buFont typeface="Wingdings" panose="05000000000000000000" pitchFamily="2" charset="2"/>
        <a:buChar char="§"/>
        <a:defRPr sz="1500" kern="1200">
          <a:solidFill>
            <a:schemeClr val="tx1"/>
          </a:solidFill>
          <a:latin typeface="Segoe UI Light" panose="020B0502040204020203" pitchFamily="34" charset="0"/>
          <a:ea typeface="Segoe UI Black" panose="020B0A02040204020203" pitchFamily="34" charset="0"/>
          <a:cs typeface="Segoe UI Light" panose="020B0502040204020203" pitchFamily="34" charset="0"/>
        </a:defRPr>
      </a:lvl1pPr>
      <a:lvl2pPr marL="685800" indent="-342900" algn="l" defTabSz="685800" rtl="0" eaLnBrk="1" latinLnBrk="0" hangingPunct="1">
        <a:lnSpc>
          <a:spcPct val="90000"/>
        </a:lnSpc>
        <a:spcBef>
          <a:spcPts val="375"/>
        </a:spcBef>
        <a:buClr>
          <a:schemeClr val="accent4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Segoe UI Light" panose="020B0502040204020203" pitchFamily="34" charset="0"/>
          <a:ea typeface="Segoe UI Black" panose="020B0A02040204020203" pitchFamily="34" charset="0"/>
          <a:cs typeface="Segoe UI Light" panose="020B0502040204020203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2"/>
        </a:buClr>
        <a:buSzPct val="70000"/>
        <a:buFont typeface="Wingdings" panose="05000000000000000000" pitchFamily="2" charset="2"/>
        <a:buChar char="§"/>
        <a:defRPr sz="1500" kern="1200">
          <a:solidFill>
            <a:schemeClr val="tx1"/>
          </a:solidFill>
          <a:latin typeface="Segoe UI Light" panose="020B0502040204020203" pitchFamily="34" charset="0"/>
          <a:ea typeface="Segoe UI Black" panose="020B0A02040204020203" pitchFamily="34" charset="0"/>
          <a:cs typeface="Segoe UI Light" panose="020B0502040204020203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" panose="05000000000000000000" pitchFamily="2" charset="2"/>
        <a:buChar char="§"/>
        <a:defRPr sz="1350" kern="1200">
          <a:solidFill>
            <a:schemeClr val="tx1"/>
          </a:solidFill>
          <a:latin typeface="Segoe UI Light" panose="020B0502040204020203" pitchFamily="34" charset="0"/>
          <a:ea typeface="Segoe UI Black" panose="020B0A02040204020203" pitchFamily="34" charset="0"/>
          <a:cs typeface="Segoe UI Light" panose="020B0502040204020203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" panose="05000000000000000000" pitchFamily="2" charset="2"/>
        <a:buChar char="§"/>
        <a:defRPr sz="1350" kern="1200">
          <a:solidFill>
            <a:schemeClr val="tx1"/>
          </a:solidFill>
          <a:latin typeface="Segoe UI Light" panose="020B0502040204020203" pitchFamily="34" charset="0"/>
          <a:ea typeface="Segoe UI Black" panose="020B0A02040204020203" pitchFamily="34" charset="0"/>
          <a:cs typeface="Segoe UI Light" panose="020B0502040204020203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Larme 9">
            <a:extLst>
              <a:ext uri="{FF2B5EF4-FFF2-40B4-BE49-F238E27FC236}">
                <a16:creationId xmlns:a16="http://schemas.microsoft.com/office/drawing/2014/main" id="{5BA306B5-F17B-4A22-81D9-31AF2A06A945}"/>
              </a:ext>
            </a:extLst>
          </p:cNvPr>
          <p:cNvSpPr/>
          <p:nvPr/>
        </p:nvSpPr>
        <p:spPr>
          <a:xfrm rot="5400000">
            <a:off x="8662090" y="4647039"/>
            <a:ext cx="476804" cy="539660"/>
          </a:xfrm>
          <a:prstGeom prst="teardrop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64DBEF5-3FBC-4A58-9B75-7BB5AE5E03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0842" y="903082"/>
            <a:ext cx="8629650" cy="31073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C98DE7A-41F1-43CA-A8F7-EFF3C0F6FC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23968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C85CB2-BAA4-4805-AD51-362FDDBF33AC}" type="datetime1">
              <a:rPr lang="fr-FR" smtClean="0"/>
              <a:t>05/06/2023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48454B6-0421-45DE-BCDC-F63D284B32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513" y="4658845"/>
            <a:ext cx="358412" cy="3140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endParaRPr lang="fr-FR"/>
          </a:p>
        </p:txBody>
      </p:sp>
      <p:sp>
        <p:nvSpPr>
          <p:cNvPr id="7" name="Rectangle : avec coin arrondi 6">
            <a:extLst>
              <a:ext uri="{FF2B5EF4-FFF2-40B4-BE49-F238E27FC236}">
                <a16:creationId xmlns:a16="http://schemas.microsoft.com/office/drawing/2014/main" id="{36C8911F-0CEC-433E-9C0F-C6B14FB163CB}"/>
              </a:ext>
            </a:extLst>
          </p:cNvPr>
          <p:cNvSpPr/>
          <p:nvPr/>
        </p:nvSpPr>
        <p:spPr>
          <a:xfrm>
            <a:off x="-2" y="-6806"/>
            <a:ext cx="8363780" cy="507075"/>
          </a:xfrm>
          <a:prstGeom prst="round1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C12069C7-1DDA-4367-B6BA-698D02BC7FB2}"/>
              </a:ext>
            </a:extLst>
          </p:cNvPr>
          <p:cNvSpPr txBox="1">
            <a:spLocks/>
          </p:cNvSpPr>
          <p:nvPr/>
        </p:nvSpPr>
        <p:spPr>
          <a:xfrm>
            <a:off x="-1" y="8916"/>
            <a:ext cx="8060789" cy="599171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DilleniaUPC" panose="020B0502040204020203" pitchFamily="18" charset="-34"/>
                <a:ea typeface="+mj-ea"/>
                <a:cs typeface="DilleniaUPC" panose="020B0502040204020203" pitchFamily="18" charset="-34"/>
              </a:defRPr>
            </a:lvl1pPr>
          </a:lstStyle>
          <a:p>
            <a:endParaRPr lang="fr-FR" sz="33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3374D047-9413-46D6-863D-A2D8D371784B}"/>
              </a:ext>
            </a:extLst>
          </p:cNvPr>
          <p:cNvSpPr txBox="1">
            <a:spLocks/>
          </p:cNvSpPr>
          <p:nvPr/>
        </p:nvSpPr>
        <p:spPr>
          <a:xfrm>
            <a:off x="1804180" y="3533664"/>
            <a:ext cx="4452425" cy="895308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1pPr>
            <a:lvl2pPr marL="914400" indent="-45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0">
              <a:buNone/>
            </a:pPr>
            <a:endParaRPr lang="fr-FR" sz="180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5" name="Espace réservé du numéro de diapositive 5">
            <a:extLst>
              <a:ext uri="{FF2B5EF4-FFF2-40B4-BE49-F238E27FC236}">
                <a16:creationId xmlns:a16="http://schemas.microsoft.com/office/drawing/2014/main" id="{C39D119D-1B6E-4BD1-965E-D4E76C923D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559" y="4819825"/>
            <a:ext cx="334736" cy="273844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E68D63F3-0096-47C9-9189-84FD82E7C48C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Larme 10">
            <a:extLst>
              <a:ext uri="{FF2B5EF4-FFF2-40B4-BE49-F238E27FC236}">
                <a16:creationId xmlns:a16="http://schemas.microsoft.com/office/drawing/2014/main" id="{AEAE0479-F835-41A3-BA18-14DB6150763D}"/>
              </a:ext>
            </a:extLst>
          </p:cNvPr>
          <p:cNvSpPr/>
          <p:nvPr userDrawn="1"/>
        </p:nvSpPr>
        <p:spPr>
          <a:xfrm rot="5400000">
            <a:off x="8662090" y="4647039"/>
            <a:ext cx="476804" cy="539660"/>
          </a:xfrm>
          <a:prstGeom prst="teardrop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2" name="Rectangle : avec coin arrondi 11">
            <a:extLst>
              <a:ext uri="{FF2B5EF4-FFF2-40B4-BE49-F238E27FC236}">
                <a16:creationId xmlns:a16="http://schemas.microsoft.com/office/drawing/2014/main" id="{8CF6536C-1A7A-403F-B405-AD57129EBC3C}"/>
              </a:ext>
            </a:extLst>
          </p:cNvPr>
          <p:cNvSpPr/>
          <p:nvPr userDrawn="1"/>
        </p:nvSpPr>
        <p:spPr>
          <a:xfrm>
            <a:off x="-2" y="-6805"/>
            <a:ext cx="8363780" cy="491354"/>
          </a:xfrm>
          <a:prstGeom prst="round1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/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0B0564ED-39B1-4B07-B59C-0DF9960A151F}"/>
              </a:ext>
            </a:extLst>
          </p:cNvPr>
          <p:cNvSpPr txBox="1">
            <a:spLocks/>
          </p:cNvSpPr>
          <p:nvPr userDrawn="1"/>
        </p:nvSpPr>
        <p:spPr>
          <a:xfrm>
            <a:off x="-1" y="8916"/>
            <a:ext cx="8060789" cy="599171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DilleniaUPC" panose="020B0502040204020203" pitchFamily="18" charset="-34"/>
                <a:ea typeface="+mj-ea"/>
                <a:cs typeface="DilleniaUPC" panose="020B0502040204020203" pitchFamily="18" charset="-34"/>
              </a:defRPr>
            </a:lvl1pPr>
          </a:lstStyle>
          <a:p>
            <a:endParaRPr lang="fr-FR" sz="33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D1B19EFC-6D2D-449F-A004-A0686C8DF71C}"/>
              </a:ext>
            </a:extLst>
          </p:cNvPr>
          <p:cNvSpPr txBox="1">
            <a:spLocks/>
          </p:cNvSpPr>
          <p:nvPr userDrawn="1"/>
        </p:nvSpPr>
        <p:spPr>
          <a:xfrm>
            <a:off x="1804180" y="3533664"/>
            <a:ext cx="4452425" cy="895308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1pPr>
            <a:lvl2pPr marL="914400" indent="-45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0">
              <a:buNone/>
            </a:pPr>
            <a:endParaRPr lang="fr-FR" sz="180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703AFC1-49CC-49CC-B446-7397D1188BF3}"/>
              </a:ext>
            </a:extLst>
          </p:cNvPr>
          <p:cNvSpPr txBox="1">
            <a:spLocks/>
          </p:cNvSpPr>
          <p:nvPr userDrawn="1"/>
        </p:nvSpPr>
        <p:spPr>
          <a:xfrm>
            <a:off x="0" y="0"/>
            <a:ext cx="7798526" cy="627017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180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15AF794-990C-4F8A-898D-304794C78F3D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0028" y="-35127"/>
            <a:ext cx="637478" cy="637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412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Clr>
          <a:schemeClr val="accent3"/>
        </a:buClr>
        <a:buFont typeface="Wingdings" panose="05000000000000000000" pitchFamily="2" charset="2"/>
        <a:buChar char="§"/>
        <a:defRPr sz="1500" kern="1200">
          <a:solidFill>
            <a:schemeClr val="tx1"/>
          </a:solidFill>
          <a:latin typeface="Segoe UI Light" panose="020B0502040204020203" pitchFamily="34" charset="0"/>
          <a:ea typeface="Segoe UI Black" panose="020B0A02040204020203" pitchFamily="34" charset="0"/>
          <a:cs typeface="Segoe UI Light" panose="020B0502040204020203" pitchFamily="34" charset="0"/>
        </a:defRPr>
      </a:lvl1pPr>
      <a:lvl2pPr marL="685800" indent="-342900" algn="l" defTabSz="685800" rtl="0" eaLnBrk="1" latinLnBrk="0" hangingPunct="1">
        <a:lnSpc>
          <a:spcPct val="90000"/>
        </a:lnSpc>
        <a:spcBef>
          <a:spcPts val="375"/>
        </a:spcBef>
        <a:buClr>
          <a:schemeClr val="accent4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Segoe UI Light" panose="020B0502040204020203" pitchFamily="34" charset="0"/>
          <a:ea typeface="Segoe UI Black" panose="020B0A02040204020203" pitchFamily="34" charset="0"/>
          <a:cs typeface="Segoe UI Light" panose="020B0502040204020203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2"/>
        </a:buClr>
        <a:buSzPct val="70000"/>
        <a:buFont typeface="Wingdings" panose="05000000000000000000" pitchFamily="2" charset="2"/>
        <a:buChar char="§"/>
        <a:defRPr sz="1500" kern="1200">
          <a:solidFill>
            <a:schemeClr val="tx1"/>
          </a:solidFill>
          <a:latin typeface="Segoe UI Light" panose="020B0502040204020203" pitchFamily="34" charset="0"/>
          <a:ea typeface="Segoe UI Black" panose="020B0A02040204020203" pitchFamily="34" charset="0"/>
          <a:cs typeface="Segoe UI Light" panose="020B0502040204020203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" panose="05000000000000000000" pitchFamily="2" charset="2"/>
        <a:buChar char="§"/>
        <a:defRPr sz="1350" kern="1200">
          <a:solidFill>
            <a:schemeClr val="tx1"/>
          </a:solidFill>
          <a:latin typeface="Segoe UI Light" panose="020B0502040204020203" pitchFamily="34" charset="0"/>
          <a:ea typeface="Segoe UI Black" panose="020B0A02040204020203" pitchFamily="34" charset="0"/>
          <a:cs typeface="Segoe UI Light" panose="020B0502040204020203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" panose="05000000000000000000" pitchFamily="2" charset="2"/>
        <a:buChar char="§"/>
        <a:defRPr sz="1350" kern="1200">
          <a:solidFill>
            <a:schemeClr val="tx1"/>
          </a:solidFill>
          <a:latin typeface="Segoe UI Light" panose="020B0502040204020203" pitchFamily="34" charset="0"/>
          <a:ea typeface="Segoe UI Black" panose="020B0A02040204020203" pitchFamily="34" charset="0"/>
          <a:cs typeface="Segoe UI Light" panose="020B0502040204020203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Larme 9">
            <a:extLst>
              <a:ext uri="{FF2B5EF4-FFF2-40B4-BE49-F238E27FC236}">
                <a16:creationId xmlns:a16="http://schemas.microsoft.com/office/drawing/2014/main" id="{5BA306B5-F17B-4A22-81D9-31AF2A06A945}"/>
              </a:ext>
            </a:extLst>
          </p:cNvPr>
          <p:cNvSpPr/>
          <p:nvPr/>
        </p:nvSpPr>
        <p:spPr>
          <a:xfrm rot="5400000">
            <a:off x="8662090" y="4647039"/>
            <a:ext cx="476804" cy="539660"/>
          </a:xfrm>
          <a:prstGeom prst="teardrop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64DBEF5-3FBC-4A58-9B75-7BB5AE5E03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0842" y="903082"/>
            <a:ext cx="8629650" cy="31073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C98DE7A-41F1-43CA-A8F7-EFF3C0F6FC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23968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C85CB2-BAA4-4805-AD51-362FDDBF33AC}" type="datetime1">
              <a:rPr lang="fr-FR" smtClean="0"/>
              <a:t>05/06/2023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48454B6-0421-45DE-BCDC-F63D284B32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513" y="4658845"/>
            <a:ext cx="358412" cy="3140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endParaRPr lang="fr-FR"/>
          </a:p>
        </p:txBody>
      </p:sp>
      <p:sp>
        <p:nvSpPr>
          <p:cNvPr id="7" name="Rectangle : avec coin arrondi 6">
            <a:extLst>
              <a:ext uri="{FF2B5EF4-FFF2-40B4-BE49-F238E27FC236}">
                <a16:creationId xmlns:a16="http://schemas.microsoft.com/office/drawing/2014/main" id="{36C8911F-0CEC-433E-9C0F-C6B14FB163CB}"/>
              </a:ext>
            </a:extLst>
          </p:cNvPr>
          <p:cNvSpPr/>
          <p:nvPr/>
        </p:nvSpPr>
        <p:spPr>
          <a:xfrm>
            <a:off x="-2" y="-6805"/>
            <a:ext cx="8363780" cy="630611"/>
          </a:xfrm>
          <a:prstGeom prst="round1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C12069C7-1DDA-4367-B6BA-698D02BC7FB2}"/>
              </a:ext>
            </a:extLst>
          </p:cNvPr>
          <p:cNvSpPr txBox="1">
            <a:spLocks/>
          </p:cNvSpPr>
          <p:nvPr/>
        </p:nvSpPr>
        <p:spPr>
          <a:xfrm>
            <a:off x="-1" y="8916"/>
            <a:ext cx="8060789" cy="599171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DilleniaUPC" panose="020B0502040204020203" pitchFamily="18" charset="-34"/>
                <a:ea typeface="+mj-ea"/>
                <a:cs typeface="DilleniaUPC" panose="020B0502040204020203" pitchFamily="18" charset="-34"/>
              </a:defRPr>
            </a:lvl1pPr>
          </a:lstStyle>
          <a:p>
            <a:endParaRPr lang="fr-FR" sz="33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3374D047-9413-46D6-863D-A2D8D371784B}"/>
              </a:ext>
            </a:extLst>
          </p:cNvPr>
          <p:cNvSpPr txBox="1">
            <a:spLocks/>
          </p:cNvSpPr>
          <p:nvPr/>
        </p:nvSpPr>
        <p:spPr>
          <a:xfrm>
            <a:off x="1804180" y="3533664"/>
            <a:ext cx="4452425" cy="895308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1pPr>
            <a:lvl2pPr marL="914400" indent="-45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0">
              <a:buNone/>
            </a:pPr>
            <a:endParaRPr lang="fr-FR" sz="180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27B3654-85CC-4822-8122-F93D96EE3884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5777" y="1"/>
            <a:ext cx="710290" cy="702488"/>
          </a:xfrm>
          <a:prstGeom prst="rect">
            <a:avLst/>
          </a:prstGeom>
        </p:spPr>
      </p:pic>
      <p:sp>
        <p:nvSpPr>
          <p:cNvPr id="15" name="Espace réservé du numéro de diapositive 5">
            <a:extLst>
              <a:ext uri="{FF2B5EF4-FFF2-40B4-BE49-F238E27FC236}">
                <a16:creationId xmlns:a16="http://schemas.microsoft.com/office/drawing/2014/main" id="{C39D119D-1B6E-4BD1-965E-D4E76C923D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559" y="4819825"/>
            <a:ext cx="334736" cy="273844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E68D63F3-0096-47C9-9189-84FD82E7C48C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Larme 10">
            <a:extLst>
              <a:ext uri="{FF2B5EF4-FFF2-40B4-BE49-F238E27FC236}">
                <a16:creationId xmlns:a16="http://schemas.microsoft.com/office/drawing/2014/main" id="{AEAE0479-F835-41A3-BA18-14DB6150763D}"/>
              </a:ext>
            </a:extLst>
          </p:cNvPr>
          <p:cNvSpPr/>
          <p:nvPr userDrawn="1"/>
        </p:nvSpPr>
        <p:spPr>
          <a:xfrm rot="5400000">
            <a:off x="8662090" y="4647039"/>
            <a:ext cx="476804" cy="539660"/>
          </a:xfrm>
          <a:prstGeom prst="teardrop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2" name="Rectangle : avec coin arrondi 11">
            <a:extLst>
              <a:ext uri="{FF2B5EF4-FFF2-40B4-BE49-F238E27FC236}">
                <a16:creationId xmlns:a16="http://schemas.microsoft.com/office/drawing/2014/main" id="{8CF6536C-1A7A-403F-B405-AD57129EBC3C}"/>
              </a:ext>
            </a:extLst>
          </p:cNvPr>
          <p:cNvSpPr/>
          <p:nvPr userDrawn="1"/>
        </p:nvSpPr>
        <p:spPr>
          <a:xfrm>
            <a:off x="-2" y="-6805"/>
            <a:ext cx="8363780" cy="630611"/>
          </a:xfrm>
          <a:prstGeom prst="round1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/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0B0564ED-39B1-4B07-B59C-0DF9960A151F}"/>
              </a:ext>
            </a:extLst>
          </p:cNvPr>
          <p:cNvSpPr txBox="1">
            <a:spLocks/>
          </p:cNvSpPr>
          <p:nvPr userDrawn="1"/>
        </p:nvSpPr>
        <p:spPr>
          <a:xfrm>
            <a:off x="-1" y="8916"/>
            <a:ext cx="8060789" cy="599171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DilleniaUPC" panose="020B0502040204020203" pitchFamily="18" charset="-34"/>
                <a:ea typeface="+mj-ea"/>
                <a:cs typeface="DilleniaUPC" panose="020B0502040204020203" pitchFamily="18" charset="-34"/>
              </a:defRPr>
            </a:lvl1pPr>
          </a:lstStyle>
          <a:p>
            <a:endParaRPr lang="fr-FR" sz="33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D1B19EFC-6D2D-449F-A004-A0686C8DF71C}"/>
              </a:ext>
            </a:extLst>
          </p:cNvPr>
          <p:cNvSpPr txBox="1">
            <a:spLocks/>
          </p:cNvSpPr>
          <p:nvPr userDrawn="1"/>
        </p:nvSpPr>
        <p:spPr>
          <a:xfrm>
            <a:off x="1804180" y="3533664"/>
            <a:ext cx="4452425" cy="895308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1pPr>
            <a:lvl2pPr marL="914400" indent="-45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0">
              <a:buNone/>
            </a:pPr>
            <a:endParaRPr lang="fr-FR" sz="180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703AFC1-49CC-49CC-B446-7397D1188BF3}"/>
              </a:ext>
            </a:extLst>
          </p:cNvPr>
          <p:cNvSpPr txBox="1">
            <a:spLocks/>
          </p:cNvSpPr>
          <p:nvPr userDrawn="1"/>
        </p:nvSpPr>
        <p:spPr>
          <a:xfrm>
            <a:off x="0" y="0"/>
            <a:ext cx="7798526" cy="627017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180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15AF794-990C-4F8A-898D-304794C78F3D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200" y="0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607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Clr>
          <a:schemeClr val="accent3"/>
        </a:buClr>
        <a:buFont typeface="Wingdings" panose="05000000000000000000" pitchFamily="2" charset="2"/>
        <a:buChar char="§"/>
        <a:defRPr sz="1500" kern="1200">
          <a:solidFill>
            <a:schemeClr val="tx1"/>
          </a:solidFill>
          <a:latin typeface="Segoe UI Light" panose="020B0502040204020203" pitchFamily="34" charset="0"/>
          <a:ea typeface="Segoe UI Black" panose="020B0A02040204020203" pitchFamily="34" charset="0"/>
          <a:cs typeface="Segoe UI Light" panose="020B0502040204020203" pitchFamily="34" charset="0"/>
        </a:defRPr>
      </a:lvl1pPr>
      <a:lvl2pPr marL="685800" indent="-342900" algn="l" defTabSz="685800" rtl="0" eaLnBrk="1" latinLnBrk="0" hangingPunct="1">
        <a:lnSpc>
          <a:spcPct val="90000"/>
        </a:lnSpc>
        <a:spcBef>
          <a:spcPts val="375"/>
        </a:spcBef>
        <a:buClr>
          <a:schemeClr val="accent4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Segoe UI Light" panose="020B0502040204020203" pitchFamily="34" charset="0"/>
          <a:ea typeface="Segoe UI Black" panose="020B0A02040204020203" pitchFamily="34" charset="0"/>
          <a:cs typeface="Segoe UI Light" panose="020B0502040204020203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2"/>
        </a:buClr>
        <a:buSzPct val="70000"/>
        <a:buFont typeface="Wingdings" panose="05000000000000000000" pitchFamily="2" charset="2"/>
        <a:buChar char="§"/>
        <a:defRPr sz="1500" kern="1200">
          <a:solidFill>
            <a:schemeClr val="tx1"/>
          </a:solidFill>
          <a:latin typeface="Segoe UI Light" panose="020B0502040204020203" pitchFamily="34" charset="0"/>
          <a:ea typeface="Segoe UI Black" panose="020B0A02040204020203" pitchFamily="34" charset="0"/>
          <a:cs typeface="Segoe UI Light" panose="020B0502040204020203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" panose="05000000000000000000" pitchFamily="2" charset="2"/>
        <a:buChar char="§"/>
        <a:defRPr sz="1350" kern="1200">
          <a:solidFill>
            <a:schemeClr val="tx1"/>
          </a:solidFill>
          <a:latin typeface="Segoe UI Light" panose="020B0502040204020203" pitchFamily="34" charset="0"/>
          <a:ea typeface="Segoe UI Black" panose="020B0A02040204020203" pitchFamily="34" charset="0"/>
          <a:cs typeface="Segoe UI Light" panose="020B0502040204020203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" panose="05000000000000000000" pitchFamily="2" charset="2"/>
        <a:buChar char="§"/>
        <a:defRPr sz="1350" kern="1200">
          <a:solidFill>
            <a:schemeClr val="tx1"/>
          </a:solidFill>
          <a:latin typeface="Segoe UI Light" panose="020B0502040204020203" pitchFamily="34" charset="0"/>
          <a:ea typeface="Segoe UI Black" panose="020B0A02040204020203" pitchFamily="34" charset="0"/>
          <a:cs typeface="Segoe UI Light" panose="020B0502040204020203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Larme 9">
            <a:extLst>
              <a:ext uri="{FF2B5EF4-FFF2-40B4-BE49-F238E27FC236}">
                <a16:creationId xmlns:a16="http://schemas.microsoft.com/office/drawing/2014/main" id="{5BA306B5-F17B-4A22-81D9-31AF2A06A945}"/>
              </a:ext>
            </a:extLst>
          </p:cNvPr>
          <p:cNvSpPr/>
          <p:nvPr/>
        </p:nvSpPr>
        <p:spPr>
          <a:xfrm rot="5400000">
            <a:off x="8662091" y="4647039"/>
            <a:ext cx="476803" cy="539660"/>
          </a:xfrm>
          <a:prstGeom prst="teardrop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2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64DBEF5-3FBC-4A58-9B75-7BB5AE5E03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0841" y="903082"/>
            <a:ext cx="8629651" cy="31073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C98DE7A-41F1-43CA-A8F7-EFF3C0F6FC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1" y="4723968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54D009-38BE-443E-8EAD-B35C6C6F686B}" type="datetime1">
              <a:rPr lang="fr-FR" smtClean="0"/>
              <a:t>05/06/2023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48454B6-0421-45DE-BCDC-F63D284B32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513" y="4658846"/>
            <a:ext cx="358412" cy="31409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5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endParaRPr lang="fr-FR"/>
          </a:p>
        </p:txBody>
      </p:sp>
      <p:sp>
        <p:nvSpPr>
          <p:cNvPr id="7" name="Rectangle : avec coin arrondi 6">
            <a:extLst>
              <a:ext uri="{FF2B5EF4-FFF2-40B4-BE49-F238E27FC236}">
                <a16:creationId xmlns:a16="http://schemas.microsoft.com/office/drawing/2014/main" id="{36C8911F-0CEC-433E-9C0F-C6B14FB163CB}"/>
              </a:ext>
            </a:extLst>
          </p:cNvPr>
          <p:cNvSpPr/>
          <p:nvPr/>
        </p:nvSpPr>
        <p:spPr>
          <a:xfrm>
            <a:off x="-1" y="-6805"/>
            <a:ext cx="8363780" cy="630611"/>
          </a:xfrm>
          <a:prstGeom prst="round1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467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C12069C7-1DDA-4367-B6BA-698D02BC7FB2}"/>
              </a:ext>
            </a:extLst>
          </p:cNvPr>
          <p:cNvSpPr txBox="1">
            <a:spLocks/>
          </p:cNvSpPr>
          <p:nvPr/>
        </p:nvSpPr>
        <p:spPr>
          <a:xfrm>
            <a:off x="1" y="8916"/>
            <a:ext cx="8060788" cy="599171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DilleniaUPC" panose="020B0502040204020203" pitchFamily="18" charset="-34"/>
                <a:ea typeface="+mj-ea"/>
                <a:cs typeface="DilleniaUPC" panose="020B0502040204020203" pitchFamily="18" charset="-34"/>
              </a:defRPr>
            </a:lvl1pPr>
          </a:lstStyle>
          <a:p>
            <a:endParaRPr lang="fr-FR" sz="1285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3374D047-9413-46D6-863D-A2D8D371784B}"/>
              </a:ext>
            </a:extLst>
          </p:cNvPr>
          <p:cNvSpPr txBox="1">
            <a:spLocks/>
          </p:cNvSpPr>
          <p:nvPr/>
        </p:nvSpPr>
        <p:spPr>
          <a:xfrm>
            <a:off x="1804181" y="3533664"/>
            <a:ext cx="4452424" cy="895308"/>
          </a:xfrm>
          <a:prstGeom prst="rect">
            <a:avLst/>
          </a:prstGeom>
        </p:spPr>
        <p:txBody>
          <a:bodyPr vert="horz" lIns="26707" tIns="13354" rIns="26707" bIns="13354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1pPr>
            <a:lvl2pPr marL="914400" indent="-45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3525" lvl="1" indent="0">
              <a:buNone/>
            </a:pPr>
            <a:endParaRPr lang="fr-FR" sz="701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27B3654-85CC-4822-8122-F93D96EE388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5778" y="1"/>
            <a:ext cx="710289" cy="702488"/>
          </a:xfrm>
          <a:prstGeom prst="rect">
            <a:avLst/>
          </a:prstGeom>
        </p:spPr>
      </p:pic>
      <p:sp>
        <p:nvSpPr>
          <p:cNvPr id="15" name="Espace réservé du numéro de diapositive 5">
            <a:extLst>
              <a:ext uri="{FF2B5EF4-FFF2-40B4-BE49-F238E27FC236}">
                <a16:creationId xmlns:a16="http://schemas.microsoft.com/office/drawing/2014/main" id="{C39D119D-1B6E-4BD1-965E-D4E76C923D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559" y="4819825"/>
            <a:ext cx="334736" cy="273844"/>
          </a:xfrm>
          <a:prstGeom prst="rect">
            <a:avLst/>
          </a:prstGeom>
        </p:spPr>
        <p:txBody>
          <a:bodyPr/>
          <a:lstStyle>
            <a:lvl1pPr>
              <a:defRPr sz="350">
                <a:solidFill>
                  <a:schemeClr val="bg1"/>
                </a:solidFill>
              </a:defRPr>
            </a:lvl1pPr>
          </a:lstStyle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3951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</p:sldLayoutIdLst>
  <p:hf hdr="0" ftr="0" dt="0"/>
  <p:txStyles>
    <p:titleStyle>
      <a:lvl1pPr algn="l" defTabSz="267051" rtl="0" eaLnBrk="1" latinLnBrk="0" hangingPunct="1">
        <a:lnSpc>
          <a:spcPct val="90000"/>
        </a:lnSpc>
        <a:spcBef>
          <a:spcPct val="0"/>
        </a:spcBef>
        <a:buNone/>
        <a:defRPr sz="128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6763" indent="-66763" algn="l" defTabSz="267051" rtl="0" eaLnBrk="1" latinLnBrk="0" hangingPunct="1">
        <a:lnSpc>
          <a:spcPct val="90000"/>
        </a:lnSpc>
        <a:spcBef>
          <a:spcPts val="292"/>
        </a:spcBef>
        <a:buClr>
          <a:schemeClr val="accent3"/>
        </a:buClr>
        <a:buFont typeface="Wingdings" panose="05000000000000000000" pitchFamily="2" charset="2"/>
        <a:buChar char="§"/>
        <a:defRPr sz="584" kern="1200">
          <a:solidFill>
            <a:schemeClr val="tx1"/>
          </a:solidFill>
          <a:latin typeface="Segoe UI Light" panose="020B0502040204020203" pitchFamily="34" charset="0"/>
          <a:ea typeface="Segoe UI Black" panose="020B0A02040204020203" pitchFamily="34" charset="0"/>
          <a:cs typeface="Segoe UI Light" panose="020B0502040204020203" pitchFamily="34" charset="0"/>
        </a:defRPr>
      </a:lvl1pPr>
      <a:lvl2pPr marL="267051" indent="-133525" algn="l" defTabSz="267051" rtl="0" eaLnBrk="1" latinLnBrk="0" hangingPunct="1">
        <a:lnSpc>
          <a:spcPct val="90000"/>
        </a:lnSpc>
        <a:spcBef>
          <a:spcPts val="146"/>
        </a:spcBef>
        <a:buClr>
          <a:schemeClr val="accent4"/>
        </a:buClr>
        <a:buFont typeface="Wingdings" panose="05000000000000000000" pitchFamily="2" charset="2"/>
        <a:buChar char="§"/>
        <a:defRPr sz="701" kern="1200">
          <a:solidFill>
            <a:schemeClr val="tx1"/>
          </a:solidFill>
          <a:latin typeface="Segoe UI Light" panose="020B0502040204020203" pitchFamily="34" charset="0"/>
          <a:ea typeface="Segoe UI Black" panose="020B0A02040204020203" pitchFamily="34" charset="0"/>
          <a:cs typeface="Segoe UI Light" panose="020B0502040204020203" pitchFamily="34" charset="0"/>
        </a:defRPr>
      </a:lvl2pPr>
      <a:lvl3pPr marL="333813" indent="-66763" algn="l" defTabSz="267051" rtl="0" eaLnBrk="1" latinLnBrk="0" hangingPunct="1">
        <a:lnSpc>
          <a:spcPct val="90000"/>
        </a:lnSpc>
        <a:spcBef>
          <a:spcPts val="146"/>
        </a:spcBef>
        <a:buClr>
          <a:schemeClr val="accent2"/>
        </a:buClr>
        <a:buSzPct val="70000"/>
        <a:buFont typeface="Wingdings" panose="05000000000000000000" pitchFamily="2" charset="2"/>
        <a:buChar char="§"/>
        <a:defRPr sz="584" kern="1200">
          <a:solidFill>
            <a:schemeClr val="tx1"/>
          </a:solidFill>
          <a:latin typeface="Segoe UI Light" panose="020B0502040204020203" pitchFamily="34" charset="0"/>
          <a:ea typeface="Segoe UI Black" panose="020B0A02040204020203" pitchFamily="34" charset="0"/>
          <a:cs typeface="Segoe UI Light" panose="020B0502040204020203" pitchFamily="34" charset="0"/>
        </a:defRPr>
      </a:lvl3pPr>
      <a:lvl4pPr marL="467339" indent="-66763" algn="l" defTabSz="267051" rtl="0" eaLnBrk="1" latinLnBrk="0" hangingPunct="1">
        <a:lnSpc>
          <a:spcPct val="90000"/>
        </a:lnSpc>
        <a:spcBef>
          <a:spcPts val="146"/>
        </a:spcBef>
        <a:buFont typeface="Wingdings" panose="05000000000000000000" pitchFamily="2" charset="2"/>
        <a:buChar char="§"/>
        <a:defRPr sz="526" kern="1200">
          <a:solidFill>
            <a:schemeClr val="tx1"/>
          </a:solidFill>
          <a:latin typeface="Segoe UI Light" panose="020B0502040204020203" pitchFamily="34" charset="0"/>
          <a:ea typeface="Segoe UI Black" panose="020B0A02040204020203" pitchFamily="34" charset="0"/>
          <a:cs typeface="Segoe UI Light" panose="020B0502040204020203" pitchFamily="34" charset="0"/>
        </a:defRPr>
      </a:lvl4pPr>
      <a:lvl5pPr marL="600864" indent="-66763" algn="l" defTabSz="267051" rtl="0" eaLnBrk="1" latinLnBrk="0" hangingPunct="1">
        <a:lnSpc>
          <a:spcPct val="90000"/>
        </a:lnSpc>
        <a:spcBef>
          <a:spcPts val="146"/>
        </a:spcBef>
        <a:buFont typeface="Wingdings" panose="05000000000000000000" pitchFamily="2" charset="2"/>
        <a:buChar char="§"/>
        <a:defRPr sz="526" kern="1200">
          <a:solidFill>
            <a:schemeClr val="tx1"/>
          </a:solidFill>
          <a:latin typeface="Segoe UI Light" panose="020B0502040204020203" pitchFamily="34" charset="0"/>
          <a:ea typeface="Segoe UI Black" panose="020B0A02040204020203" pitchFamily="34" charset="0"/>
          <a:cs typeface="Segoe UI Light" panose="020B0502040204020203" pitchFamily="34" charset="0"/>
        </a:defRPr>
      </a:lvl5pPr>
      <a:lvl6pPr marL="734389" indent="-66763" algn="l" defTabSz="267051" rtl="0" eaLnBrk="1" latinLnBrk="0" hangingPunct="1">
        <a:lnSpc>
          <a:spcPct val="90000"/>
        </a:lnSpc>
        <a:spcBef>
          <a:spcPts val="146"/>
        </a:spcBef>
        <a:buFont typeface="Arial" panose="020B0604020202020204" pitchFamily="34" charset="0"/>
        <a:buChar char="•"/>
        <a:defRPr sz="526" kern="1200">
          <a:solidFill>
            <a:schemeClr val="tx1"/>
          </a:solidFill>
          <a:latin typeface="+mn-lt"/>
          <a:ea typeface="+mn-ea"/>
          <a:cs typeface="+mn-cs"/>
        </a:defRPr>
      </a:lvl6pPr>
      <a:lvl7pPr marL="867914" indent="-66763" algn="l" defTabSz="267051" rtl="0" eaLnBrk="1" latinLnBrk="0" hangingPunct="1">
        <a:lnSpc>
          <a:spcPct val="90000"/>
        </a:lnSpc>
        <a:spcBef>
          <a:spcPts val="146"/>
        </a:spcBef>
        <a:buFont typeface="Arial" panose="020B0604020202020204" pitchFamily="34" charset="0"/>
        <a:buChar char="•"/>
        <a:defRPr sz="526" kern="1200">
          <a:solidFill>
            <a:schemeClr val="tx1"/>
          </a:solidFill>
          <a:latin typeface="+mn-lt"/>
          <a:ea typeface="+mn-ea"/>
          <a:cs typeface="+mn-cs"/>
        </a:defRPr>
      </a:lvl7pPr>
      <a:lvl8pPr marL="1001440" indent="-66763" algn="l" defTabSz="267051" rtl="0" eaLnBrk="1" latinLnBrk="0" hangingPunct="1">
        <a:lnSpc>
          <a:spcPct val="90000"/>
        </a:lnSpc>
        <a:spcBef>
          <a:spcPts val="146"/>
        </a:spcBef>
        <a:buFont typeface="Arial" panose="020B0604020202020204" pitchFamily="34" charset="0"/>
        <a:buChar char="•"/>
        <a:defRPr sz="526" kern="1200">
          <a:solidFill>
            <a:schemeClr val="tx1"/>
          </a:solidFill>
          <a:latin typeface="+mn-lt"/>
          <a:ea typeface="+mn-ea"/>
          <a:cs typeface="+mn-cs"/>
        </a:defRPr>
      </a:lvl8pPr>
      <a:lvl9pPr marL="1134965" indent="-66763" algn="l" defTabSz="267051" rtl="0" eaLnBrk="1" latinLnBrk="0" hangingPunct="1">
        <a:lnSpc>
          <a:spcPct val="90000"/>
        </a:lnSpc>
        <a:spcBef>
          <a:spcPts val="146"/>
        </a:spcBef>
        <a:buFont typeface="Arial" panose="020B0604020202020204" pitchFamily="34" charset="0"/>
        <a:buChar char="•"/>
        <a:defRPr sz="52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267051" rtl="0" eaLnBrk="1" latinLnBrk="0" hangingPunct="1">
        <a:defRPr sz="526" kern="1200">
          <a:solidFill>
            <a:schemeClr val="tx1"/>
          </a:solidFill>
          <a:latin typeface="+mn-lt"/>
          <a:ea typeface="+mn-ea"/>
          <a:cs typeface="+mn-cs"/>
        </a:defRPr>
      </a:lvl1pPr>
      <a:lvl2pPr marL="133525" algn="l" defTabSz="267051" rtl="0" eaLnBrk="1" latinLnBrk="0" hangingPunct="1">
        <a:defRPr sz="526" kern="1200">
          <a:solidFill>
            <a:schemeClr val="tx1"/>
          </a:solidFill>
          <a:latin typeface="+mn-lt"/>
          <a:ea typeface="+mn-ea"/>
          <a:cs typeface="+mn-cs"/>
        </a:defRPr>
      </a:lvl2pPr>
      <a:lvl3pPr marL="267051" algn="l" defTabSz="267051" rtl="0" eaLnBrk="1" latinLnBrk="0" hangingPunct="1">
        <a:defRPr sz="526" kern="1200">
          <a:solidFill>
            <a:schemeClr val="tx1"/>
          </a:solidFill>
          <a:latin typeface="+mn-lt"/>
          <a:ea typeface="+mn-ea"/>
          <a:cs typeface="+mn-cs"/>
        </a:defRPr>
      </a:lvl3pPr>
      <a:lvl4pPr marL="400576" algn="l" defTabSz="267051" rtl="0" eaLnBrk="1" latinLnBrk="0" hangingPunct="1">
        <a:defRPr sz="526" kern="1200">
          <a:solidFill>
            <a:schemeClr val="tx1"/>
          </a:solidFill>
          <a:latin typeface="+mn-lt"/>
          <a:ea typeface="+mn-ea"/>
          <a:cs typeface="+mn-cs"/>
        </a:defRPr>
      </a:lvl4pPr>
      <a:lvl5pPr marL="534101" algn="l" defTabSz="267051" rtl="0" eaLnBrk="1" latinLnBrk="0" hangingPunct="1">
        <a:defRPr sz="526" kern="1200">
          <a:solidFill>
            <a:schemeClr val="tx1"/>
          </a:solidFill>
          <a:latin typeface="+mn-lt"/>
          <a:ea typeface="+mn-ea"/>
          <a:cs typeface="+mn-cs"/>
        </a:defRPr>
      </a:lvl5pPr>
      <a:lvl6pPr marL="667626" algn="l" defTabSz="267051" rtl="0" eaLnBrk="1" latinLnBrk="0" hangingPunct="1">
        <a:defRPr sz="526" kern="1200">
          <a:solidFill>
            <a:schemeClr val="tx1"/>
          </a:solidFill>
          <a:latin typeface="+mn-lt"/>
          <a:ea typeface="+mn-ea"/>
          <a:cs typeface="+mn-cs"/>
        </a:defRPr>
      </a:lvl6pPr>
      <a:lvl7pPr marL="801152" algn="l" defTabSz="267051" rtl="0" eaLnBrk="1" latinLnBrk="0" hangingPunct="1">
        <a:defRPr sz="526" kern="1200">
          <a:solidFill>
            <a:schemeClr val="tx1"/>
          </a:solidFill>
          <a:latin typeface="+mn-lt"/>
          <a:ea typeface="+mn-ea"/>
          <a:cs typeface="+mn-cs"/>
        </a:defRPr>
      </a:lvl7pPr>
      <a:lvl8pPr marL="934677" algn="l" defTabSz="267051" rtl="0" eaLnBrk="1" latinLnBrk="0" hangingPunct="1">
        <a:defRPr sz="526" kern="1200">
          <a:solidFill>
            <a:schemeClr val="tx1"/>
          </a:solidFill>
          <a:latin typeface="+mn-lt"/>
          <a:ea typeface="+mn-ea"/>
          <a:cs typeface="+mn-cs"/>
        </a:defRPr>
      </a:lvl8pPr>
      <a:lvl9pPr marL="1068202" algn="l" defTabSz="267051" rtl="0" eaLnBrk="1" latinLnBrk="0" hangingPunct="1">
        <a:defRPr sz="52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6.xml"/><Relationship Id="rId1" Type="http://schemas.openxmlformats.org/officeDocument/2006/relationships/tags" Target="../tags/tag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38.xml"/><Relationship Id="rId1" Type="http://schemas.openxmlformats.org/officeDocument/2006/relationships/tags" Target="../tags/tag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6.xml"/><Relationship Id="rId1" Type="http://schemas.openxmlformats.org/officeDocument/2006/relationships/tags" Target="../tags/tag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6.xml"/><Relationship Id="rId1" Type="http://schemas.openxmlformats.org/officeDocument/2006/relationships/tags" Target="../tags/tag4.xml"/><Relationship Id="rId6" Type="http://schemas.openxmlformats.org/officeDocument/2006/relationships/image" Target="../media/image18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9.png"/><Relationship Id="rId7" Type="http://schemas.openxmlformats.org/officeDocument/2006/relationships/image" Target="../media/image27.svg"/><Relationship Id="rId2" Type="http://schemas.openxmlformats.org/officeDocument/2006/relationships/slideLayout" Target="../slideLayouts/slideLayout26.xml"/><Relationship Id="rId1" Type="http://schemas.openxmlformats.org/officeDocument/2006/relationships/tags" Target="../tags/tag5.xml"/><Relationship Id="rId6" Type="http://schemas.openxmlformats.org/officeDocument/2006/relationships/image" Target="../media/image21.png"/><Relationship Id="rId5" Type="http://schemas.openxmlformats.org/officeDocument/2006/relationships/image" Target="../media/image25.svg"/><Relationship Id="rId10" Type="http://schemas.openxmlformats.org/officeDocument/2006/relationships/image" Target="../media/image23.png"/><Relationship Id="rId4" Type="http://schemas.openxmlformats.org/officeDocument/2006/relationships/image" Target="../media/image20.png"/><Relationship Id="rId9" Type="http://schemas.openxmlformats.org/officeDocument/2006/relationships/image" Target="../media/image29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microsoft.com/office/2007/relationships/hdphoto" Target="../media/hdphoto3.wdp"/><Relationship Id="rId3" Type="http://schemas.openxmlformats.org/officeDocument/2006/relationships/image" Target="../media/image24.png"/><Relationship Id="rId7" Type="http://schemas.microsoft.com/office/2007/relationships/hdphoto" Target="../media/hdphoto2.wdp"/><Relationship Id="rId12" Type="http://schemas.openxmlformats.org/officeDocument/2006/relationships/image" Target="../media/image30.png"/><Relationship Id="rId2" Type="http://schemas.openxmlformats.org/officeDocument/2006/relationships/slideLayout" Target="../slideLayouts/slideLayout26.xml"/><Relationship Id="rId16" Type="http://schemas.openxmlformats.org/officeDocument/2006/relationships/image" Target="../media/image33.png"/><Relationship Id="rId1" Type="http://schemas.openxmlformats.org/officeDocument/2006/relationships/tags" Target="../tags/tag6.xml"/><Relationship Id="rId6" Type="http://schemas.openxmlformats.org/officeDocument/2006/relationships/image" Target="../media/image26.png"/><Relationship Id="rId11" Type="http://schemas.openxmlformats.org/officeDocument/2006/relationships/image" Target="../media/image29.png"/><Relationship Id="rId5" Type="http://schemas.microsoft.com/office/2007/relationships/hdphoto" Target="../media/hdphoto1.wdp"/><Relationship Id="rId15" Type="http://schemas.openxmlformats.org/officeDocument/2006/relationships/image" Target="../media/image32.png"/><Relationship Id="rId10" Type="http://schemas.openxmlformats.org/officeDocument/2006/relationships/image" Target="../media/image23.png"/><Relationship Id="rId4" Type="http://schemas.openxmlformats.org/officeDocument/2006/relationships/image" Target="../media/image25.png"/><Relationship Id="rId9" Type="http://schemas.openxmlformats.org/officeDocument/2006/relationships/image" Target="../media/image28.png"/><Relationship Id="rId1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39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35.png"/><Relationship Id="rId12" Type="http://schemas.microsoft.com/office/2007/relationships/hdphoto" Target="../media/hdphoto1.wdp"/><Relationship Id="rId2" Type="http://schemas.openxmlformats.org/officeDocument/2006/relationships/slideLayout" Target="../slideLayouts/slideLayout26.xml"/><Relationship Id="rId1" Type="http://schemas.openxmlformats.org/officeDocument/2006/relationships/tags" Target="../tags/tag7.xml"/><Relationship Id="rId6" Type="http://schemas.microsoft.com/office/2007/relationships/hdphoto" Target="../media/hdphoto2.wdp"/><Relationship Id="rId11" Type="http://schemas.openxmlformats.org/officeDocument/2006/relationships/image" Target="../media/image25.png"/><Relationship Id="rId5" Type="http://schemas.openxmlformats.org/officeDocument/2006/relationships/image" Target="../media/image26.png"/><Relationship Id="rId10" Type="http://schemas.openxmlformats.org/officeDocument/2006/relationships/image" Target="../media/image38.png"/><Relationship Id="rId4" Type="http://schemas.openxmlformats.org/officeDocument/2006/relationships/image" Target="../media/image34.png"/><Relationship Id="rId9" Type="http://schemas.openxmlformats.org/officeDocument/2006/relationships/image" Target="../media/image37.png"/><Relationship Id="rId14" Type="http://schemas.openxmlformats.org/officeDocument/2006/relationships/image" Target="../media/image38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4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slideLayout" Target="../slideLayouts/slideLayout38.xml"/><Relationship Id="rId7" Type="http://schemas.openxmlformats.org/officeDocument/2006/relationships/image" Target="../media/image47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ous-titre 5">
            <a:extLst>
              <a:ext uri="{FF2B5EF4-FFF2-40B4-BE49-F238E27FC236}">
                <a16:creationId xmlns:a16="http://schemas.microsoft.com/office/drawing/2014/main" id="{DAED1F1F-85E1-AE4F-B561-619A626A084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DR MP </a:t>
            </a:r>
            <a:r>
              <a:rPr lang="fr-FR" dirty="0" err="1" smtClean="0"/>
              <a:t>Galais</a:t>
            </a:r>
            <a:r>
              <a:rPr lang="fr-FR" dirty="0" smtClean="0"/>
              <a:t> et DR A Morel 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CDF3112-3004-694F-A3B2-7E6B551847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1843" y="4767263"/>
            <a:ext cx="585357" cy="273844"/>
          </a:xfrm>
        </p:spPr>
        <p:txBody>
          <a:bodyPr/>
          <a:lstStyle/>
          <a:p>
            <a:r>
              <a:rPr lang="fr-FR" dirty="0" smtClean="0"/>
              <a:t>06/06/2023</a:t>
            </a:r>
            <a:endParaRPr lang="fr-FR"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DC20E4A4-27BF-7C44-A2E2-455D168D8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842" y="870558"/>
            <a:ext cx="4079317" cy="1830968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Parcours des patients sous chimiothérapies orales</a:t>
            </a:r>
            <a:br>
              <a:rPr lang="fr-FR" dirty="0" smtClean="0"/>
            </a:br>
            <a:r>
              <a:rPr lang="fr-FR" dirty="0"/>
              <a:t/>
            </a:r>
            <a:br>
              <a:rPr lang="fr-FR" dirty="0"/>
            </a:br>
            <a:r>
              <a:rPr lang="fr-FR" dirty="0" smtClean="0"/>
              <a:t>Expérimentation nationale Onco’Link </a:t>
            </a:r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8213" y="3327936"/>
            <a:ext cx="952500" cy="61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202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69121212-48B9-2F41-B1C3-1373BD8AC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43" y="1261301"/>
            <a:ext cx="8138097" cy="3039532"/>
          </a:xfrm>
        </p:spPr>
        <p:txBody>
          <a:bodyPr/>
          <a:lstStyle/>
          <a:p>
            <a:pPr lvl="1"/>
            <a:r>
              <a:rPr lang="fr-FR" dirty="0" smtClean="0">
                <a:solidFill>
                  <a:srgbClr val="002060"/>
                </a:solidFill>
              </a:rPr>
              <a:t>Essor depuis années 2020 : actuellement près de 60 molécules </a:t>
            </a:r>
          </a:p>
          <a:p>
            <a:pPr lvl="1"/>
            <a:r>
              <a:rPr lang="fr-FR" dirty="0" smtClean="0">
                <a:solidFill>
                  <a:srgbClr val="002060"/>
                </a:solidFill>
              </a:rPr>
              <a:t>Molécules : cytotoxiques (25% ) ou thérapies ciblées ( 77%)</a:t>
            </a:r>
          </a:p>
          <a:p>
            <a:pPr lvl="1"/>
            <a:endParaRPr lang="fr-FR" dirty="0">
              <a:solidFill>
                <a:srgbClr val="002060"/>
              </a:solidFill>
            </a:endParaRPr>
          </a:p>
          <a:p>
            <a:pPr lvl="1"/>
            <a:endParaRPr lang="fr-FR" dirty="0" smtClean="0">
              <a:solidFill>
                <a:srgbClr val="002060"/>
              </a:solidFill>
            </a:endParaRPr>
          </a:p>
          <a:p>
            <a:pPr lvl="1"/>
            <a:endParaRPr lang="fr-FR" dirty="0">
              <a:solidFill>
                <a:srgbClr val="002060"/>
              </a:solidFill>
            </a:endParaRPr>
          </a:p>
          <a:p>
            <a:pPr lvl="1"/>
            <a:endParaRPr lang="fr-FR" dirty="0" smtClean="0">
              <a:solidFill>
                <a:srgbClr val="002060"/>
              </a:solidFill>
            </a:endParaRPr>
          </a:p>
          <a:p>
            <a:pPr lvl="1"/>
            <a:endParaRPr lang="fr-FR" dirty="0">
              <a:solidFill>
                <a:srgbClr val="002060"/>
              </a:solidFill>
            </a:endParaRPr>
          </a:p>
          <a:p>
            <a:pPr lvl="1"/>
            <a:endParaRPr lang="fr-FR" dirty="0" smtClean="0">
              <a:solidFill>
                <a:srgbClr val="002060"/>
              </a:solidFill>
            </a:endParaRPr>
          </a:p>
          <a:p>
            <a:pPr lvl="1"/>
            <a:endParaRPr lang="fr-FR" dirty="0">
              <a:solidFill>
                <a:srgbClr val="002060"/>
              </a:solidFill>
            </a:endParaRPr>
          </a:p>
          <a:p>
            <a:pPr lvl="1"/>
            <a:endParaRPr lang="fr-FR" dirty="0" smtClean="0">
              <a:solidFill>
                <a:srgbClr val="002060"/>
              </a:solidFill>
            </a:endParaRPr>
          </a:p>
          <a:p>
            <a:pPr lvl="1"/>
            <a:r>
              <a:rPr lang="fr-FR" dirty="0" smtClean="0">
                <a:solidFill>
                  <a:srgbClr val="002060"/>
                </a:solidFill>
              </a:rPr>
              <a:t>TO : 14% des dépenses relatives aux médicaments délivrés en ville</a:t>
            </a:r>
          </a:p>
          <a:p>
            <a:pPr lvl="1"/>
            <a:endParaRPr lang="fr-FR" dirty="0">
              <a:solidFill>
                <a:srgbClr val="002060"/>
              </a:solidFill>
            </a:endParaRPr>
          </a:p>
          <a:p>
            <a:pPr lvl="1"/>
            <a:endParaRPr lang="fr-FR" dirty="0" smtClean="0">
              <a:solidFill>
                <a:srgbClr val="002060"/>
              </a:solidFill>
            </a:endParaRPr>
          </a:p>
          <a:p>
            <a:pPr marL="342900" lvl="1" indent="0">
              <a:buNone/>
            </a:pPr>
            <a:endParaRPr lang="fr-FR" dirty="0" smtClean="0">
              <a:solidFill>
                <a:srgbClr val="002060"/>
              </a:solidFill>
            </a:endParaRPr>
          </a:p>
          <a:p>
            <a:pPr marL="342900" lvl="1" indent="0">
              <a:buNone/>
            </a:pPr>
            <a:endParaRPr lang="fr-FR" dirty="0" smtClean="0">
              <a:solidFill>
                <a:srgbClr val="002060"/>
              </a:solidFill>
            </a:endParaRPr>
          </a:p>
          <a:p>
            <a:pPr marL="342900" lvl="1" indent="0">
              <a:buNone/>
            </a:pPr>
            <a:endParaRPr lang="fr-FR" dirty="0">
              <a:solidFill>
                <a:srgbClr val="002060"/>
              </a:solidFill>
            </a:endParaRPr>
          </a:p>
          <a:p>
            <a:pPr marL="342900" lvl="1" indent="0">
              <a:buNone/>
            </a:pPr>
            <a:endParaRPr lang="fr-FR" dirty="0" smtClean="0">
              <a:solidFill>
                <a:srgbClr val="002060"/>
              </a:solidFill>
            </a:endParaRPr>
          </a:p>
          <a:p>
            <a:pPr marL="342900" lvl="1" indent="0">
              <a:buNone/>
            </a:pPr>
            <a:endParaRPr lang="fr-FR" dirty="0">
              <a:solidFill>
                <a:srgbClr val="002060"/>
              </a:solidFill>
            </a:endParaRPr>
          </a:p>
          <a:p>
            <a:pPr marL="342900" lvl="1" indent="0">
              <a:buNone/>
            </a:pPr>
            <a:endParaRPr lang="fr-FR" dirty="0" smtClean="0">
              <a:solidFill>
                <a:srgbClr val="002060"/>
              </a:solidFill>
            </a:endParaRPr>
          </a:p>
          <a:p>
            <a:pPr marL="342900" lvl="1" indent="0">
              <a:buNone/>
            </a:pPr>
            <a:endParaRPr lang="fr-FR" dirty="0">
              <a:solidFill>
                <a:srgbClr val="002060"/>
              </a:solidFill>
            </a:endParaRPr>
          </a:p>
          <a:p>
            <a:pPr marL="342900" lvl="1" indent="0">
              <a:buNone/>
            </a:pPr>
            <a:endParaRPr lang="fr-FR" dirty="0" smtClean="0">
              <a:solidFill>
                <a:srgbClr val="002060"/>
              </a:solidFill>
            </a:endParaRPr>
          </a:p>
          <a:p>
            <a:pPr marL="342900" lvl="1" indent="0">
              <a:buNone/>
            </a:pPr>
            <a:endParaRPr lang="fr-FR" dirty="0">
              <a:solidFill>
                <a:srgbClr val="002060"/>
              </a:solidFill>
            </a:endParaRPr>
          </a:p>
          <a:p>
            <a:pPr marL="342900" lvl="1" indent="0">
              <a:buNone/>
            </a:pPr>
            <a:r>
              <a:rPr lang="fr-FR" dirty="0" smtClean="0">
                <a:solidFill>
                  <a:srgbClr val="002060"/>
                </a:solidFill>
              </a:rPr>
              <a:t>En 2016 , 10 % des dépenses relatives aux médicaments délivrés en ville </a:t>
            </a:r>
            <a:endParaRPr lang="fr-FR" dirty="0">
              <a:solidFill>
                <a:srgbClr val="002060"/>
              </a:solidFill>
            </a:endParaRPr>
          </a:p>
          <a:p>
            <a:pPr marL="342900" lvl="1" indent="0">
              <a:buNone/>
            </a:pPr>
            <a:endParaRPr lang="fr-FR" dirty="0" smtClean="0">
              <a:solidFill>
                <a:srgbClr val="002060"/>
              </a:solidFill>
            </a:endParaRP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E116AB4-AFD8-A443-B06E-F974C9AAA6C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dirty="0" smtClean="0"/>
              <a:t>0/06/2023</a:t>
            </a:r>
            <a:endParaRPr lang="fr-FR"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4E8BC1A1-9FE9-DA46-AED0-25226FB75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dirty="0" smtClean="0"/>
              <a:t>Chimiothérapie orale </a:t>
            </a:r>
            <a:endParaRPr lang="fr-FR" sz="24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1882" y="1948090"/>
            <a:ext cx="3076575" cy="204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439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 Pour les patients  : </a:t>
            </a:r>
          </a:p>
          <a:p>
            <a:pPr lvl="1"/>
            <a:r>
              <a:rPr lang="fr-FR" dirty="0"/>
              <a:t>Unique responsable de la prise du traitement et en l'absence d'un professionnel de </a:t>
            </a:r>
            <a:r>
              <a:rPr lang="fr-FR" dirty="0" smtClean="0"/>
              <a:t>santé</a:t>
            </a:r>
          </a:p>
          <a:p>
            <a:pPr lvl="1"/>
            <a:endParaRPr lang="fr-FR" dirty="0"/>
          </a:p>
          <a:p>
            <a:r>
              <a:rPr lang="fr-FR" dirty="0"/>
              <a:t>Pour les professionnels de santé :</a:t>
            </a:r>
          </a:p>
          <a:p>
            <a:pPr lvl="1"/>
            <a:r>
              <a:rPr lang="fr-FR" dirty="0"/>
              <a:t>Modification des pratiques avec éducation des patients et accompagnement à </a:t>
            </a:r>
            <a:r>
              <a:rPr lang="fr-FR" dirty="0" smtClean="0"/>
              <a:t>distance</a:t>
            </a:r>
          </a:p>
          <a:p>
            <a:pPr lvl="1"/>
            <a:r>
              <a:rPr lang="fr-FR" dirty="0"/>
              <a:t>Délivrance dans les </a:t>
            </a:r>
            <a:r>
              <a:rPr lang="fr-FR" dirty="0" smtClean="0"/>
              <a:t>officines</a:t>
            </a:r>
          </a:p>
          <a:p>
            <a:endParaRPr lang="fr-FR" dirty="0"/>
          </a:p>
          <a:p>
            <a:r>
              <a:rPr lang="fr-FR" dirty="0"/>
              <a:t>Pour les établissements de </a:t>
            </a:r>
            <a:r>
              <a:rPr lang="fr-FR" dirty="0" smtClean="0"/>
              <a:t>santé</a:t>
            </a:r>
          </a:p>
          <a:p>
            <a:pPr lvl="1"/>
            <a:r>
              <a:rPr lang="fr-FR" dirty="0" smtClean="0"/>
              <a:t> </a:t>
            </a:r>
            <a:r>
              <a:rPr lang="fr-FR" dirty="0"/>
              <a:t>nouvelle manière d'organisation et de coordination pour assurer la qualité de la prise en charge</a:t>
            </a:r>
            <a:endParaRPr lang="fr-FR" dirty="0" smtClean="0"/>
          </a:p>
          <a:p>
            <a:pPr lvl="1"/>
            <a:endParaRPr lang="fr-FR" dirty="0"/>
          </a:p>
          <a:p>
            <a:endParaRPr lang="fr-FR" dirty="0"/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DF6494-144D-3A4D-B02E-AA4496EA0EEB}" type="datetime1">
              <a:rPr lang="fr-FR" smtClean="0"/>
              <a:pPr/>
              <a:t>05/06/2023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Chimiothérapie orale : prise en charge hors les murs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03943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Moins de contrainte pour le patient pour administration</a:t>
            </a:r>
          </a:p>
          <a:p>
            <a:r>
              <a:rPr lang="fr-FR" dirty="0" smtClean="0"/>
              <a:t>Mais , vigilance +++</a:t>
            </a:r>
          </a:p>
          <a:p>
            <a:pPr lvl="1"/>
            <a:r>
              <a:rPr lang="fr-FR" dirty="0" smtClean="0"/>
              <a:t>Risque de banalisation </a:t>
            </a:r>
          </a:p>
          <a:p>
            <a:pPr lvl="1"/>
            <a:r>
              <a:rPr lang="fr-FR" dirty="0" smtClean="0"/>
              <a:t>Problème d’observance</a:t>
            </a:r>
          </a:p>
          <a:p>
            <a:pPr lvl="1"/>
            <a:r>
              <a:rPr lang="fr-FR" dirty="0" smtClean="0"/>
              <a:t>Toxicités : fréquentes, gérables si prise en charge précoce</a:t>
            </a:r>
          </a:p>
          <a:p>
            <a:pPr lvl="3"/>
            <a:r>
              <a:rPr lang="fr-FR" dirty="0" smtClean="0"/>
              <a:t>Rôle du patient </a:t>
            </a:r>
          </a:p>
          <a:p>
            <a:pPr lvl="3"/>
            <a:r>
              <a:rPr lang="fr-FR" dirty="0" smtClean="0"/>
              <a:t>Rôle des acteurs de ville : Pharmacien , médecin , IDE </a:t>
            </a:r>
          </a:p>
          <a:p>
            <a:pPr lvl="1"/>
            <a:r>
              <a:rPr lang="fr-FR" dirty="0" smtClean="0"/>
              <a:t>Interactions médicamenteuses : Fréquents</a:t>
            </a:r>
          </a:p>
          <a:p>
            <a:pPr lvl="3"/>
            <a:r>
              <a:rPr lang="fr-FR" dirty="0" smtClean="0"/>
              <a:t>Médicaments prescrits ou automédication 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DF6494-144D-3A4D-B02E-AA4496EA0EEB}" type="datetime1">
              <a:rPr lang="fr-FR" smtClean="0"/>
              <a:pPr/>
              <a:t>05/06/2023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Chimiothérapie orale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62633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 Article 51 : Expérimenter des organisations innovantes </a:t>
            </a:r>
            <a:r>
              <a:rPr lang="fr-FR" dirty="0"/>
              <a:t>contribuant </a:t>
            </a:r>
            <a:r>
              <a:rPr lang="fr-FR" dirty="0" smtClean="0"/>
              <a:t> à améliorer </a:t>
            </a:r>
            <a:r>
              <a:rPr lang="fr-FR" dirty="0"/>
              <a:t>le parcours des </a:t>
            </a:r>
            <a:r>
              <a:rPr lang="fr-FR" dirty="0" smtClean="0"/>
              <a:t>patients, l'accès </a:t>
            </a:r>
            <a:r>
              <a:rPr lang="fr-FR" dirty="0"/>
              <a:t>aux soins ou encore la pertinence de la prescription du produit </a:t>
            </a:r>
            <a:r>
              <a:rPr lang="fr-FR" dirty="0" smtClean="0"/>
              <a:t>santé</a:t>
            </a:r>
          </a:p>
          <a:p>
            <a:endParaRPr lang="fr-FR" dirty="0"/>
          </a:p>
          <a:p>
            <a:r>
              <a:rPr lang="fr-FR" dirty="0" smtClean="0"/>
              <a:t> Projet qui déroge à de nombreuses règles de financement de droit commun et d’organisation </a:t>
            </a:r>
          </a:p>
          <a:p>
            <a:endParaRPr lang="fr-FR" dirty="0"/>
          </a:p>
          <a:p>
            <a:r>
              <a:rPr lang="fr-FR" dirty="0" smtClean="0"/>
              <a:t>Evaluation des projets par évaluateur externe sous la supervision de la CNAM </a:t>
            </a:r>
          </a:p>
          <a:p>
            <a:endParaRPr lang="fr-FR" dirty="0"/>
          </a:p>
          <a:p>
            <a:r>
              <a:rPr lang="fr-FR" dirty="0" smtClean="0"/>
              <a:t>Projet national, structuré en phases distinctes , pour 15 000 patients inclus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DF6494-144D-3A4D-B02E-AA4496EA0EEB}" type="datetime1">
              <a:rPr lang="fr-FR" smtClean="0"/>
              <a:pPr/>
              <a:t>05/06/2023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Titre du document</a:t>
            </a:r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Thérapie orale : Expérimentation </a:t>
            </a:r>
            <a:r>
              <a:rPr lang="fr-FR" dirty="0" err="1" smtClean="0"/>
              <a:t>Onco’LinK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7066" y="557668"/>
            <a:ext cx="952500" cy="61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7830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2">
            <a:extLst>
              <a:ext uri="{FF2B5EF4-FFF2-40B4-BE49-F238E27FC236}">
                <a16:creationId xmlns:a16="http://schemas.microsoft.com/office/drawing/2014/main" id="{EC7C606F-E2EE-4D25-8405-51A417632D18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-127236" y="-51828"/>
            <a:ext cx="8499329" cy="591107"/>
          </a:xfrm>
          <a:prstGeom prst="roundRect">
            <a:avLst>
              <a:gd name="adj" fmla="val 0"/>
            </a:avLst>
          </a:prstGeom>
          <a:noFill/>
          <a:ln>
            <a:noFill/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Ins="27000" numCol="1" anchor="ctr">
            <a:noAutofit/>
          </a:bodyPr>
          <a:lstStyle>
            <a:defPPr>
              <a:defRPr lang="fr-FR"/>
            </a:defPPr>
            <a:lvl1pPr marR="0" lvl="0" indent="0" fontAlgn="auto">
              <a:lnSpc>
                <a:spcPts val="18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small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Light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defTabSz="685800">
              <a:spcBef>
                <a:spcPct val="0"/>
              </a:spcBef>
              <a:defRPr/>
            </a:pPr>
            <a:r>
              <a:rPr lang="fr-CA" sz="1500" b="1">
                <a:solidFill>
                  <a:prstClr val="white"/>
                </a:solidFill>
                <a:latin typeface="Segoe UI Semibold" panose="020B0702040204020203" pitchFamily="34" charset="0"/>
                <a:ea typeface="Segoe UI Historic" panose="020B0502040204020203" pitchFamily="34" charset="0"/>
                <a:cs typeface="Segoe UI Semibold" panose="020B0702040204020203" pitchFamily="34" charset="0"/>
              </a:rPr>
              <a:t>L’expérimentation </a:t>
            </a:r>
            <a:r>
              <a:rPr lang="fr-CA" sz="1500" b="1" err="1">
                <a:solidFill>
                  <a:prstClr val="white"/>
                </a:solidFill>
                <a:latin typeface="Segoe UI Semibold" panose="020B0702040204020203" pitchFamily="34" charset="0"/>
                <a:ea typeface="Segoe UI Historic" panose="020B0502040204020203" pitchFamily="34" charset="0"/>
                <a:cs typeface="Segoe UI Semibold" panose="020B0702040204020203" pitchFamily="34" charset="0"/>
              </a:rPr>
              <a:t>Onco’Link</a:t>
            </a:r>
            <a:r>
              <a:rPr lang="fr-CA" sz="1500" b="1">
                <a:solidFill>
                  <a:prstClr val="white"/>
                </a:solidFill>
                <a:latin typeface="Segoe UI Semibold" panose="020B0702040204020203" pitchFamily="34" charset="0"/>
                <a:ea typeface="Segoe UI Historic" panose="020B0502040204020203" pitchFamily="34" charset="0"/>
                <a:cs typeface="Segoe UI Semibold" panose="020B0702040204020203" pitchFamily="34" charset="0"/>
              </a:rPr>
              <a:t> met en place un parcours coordonné entre la ville et l’hôpital pour les patients sous anticancéreux oraux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D76CEBD-B9A0-4733-A657-45B6DFF56F93}"/>
              </a:ext>
            </a:extLst>
          </p:cNvPr>
          <p:cNvSpPr txBox="1"/>
          <p:nvPr/>
        </p:nvSpPr>
        <p:spPr>
          <a:xfrm>
            <a:off x="4503334" y="1972488"/>
            <a:ext cx="3463553" cy="1428728"/>
          </a:xfrm>
          <a:prstGeom prst="roundRect">
            <a:avLst>
              <a:gd name="adj" fmla="val 10896"/>
            </a:avLst>
          </a:prstGeom>
          <a:solidFill>
            <a:srgbClr val="70AD47">
              <a:lumMod val="20000"/>
              <a:lumOff val="80000"/>
            </a:srgbClr>
          </a:solidFill>
          <a:ln w="6350">
            <a:solidFill>
              <a:srgbClr val="70AD47"/>
            </a:solidFill>
            <a:prstDash val="sysDot"/>
          </a:ln>
        </p:spPr>
        <p:txBody>
          <a:bodyPr wrap="square" anchor="ctr">
            <a:noAutofit/>
          </a:bodyPr>
          <a:lstStyle/>
          <a:p>
            <a:pPr defTabSz="685800">
              <a:lnSpc>
                <a:spcPct val="150000"/>
              </a:lnSpc>
              <a:spcBef>
                <a:spcPts val="450"/>
              </a:spcBef>
              <a:defRPr/>
            </a:pPr>
            <a:r>
              <a:rPr lang="fr-FR" sz="900" kern="0">
                <a:solidFill>
                  <a:prstClr val="black"/>
                </a:solidFill>
                <a:latin typeface="Segoe UI Light"/>
                <a:cs typeface="Segoe UI Light"/>
              </a:rPr>
              <a:t>L’expérimentation valorise son parcours grâce à </a:t>
            </a:r>
            <a:r>
              <a:rPr lang="fr-FR" sz="900" b="1" kern="0">
                <a:solidFill>
                  <a:srgbClr val="70AD47">
                    <a:lumMod val="75000"/>
                  </a:srgbClr>
                </a:solidFill>
                <a:latin typeface="Segoe UI Light"/>
                <a:cs typeface="Segoe UI Light"/>
              </a:rPr>
              <a:t>un financement par séquence pour chacun des professionnels impliqués</a:t>
            </a:r>
            <a:r>
              <a:rPr lang="fr-FR" sz="900" kern="0">
                <a:solidFill>
                  <a:prstClr val="black"/>
                </a:solidFill>
                <a:latin typeface="Segoe UI Light"/>
                <a:cs typeface="Segoe UI Light"/>
              </a:rPr>
              <a:t>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F022422-2349-41C8-9E94-6BE6ADE6D554}"/>
              </a:ext>
            </a:extLst>
          </p:cNvPr>
          <p:cNvSpPr txBox="1"/>
          <p:nvPr/>
        </p:nvSpPr>
        <p:spPr>
          <a:xfrm>
            <a:off x="826979" y="1972488"/>
            <a:ext cx="3463554" cy="1473503"/>
          </a:xfrm>
          <a:prstGeom prst="roundRect">
            <a:avLst>
              <a:gd name="adj" fmla="val 10896"/>
            </a:avLst>
          </a:prstGeom>
          <a:solidFill>
            <a:srgbClr val="EC6414">
              <a:lumMod val="20000"/>
              <a:lumOff val="80000"/>
            </a:srgbClr>
          </a:solidFill>
          <a:ln w="6350">
            <a:solidFill>
              <a:srgbClr val="EC6414"/>
            </a:solidFill>
            <a:prstDash val="sysDot"/>
          </a:ln>
        </p:spPr>
        <p:txBody>
          <a:bodyPr wrap="square">
            <a:spAutoFit/>
          </a:bodyPr>
          <a:lstStyle/>
          <a:p>
            <a:pPr defTabSz="685800">
              <a:spcBef>
                <a:spcPts val="450"/>
              </a:spcBef>
              <a:defRPr/>
            </a:pPr>
            <a:r>
              <a:rPr lang="fr-FR" sz="900" kern="0">
                <a:solidFill>
                  <a:prstClr val="black"/>
                </a:solidFill>
                <a:latin typeface="Segoe UI Light"/>
                <a:cs typeface="Segoe UI Light"/>
              </a:rPr>
              <a:t>L’expérimentation structure un circuit pluri professionnel ville-hôpital, comprenant </a:t>
            </a:r>
          </a:p>
          <a:p>
            <a:pPr marL="471488" lvl="1" indent="-128588" defTabSz="685800">
              <a:spcBef>
                <a:spcPts val="450"/>
              </a:spcBef>
              <a:buClr>
                <a:srgbClr val="EC6414"/>
              </a:buClr>
              <a:buFont typeface="Arial" panose="020B0604020202020204" pitchFamily="34" charset="0"/>
              <a:buChar char="•"/>
              <a:defRPr/>
            </a:pPr>
            <a:r>
              <a:rPr lang="fr-FR" sz="900" kern="0">
                <a:solidFill>
                  <a:prstClr val="black"/>
                </a:solidFill>
                <a:latin typeface="Segoe UI Light"/>
                <a:cs typeface="Segoe UI Light"/>
              </a:rPr>
              <a:t>des </a:t>
            </a:r>
            <a:r>
              <a:rPr lang="fr-FR" sz="900" b="1" kern="0">
                <a:solidFill>
                  <a:srgbClr val="EC6414"/>
                </a:solidFill>
                <a:latin typeface="Segoe UI Light"/>
                <a:cs typeface="Segoe UI Light"/>
              </a:rPr>
              <a:t>échanges hebdomadaires </a:t>
            </a:r>
            <a:r>
              <a:rPr lang="fr-FR" sz="900" kern="0">
                <a:solidFill>
                  <a:prstClr val="black"/>
                </a:solidFill>
                <a:latin typeface="Segoe UI Light"/>
                <a:cs typeface="Segoe UI Light"/>
              </a:rPr>
              <a:t>à distance entre l’équipe hospitalière et le patient, </a:t>
            </a:r>
          </a:p>
          <a:p>
            <a:pPr marL="471488" lvl="1" indent="-128588" defTabSz="685800">
              <a:spcBef>
                <a:spcPts val="450"/>
              </a:spcBef>
              <a:buClr>
                <a:srgbClr val="EC6414"/>
              </a:buClr>
              <a:buFont typeface="Arial" panose="020B0604020202020204" pitchFamily="34" charset="0"/>
              <a:buChar char="•"/>
              <a:defRPr/>
            </a:pPr>
            <a:r>
              <a:rPr lang="fr-FR" sz="900" kern="0">
                <a:solidFill>
                  <a:prstClr val="black"/>
                </a:solidFill>
                <a:latin typeface="Segoe UI Light"/>
                <a:cs typeface="Segoe UI Light"/>
              </a:rPr>
              <a:t>un </a:t>
            </a:r>
            <a:r>
              <a:rPr lang="fr-FR" sz="900" b="1" kern="0">
                <a:solidFill>
                  <a:srgbClr val="EC6414"/>
                </a:solidFill>
                <a:latin typeface="Segoe UI Light"/>
                <a:cs typeface="Segoe UI Light"/>
              </a:rPr>
              <a:t>entretien pharmaceutique à chaque dispensation </a:t>
            </a:r>
            <a:r>
              <a:rPr lang="fr-FR" sz="900" kern="0">
                <a:solidFill>
                  <a:prstClr val="black"/>
                </a:solidFill>
                <a:latin typeface="Segoe UI Light"/>
                <a:cs typeface="Segoe UI Light"/>
              </a:rPr>
              <a:t>d’anticancéreux oraux, </a:t>
            </a:r>
          </a:p>
          <a:p>
            <a:pPr marL="471488" lvl="1" indent="-128588" defTabSz="685800">
              <a:spcBef>
                <a:spcPts val="450"/>
              </a:spcBef>
              <a:buClr>
                <a:srgbClr val="EC6414"/>
              </a:buClr>
              <a:buFont typeface="Arial" panose="020B0604020202020204" pitchFamily="34" charset="0"/>
              <a:buChar char="•"/>
              <a:defRPr/>
            </a:pPr>
            <a:r>
              <a:rPr lang="fr-FR" sz="900" kern="0">
                <a:solidFill>
                  <a:prstClr val="black"/>
                </a:solidFill>
                <a:latin typeface="Segoe UI Light"/>
                <a:cs typeface="Segoe UI Light"/>
              </a:rPr>
              <a:t>une </a:t>
            </a:r>
            <a:r>
              <a:rPr lang="fr-FR" sz="900" b="1" kern="0">
                <a:solidFill>
                  <a:srgbClr val="EC6414"/>
                </a:solidFill>
                <a:latin typeface="Segoe UI Light"/>
                <a:cs typeface="Segoe UI Light"/>
              </a:rPr>
              <a:t>coordination entre les professionnels de ville et de l’hôpital. </a:t>
            </a:r>
          </a:p>
        </p:txBody>
      </p:sp>
      <p:sp>
        <p:nvSpPr>
          <p:cNvPr id="7" name="Espace réservé du numéro de diapositive 4">
            <a:extLst>
              <a:ext uri="{FF2B5EF4-FFF2-40B4-BE49-F238E27FC236}">
                <a16:creationId xmlns:a16="http://schemas.microsoft.com/office/drawing/2014/main" id="{2F2DD899-1242-45AA-8CEB-AFBD9889C035}"/>
              </a:ext>
            </a:extLst>
          </p:cNvPr>
          <p:cNvSpPr txBox="1">
            <a:spLocks/>
          </p:cNvSpPr>
          <p:nvPr/>
        </p:nvSpPr>
        <p:spPr>
          <a:xfrm>
            <a:off x="7399468" y="4111125"/>
            <a:ext cx="417095" cy="273844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defRPr/>
            </a:pPr>
            <a:fld id="{E68D63F3-0096-47C9-9189-84FD82E7C48C}" type="slidenum">
              <a:rPr lang="fr-FR" sz="1200" b="1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pPr defTabSz="685800">
                <a:defRPr/>
              </a:pPr>
              <a:t>6</a:t>
            </a:fld>
            <a:endParaRPr lang="fr-FR" sz="1200" b="1">
              <a:solidFill>
                <a:prstClr val="whit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F67DBD4-7373-4785-9163-9B632C9A1562}"/>
              </a:ext>
            </a:extLst>
          </p:cNvPr>
          <p:cNvSpPr/>
          <p:nvPr/>
        </p:nvSpPr>
        <p:spPr>
          <a:xfrm>
            <a:off x="1562736" y="1782298"/>
            <a:ext cx="1992040" cy="248948"/>
          </a:xfrm>
          <a:prstGeom prst="roundRect">
            <a:avLst>
              <a:gd name="adj" fmla="val 18504"/>
            </a:avLst>
          </a:prstGeom>
          <a:solidFill>
            <a:srgbClr val="EC6414">
              <a:lumMod val="60000"/>
              <a:lumOff val="40000"/>
            </a:srgbClr>
          </a:solidFill>
          <a:ln w="9525" cap="flat" cmpd="sng" algn="ctr">
            <a:solidFill>
              <a:srgbClr val="EC6414">
                <a:lumMod val="60000"/>
                <a:lumOff val="4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68580" tIns="34290" rIns="68580" bIns="34290" rtlCol="0" anchor="ctr"/>
          <a:lstStyle/>
          <a:p>
            <a:pPr algn="ctr" defTabSz="685800">
              <a:defRPr/>
            </a:pPr>
            <a:r>
              <a:rPr lang="fr-FR" sz="1050" b="1" kern="0" cap="small">
                <a:solidFill>
                  <a:prstClr val="white"/>
                </a:solidFill>
                <a:latin typeface="Segoe UI Light"/>
                <a:cs typeface="Segoe UI Light"/>
              </a:rPr>
              <a:t>Innovation organisationnelle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B631101-E06C-4DE7-BEDE-E44BA796B719}"/>
              </a:ext>
            </a:extLst>
          </p:cNvPr>
          <p:cNvSpPr/>
          <p:nvPr/>
        </p:nvSpPr>
        <p:spPr>
          <a:xfrm>
            <a:off x="5239091" y="1782298"/>
            <a:ext cx="1992040" cy="248948"/>
          </a:xfrm>
          <a:prstGeom prst="roundRect">
            <a:avLst>
              <a:gd name="adj" fmla="val 18504"/>
            </a:avLst>
          </a:prstGeom>
          <a:solidFill>
            <a:srgbClr val="70AD47">
              <a:lumMod val="60000"/>
              <a:lumOff val="40000"/>
            </a:srgbClr>
          </a:solidFill>
          <a:ln w="9525" cap="flat" cmpd="sng" algn="ctr">
            <a:solidFill>
              <a:srgbClr val="70AD47">
                <a:lumMod val="60000"/>
                <a:lumOff val="4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68580" tIns="34290" rIns="68580" bIns="34290" rtlCol="0" anchor="ctr"/>
          <a:lstStyle/>
          <a:p>
            <a:pPr algn="ctr" defTabSz="685800">
              <a:defRPr/>
            </a:pPr>
            <a:r>
              <a:rPr lang="fr-FR" sz="1050" b="1" kern="0" cap="small">
                <a:solidFill>
                  <a:prstClr val="white"/>
                </a:solidFill>
                <a:latin typeface="Segoe UI Light"/>
                <a:cs typeface="Segoe UI Light"/>
              </a:rPr>
              <a:t>Financement innovant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0C63353-4B1A-48B2-82BB-883A54C74D26}"/>
              </a:ext>
            </a:extLst>
          </p:cNvPr>
          <p:cNvSpPr/>
          <p:nvPr/>
        </p:nvSpPr>
        <p:spPr>
          <a:xfrm>
            <a:off x="1053631" y="797802"/>
            <a:ext cx="7066052" cy="703538"/>
          </a:xfrm>
          <a:prstGeom prst="roundRect">
            <a:avLst>
              <a:gd name="adj" fmla="val 7373"/>
            </a:avLst>
          </a:prstGeom>
          <a:solidFill>
            <a:sysClr val="window" lastClr="FFFFFF">
              <a:lumMod val="95000"/>
            </a:sysClr>
          </a:solidFill>
          <a:ln w="9525" cap="flat" cmpd="sng" algn="ctr">
            <a:solidFill>
              <a:sysClr val="window" lastClr="FFFFFF">
                <a:lumMod val="95000"/>
              </a:sys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68580" tIns="34290" rIns="68580" bIns="34290" rtlCol="0" anchor="ctr"/>
          <a:lstStyle/>
          <a:p>
            <a:pPr algn="ctr" defTabSz="685800">
              <a:defRPr/>
            </a:pPr>
            <a:r>
              <a:rPr lang="fr-FR" sz="1050" b="1" kern="0">
                <a:solidFill>
                  <a:prstClr val="black"/>
                </a:solidFill>
                <a:latin typeface="Segoe UI Light"/>
                <a:cs typeface="Segoe UI Light"/>
              </a:rPr>
              <a:t>Un parcours innovant permettant d’accompagner les patients bénéficiant d’un traitement anticancéreux par thérapie orale à chaque étape, </a:t>
            </a:r>
          </a:p>
          <a:p>
            <a:pPr algn="ctr" defTabSz="685800">
              <a:defRPr/>
            </a:pPr>
            <a:r>
              <a:rPr lang="fr-FR" sz="1050" b="1" kern="0">
                <a:solidFill>
                  <a:prstClr val="black"/>
                </a:solidFill>
                <a:latin typeface="Segoe UI Light"/>
                <a:cs typeface="Segoe UI Light"/>
              </a:rPr>
              <a:t>en structurant la coordination des équipes hospitalières et des professionnels de ville.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1CE6AF8-0AC8-4530-95CF-A661A938C4F7}"/>
              </a:ext>
            </a:extLst>
          </p:cNvPr>
          <p:cNvSpPr txBox="1"/>
          <p:nvPr/>
        </p:nvSpPr>
        <p:spPr>
          <a:xfrm>
            <a:off x="1442941" y="3872365"/>
            <a:ext cx="6258119" cy="940715"/>
          </a:xfrm>
          <a:prstGeom prst="roundRect">
            <a:avLst>
              <a:gd name="adj" fmla="val 8723"/>
            </a:avLst>
          </a:prstGeom>
          <a:solidFill>
            <a:srgbClr val="2FACBC">
              <a:lumMod val="20000"/>
              <a:lumOff val="80000"/>
            </a:srgbClr>
          </a:solidFill>
          <a:ln w="3175">
            <a:solidFill>
              <a:srgbClr val="2FACBC"/>
            </a:solidFill>
            <a:prstDash val="solid"/>
          </a:ln>
        </p:spPr>
        <p:txBody>
          <a:bodyPr wrap="square" lIns="405000" bIns="54000" rtlCol="0" anchor="ctr">
            <a:noAutofit/>
          </a:bodyPr>
          <a:lstStyle/>
          <a:p>
            <a:pPr marL="0" lvl="1" defTabSz="685800">
              <a:lnSpc>
                <a:spcPts val="1500"/>
              </a:lnSpc>
              <a:spcBef>
                <a:spcPts val="450"/>
              </a:spcBef>
              <a:buClr>
                <a:srgbClr val="2FACBC"/>
              </a:buClr>
              <a:buSzPct val="70000"/>
              <a:defRPr/>
            </a:pPr>
            <a:r>
              <a:rPr lang="fr-CA" sz="975" b="1" kern="0">
                <a:solidFill>
                  <a:srgbClr val="2FACBC">
                    <a:lumMod val="75000"/>
                  </a:srgb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Améliorer la qualité </a:t>
            </a:r>
            <a:r>
              <a:rPr lang="fr-CA" sz="975" b="1" kern="0">
                <a:solidFill>
                  <a:prstClr val="black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du suivi des patients sous thérapies orales</a:t>
            </a:r>
          </a:p>
          <a:p>
            <a:pPr marL="0" lvl="1" defTabSz="685800">
              <a:lnSpc>
                <a:spcPts val="1500"/>
              </a:lnSpc>
              <a:spcBef>
                <a:spcPts val="450"/>
              </a:spcBef>
              <a:buClr>
                <a:srgbClr val="2FACBC"/>
              </a:buClr>
              <a:buSzPct val="70000"/>
              <a:defRPr/>
            </a:pPr>
            <a:r>
              <a:rPr lang="fr-CA" sz="975" b="1" kern="0">
                <a:solidFill>
                  <a:srgbClr val="2FACBC">
                    <a:lumMod val="75000"/>
                  </a:srgb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Baisser la consommation des soins et des biens médicaux </a:t>
            </a:r>
            <a:r>
              <a:rPr lang="fr-CA" sz="975" b="1" kern="0">
                <a:solidFill>
                  <a:prstClr val="black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liés complications et aux problèmes de mauvais suivi du traitement de ces patients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7E62CF8-A3C5-4369-BBFF-48B9AA1B3099}"/>
              </a:ext>
            </a:extLst>
          </p:cNvPr>
          <p:cNvSpPr txBox="1"/>
          <p:nvPr/>
        </p:nvSpPr>
        <p:spPr>
          <a:xfrm>
            <a:off x="2935780" y="3713474"/>
            <a:ext cx="3056891" cy="290483"/>
          </a:xfrm>
          <a:prstGeom prst="roundRect">
            <a:avLst>
              <a:gd name="adj" fmla="val 50000"/>
            </a:avLst>
          </a:prstGeom>
          <a:solidFill>
            <a:srgbClr val="2FACBC"/>
          </a:solidFill>
        </p:spPr>
        <p:txBody>
          <a:bodyPr wrap="square" rtlCol="0" anchor="ctr">
            <a:noAutofit/>
          </a:bodyPr>
          <a:lstStyle/>
          <a:p>
            <a:pPr algn="ctr" defTabSz="685800">
              <a:lnSpc>
                <a:spcPts val="1350"/>
              </a:lnSpc>
              <a:defRPr/>
            </a:pPr>
            <a:r>
              <a:rPr lang="fr-FR" sz="1050" b="1" kern="0" cap="small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Objectifs stratégiques de l’expérimentation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794E262D-064C-46A5-87D8-053BDBE91269}"/>
              </a:ext>
            </a:extLst>
          </p:cNvPr>
          <p:cNvSpPr/>
          <p:nvPr/>
        </p:nvSpPr>
        <p:spPr>
          <a:xfrm>
            <a:off x="1567506" y="4032046"/>
            <a:ext cx="216000" cy="216000"/>
          </a:xfrm>
          <a:prstGeom prst="roundRect">
            <a:avLst>
              <a:gd name="adj" fmla="val 50000"/>
            </a:avLst>
          </a:prstGeom>
          <a:solidFill>
            <a:sysClr val="window" lastClr="FFFFFF"/>
          </a:solidFill>
          <a:ln w="3175">
            <a:solidFill>
              <a:srgbClr val="2FACBC">
                <a:lumMod val="75000"/>
              </a:srgbClr>
            </a:solidFill>
            <a:prstDash val="dash"/>
          </a:ln>
        </p:spPr>
        <p:txBody>
          <a:bodyPr wrap="square" lIns="0" rIns="0" bIns="54000" rtlCol="0" anchor="ctr">
            <a:noAutofit/>
          </a:bodyPr>
          <a:lstStyle/>
          <a:p>
            <a:pPr algn="ctr" defTabSz="685800">
              <a:lnSpc>
                <a:spcPts val="1500"/>
              </a:lnSpc>
              <a:buClr>
                <a:srgbClr val="2FACBC"/>
              </a:buClr>
              <a:buSzPct val="70000"/>
              <a:defRPr/>
            </a:pPr>
            <a:r>
              <a:rPr lang="fr-FR" sz="975" b="1" kern="0">
                <a:solidFill>
                  <a:srgbClr val="2FACBC">
                    <a:lumMod val="7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82C773CC-AF00-491D-A284-3BD559423D0F}"/>
              </a:ext>
            </a:extLst>
          </p:cNvPr>
          <p:cNvSpPr/>
          <p:nvPr/>
        </p:nvSpPr>
        <p:spPr>
          <a:xfrm>
            <a:off x="1562048" y="4384968"/>
            <a:ext cx="216000" cy="216000"/>
          </a:xfrm>
          <a:prstGeom prst="roundRect">
            <a:avLst>
              <a:gd name="adj" fmla="val 50000"/>
            </a:avLst>
          </a:prstGeom>
          <a:solidFill>
            <a:sysClr val="window" lastClr="FFFFFF"/>
          </a:solidFill>
          <a:ln w="3175">
            <a:solidFill>
              <a:srgbClr val="2FACBC">
                <a:lumMod val="75000"/>
              </a:srgbClr>
            </a:solidFill>
            <a:prstDash val="dash"/>
          </a:ln>
        </p:spPr>
        <p:txBody>
          <a:bodyPr wrap="square" lIns="0" rIns="0" bIns="54000" rtlCol="0" anchor="ctr">
            <a:noAutofit/>
          </a:bodyPr>
          <a:lstStyle/>
          <a:p>
            <a:pPr algn="ctr" defTabSz="685800">
              <a:lnSpc>
                <a:spcPts val="1500"/>
              </a:lnSpc>
              <a:buClr>
                <a:srgbClr val="2FACBC"/>
              </a:buClr>
              <a:buSzPct val="70000"/>
              <a:defRPr/>
            </a:pPr>
            <a:r>
              <a:rPr lang="fr-FR" sz="975" b="1" kern="0">
                <a:solidFill>
                  <a:srgbClr val="2FACBC">
                    <a:lumMod val="7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</a:t>
            </a:r>
          </a:p>
        </p:txBody>
      </p:sp>
      <p:pic>
        <p:nvPicPr>
          <p:cNvPr id="16" name="Image 15" descr="Une image contenant graphiques vectoriels, lumière&#10;&#10;Description générée automatiquement">
            <a:extLst>
              <a:ext uri="{FF2B5EF4-FFF2-40B4-BE49-F238E27FC236}">
                <a16:creationId xmlns:a16="http://schemas.microsoft.com/office/drawing/2014/main" id="{C6C628CA-D67B-42FF-BB7F-0C9DA3E3943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70" y="843654"/>
            <a:ext cx="611834" cy="61183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71AE6B9-93F1-4A8F-A915-7E3EFA5CDB52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6321" y="3594498"/>
            <a:ext cx="409459" cy="409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4444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C3181DB7-6BB5-4263-9C10-8D6778AFD6D2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-156600" y="-38312"/>
            <a:ext cx="8499329" cy="591107"/>
          </a:xfrm>
          <a:prstGeom prst="roundRect">
            <a:avLst>
              <a:gd name="adj" fmla="val 0"/>
            </a:avLst>
          </a:prstGeom>
          <a:noFill/>
          <a:ln>
            <a:noFill/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Ins="27000" numCol="1" anchor="ctr">
            <a:noAutofit/>
          </a:bodyPr>
          <a:lstStyle>
            <a:defPPr>
              <a:defRPr lang="fr-FR"/>
            </a:defPPr>
            <a:lvl1pPr marR="0" lvl="0" indent="0" fontAlgn="auto">
              <a:lnSpc>
                <a:spcPts val="18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small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Light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1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5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 panose="020B0702040204020203" pitchFamily="34" charset="0"/>
                <a:ea typeface="Segoe UI Historic" panose="020B0502040204020203" pitchFamily="34" charset="0"/>
                <a:cs typeface="Segoe UI Semibold" panose="020B0702040204020203" pitchFamily="34" charset="0"/>
              </a:rPr>
              <a:t>Les objectifs attendus pour les patients, les professionnels de santé et le système de santé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E125F6B-6808-45DC-9E2F-9B52DF150436}"/>
              </a:ext>
            </a:extLst>
          </p:cNvPr>
          <p:cNvSpPr/>
          <p:nvPr/>
        </p:nvSpPr>
        <p:spPr>
          <a:xfrm>
            <a:off x="506175" y="914401"/>
            <a:ext cx="2625645" cy="4046220"/>
          </a:xfrm>
          <a:prstGeom prst="roundRect">
            <a:avLst>
              <a:gd name="adj" fmla="val 9365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Sécurisation de la prise en charge :</a:t>
            </a:r>
          </a:p>
          <a:p>
            <a:pPr marL="214313" marR="0" lvl="0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Détection précoce des effets indésirables</a:t>
            </a:r>
          </a:p>
          <a:p>
            <a:pPr marL="214313" marR="0" lvl="0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Diminution des complications de grade 3-4 (possible augmentation des grade 1-2)</a:t>
            </a:r>
          </a:p>
          <a:p>
            <a:pPr marL="214313" marR="0" lvl="0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Diminution des interactions médicamenteuses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Amélioration de l’adhésion au traitement</a:t>
            </a:r>
          </a:p>
          <a:p>
            <a:pPr marL="214313" marR="0" lvl="0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Meilleure compréhension </a:t>
            </a:r>
          </a:p>
          <a:p>
            <a:pPr marL="214313" marR="0" lvl="0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Meilleur suivi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Amélioration de l’expérience du patient :</a:t>
            </a:r>
          </a:p>
          <a:p>
            <a:pPr marL="214313" marR="0" lvl="0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Ne pas être isolé</a:t>
            </a:r>
          </a:p>
          <a:p>
            <a:pPr marL="214313" marR="0" lvl="0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Se sentir en confiance avec une équipe de soins en interaction</a:t>
            </a:r>
          </a:p>
          <a:p>
            <a:pPr marL="214313" marR="0" lvl="0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Améliorer la qualité de vie</a:t>
            </a:r>
          </a:p>
          <a:p>
            <a:pPr marL="214313" marR="0" lvl="0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Bénéficier d’un meilleur adressage pour les effets indésirables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B98E8E3-E901-4673-AF63-6E33F519295B}"/>
              </a:ext>
            </a:extLst>
          </p:cNvPr>
          <p:cNvSpPr/>
          <p:nvPr/>
        </p:nvSpPr>
        <p:spPr>
          <a:xfrm>
            <a:off x="742131" y="708266"/>
            <a:ext cx="2214694" cy="431099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 w="76200" cap="flat" cmpd="sng" algn="ctr">
            <a:solidFill>
              <a:schemeClr val="bg1">
                <a:lumMod val="95000"/>
              </a:schemeClr>
            </a:solidFill>
            <a:prstDash val="solid"/>
            <a:miter lim="800000"/>
          </a:ln>
          <a:effectLst/>
        </p:spPr>
        <p:txBody>
          <a:bodyPr lIns="27000" tIns="34290" rIns="27000" bIns="34290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EC6414">
                    <a:lumMod val="75000"/>
                  </a:srgbClr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Pour les patients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2316BF8-A0E8-4051-B0D2-273C5B2BA5BB}"/>
              </a:ext>
            </a:extLst>
          </p:cNvPr>
          <p:cNvSpPr/>
          <p:nvPr/>
        </p:nvSpPr>
        <p:spPr>
          <a:xfrm>
            <a:off x="3415255" y="914401"/>
            <a:ext cx="2625645" cy="4046219"/>
          </a:xfrm>
          <a:prstGeom prst="roundRect">
            <a:avLst>
              <a:gd name="adj" fmla="val 9365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Amélioration de la coordination ville-hôpital :</a:t>
            </a:r>
          </a:p>
          <a:p>
            <a:pPr marL="214313" marR="0" lvl="0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Echanges d’information tout au long de son parcours (ES / PHO / MT)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Transfert de connaissances de l’hôpital vers la ville :</a:t>
            </a:r>
          </a:p>
          <a:p>
            <a:pPr marL="214313" marR="0" lvl="0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Compagnonnage systématique proposé par l’équipe hospitalière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Pour le PHO :</a:t>
            </a:r>
          </a:p>
          <a:p>
            <a:pPr marL="214313" marR="0" lvl="0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Être informé en amont</a:t>
            </a:r>
          </a:p>
          <a:p>
            <a:pPr marL="214313" marR="0" lvl="0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Connaître la molécule et ses EI</a:t>
            </a:r>
          </a:p>
          <a:p>
            <a:pPr marL="214313" marR="0" lvl="0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Valoriser son rôle de professionnel de santé (suivi des patients)</a:t>
            </a:r>
          </a:p>
          <a:p>
            <a:pPr marL="214313" marR="0" lvl="0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Pour le médecin traitant :</a:t>
            </a:r>
          </a:p>
          <a:p>
            <a:pPr marL="214313" marR="0" lvl="0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Être informé (parcours du patient, molécules et EI)</a:t>
            </a:r>
          </a:p>
          <a:p>
            <a:pPr marL="214313" marR="0" lvl="0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Contact établi avec l’ES</a:t>
            </a:r>
          </a:p>
          <a:p>
            <a:pPr marL="214313" marR="0" lvl="0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9ED8DB8-B168-47CF-90CA-58641230FFA1}"/>
              </a:ext>
            </a:extLst>
          </p:cNvPr>
          <p:cNvSpPr/>
          <p:nvPr/>
        </p:nvSpPr>
        <p:spPr>
          <a:xfrm>
            <a:off x="3651210" y="708266"/>
            <a:ext cx="2214694" cy="43109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 w="76200" cap="flat" cmpd="sng" algn="ctr">
            <a:solidFill>
              <a:schemeClr val="bg1">
                <a:lumMod val="95000"/>
              </a:schemeClr>
            </a:solidFill>
            <a:prstDash val="solid"/>
            <a:miter lim="800000"/>
          </a:ln>
          <a:effectLst/>
        </p:spPr>
        <p:txBody>
          <a:bodyPr lIns="27000" tIns="34290" rIns="27000" bIns="34290" rtlCol="0" anchor="ctr"/>
          <a:lstStyle/>
          <a:p>
            <a:pPr marL="0" marR="0" lvl="0" indent="403622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2FACBC">
                    <a:lumMod val="75000"/>
                  </a:srgbClr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Pour les professionnels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2FACBC">
                    <a:lumMod val="75000"/>
                  </a:srgbClr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 de santé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DC4F6B4-0300-44A4-9CBA-69F1A874E8A7}"/>
              </a:ext>
            </a:extLst>
          </p:cNvPr>
          <p:cNvSpPr/>
          <p:nvPr/>
        </p:nvSpPr>
        <p:spPr>
          <a:xfrm>
            <a:off x="6324335" y="914401"/>
            <a:ext cx="2625645" cy="4046219"/>
          </a:xfrm>
          <a:prstGeom prst="roundRect">
            <a:avLst>
              <a:gd name="adj" fmla="val 9365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Meilleure efficience économique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Meilleure efficacité du traitement </a:t>
            </a:r>
          </a:p>
          <a:p>
            <a:pPr marL="557213" marR="0" lvl="1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Meilleure adhésion thérapeutique</a:t>
            </a:r>
          </a:p>
          <a:p>
            <a:pPr marL="557213" marR="0" lvl="1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Diminution des interactions médicamenteuses</a:t>
            </a:r>
          </a:p>
          <a:p>
            <a:pPr marL="557213" marR="0" lvl="1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Adaptation précoce aux EI</a:t>
            </a:r>
          </a:p>
          <a:p>
            <a:pPr marL="342900" marR="0" lvl="1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Diminution des coûts hospitaliers </a:t>
            </a: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liée à une prise en charge précoce des effets indésirables et un meilleur adressage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Diminution des coûts liés aux transports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Moindre gaspillage des médicaments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03A73F2-3F72-47B5-A1F7-B3AE67F8F3EA}"/>
              </a:ext>
            </a:extLst>
          </p:cNvPr>
          <p:cNvSpPr/>
          <p:nvPr/>
        </p:nvSpPr>
        <p:spPr>
          <a:xfrm>
            <a:off x="6560291" y="708266"/>
            <a:ext cx="2214694" cy="431099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  <a:ln w="76200" cap="flat" cmpd="sng" algn="ctr">
            <a:solidFill>
              <a:schemeClr val="bg1">
                <a:lumMod val="95000"/>
              </a:schemeClr>
            </a:solidFill>
            <a:prstDash val="solid"/>
            <a:miter lim="800000"/>
          </a:ln>
          <a:effectLst/>
        </p:spPr>
        <p:txBody>
          <a:bodyPr lIns="27000" tIns="34290" rIns="27000" bIns="34290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246C94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Pour le système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246C94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de santé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2DDB61C-682C-4DA8-A883-586456CF35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959" y="743864"/>
            <a:ext cx="359901" cy="359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87E0FE30-378A-45C9-BA3F-8F63C12C9D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8045" y="743865"/>
            <a:ext cx="395500" cy="3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0FDF7E2D-CA08-463A-A47A-298F998EFF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3202" y="725608"/>
            <a:ext cx="378158" cy="378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87275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Espace réservé du numéro de diapositive 4">
            <a:extLst>
              <a:ext uri="{FF2B5EF4-FFF2-40B4-BE49-F238E27FC236}">
                <a16:creationId xmlns:a16="http://schemas.microsoft.com/office/drawing/2014/main" id="{16886EAA-6364-443E-8B5B-FE706B396C2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75158" y="4759819"/>
            <a:ext cx="450668" cy="314099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685800" rtl="0" eaLnBrk="1" latinLnBrk="0" hangingPunct="1">
              <a:defRPr sz="1200" b="1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E68D63F3-0096-47C9-9189-84FD82E7C48C}" type="slidenum">
              <a:rPr lang="fr-FR">
                <a:solidFill>
                  <a:prstClr val="white"/>
                </a:solidFill>
              </a:rPr>
              <a:pPr>
                <a:defRPr/>
              </a:pPr>
              <a:t>8</a:t>
            </a:fld>
            <a:endParaRPr lang="fr-FR">
              <a:solidFill>
                <a:prstClr val="white"/>
              </a:solidFill>
            </a:endParaRPr>
          </a:p>
        </p:txBody>
      </p:sp>
      <p:sp>
        <p:nvSpPr>
          <p:cNvPr id="36" name="Titre 2">
            <a:extLst>
              <a:ext uri="{FF2B5EF4-FFF2-40B4-BE49-F238E27FC236}">
                <a16:creationId xmlns:a16="http://schemas.microsoft.com/office/drawing/2014/main" id="{EC7C606F-E2EE-4D25-8405-51A417632D18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-119616" y="1"/>
            <a:ext cx="8499329" cy="591107"/>
          </a:xfrm>
          <a:prstGeom prst="roundRect">
            <a:avLst>
              <a:gd name="adj" fmla="val 0"/>
            </a:avLst>
          </a:prstGeom>
          <a:noFill/>
          <a:ln>
            <a:noFill/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Ins="27000" numCol="1" anchor="ctr">
            <a:noAutofit/>
          </a:bodyPr>
          <a:lstStyle>
            <a:defPPr>
              <a:defRPr lang="fr-FR"/>
            </a:defPPr>
            <a:lvl1pPr marR="0" lvl="0" indent="0" fontAlgn="auto">
              <a:lnSpc>
                <a:spcPts val="18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small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Light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defTabSz="685800">
              <a:spcBef>
                <a:spcPct val="0"/>
              </a:spcBef>
              <a:defRPr/>
            </a:pPr>
            <a:r>
              <a:rPr lang="fr-CA" b="1" dirty="0">
                <a:solidFill>
                  <a:prstClr val="white"/>
                </a:solidFill>
                <a:latin typeface="Segoe UI Semibold" panose="020B0702040204020203" pitchFamily="34" charset="0"/>
                <a:ea typeface="Segoe UI Historic" panose="020B0502040204020203" pitchFamily="34" charset="0"/>
                <a:cs typeface="Segoe UI Semibold" panose="020B0702040204020203" pitchFamily="34" charset="0"/>
              </a:rPr>
              <a:t>L’expérimentation est structurée en phases distinctes </a:t>
            </a:r>
          </a:p>
        </p:txBody>
      </p:sp>
      <p:graphicFrame>
        <p:nvGraphicFramePr>
          <p:cNvPr id="10" name="Tableau 4">
            <a:extLst>
              <a:ext uri="{FF2B5EF4-FFF2-40B4-BE49-F238E27FC236}">
                <a16:creationId xmlns:a16="http://schemas.microsoft.com/office/drawing/2014/main" id="{532C560B-C8DA-44CE-BA36-4AD09272E5D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4753" y="632280"/>
          <a:ext cx="8954510" cy="3455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5451">
                  <a:extLst>
                    <a:ext uri="{9D8B030D-6E8A-4147-A177-3AD203B41FA5}">
                      <a16:colId xmlns:a16="http://schemas.microsoft.com/office/drawing/2014/main" val="1319077866"/>
                    </a:ext>
                  </a:extLst>
                </a:gridCol>
                <a:gridCol w="895451">
                  <a:extLst>
                    <a:ext uri="{9D8B030D-6E8A-4147-A177-3AD203B41FA5}">
                      <a16:colId xmlns:a16="http://schemas.microsoft.com/office/drawing/2014/main" val="12913830"/>
                    </a:ext>
                  </a:extLst>
                </a:gridCol>
                <a:gridCol w="895451">
                  <a:extLst>
                    <a:ext uri="{9D8B030D-6E8A-4147-A177-3AD203B41FA5}">
                      <a16:colId xmlns:a16="http://schemas.microsoft.com/office/drawing/2014/main" val="3474363008"/>
                    </a:ext>
                  </a:extLst>
                </a:gridCol>
                <a:gridCol w="895451">
                  <a:extLst>
                    <a:ext uri="{9D8B030D-6E8A-4147-A177-3AD203B41FA5}">
                      <a16:colId xmlns:a16="http://schemas.microsoft.com/office/drawing/2014/main" val="2126694808"/>
                    </a:ext>
                  </a:extLst>
                </a:gridCol>
                <a:gridCol w="895451">
                  <a:extLst>
                    <a:ext uri="{9D8B030D-6E8A-4147-A177-3AD203B41FA5}">
                      <a16:colId xmlns:a16="http://schemas.microsoft.com/office/drawing/2014/main" val="4223629518"/>
                    </a:ext>
                  </a:extLst>
                </a:gridCol>
                <a:gridCol w="895451">
                  <a:extLst>
                    <a:ext uri="{9D8B030D-6E8A-4147-A177-3AD203B41FA5}">
                      <a16:colId xmlns:a16="http://schemas.microsoft.com/office/drawing/2014/main" val="105650914"/>
                    </a:ext>
                  </a:extLst>
                </a:gridCol>
                <a:gridCol w="895451">
                  <a:extLst>
                    <a:ext uri="{9D8B030D-6E8A-4147-A177-3AD203B41FA5}">
                      <a16:colId xmlns:a16="http://schemas.microsoft.com/office/drawing/2014/main" val="2291204912"/>
                    </a:ext>
                  </a:extLst>
                </a:gridCol>
                <a:gridCol w="895451">
                  <a:extLst>
                    <a:ext uri="{9D8B030D-6E8A-4147-A177-3AD203B41FA5}">
                      <a16:colId xmlns:a16="http://schemas.microsoft.com/office/drawing/2014/main" val="3813420967"/>
                    </a:ext>
                  </a:extLst>
                </a:gridCol>
                <a:gridCol w="895451">
                  <a:extLst>
                    <a:ext uri="{9D8B030D-6E8A-4147-A177-3AD203B41FA5}">
                      <a16:colId xmlns:a16="http://schemas.microsoft.com/office/drawing/2014/main" val="3571747224"/>
                    </a:ext>
                  </a:extLst>
                </a:gridCol>
                <a:gridCol w="895451">
                  <a:extLst>
                    <a:ext uri="{9D8B030D-6E8A-4147-A177-3AD203B41FA5}">
                      <a16:colId xmlns:a16="http://schemas.microsoft.com/office/drawing/2014/main" val="327026006"/>
                    </a:ext>
                  </a:extLst>
                </a:gridCol>
              </a:tblGrid>
              <a:tr h="219764"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noProof="0">
                          <a:solidFill>
                            <a:schemeClr val="bg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2021</a:t>
                      </a:r>
                    </a:p>
                  </a:txBody>
                  <a:tcPr marL="0" marR="0" marT="34290" marB="3429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noProof="0">
                        <a:solidFill>
                          <a:schemeClr val="bg1"/>
                        </a:solidFill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0" marR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noProof="0">
                          <a:solidFill>
                            <a:schemeClr val="bg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2022</a:t>
                      </a:r>
                    </a:p>
                  </a:txBody>
                  <a:tcPr marL="0" marR="0" marT="34290" marB="34290" anchor="ctr">
                    <a:solidFill>
                      <a:srgbClr val="8F6B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b="1" noProof="0">
                        <a:solidFill>
                          <a:schemeClr val="bg1"/>
                        </a:solidFill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0" marR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b="1" noProof="0">
                        <a:solidFill>
                          <a:schemeClr val="bg1"/>
                        </a:solidFill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0" marR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b="1" noProof="0">
                        <a:solidFill>
                          <a:schemeClr val="bg1"/>
                        </a:solidFill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0" marR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noProof="0">
                          <a:solidFill>
                            <a:schemeClr val="bg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2023</a:t>
                      </a:r>
                    </a:p>
                  </a:txBody>
                  <a:tcPr marL="0" marR="0" marT="34290" marB="34290" anchor="ctr">
                    <a:solidFill>
                      <a:srgbClr val="C55A1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b="1" noProof="0">
                        <a:solidFill>
                          <a:schemeClr val="bg1"/>
                        </a:solidFill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0" marR="0" anchor="ctr">
                    <a:solidFill>
                      <a:srgbClr val="C55A1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noProof="0">
                          <a:solidFill>
                            <a:schemeClr val="bg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2024</a:t>
                      </a:r>
                    </a:p>
                  </a:txBody>
                  <a:tcPr marL="0" marR="0" marT="34290" marB="34290" anchor="ctr">
                    <a:solidFill>
                      <a:srgbClr val="F4A27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b="1" noProof="0">
                        <a:solidFill>
                          <a:schemeClr val="bg1"/>
                        </a:solidFill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0" marR="0" anchor="ctr">
                    <a:solidFill>
                      <a:srgbClr val="C55A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1938852"/>
                  </a:ext>
                </a:extLst>
              </a:tr>
              <a:tr h="366273">
                <a:tc>
                  <a:txBody>
                    <a:bodyPr/>
                    <a:lstStyle/>
                    <a:p>
                      <a:pPr algn="ctr"/>
                      <a:r>
                        <a:rPr lang="fr-FR" sz="900" b="1" noProof="0">
                          <a:solidFill>
                            <a:schemeClr val="bg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Janvier-Mars</a:t>
                      </a:r>
                    </a:p>
                  </a:txBody>
                  <a:tcPr marL="0" marR="0" marT="34290" marB="3429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noProof="0">
                          <a:solidFill>
                            <a:schemeClr val="bg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Septembre décembre</a:t>
                      </a:r>
                    </a:p>
                  </a:txBody>
                  <a:tcPr marL="0" marR="0" marT="34290" marB="3429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noProof="0">
                          <a:solidFill>
                            <a:schemeClr val="bg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Janvier-Mars</a:t>
                      </a:r>
                    </a:p>
                  </a:txBody>
                  <a:tcPr marL="0" marR="0" marT="34290" marB="3429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noProof="0">
                          <a:solidFill>
                            <a:schemeClr val="bg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Avril-Juin</a:t>
                      </a:r>
                    </a:p>
                  </a:txBody>
                  <a:tcPr marL="0" marR="0" marT="34290" marB="3429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noProof="0">
                          <a:solidFill>
                            <a:schemeClr val="bg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Juillet-août</a:t>
                      </a:r>
                    </a:p>
                  </a:txBody>
                  <a:tcPr marL="0" marR="0" marT="34290" marB="3429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noProof="0">
                          <a:solidFill>
                            <a:schemeClr val="bg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Septembre décembre</a:t>
                      </a:r>
                    </a:p>
                  </a:txBody>
                  <a:tcPr marL="0" marR="0" marT="34290" marB="3429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noProof="0">
                          <a:solidFill>
                            <a:schemeClr val="bg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Janvier-juillet</a:t>
                      </a:r>
                    </a:p>
                  </a:txBody>
                  <a:tcPr marL="0" marR="0" marT="34290" marB="3429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noProof="0">
                          <a:solidFill>
                            <a:schemeClr val="bg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Aout-septembre</a:t>
                      </a:r>
                    </a:p>
                  </a:txBody>
                  <a:tcPr marL="0" marR="0" marT="34290" marB="3429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noProof="0">
                          <a:solidFill>
                            <a:schemeClr val="bg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Janvier-juillet</a:t>
                      </a:r>
                    </a:p>
                  </a:txBody>
                  <a:tcPr marL="0" marR="0" marT="34290" marB="3429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noProof="0">
                          <a:solidFill>
                            <a:schemeClr val="bg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Aout-septembre</a:t>
                      </a:r>
                    </a:p>
                  </a:txBody>
                  <a:tcPr marL="0" marR="0" marT="34290" marB="3429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4034967"/>
                  </a:ext>
                </a:extLst>
              </a:tr>
              <a:tr h="2869028">
                <a:tc>
                  <a:txBody>
                    <a:bodyPr/>
                    <a:lstStyle/>
                    <a:p>
                      <a:pPr algn="ctr"/>
                      <a:endParaRPr lang="fr-FR" sz="800" noProof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0" marR="0" marT="34290" marB="3429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noProof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0" marR="0" marT="34290" marB="3429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noProof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0" marR="0" marT="34290" marB="3429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noProof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0" marR="0" marT="34290" marB="3429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noProof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0" marR="0" marT="34290" marB="3429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noProof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0" marR="0" marT="34290" marB="3429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noProof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0" marR="0" marT="34290" marB="3429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noProof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0" marR="0" marT="34290" marB="3429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noProof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0" marR="0" marT="34290" marB="3429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noProof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0" marR="0" marT="34290" marB="3429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0355582"/>
                  </a:ext>
                </a:extLst>
              </a:tr>
            </a:tbl>
          </a:graphicData>
        </a:graphic>
      </p:graphicFrame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FCE8AA0-DC38-4011-99A8-CD3F1008CDD6}"/>
              </a:ext>
            </a:extLst>
          </p:cNvPr>
          <p:cNvSpPr/>
          <p:nvPr/>
        </p:nvSpPr>
        <p:spPr>
          <a:xfrm>
            <a:off x="238607" y="2427476"/>
            <a:ext cx="1359335" cy="1632241"/>
          </a:xfrm>
          <a:prstGeom prst="roundRect">
            <a:avLst>
              <a:gd name="adj" fmla="val 7751"/>
            </a:avLst>
          </a:prstGeom>
          <a:solidFill>
            <a:schemeClr val="bg1"/>
          </a:solidFill>
          <a:ln>
            <a:solidFill>
              <a:srgbClr val="B3001B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27000" indent="-81000" defTabSz="685800">
              <a:buClr>
                <a:srgbClr val="5B9BD5"/>
              </a:buClr>
              <a:buSzPct val="70000"/>
              <a:buFont typeface="Segoe UI Light" panose="020B0502040204020203" pitchFamily="34" charset="0"/>
              <a:buChar char="♦"/>
            </a:pPr>
            <a:endParaRPr lang="fr-FR" sz="750">
              <a:solidFill>
                <a:prstClr val="black"/>
              </a:solidFill>
              <a:latin typeface="Calibri" panose="020F0502020204030204"/>
            </a:endParaRPr>
          </a:p>
          <a:p>
            <a:pPr marL="27000" indent="-81000" defTabSz="685800">
              <a:buClr>
                <a:srgbClr val="5B9BD5"/>
              </a:buClr>
              <a:buSzPct val="70000"/>
              <a:buFont typeface="Segoe UI Light" panose="020B0502040204020203" pitchFamily="34" charset="0"/>
              <a:buChar char="♦"/>
            </a:pPr>
            <a:endParaRPr lang="fr-FR" sz="750">
              <a:solidFill>
                <a:prstClr val="black"/>
              </a:solidFill>
              <a:latin typeface="Calibri" panose="020F0502020204030204"/>
            </a:endParaRPr>
          </a:p>
          <a:p>
            <a:pPr marL="27000" indent="-81000" defTabSz="685800">
              <a:buClr>
                <a:srgbClr val="5B9BD5"/>
              </a:buClr>
              <a:buSzPct val="70000"/>
              <a:buFont typeface="Segoe UI Light" panose="020B0502040204020203" pitchFamily="34" charset="0"/>
              <a:buChar char="♦"/>
            </a:pPr>
            <a:r>
              <a:rPr lang="fr-FR" sz="750" b="1">
                <a:solidFill>
                  <a:prstClr val="black"/>
                </a:solidFill>
                <a:latin typeface="Calibri" panose="020F0502020204030204"/>
              </a:rPr>
              <a:t>Quelles sont les données nécessaires ? </a:t>
            </a:r>
          </a:p>
          <a:p>
            <a:pPr marL="27000" indent="-81000" defTabSz="685800">
              <a:buClr>
                <a:srgbClr val="5B9BD5"/>
              </a:buClr>
              <a:buSzPct val="70000"/>
              <a:buFont typeface="Segoe UI Light" panose="020B0502040204020203" pitchFamily="34" charset="0"/>
              <a:buChar char="♦"/>
            </a:pPr>
            <a:r>
              <a:rPr lang="fr-FR" sz="750" b="1">
                <a:solidFill>
                  <a:prstClr val="black"/>
                </a:solidFill>
                <a:latin typeface="Calibri" panose="020F0502020204030204"/>
              </a:rPr>
              <a:t>Comment structurons-nous le recueil des données ?</a:t>
            </a:r>
          </a:p>
          <a:p>
            <a:pPr marL="27000" indent="-81000" defTabSz="685800">
              <a:buClr>
                <a:srgbClr val="5B9BD5"/>
              </a:buClr>
              <a:buSzPct val="70000"/>
              <a:buFont typeface="Segoe UI Light" panose="020B0502040204020203" pitchFamily="34" charset="0"/>
              <a:buChar char="♦"/>
            </a:pPr>
            <a:r>
              <a:rPr lang="fr-FR" sz="750">
                <a:solidFill>
                  <a:prstClr val="black"/>
                </a:solidFill>
                <a:latin typeface="Calibri" panose="020F0502020204030204"/>
              </a:rPr>
              <a:t>Quelle </a:t>
            </a:r>
            <a:r>
              <a:rPr lang="fr-FR" sz="750" b="1">
                <a:solidFill>
                  <a:prstClr val="black"/>
                </a:solidFill>
                <a:latin typeface="Calibri" panose="020F0502020204030204"/>
              </a:rPr>
              <a:t>documentation et communication mettre en place ?</a:t>
            </a:r>
          </a:p>
          <a:p>
            <a:pPr marL="27000" indent="-81000" defTabSz="685800">
              <a:buClr>
                <a:srgbClr val="5B9BD5"/>
              </a:buClr>
              <a:buSzPct val="70000"/>
              <a:buFont typeface="Segoe UI Light" panose="020B0502040204020203" pitchFamily="34" charset="0"/>
              <a:buChar char="♦"/>
            </a:pPr>
            <a:r>
              <a:rPr lang="fr-FR" sz="750" b="1">
                <a:solidFill>
                  <a:prstClr val="black"/>
                </a:solidFill>
                <a:latin typeface="Calibri" panose="020F0502020204030204"/>
              </a:rPr>
              <a:t>Quelles organisations sont mises en place </a:t>
            </a:r>
            <a:r>
              <a:rPr lang="fr-FR" sz="750">
                <a:solidFill>
                  <a:prstClr val="black"/>
                </a:solidFill>
                <a:latin typeface="Calibri" panose="020F0502020204030204"/>
              </a:rPr>
              <a:t>dans les établissements ?</a:t>
            </a:r>
            <a:endParaRPr lang="fr-FR" sz="750" b="1">
              <a:solidFill>
                <a:prstClr val="black"/>
              </a:solidFill>
              <a:latin typeface="Calibri" panose="020F0502020204030204"/>
            </a:endParaRPr>
          </a:p>
          <a:p>
            <a:pPr marL="27000" indent="-81000" defTabSz="685800">
              <a:buClr>
                <a:srgbClr val="5B9BD5"/>
              </a:buClr>
              <a:buSzPct val="70000"/>
              <a:buFont typeface="Segoe UI Light" panose="020B0502040204020203" pitchFamily="34" charset="0"/>
              <a:buChar char="♦"/>
            </a:pPr>
            <a:r>
              <a:rPr lang="fr-FR" sz="750">
                <a:solidFill>
                  <a:prstClr val="black"/>
                </a:solidFill>
                <a:latin typeface="Calibri" panose="020F0502020204030204"/>
              </a:rPr>
              <a:t>Quels </a:t>
            </a:r>
            <a:r>
              <a:rPr lang="fr-FR" sz="750" b="1">
                <a:solidFill>
                  <a:prstClr val="black"/>
                </a:solidFill>
                <a:latin typeface="Calibri" panose="020F0502020204030204"/>
              </a:rPr>
              <a:t>outils nous permettons de suivre la montée en charge </a:t>
            </a:r>
            <a:r>
              <a:rPr lang="fr-FR" sz="750">
                <a:solidFill>
                  <a:prstClr val="black"/>
                </a:solidFill>
                <a:latin typeface="Calibri" panose="020F0502020204030204"/>
              </a:rPr>
              <a:t>?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FE21EBD-85DE-4842-8568-1ABD79EF8D8D}"/>
              </a:ext>
            </a:extLst>
          </p:cNvPr>
          <p:cNvSpPr/>
          <p:nvPr/>
        </p:nvSpPr>
        <p:spPr>
          <a:xfrm>
            <a:off x="1631377" y="2412646"/>
            <a:ext cx="2030537" cy="1647071"/>
          </a:xfrm>
          <a:prstGeom prst="roundRect">
            <a:avLst>
              <a:gd name="adj" fmla="val 7751"/>
            </a:avLst>
          </a:prstGeom>
          <a:solidFill>
            <a:schemeClr val="bg1"/>
          </a:solidFill>
          <a:ln>
            <a:solidFill>
              <a:srgbClr val="90005E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214313" indent="-214313" defTabSz="685800">
              <a:buClr>
                <a:srgbClr val="5B9BD5"/>
              </a:buClr>
              <a:buSzPct val="70000"/>
              <a:buFont typeface="Segoe UI Light" panose="020B0502040204020203" pitchFamily="34" charset="0"/>
              <a:buChar char="♦"/>
            </a:pPr>
            <a:r>
              <a:rPr lang="fr-FR" sz="825">
                <a:solidFill>
                  <a:prstClr val="black"/>
                </a:solidFill>
                <a:latin typeface="Calibri" panose="020F0502020204030204"/>
              </a:rPr>
              <a:t>Est-ce qu’on arrive à </a:t>
            </a:r>
            <a:r>
              <a:rPr lang="fr-FR" sz="825" b="1">
                <a:solidFill>
                  <a:prstClr val="black"/>
                </a:solidFill>
                <a:latin typeface="Calibri" panose="020F0502020204030204"/>
              </a:rPr>
              <a:t>inclure les patients ? </a:t>
            </a:r>
          </a:p>
          <a:p>
            <a:pPr marL="214313" indent="-214313" defTabSz="685800">
              <a:buClr>
                <a:srgbClr val="5B9BD5"/>
              </a:buClr>
              <a:buSzPct val="70000"/>
              <a:buFont typeface="Segoe UI Light" panose="020B0502040204020203" pitchFamily="34" charset="0"/>
              <a:buChar char="♦"/>
            </a:pPr>
            <a:r>
              <a:rPr lang="fr-FR" sz="825">
                <a:solidFill>
                  <a:prstClr val="black"/>
                </a:solidFill>
                <a:latin typeface="Calibri" panose="020F0502020204030204"/>
              </a:rPr>
              <a:t>Est-ce qu’on arrive à </a:t>
            </a:r>
            <a:r>
              <a:rPr lang="fr-FR" sz="825" b="1">
                <a:solidFill>
                  <a:prstClr val="black"/>
                </a:solidFill>
                <a:latin typeface="Calibri" panose="020F0502020204030204"/>
              </a:rPr>
              <a:t>embarquer les acteurs de ville ?</a:t>
            </a:r>
          </a:p>
          <a:p>
            <a:pPr marL="214313" indent="-214313" defTabSz="685800">
              <a:buClr>
                <a:srgbClr val="5B9BD5"/>
              </a:buClr>
              <a:buSzPct val="70000"/>
              <a:buFont typeface="Segoe UI Light" panose="020B0502040204020203" pitchFamily="34" charset="0"/>
              <a:buChar char="♦"/>
            </a:pPr>
            <a:r>
              <a:rPr lang="fr-FR" sz="825">
                <a:solidFill>
                  <a:prstClr val="black"/>
                </a:solidFill>
                <a:latin typeface="Calibri" panose="020F0502020204030204"/>
              </a:rPr>
              <a:t>Est-ce que </a:t>
            </a:r>
            <a:r>
              <a:rPr lang="fr-FR" sz="825" b="1">
                <a:solidFill>
                  <a:prstClr val="black"/>
                </a:solidFill>
                <a:latin typeface="Calibri" panose="020F0502020204030204"/>
              </a:rPr>
              <a:t>les forfaits ont été bien calculés ? </a:t>
            </a:r>
          </a:p>
          <a:p>
            <a:pPr marL="214313" indent="-214313" defTabSz="685800">
              <a:buClr>
                <a:srgbClr val="5B9BD5"/>
              </a:buClr>
              <a:buSzPct val="70000"/>
              <a:buFont typeface="Segoe UI Light" panose="020B0502040204020203" pitchFamily="34" charset="0"/>
              <a:buChar char="♦"/>
            </a:pPr>
            <a:r>
              <a:rPr lang="fr-FR" sz="825" b="1">
                <a:solidFill>
                  <a:prstClr val="black"/>
                </a:solidFill>
                <a:latin typeface="Calibri" panose="020F0502020204030204"/>
              </a:rPr>
              <a:t>Est-ce que les crédits d’amorçage et d’ingénierie (pilotage) sont bien dimensionnés ?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C680F49D-F29A-4B8D-A93B-E7420A15A6B6}"/>
              </a:ext>
            </a:extLst>
          </p:cNvPr>
          <p:cNvSpPr/>
          <p:nvPr/>
        </p:nvSpPr>
        <p:spPr>
          <a:xfrm>
            <a:off x="4555731" y="2403095"/>
            <a:ext cx="4513532" cy="1647070"/>
          </a:xfrm>
          <a:prstGeom prst="roundRect">
            <a:avLst>
              <a:gd name="adj" fmla="val 7751"/>
            </a:avLst>
          </a:prstGeom>
          <a:solidFill>
            <a:schemeClr val="bg1"/>
          </a:solidFill>
          <a:ln>
            <a:solidFill>
              <a:srgbClr val="60286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214313" indent="-214313" defTabSz="685800">
              <a:buClr>
                <a:srgbClr val="5B9BD5"/>
              </a:buClr>
              <a:buSzPct val="70000"/>
              <a:buFont typeface="Segoe UI Light" panose="020B0502040204020203" pitchFamily="34" charset="0"/>
              <a:buChar char="♦"/>
            </a:pPr>
            <a:endParaRPr lang="fr-FR" sz="825">
              <a:solidFill>
                <a:prstClr val="black"/>
              </a:solidFill>
              <a:latin typeface="Calibri" panose="020F0502020204030204"/>
            </a:endParaRPr>
          </a:p>
          <a:p>
            <a:pPr marL="214313" indent="-214313" defTabSz="685800">
              <a:buClr>
                <a:srgbClr val="5B9BD5"/>
              </a:buClr>
              <a:buSzPct val="70000"/>
              <a:buFont typeface="Segoe UI Light" panose="020B0502040204020203" pitchFamily="34" charset="0"/>
              <a:buChar char="♦"/>
            </a:pPr>
            <a:r>
              <a:rPr lang="fr-FR" sz="825">
                <a:solidFill>
                  <a:prstClr val="black"/>
                </a:solidFill>
                <a:latin typeface="Calibri" panose="020F0502020204030204"/>
              </a:rPr>
              <a:t>Est-ce que l’organisation permet une </a:t>
            </a:r>
            <a:r>
              <a:rPr lang="fr-FR" sz="825" b="1">
                <a:solidFill>
                  <a:prstClr val="black"/>
                </a:solidFill>
                <a:latin typeface="Calibri" panose="020F0502020204030204"/>
              </a:rPr>
              <a:t>amélioration de la prise en charge </a:t>
            </a:r>
            <a:r>
              <a:rPr lang="fr-FR" sz="825">
                <a:solidFill>
                  <a:prstClr val="black"/>
                </a:solidFill>
                <a:latin typeface="Calibri" panose="020F0502020204030204"/>
              </a:rPr>
              <a:t>?</a:t>
            </a:r>
          </a:p>
          <a:p>
            <a:pPr marL="214313" indent="-214313" defTabSz="685800">
              <a:buClr>
                <a:srgbClr val="5B9BD5"/>
              </a:buClr>
              <a:buSzPct val="70000"/>
              <a:buFont typeface="Segoe UI Light" panose="020B0502040204020203" pitchFamily="34" charset="0"/>
              <a:buChar char="♦"/>
            </a:pPr>
            <a:r>
              <a:rPr lang="fr-FR" sz="825">
                <a:solidFill>
                  <a:prstClr val="black"/>
                </a:solidFill>
                <a:latin typeface="Calibri" panose="020F0502020204030204"/>
              </a:rPr>
              <a:t>Est-ce que </a:t>
            </a:r>
            <a:r>
              <a:rPr lang="fr-FR" sz="825" b="1">
                <a:solidFill>
                  <a:prstClr val="black"/>
                </a:solidFill>
                <a:latin typeface="Calibri" panose="020F0502020204030204"/>
              </a:rPr>
              <a:t>les professionnels sont satisfaits </a:t>
            </a:r>
            <a:r>
              <a:rPr lang="fr-FR" sz="825">
                <a:solidFill>
                  <a:prstClr val="black"/>
                </a:solidFill>
                <a:latin typeface="Calibri" panose="020F0502020204030204"/>
              </a:rPr>
              <a:t>?</a:t>
            </a:r>
          </a:p>
          <a:p>
            <a:pPr marL="214313" indent="-214313" defTabSz="685800">
              <a:buClr>
                <a:srgbClr val="5B9BD5"/>
              </a:buClr>
              <a:buSzPct val="70000"/>
              <a:buFont typeface="Segoe UI Light" panose="020B0502040204020203" pitchFamily="34" charset="0"/>
              <a:buChar char="♦"/>
            </a:pPr>
            <a:r>
              <a:rPr lang="fr-FR" sz="825">
                <a:solidFill>
                  <a:prstClr val="black"/>
                </a:solidFill>
                <a:latin typeface="Calibri" panose="020F0502020204030204"/>
              </a:rPr>
              <a:t>Est-ce que c’est </a:t>
            </a:r>
            <a:r>
              <a:rPr lang="fr-FR" sz="825" b="1">
                <a:solidFill>
                  <a:prstClr val="black"/>
                </a:solidFill>
                <a:latin typeface="Calibri" panose="020F0502020204030204"/>
              </a:rPr>
              <a:t>soutenable financièrement pour l’AM et les acteurs </a:t>
            </a:r>
            <a:r>
              <a:rPr lang="fr-FR" sz="825">
                <a:solidFill>
                  <a:prstClr val="black"/>
                </a:solidFill>
                <a:latin typeface="Calibri" panose="020F0502020204030204"/>
              </a:rPr>
              <a:t>?</a:t>
            </a:r>
          </a:p>
          <a:p>
            <a:pPr marL="214313" indent="-214313" defTabSz="685800">
              <a:buClr>
                <a:srgbClr val="5B9BD5"/>
              </a:buClr>
              <a:buSzPct val="70000"/>
              <a:buFont typeface="Segoe UI Light" panose="020B0502040204020203" pitchFamily="34" charset="0"/>
              <a:buChar char="♦"/>
            </a:pPr>
            <a:r>
              <a:rPr lang="fr-FR" sz="825">
                <a:solidFill>
                  <a:prstClr val="black"/>
                </a:solidFill>
                <a:latin typeface="Calibri" panose="020F0502020204030204"/>
              </a:rPr>
              <a:t>Comment on </a:t>
            </a:r>
            <a:r>
              <a:rPr lang="fr-FR" sz="825" b="1">
                <a:solidFill>
                  <a:prstClr val="black"/>
                </a:solidFill>
                <a:latin typeface="Calibri" panose="020F0502020204030204"/>
              </a:rPr>
              <a:t>s’adapte aux spécificités locales </a:t>
            </a:r>
            <a:r>
              <a:rPr lang="fr-FR" sz="825">
                <a:solidFill>
                  <a:prstClr val="black"/>
                </a:solidFill>
                <a:latin typeface="Calibri" panose="020F0502020204030204"/>
              </a:rPr>
              <a:t>?</a:t>
            </a:r>
            <a:endParaRPr lang="fr-FR" sz="825" b="1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" name="Étoile : 5 branches 13">
            <a:extLst>
              <a:ext uri="{FF2B5EF4-FFF2-40B4-BE49-F238E27FC236}">
                <a16:creationId xmlns:a16="http://schemas.microsoft.com/office/drawing/2014/main" id="{5FEB5B46-32D8-4B40-A074-64C7274CAF20}"/>
              </a:ext>
            </a:extLst>
          </p:cNvPr>
          <p:cNvSpPr/>
          <p:nvPr/>
        </p:nvSpPr>
        <p:spPr>
          <a:xfrm>
            <a:off x="219470" y="1232220"/>
            <a:ext cx="216000" cy="216000"/>
          </a:xfrm>
          <a:prstGeom prst="star5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80346DB9-3215-48E5-8BA3-B6905B5FCE44}"/>
              </a:ext>
            </a:extLst>
          </p:cNvPr>
          <p:cNvSpPr/>
          <p:nvPr/>
        </p:nvSpPr>
        <p:spPr>
          <a:xfrm>
            <a:off x="140305" y="1467367"/>
            <a:ext cx="427664" cy="616199"/>
          </a:xfrm>
          <a:prstGeom prst="roundRect">
            <a:avLst>
              <a:gd name="adj" fmla="val 6887"/>
            </a:avLst>
          </a:prstGeom>
          <a:solidFill>
            <a:schemeClr val="bg1"/>
          </a:solidFill>
          <a:ln w="317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defTabSz="685800">
              <a:spcAft>
                <a:spcPts val="450"/>
              </a:spcAft>
              <a:buClr>
                <a:srgbClr val="7E9F15"/>
              </a:buClr>
              <a:buSzPct val="70000"/>
              <a:defRPr/>
            </a:pPr>
            <a:r>
              <a:rPr lang="fr-FR" sz="900" b="1">
                <a:solidFill>
                  <a:srgbClr val="EC6414">
                    <a:lumMod val="75000"/>
                  </a:srgbClr>
                </a:solidFill>
                <a:latin typeface="Segoe UI Light"/>
              </a:rPr>
              <a:t>18 février</a:t>
            </a:r>
          </a:p>
          <a:p>
            <a:pPr algn="ctr" defTabSz="685800">
              <a:spcAft>
                <a:spcPts val="450"/>
              </a:spcAft>
              <a:buClr>
                <a:srgbClr val="7E9F15"/>
              </a:buClr>
              <a:buSzPct val="70000"/>
              <a:defRPr/>
            </a:pPr>
            <a:r>
              <a:rPr lang="fr-FR" sz="788" b="1">
                <a:solidFill>
                  <a:srgbClr val="000000"/>
                </a:solidFill>
                <a:latin typeface="Segoe UI Light"/>
              </a:rPr>
              <a:t>Premier COSTRAT</a:t>
            </a:r>
          </a:p>
        </p:txBody>
      </p:sp>
      <p:sp>
        <p:nvSpPr>
          <p:cNvPr id="16" name="Losange 15">
            <a:extLst>
              <a:ext uri="{FF2B5EF4-FFF2-40B4-BE49-F238E27FC236}">
                <a16:creationId xmlns:a16="http://schemas.microsoft.com/office/drawing/2014/main" id="{F4758DEC-18D5-48C0-A746-676A9293B370}"/>
              </a:ext>
            </a:extLst>
          </p:cNvPr>
          <p:cNvSpPr/>
          <p:nvPr/>
        </p:nvSpPr>
        <p:spPr>
          <a:xfrm>
            <a:off x="778338" y="1232220"/>
            <a:ext cx="162000" cy="216000"/>
          </a:xfrm>
          <a:prstGeom prst="diamond">
            <a:avLst/>
          </a:prstGeom>
          <a:solidFill>
            <a:srgbClr val="8F6B00"/>
          </a:solidFill>
          <a:ln>
            <a:solidFill>
              <a:srgbClr val="8F6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76774894-04A2-4D02-8CE3-365229CB723F}"/>
              </a:ext>
            </a:extLst>
          </p:cNvPr>
          <p:cNvSpPr/>
          <p:nvPr/>
        </p:nvSpPr>
        <p:spPr>
          <a:xfrm>
            <a:off x="589311" y="1467666"/>
            <a:ext cx="540055" cy="615600"/>
          </a:xfrm>
          <a:prstGeom prst="roundRect">
            <a:avLst>
              <a:gd name="adj" fmla="val 5711"/>
            </a:avLst>
          </a:prstGeom>
          <a:solidFill>
            <a:schemeClr val="bg1"/>
          </a:solidFill>
          <a:ln w="3175">
            <a:solidFill>
              <a:srgbClr val="8F6B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defTabSz="685800">
              <a:buClr>
                <a:srgbClr val="7E9F15"/>
              </a:buClr>
              <a:buSzPct val="70000"/>
              <a:defRPr/>
            </a:pPr>
            <a:r>
              <a:rPr lang="fr-FR" sz="900" b="1">
                <a:solidFill>
                  <a:srgbClr val="8F6B00"/>
                </a:solidFill>
                <a:latin typeface="Segoe UI Light"/>
              </a:rPr>
              <a:t>11 </a:t>
            </a:r>
          </a:p>
          <a:p>
            <a:pPr algn="ctr" defTabSz="685800">
              <a:spcAft>
                <a:spcPts val="450"/>
              </a:spcAft>
              <a:buClr>
                <a:srgbClr val="7E9F15"/>
              </a:buClr>
              <a:buSzPct val="70000"/>
              <a:defRPr/>
            </a:pPr>
            <a:r>
              <a:rPr lang="fr-FR" sz="900" b="1">
                <a:solidFill>
                  <a:srgbClr val="8F6B00"/>
                </a:solidFill>
                <a:latin typeface="Segoe UI Light"/>
              </a:rPr>
              <a:t>mars </a:t>
            </a:r>
            <a:endParaRPr lang="fr-FR" sz="788" b="1">
              <a:solidFill>
                <a:srgbClr val="8F6B00"/>
              </a:solidFill>
              <a:latin typeface="Segoe UI Light"/>
            </a:endParaRPr>
          </a:p>
          <a:p>
            <a:pPr algn="ctr" defTabSz="685800">
              <a:buClr>
                <a:srgbClr val="7E9F15"/>
              </a:buClr>
              <a:buSzPct val="70000"/>
              <a:defRPr/>
            </a:pPr>
            <a:r>
              <a:rPr lang="fr-FR" sz="788" b="1">
                <a:solidFill>
                  <a:srgbClr val="000000"/>
                </a:solidFill>
                <a:latin typeface="Segoe UI Light"/>
              </a:rPr>
              <a:t>Réunion de lancement 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6E2A6C9-C7FA-42B7-9284-27E81F1F27B4}"/>
              </a:ext>
            </a:extLst>
          </p:cNvPr>
          <p:cNvSpPr/>
          <p:nvPr/>
        </p:nvSpPr>
        <p:spPr>
          <a:xfrm>
            <a:off x="1299854" y="1467666"/>
            <a:ext cx="540055" cy="615600"/>
          </a:xfrm>
          <a:prstGeom prst="roundRect">
            <a:avLst>
              <a:gd name="adj" fmla="val 6887"/>
            </a:avLst>
          </a:prstGeom>
          <a:solidFill>
            <a:schemeClr val="bg1"/>
          </a:solidFill>
          <a:ln w="3175">
            <a:solidFill>
              <a:srgbClr val="8F6B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defTabSz="685800">
              <a:buClr>
                <a:srgbClr val="7E9F15"/>
              </a:buClr>
              <a:buSzPct val="70000"/>
              <a:defRPr/>
            </a:pPr>
            <a:r>
              <a:rPr lang="fr-FR" sz="900" b="1">
                <a:solidFill>
                  <a:srgbClr val="8F6B00"/>
                </a:solidFill>
                <a:latin typeface="Segoe UI Light"/>
              </a:rPr>
              <a:t>1 </a:t>
            </a:r>
          </a:p>
          <a:p>
            <a:pPr algn="ctr" defTabSz="685800">
              <a:buClr>
                <a:srgbClr val="7E9F15"/>
              </a:buClr>
              <a:buSzPct val="70000"/>
              <a:defRPr/>
            </a:pPr>
            <a:r>
              <a:rPr lang="fr-FR" sz="900" b="1">
                <a:solidFill>
                  <a:srgbClr val="8F6B00"/>
                </a:solidFill>
                <a:latin typeface="Segoe UI Light"/>
              </a:rPr>
              <a:t>oct.</a:t>
            </a:r>
          </a:p>
          <a:p>
            <a:pPr algn="ctr" defTabSz="685800">
              <a:buClr>
                <a:srgbClr val="7E9F15"/>
              </a:buClr>
              <a:buSzPct val="70000"/>
              <a:defRPr/>
            </a:pPr>
            <a:r>
              <a:rPr lang="fr-FR" sz="788" b="1">
                <a:solidFill>
                  <a:srgbClr val="000000"/>
                </a:solidFill>
                <a:latin typeface="Segoe UI Light"/>
              </a:rPr>
              <a:t>P</a:t>
            </a:r>
            <a:r>
              <a:rPr lang="fr-FR" sz="788" b="1" err="1">
                <a:solidFill>
                  <a:srgbClr val="000000"/>
                </a:solidFill>
                <a:latin typeface="Segoe UI Light"/>
              </a:rPr>
              <a:t>remières</a:t>
            </a:r>
            <a:r>
              <a:rPr lang="fr-FR" sz="788" b="1">
                <a:solidFill>
                  <a:srgbClr val="000000"/>
                </a:solidFill>
                <a:latin typeface="Segoe UI Light"/>
              </a:rPr>
              <a:t> inclusions - pilote</a:t>
            </a:r>
          </a:p>
        </p:txBody>
      </p:sp>
      <p:sp>
        <p:nvSpPr>
          <p:cNvPr id="19" name="Flèche : chevron 18">
            <a:extLst>
              <a:ext uri="{FF2B5EF4-FFF2-40B4-BE49-F238E27FC236}">
                <a16:creationId xmlns:a16="http://schemas.microsoft.com/office/drawing/2014/main" id="{1E03E013-0540-4365-A44C-A2EDAFE677E0}"/>
              </a:ext>
            </a:extLst>
          </p:cNvPr>
          <p:cNvSpPr/>
          <p:nvPr/>
        </p:nvSpPr>
        <p:spPr>
          <a:xfrm>
            <a:off x="303226" y="2150450"/>
            <a:ext cx="1347656" cy="289408"/>
          </a:xfrm>
          <a:prstGeom prst="chevron">
            <a:avLst>
              <a:gd name="adj" fmla="val 34202"/>
            </a:avLst>
          </a:prstGeom>
          <a:solidFill>
            <a:srgbClr val="B3001B"/>
          </a:solidFill>
          <a:ln>
            <a:solidFill>
              <a:srgbClr val="B300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defTabSz="685800">
              <a:lnSpc>
                <a:spcPts val="1200"/>
              </a:lnSpc>
            </a:pPr>
            <a:r>
              <a:rPr lang="fr-FR" sz="1200" b="1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Démarrage</a:t>
            </a:r>
          </a:p>
        </p:txBody>
      </p:sp>
      <p:sp>
        <p:nvSpPr>
          <p:cNvPr id="20" name="Flèche : chevron 19">
            <a:extLst>
              <a:ext uri="{FF2B5EF4-FFF2-40B4-BE49-F238E27FC236}">
                <a16:creationId xmlns:a16="http://schemas.microsoft.com/office/drawing/2014/main" id="{BF213E7D-BB32-4C06-B6CC-D39F8BD0B5E4}"/>
              </a:ext>
            </a:extLst>
          </p:cNvPr>
          <p:cNvSpPr/>
          <p:nvPr/>
        </p:nvSpPr>
        <p:spPr>
          <a:xfrm>
            <a:off x="1631377" y="2146058"/>
            <a:ext cx="2076810" cy="293800"/>
          </a:xfrm>
          <a:prstGeom prst="chevron">
            <a:avLst>
              <a:gd name="adj" fmla="val 34202"/>
            </a:avLst>
          </a:prstGeom>
          <a:solidFill>
            <a:srgbClr val="90005E"/>
          </a:solidFill>
          <a:ln>
            <a:solidFill>
              <a:srgbClr val="9000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defTabSz="685800">
              <a:lnSpc>
                <a:spcPts val="1200"/>
              </a:lnSpc>
            </a:pPr>
            <a:r>
              <a:rPr lang="fr-FR" sz="1200" b="1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Phase pilote – 9 mois </a:t>
            </a:r>
          </a:p>
        </p:txBody>
      </p:sp>
      <p:sp>
        <p:nvSpPr>
          <p:cNvPr id="21" name="Flèche : chevron 20">
            <a:extLst>
              <a:ext uri="{FF2B5EF4-FFF2-40B4-BE49-F238E27FC236}">
                <a16:creationId xmlns:a16="http://schemas.microsoft.com/office/drawing/2014/main" id="{196B7E55-CA56-46C0-A4F9-6407267CDB2C}"/>
              </a:ext>
            </a:extLst>
          </p:cNvPr>
          <p:cNvSpPr/>
          <p:nvPr/>
        </p:nvSpPr>
        <p:spPr>
          <a:xfrm>
            <a:off x="4517777" y="2151972"/>
            <a:ext cx="4634543" cy="289408"/>
          </a:xfrm>
          <a:prstGeom prst="chevron">
            <a:avLst>
              <a:gd name="adj" fmla="val 34202"/>
            </a:avLst>
          </a:prstGeom>
          <a:solidFill>
            <a:srgbClr val="602861"/>
          </a:solidFill>
          <a:ln>
            <a:solidFill>
              <a:srgbClr val="6028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defTabSz="685800">
              <a:lnSpc>
                <a:spcPts val="1200"/>
              </a:lnSpc>
            </a:pPr>
            <a:r>
              <a:rPr lang="fr-FR" sz="1200" b="1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Phase cible – 24 mois</a:t>
            </a:r>
          </a:p>
        </p:txBody>
      </p:sp>
      <p:sp>
        <p:nvSpPr>
          <p:cNvPr id="22" name="Losange 21">
            <a:extLst>
              <a:ext uri="{FF2B5EF4-FFF2-40B4-BE49-F238E27FC236}">
                <a16:creationId xmlns:a16="http://schemas.microsoft.com/office/drawing/2014/main" id="{19E24F42-F9C4-419F-84FB-42269F657E20}"/>
              </a:ext>
            </a:extLst>
          </p:cNvPr>
          <p:cNvSpPr/>
          <p:nvPr/>
        </p:nvSpPr>
        <p:spPr>
          <a:xfrm>
            <a:off x="1488881" y="1232220"/>
            <a:ext cx="162000" cy="216000"/>
          </a:xfrm>
          <a:prstGeom prst="diamond">
            <a:avLst/>
          </a:prstGeom>
          <a:solidFill>
            <a:srgbClr val="8F6B00"/>
          </a:solidFill>
          <a:ln>
            <a:solidFill>
              <a:srgbClr val="8F6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9407C85-85C3-46FD-A7F6-C18007A10547}"/>
              </a:ext>
            </a:extLst>
          </p:cNvPr>
          <p:cNvSpPr/>
          <p:nvPr/>
        </p:nvSpPr>
        <p:spPr>
          <a:xfrm rot="5400000">
            <a:off x="2536564" y="1719836"/>
            <a:ext cx="220163" cy="1558686"/>
          </a:xfrm>
          <a:prstGeom prst="roundRect">
            <a:avLst>
              <a:gd name="adj" fmla="val 50000"/>
            </a:avLst>
          </a:prstGeom>
          <a:solidFill>
            <a:srgbClr val="FFCDD3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 defTabSz="685800"/>
            <a:r>
              <a:rPr lang="fr-FR" sz="900" b="1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Groupe pilote - 24 </a:t>
            </a:r>
            <a:r>
              <a:rPr lang="fr-FR" sz="900" b="1" err="1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ets</a:t>
            </a:r>
            <a:endParaRPr lang="fr-FR" sz="900" b="1">
              <a:solidFill>
                <a:prstClr val="whit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ED604A73-2366-47F1-955A-0EF2850BFF6D}"/>
              </a:ext>
            </a:extLst>
          </p:cNvPr>
          <p:cNvSpPr/>
          <p:nvPr/>
        </p:nvSpPr>
        <p:spPr>
          <a:xfrm rot="5400000">
            <a:off x="6733217" y="1646567"/>
            <a:ext cx="237374" cy="1705224"/>
          </a:xfrm>
          <a:prstGeom prst="roundRect">
            <a:avLst>
              <a:gd name="adj" fmla="val 50000"/>
            </a:avLst>
          </a:prstGeom>
          <a:solidFill>
            <a:srgbClr val="E9CAE9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 defTabSz="685800"/>
            <a:r>
              <a:rPr lang="fr-FR" sz="900" b="1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Tous les établissements - 45 </a:t>
            </a:r>
            <a:r>
              <a:rPr lang="fr-FR" sz="900" b="1" err="1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ets</a:t>
            </a:r>
            <a:endParaRPr lang="fr-FR" sz="900" b="1">
              <a:solidFill>
                <a:prstClr val="whit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4F363232-FBB4-497E-9313-9B6837E27EDC}"/>
              </a:ext>
            </a:extLst>
          </p:cNvPr>
          <p:cNvSpPr/>
          <p:nvPr/>
        </p:nvSpPr>
        <p:spPr>
          <a:xfrm rot="5400000">
            <a:off x="835895" y="1901580"/>
            <a:ext cx="220163" cy="1195199"/>
          </a:xfrm>
          <a:prstGeom prst="roundRect">
            <a:avLst>
              <a:gd name="adj" fmla="val 50000"/>
            </a:avLst>
          </a:prstGeom>
          <a:solidFill>
            <a:srgbClr val="FF9FAD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 defTabSz="685800"/>
            <a:r>
              <a:rPr lang="fr-FR" sz="900" b="1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Groupe pilote - 24 </a:t>
            </a:r>
            <a:r>
              <a:rPr lang="fr-FR" sz="900" b="1" err="1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ets</a:t>
            </a:r>
            <a:endParaRPr lang="fr-FR" sz="900" b="1">
              <a:solidFill>
                <a:prstClr val="whit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6" name="Triangle isocèle 25">
            <a:extLst>
              <a:ext uri="{FF2B5EF4-FFF2-40B4-BE49-F238E27FC236}">
                <a16:creationId xmlns:a16="http://schemas.microsoft.com/office/drawing/2014/main" id="{D8A1E48B-DC08-4CCC-825C-02B5EBE17C74}"/>
              </a:ext>
            </a:extLst>
          </p:cNvPr>
          <p:cNvSpPr/>
          <p:nvPr/>
        </p:nvSpPr>
        <p:spPr>
          <a:xfrm flipV="1">
            <a:off x="1551710" y="4116493"/>
            <a:ext cx="2066613" cy="373532"/>
          </a:xfrm>
          <a:prstGeom prst="triangle">
            <a:avLst/>
          </a:prstGeom>
          <a:solidFill>
            <a:srgbClr val="FFCDD3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7" name="Triangle isocèle 26">
            <a:extLst>
              <a:ext uri="{FF2B5EF4-FFF2-40B4-BE49-F238E27FC236}">
                <a16:creationId xmlns:a16="http://schemas.microsoft.com/office/drawing/2014/main" id="{00F63434-E582-42BC-8E27-B06E2ED58EC6}"/>
              </a:ext>
            </a:extLst>
          </p:cNvPr>
          <p:cNvSpPr/>
          <p:nvPr/>
        </p:nvSpPr>
        <p:spPr>
          <a:xfrm flipV="1">
            <a:off x="4572001" y="4087203"/>
            <a:ext cx="4436819" cy="373532"/>
          </a:xfrm>
          <a:prstGeom prst="triangle">
            <a:avLst/>
          </a:prstGeom>
          <a:solidFill>
            <a:srgbClr val="E9CAE9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8" name="Triangle isocèle 27">
            <a:extLst>
              <a:ext uri="{FF2B5EF4-FFF2-40B4-BE49-F238E27FC236}">
                <a16:creationId xmlns:a16="http://schemas.microsoft.com/office/drawing/2014/main" id="{43F0446E-6493-435C-B840-D94DEE03A928}"/>
              </a:ext>
            </a:extLst>
          </p:cNvPr>
          <p:cNvSpPr/>
          <p:nvPr/>
        </p:nvSpPr>
        <p:spPr>
          <a:xfrm flipV="1">
            <a:off x="398043" y="4109500"/>
            <a:ext cx="1199898" cy="373532"/>
          </a:xfrm>
          <a:prstGeom prst="triangle">
            <a:avLst/>
          </a:prstGeom>
          <a:solidFill>
            <a:srgbClr val="FF9FAD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6F0C4245-4F04-4453-986C-64BAABB6616D}"/>
              </a:ext>
            </a:extLst>
          </p:cNvPr>
          <p:cNvSpPr/>
          <p:nvPr/>
        </p:nvSpPr>
        <p:spPr>
          <a:xfrm rot="16200000">
            <a:off x="-811250" y="3018745"/>
            <a:ext cx="1864164" cy="198675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fr-FR" sz="900" b="1" cap="small">
                <a:solidFill>
                  <a:prstClr val="white"/>
                </a:solidFill>
                <a:latin typeface="Calibri" panose="020F0502020204030204"/>
              </a:rPr>
              <a:t>Questions à répondre sur cette phase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D712A66-FF33-42A4-AC48-8CF31F6B77F0}"/>
              </a:ext>
            </a:extLst>
          </p:cNvPr>
          <p:cNvSpPr txBox="1"/>
          <p:nvPr/>
        </p:nvSpPr>
        <p:spPr>
          <a:xfrm>
            <a:off x="327469" y="4532400"/>
            <a:ext cx="13786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fr-FR" sz="1200" b="1" cap="small">
                <a:solidFill>
                  <a:srgbClr val="FF798C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Mise en place des </a:t>
            </a:r>
          </a:p>
          <a:p>
            <a:pPr algn="ctr" defTabSz="685800"/>
            <a:r>
              <a:rPr lang="fr-FR" sz="1200" b="1" cap="small">
                <a:solidFill>
                  <a:srgbClr val="FF798C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outils et processus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5C002185-1818-4EFC-9E4D-26496145F12E}"/>
              </a:ext>
            </a:extLst>
          </p:cNvPr>
          <p:cNvSpPr txBox="1"/>
          <p:nvPr/>
        </p:nvSpPr>
        <p:spPr>
          <a:xfrm>
            <a:off x="1706107" y="4532400"/>
            <a:ext cx="1853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fr-FR" sz="1200" b="1" cap="small">
                <a:solidFill>
                  <a:srgbClr val="FF9BA7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Analyse de la </a:t>
            </a:r>
          </a:p>
          <a:p>
            <a:pPr algn="ctr" defTabSz="685800"/>
            <a:r>
              <a:rPr lang="fr-FR" sz="1200" b="1" cap="small">
                <a:solidFill>
                  <a:srgbClr val="FF9BA7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phase pilote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4B53B76B-DA70-4D67-800B-B2C0190956C2}"/>
              </a:ext>
            </a:extLst>
          </p:cNvPr>
          <p:cNvSpPr txBox="1"/>
          <p:nvPr/>
        </p:nvSpPr>
        <p:spPr>
          <a:xfrm>
            <a:off x="6163860" y="4514932"/>
            <a:ext cx="12531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/>
            <a:r>
              <a:rPr lang="fr-FR" sz="1200" b="1" cap="small">
                <a:solidFill>
                  <a:srgbClr val="D498D4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Évaluation de </a:t>
            </a:r>
          </a:p>
          <a:p>
            <a:pPr algn="ctr" defTabSz="685800"/>
            <a:r>
              <a:rPr lang="fr-FR" sz="1200" b="1" cap="small">
                <a:solidFill>
                  <a:srgbClr val="D498D4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l’expérimentation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F55ED2B-8FD7-48C5-86A3-1E5B51107608}"/>
              </a:ext>
            </a:extLst>
          </p:cNvPr>
          <p:cNvSpPr/>
          <p:nvPr/>
        </p:nvSpPr>
        <p:spPr>
          <a:xfrm>
            <a:off x="4320430" y="1505816"/>
            <a:ext cx="540055" cy="615600"/>
          </a:xfrm>
          <a:prstGeom prst="roundRect">
            <a:avLst>
              <a:gd name="adj" fmla="val 6887"/>
            </a:avLst>
          </a:prstGeom>
          <a:solidFill>
            <a:schemeClr val="bg1"/>
          </a:solidFill>
          <a:ln w="3175">
            <a:solidFill>
              <a:srgbClr val="8F6B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defTabSz="685800">
              <a:buClr>
                <a:srgbClr val="7E9F15"/>
              </a:buClr>
              <a:buSzPct val="70000"/>
              <a:defRPr/>
            </a:pPr>
            <a:r>
              <a:rPr lang="fr-FR" sz="788" b="1">
                <a:solidFill>
                  <a:srgbClr val="8F6B00"/>
                </a:solidFill>
                <a:latin typeface="Segoe UI Light"/>
              </a:rPr>
              <a:t>1 </a:t>
            </a:r>
          </a:p>
          <a:p>
            <a:pPr algn="ctr" defTabSz="685800">
              <a:buClr>
                <a:srgbClr val="7E9F15"/>
              </a:buClr>
              <a:buSzPct val="70000"/>
              <a:defRPr/>
            </a:pPr>
            <a:r>
              <a:rPr lang="fr-FR" sz="788" b="1">
                <a:solidFill>
                  <a:srgbClr val="8F6B00"/>
                </a:solidFill>
                <a:latin typeface="Segoe UI Light"/>
              </a:rPr>
              <a:t>Sept.</a:t>
            </a:r>
          </a:p>
          <a:p>
            <a:pPr algn="ctr" defTabSz="685800">
              <a:buClr>
                <a:srgbClr val="7E9F15"/>
              </a:buClr>
              <a:buSzPct val="70000"/>
              <a:defRPr/>
            </a:pPr>
            <a:r>
              <a:rPr lang="fr-FR" sz="788" b="1">
                <a:solidFill>
                  <a:prstClr val="black"/>
                </a:solidFill>
                <a:latin typeface="Segoe UI Light"/>
              </a:rPr>
              <a:t>Premières inclusions - cible</a:t>
            </a:r>
          </a:p>
        </p:txBody>
      </p:sp>
      <p:sp>
        <p:nvSpPr>
          <p:cNvPr id="34" name="Losange 33">
            <a:extLst>
              <a:ext uri="{FF2B5EF4-FFF2-40B4-BE49-F238E27FC236}">
                <a16:creationId xmlns:a16="http://schemas.microsoft.com/office/drawing/2014/main" id="{188BB6BC-4409-47B3-8B27-419C7855C8A6}"/>
              </a:ext>
            </a:extLst>
          </p:cNvPr>
          <p:cNvSpPr/>
          <p:nvPr/>
        </p:nvSpPr>
        <p:spPr>
          <a:xfrm>
            <a:off x="4509458" y="1270370"/>
            <a:ext cx="162000" cy="216000"/>
          </a:xfrm>
          <a:prstGeom prst="diamond">
            <a:avLst/>
          </a:prstGeom>
          <a:solidFill>
            <a:srgbClr val="8F6B00"/>
          </a:solidFill>
          <a:ln>
            <a:solidFill>
              <a:srgbClr val="8F6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22094447-59AA-4E1D-845B-538449370A73}"/>
              </a:ext>
            </a:extLst>
          </p:cNvPr>
          <p:cNvSpPr/>
          <p:nvPr/>
        </p:nvSpPr>
        <p:spPr>
          <a:xfrm>
            <a:off x="3708187" y="2427931"/>
            <a:ext cx="801271" cy="1647071"/>
          </a:xfrm>
          <a:prstGeom prst="roundRect">
            <a:avLst>
              <a:gd name="adj" fmla="val 7751"/>
            </a:avLst>
          </a:prstGeom>
          <a:solidFill>
            <a:schemeClr val="bg1"/>
          </a:solidFill>
          <a:ln>
            <a:solidFill>
              <a:srgbClr val="90005E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defTabSz="685800">
              <a:buClr>
                <a:srgbClr val="5B9BD5"/>
              </a:buClr>
              <a:buSzPct val="70000"/>
            </a:pPr>
            <a:r>
              <a:rPr lang="fr-FR" sz="825" b="1">
                <a:solidFill>
                  <a:prstClr val="black"/>
                </a:solidFill>
                <a:latin typeface="Calibri" panose="020F0502020204030204"/>
              </a:rPr>
              <a:t>Temps dédié à la réécriture du cahier des charges</a:t>
            </a:r>
          </a:p>
        </p:txBody>
      </p:sp>
      <p:sp>
        <p:nvSpPr>
          <p:cNvPr id="38" name="Flèche : chevron 37">
            <a:extLst>
              <a:ext uri="{FF2B5EF4-FFF2-40B4-BE49-F238E27FC236}">
                <a16:creationId xmlns:a16="http://schemas.microsoft.com/office/drawing/2014/main" id="{2AECCE65-1BFF-4003-8C94-3A110167CA80}"/>
              </a:ext>
            </a:extLst>
          </p:cNvPr>
          <p:cNvSpPr/>
          <p:nvPr/>
        </p:nvSpPr>
        <p:spPr>
          <a:xfrm>
            <a:off x="3661914" y="2146059"/>
            <a:ext cx="910086" cy="289408"/>
          </a:xfrm>
          <a:prstGeom prst="chevron">
            <a:avLst>
              <a:gd name="adj" fmla="val 34202"/>
            </a:avLst>
          </a:prstGeom>
          <a:solidFill>
            <a:srgbClr val="7A004E"/>
          </a:solidFill>
          <a:ln>
            <a:solidFill>
              <a:srgbClr val="9000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defTabSz="685800">
              <a:lnSpc>
                <a:spcPts val="1200"/>
              </a:lnSpc>
            </a:pPr>
            <a:r>
              <a:rPr lang="fr-FR" sz="1200" b="1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Transition</a:t>
            </a:r>
          </a:p>
        </p:txBody>
      </p:sp>
      <p:sp>
        <p:nvSpPr>
          <p:cNvPr id="39" name="Triangle isocèle 38">
            <a:extLst>
              <a:ext uri="{FF2B5EF4-FFF2-40B4-BE49-F238E27FC236}">
                <a16:creationId xmlns:a16="http://schemas.microsoft.com/office/drawing/2014/main" id="{5A76E5C7-BF2E-4A8D-9A92-30D9810D77BA}"/>
              </a:ext>
            </a:extLst>
          </p:cNvPr>
          <p:cNvSpPr/>
          <p:nvPr/>
        </p:nvSpPr>
        <p:spPr>
          <a:xfrm flipV="1">
            <a:off x="3638152" y="4111987"/>
            <a:ext cx="917579" cy="373532"/>
          </a:xfrm>
          <a:prstGeom prst="triangle">
            <a:avLst/>
          </a:prstGeom>
          <a:solidFill>
            <a:srgbClr val="FBCDEB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4BB7646A-436B-4727-A1E4-440C51271E07}"/>
              </a:ext>
            </a:extLst>
          </p:cNvPr>
          <p:cNvSpPr txBox="1"/>
          <p:nvPr/>
        </p:nvSpPr>
        <p:spPr>
          <a:xfrm>
            <a:off x="3435994" y="4536667"/>
            <a:ext cx="13619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fr-FR" sz="1200" b="1" cap="small">
                <a:solidFill>
                  <a:srgbClr val="FBCDE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Réécriture du </a:t>
            </a:r>
          </a:p>
          <a:p>
            <a:pPr algn="ctr" defTabSz="685800"/>
            <a:r>
              <a:rPr lang="fr-FR" sz="1200" b="1" cap="small">
                <a:solidFill>
                  <a:srgbClr val="FBCDE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cahier des charges</a:t>
            </a:r>
          </a:p>
        </p:txBody>
      </p:sp>
      <p:sp>
        <p:nvSpPr>
          <p:cNvPr id="41" name="Rectangle : coins arrondis 40">
            <a:extLst>
              <a:ext uri="{FF2B5EF4-FFF2-40B4-BE49-F238E27FC236}">
                <a16:creationId xmlns:a16="http://schemas.microsoft.com/office/drawing/2014/main" id="{3115E69D-8053-414A-B771-A49CB52EEA89}"/>
              </a:ext>
            </a:extLst>
          </p:cNvPr>
          <p:cNvSpPr/>
          <p:nvPr/>
        </p:nvSpPr>
        <p:spPr>
          <a:xfrm rot="5400000">
            <a:off x="3998280" y="2162701"/>
            <a:ext cx="220163" cy="672956"/>
          </a:xfrm>
          <a:prstGeom prst="roundRect">
            <a:avLst>
              <a:gd name="adj" fmla="val 50000"/>
            </a:avLst>
          </a:prstGeom>
          <a:solidFill>
            <a:srgbClr val="FBCDEB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 defTabSz="685800"/>
            <a:r>
              <a:rPr lang="fr-FR" sz="900" b="1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24 </a:t>
            </a:r>
            <a:r>
              <a:rPr lang="fr-FR" sz="900" b="1" err="1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ets</a:t>
            </a:r>
            <a:endParaRPr lang="fr-FR" sz="900" b="1">
              <a:solidFill>
                <a:prstClr val="whit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8205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Espace réservé du numéro de diapositive 4">
            <a:extLst>
              <a:ext uri="{FF2B5EF4-FFF2-40B4-BE49-F238E27FC236}">
                <a16:creationId xmlns:a16="http://schemas.microsoft.com/office/drawing/2014/main" id="{16886EAA-6364-443E-8B5B-FE706B396C2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75158" y="4759819"/>
            <a:ext cx="450668" cy="314099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685800" rtl="0" eaLnBrk="1" latinLnBrk="0" hangingPunct="1">
              <a:defRPr sz="1200" b="1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36" name="Titre 2">
            <a:extLst>
              <a:ext uri="{FF2B5EF4-FFF2-40B4-BE49-F238E27FC236}">
                <a16:creationId xmlns:a16="http://schemas.microsoft.com/office/drawing/2014/main" id="{EC7C606F-E2EE-4D25-8405-51A417632D18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-119616" y="1"/>
            <a:ext cx="8499329" cy="591107"/>
          </a:xfrm>
          <a:prstGeom prst="roundRect">
            <a:avLst>
              <a:gd name="adj" fmla="val 0"/>
            </a:avLst>
          </a:prstGeom>
          <a:noFill/>
          <a:ln>
            <a:noFill/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Ins="27000" numCol="1" anchor="ctr">
            <a:noAutofit/>
          </a:bodyPr>
          <a:lstStyle>
            <a:defPPr>
              <a:defRPr lang="fr-FR"/>
            </a:defPPr>
            <a:lvl1pPr marR="0" lvl="0" indent="0" fontAlgn="auto">
              <a:lnSpc>
                <a:spcPts val="18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small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Light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defTabSz="685800">
              <a:spcBef>
                <a:spcPct val="0"/>
              </a:spcBef>
              <a:defRPr/>
            </a:pPr>
            <a:r>
              <a:rPr lang="fr-CA" b="1">
                <a:solidFill>
                  <a:prstClr val="white"/>
                </a:solidFill>
                <a:latin typeface="Segoe UI Semibold" panose="020B0702040204020203" pitchFamily="34" charset="0"/>
                <a:ea typeface="Segoe UI Historic" panose="020B0502040204020203" pitchFamily="34" charset="0"/>
                <a:cs typeface="Segoe UI Semibold" panose="020B0702040204020203" pitchFamily="34" charset="0"/>
              </a:rPr>
              <a:t>Elle inclue 45 sites porteurs représentés à travers tout le territoire national…</a:t>
            </a:r>
          </a:p>
        </p:txBody>
      </p:sp>
      <p:grpSp>
        <p:nvGrpSpPr>
          <p:cNvPr id="2" name="Groupe 1"/>
          <p:cNvGrpSpPr/>
          <p:nvPr/>
        </p:nvGrpSpPr>
        <p:grpSpPr>
          <a:xfrm>
            <a:off x="352761" y="591108"/>
            <a:ext cx="8497867" cy="4431828"/>
            <a:chOff x="470348" y="788143"/>
            <a:chExt cx="11025855" cy="575023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46EDFB5-4573-416D-92B7-9280DDDA518D}"/>
                </a:ext>
              </a:extLst>
            </p:cNvPr>
            <p:cNvSpPr/>
            <p:nvPr/>
          </p:nvSpPr>
          <p:spPr>
            <a:xfrm>
              <a:off x="470348" y="5833402"/>
              <a:ext cx="2008171" cy="519266"/>
            </a:xfrm>
            <a:prstGeom prst="rect">
              <a:avLst/>
            </a:prstGeom>
            <a:solidFill>
              <a:sysClr val="window" lastClr="FFFFFF">
                <a:lumMod val="95000"/>
              </a:sysClr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t"/>
            <a:lstStyle/>
            <a:p>
              <a:pPr defTabSz="685800">
                <a:defRPr/>
              </a:pPr>
              <a:r>
                <a:rPr lang="fr-FR" sz="750" b="1" kern="0">
                  <a:solidFill>
                    <a:srgbClr val="F9A82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CLCC </a:t>
              </a:r>
              <a:r>
                <a:rPr lang="fr-FR" sz="750" kern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(18; 20 sites)</a:t>
              </a:r>
            </a:p>
            <a:p>
              <a:pPr defTabSz="685800">
                <a:defRPr/>
              </a:pPr>
              <a:r>
                <a:rPr lang="fr-FR" sz="750" b="1" kern="0">
                  <a:solidFill>
                    <a:srgbClr val="1A237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CHU </a:t>
              </a:r>
              <a:r>
                <a:rPr lang="fr-FR" sz="750" kern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(3 ;12 sites)</a:t>
              </a:r>
            </a:p>
            <a:p>
              <a:pPr defTabSz="685800">
                <a:defRPr/>
              </a:pPr>
              <a:r>
                <a:rPr lang="fr-FR" sz="750" b="1" kern="0">
                  <a:solidFill>
                    <a:srgbClr val="0F9D5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CH</a:t>
              </a:r>
              <a:r>
                <a:rPr lang="fr-FR" sz="750" kern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(10)</a:t>
              </a:r>
            </a:p>
            <a:p>
              <a:pPr defTabSz="685800">
                <a:defRPr/>
              </a:pPr>
              <a:endParaRPr lang="fr-FR" sz="750" kern="0">
                <a:solidFill>
                  <a:srgbClr val="F9A82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7D23903A-2DB1-45D2-9E56-F7FEBE2DEF72}"/>
                </a:ext>
              </a:extLst>
            </p:cNvPr>
            <p:cNvSpPr/>
            <p:nvPr/>
          </p:nvSpPr>
          <p:spPr>
            <a:xfrm>
              <a:off x="8129718" y="1129740"/>
              <a:ext cx="3235043" cy="463020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685800">
                <a:spcAft>
                  <a:spcPts val="225"/>
                </a:spcAft>
                <a:defRPr/>
              </a:pPr>
              <a:r>
                <a:rPr lang="fr-FR" sz="675" b="1" kern="0" cap="small">
                  <a:solidFill>
                    <a:srgbClr val="F9A82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Institut de cancérologie de lorraine – </a:t>
              </a:r>
              <a:r>
                <a:rPr lang="fr-FR" sz="675" kern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Nancy</a:t>
              </a:r>
              <a:endParaRPr lang="fr-FR" sz="675" b="1" kern="0" cap="small">
                <a:solidFill>
                  <a:srgbClr val="F9A82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defTabSz="685800">
                <a:spcAft>
                  <a:spcPts val="225"/>
                </a:spcAft>
                <a:defRPr/>
              </a:pPr>
              <a:r>
                <a:rPr lang="fr-FR" sz="675" b="1" kern="0" cap="small">
                  <a:solidFill>
                    <a:srgbClr val="F9A82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Institut Jean </a:t>
              </a:r>
              <a:r>
                <a:rPr lang="fr-FR" sz="675" b="1" kern="0" cap="small" err="1">
                  <a:solidFill>
                    <a:srgbClr val="F9A82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Godinot</a:t>
              </a:r>
              <a:r>
                <a:rPr lang="fr-FR" sz="675" b="1" kern="0" cap="small">
                  <a:solidFill>
                    <a:srgbClr val="F9A82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– </a:t>
              </a:r>
              <a:r>
                <a:rPr lang="fr-FR" sz="675" kern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Reims</a:t>
              </a:r>
            </a:p>
            <a:p>
              <a:pPr defTabSz="685800">
                <a:spcAft>
                  <a:spcPts val="225"/>
                </a:spcAft>
                <a:defRPr/>
              </a:pPr>
              <a:r>
                <a:rPr lang="fr-FR" sz="675" b="1" kern="0" cap="small">
                  <a:solidFill>
                    <a:srgbClr val="F9A82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Centre Paul Strauss –</a:t>
              </a:r>
              <a:r>
                <a:rPr lang="fr-FR" sz="675" b="1" kern="0" cap="small">
                  <a:solidFill>
                    <a:srgbClr val="F6800A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FR" sz="675" kern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Strasbourg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1407DFC0-FF27-4CA7-891D-604EFE973226}"/>
                </a:ext>
              </a:extLst>
            </p:cNvPr>
            <p:cNvSpPr/>
            <p:nvPr/>
          </p:nvSpPr>
          <p:spPr>
            <a:xfrm>
              <a:off x="8123509" y="792918"/>
              <a:ext cx="1571532" cy="275702"/>
            </a:xfrm>
            <a:prstGeom prst="roundRect">
              <a:avLst>
                <a:gd name="adj" fmla="val 16380"/>
              </a:avLst>
            </a:prstGeom>
            <a:solidFill>
              <a:srgbClr val="E7E6E6">
                <a:lumMod val="75000"/>
              </a:srgbClr>
            </a:solidFill>
            <a:ln w="12700" cap="flat" cmpd="sng" algn="ctr">
              <a:solidFill>
                <a:srgbClr val="E7E6E6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fr-FR" sz="1050" b="1" kern="0" cap="small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Grand-Est</a:t>
              </a:r>
              <a:endParaRPr lang="fr-FR" sz="825" b="1" ker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B8235642-567B-4BB7-81F5-C0F15A1BE094}"/>
                </a:ext>
              </a:extLst>
            </p:cNvPr>
            <p:cNvCxnSpPr>
              <a:cxnSpLocks/>
            </p:cNvCxnSpPr>
            <p:nvPr/>
          </p:nvCxnSpPr>
          <p:spPr>
            <a:xfrm>
              <a:off x="8161278" y="793162"/>
              <a:ext cx="0" cy="833622"/>
            </a:xfrm>
            <a:prstGeom prst="line">
              <a:avLst/>
            </a:prstGeom>
            <a:noFill/>
            <a:ln w="6350" cap="flat" cmpd="sng" algn="ctr">
              <a:solidFill>
                <a:srgbClr val="E7E6E6">
                  <a:lumMod val="75000"/>
                </a:srgbClr>
              </a:solidFill>
              <a:prstDash val="solid"/>
              <a:miter lim="800000"/>
            </a:ln>
            <a:effectLst/>
          </p:spPr>
        </p:cxn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8B214631-009A-4388-84C2-5CC19A91A395}"/>
                </a:ext>
              </a:extLst>
            </p:cNvPr>
            <p:cNvSpPr/>
            <p:nvPr/>
          </p:nvSpPr>
          <p:spPr>
            <a:xfrm>
              <a:off x="8167354" y="2312072"/>
              <a:ext cx="3328849" cy="3405668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685800">
                <a:spcAft>
                  <a:spcPts val="300"/>
                </a:spcAft>
                <a:defRPr/>
              </a:pPr>
              <a:r>
                <a:rPr lang="fr-FR" sz="675" b="1" kern="0" cap="small">
                  <a:solidFill>
                    <a:srgbClr val="F9A82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Centre Léon Bérard – </a:t>
              </a:r>
              <a:r>
                <a:rPr lang="fr-FR" sz="675" kern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Lyon</a:t>
              </a:r>
              <a:endParaRPr lang="fr-FR" sz="675" b="1" kern="0" cap="small">
                <a:solidFill>
                  <a:srgbClr val="0288D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defTabSz="685800">
                <a:spcAft>
                  <a:spcPts val="300"/>
                </a:spcAft>
                <a:defRPr/>
              </a:pPr>
              <a:r>
                <a:rPr lang="fr-FR" sz="675" b="1" kern="0" cap="small">
                  <a:solidFill>
                    <a:srgbClr val="1A237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HCL GH Nord </a:t>
              </a:r>
              <a:r>
                <a:rPr lang="fr-FR" sz="675" b="1" kern="0" cap="small">
                  <a:solidFill>
                    <a:srgbClr val="0288D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–</a:t>
              </a:r>
              <a:r>
                <a:rPr lang="fr-FR" sz="675" b="1" kern="0" cap="small">
                  <a:solidFill>
                    <a:srgbClr val="F6800A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FR" sz="675" kern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Lyon</a:t>
              </a:r>
            </a:p>
            <a:p>
              <a:pPr defTabSz="685800">
                <a:spcAft>
                  <a:spcPts val="300"/>
                </a:spcAft>
                <a:defRPr/>
              </a:pPr>
              <a:r>
                <a:rPr lang="fr-FR" sz="675" b="1" kern="0" cap="small">
                  <a:solidFill>
                    <a:srgbClr val="1A237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HCL GH Sud </a:t>
              </a:r>
              <a:r>
                <a:rPr lang="fr-FR" sz="675" b="1" kern="0" cap="small">
                  <a:solidFill>
                    <a:srgbClr val="0288D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–</a:t>
              </a:r>
              <a:r>
                <a:rPr lang="fr-FR" sz="675" b="1" kern="0" cap="small">
                  <a:solidFill>
                    <a:srgbClr val="F6800A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FR" sz="675" kern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Pierre-Bénite/Oullins/Saint-Genis Laval</a:t>
              </a:r>
            </a:p>
            <a:p>
              <a:pPr defTabSz="685800">
                <a:spcAft>
                  <a:spcPts val="300"/>
                </a:spcAft>
                <a:defRPr/>
              </a:pPr>
              <a:r>
                <a:rPr lang="fr-FR" sz="675" b="1" kern="0" cap="small">
                  <a:solidFill>
                    <a:srgbClr val="1A237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HCL GH Centre </a:t>
              </a:r>
              <a:r>
                <a:rPr lang="fr-FR" sz="675" b="1" kern="0" cap="small">
                  <a:solidFill>
                    <a:srgbClr val="0288D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–</a:t>
              </a:r>
              <a:r>
                <a:rPr lang="fr-FR" sz="675" b="1" kern="0" cap="small">
                  <a:solidFill>
                    <a:srgbClr val="F6800A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FR" sz="675" kern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Lyon</a:t>
              </a:r>
            </a:p>
            <a:p>
              <a:pPr defTabSz="685800">
                <a:spcAft>
                  <a:spcPts val="300"/>
                </a:spcAft>
                <a:defRPr/>
              </a:pPr>
              <a:r>
                <a:rPr lang="fr-FR" sz="675" b="1" kern="0" cap="small">
                  <a:solidFill>
                    <a:srgbClr val="1A237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HCL GH Est </a:t>
              </a:r>
              <a:r>
                <a:rPr lang="fr-FR" sz="675" b="1" kern="0" cap="small">
                  <a:solidFill>
                    <a:srgbClr val="0288D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–</a:t>
              </a:r>
              <a:r>
                <a:rPr lang="fr-FR" sz="675" b="1" kern="0" cap="small">
                  <a:solidFill>
                    <a:srgbClr val="F6800A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FR" sz="675" kern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Bron</a:t>
              </a:r>
            </a:p>
            <a:p>
              <a:pPr defTabSz="685800">
                <a:spcAft>
                  <a:spcPts val="300"/>
                </a:spcAft>
                <a:defRPr/>
              </a:pPr>
              <a:r>
                <a:rPr lang="fr-FR" sz="675" b="1" kern="0" cap="small">
                  <a:solidFill>
                    <a:srgbClr val="F9A82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Centre Jean Perrin – </a:t>
              </a:r>
              <a:r>
                <a:rPr lang="fr-FR" sz="675" kern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Clermont-Ferrand</a:t>
              </a:r>
            </a:p>
            <a:p>
              <a:pPr defTabSz="685800">
                <a:spcAft>
                  <a:spcPts val="300"/>
                </a:spcAft>
                <a:defRPr/>
              </a:pPr>
              <a:r>
                <a:rPr lang="fr-FR" sz="675" b="1" kern="0" cap="small">
                  <a:solidFill>
                    <a:srgbClr val="0F9D5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CH de Vienne </a:t>
              </a:r>
              <a:r>
                <a:rPr lang="fr-FR" sz="675" b="1" kern="0" cap="small">
                  <a:solidFill>
                    <a:srgbClr val="0288D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–</a:t>
              </a:r>
              <a:r>
                <a:rPr lang="fr-FR" sz="675" b="1" kern="0" cap="small">
                  <a:solidFill>
                    <a:srgbClr val="F6800A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FR" sz="675" kern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Vienne</a:t>
              </a:r>
            </a:p>
            <a:p>
              <a:pPr defTabSz="685800">
                <a:spcAft>
                  <a:spcPts val="300"/>
                </a:spcAft>
                <a:defRPr/>
              </a:pPr>
              <a:r>
                <a:rPr lang="fr-FR" sz="675" b="1" kern="0" cap="small">
                  <a:solidFill>
                    <a:srgbClr val="0F9D5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CH de Bourgoin-Jallieu </a:t>
              </a:r>
              <a:r>
                <a:rPr lang="fr-FR" sz="675" b="1" kern="0" cap="small">
                  <a:solidFill>
                    <a:srgbClr val="0288D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–</a:t>
              </a:r>
              <a:r>
                <a:rPr lang="fr-FR" sz="675" b="1" kern="0" cap="small">
                  <a:solidFill>
                    <a:srgbClr val="F6800A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FR" sz="675" kern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Bourgoin-Jallieu</a:t>
              </a:r>
            </a:p>
            <a:p>
              <a:pPr defTabSz="685800">
                <a:spcAft>
                  <a:spcPts val="300"/>
                </a:spcAft>
                <a:defRPr/>
              </a:pPr>
              <a:r>
                <a:rPr lang="fr-FR" sz="675" b="1" kern="0" cap="small">
                  <a:solidFill>
                    <a:srgbClr val="0F9D5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CH de Bourg-en-Bresse </a:t>
              </a:r>
              <a:r>
                <a:rPr lang="fr-FR" sz="675" b="1" kern="0" cap="small">
                  <a:solidFill>
                    <a:srgbClr val="0288D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–</a:t>
              </a:r>
              <a:r>
                <a:rPr lang="fr-FR" sz="675" b="1" kern="0" cap="small">
                  <a:solidFill>
                    <a:srgbClr val="F6800A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FR" sz="675" kern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Bourg-en-Bresse</a:t>
              </a:r>
            </a:p>
            <a:p>
              <a:pPr defTabSz="685800">
                <a:spcAft>
                  <a:spcPts val="300"/>
                </a:spcAft>
                <a:defRPr/>
              </a:pPr>
              <a:r>
                <a:rPr lang="fr-FR" sz="675" b="1" kern="0" cap="small">
                  <a:solidFill>
                    <a:srgbClr val="0F9D5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CH de Valence </a:t>
              </a:r>
              <a:r>
                <a:rPr lang="fr-FR" sz="675" b="1" kern="0" cap="small">
                  <a:solidFill>
                    <a:srgbClr val="0288D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–</a:t>
              </a:r>
              <a:r>
                <a:rPr lang="fr-FR" sz="675" b="1" kern="0" cap="small">
                  <a:solidFill>
                    <a:srgbClr val="F6800A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FR" sz="675" kern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Valence</a:t>
              </a:r>
            </a:p>
            <a:p>
              <a:pPr defTabSz="685800">
                <a:spcAft>
                  <a:spcPts val="300"/>
                </a:spcAft>
                <a:defRPr/>
              </a:pPr>
              <a:r>
                <a:rPr lang="fr-FR" sz="675" b="1" kern="0" cap="small">
                  <a:solidFill>
                    <a:srgbClr val="0F9D5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CH de Montélimar </a:t>
              </a:r>
              <a:r>
                <a:rPr lang="fr-FR" sz="675" b="1" kern="0" cap="small">
                  <a:solidFill>
                    <a:srgbClr val="0288D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–</a:t>
              </a:r>
              <a:r>
                <a:rPr lang="fr-FR" sz="675" b="1" kern="0" cap="small">
                  <a:solidFill>
                    <a:srgbClr val="F6800A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FR" sz="675" kern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Montélimar</a:t>
              </a:r>
            </a:p>
            <a:p>
              <a:pPr defTabSz="685800">
                <a:spcAft>
                  <a:spcPts val="300"/>
                </a:spcAft>
                <a:defRPr/>
              </a:pPr>
              <a:r>
                <a:rPr lang="fr-FR" sz="675" b="1" kern="0" cap="small">
                  <a:solidFill>
                    <a:srgbClr val="0F9D5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CH d’Aubenas </a:t>
              </a:r>
              <a:r>
                <a:rPr lang="fr-FR" sz="675" b="1" kern="0" cap="small">
                  <a:solidFill>
                    <a:srgbClr val="0288D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–</a:t>
              </a:r>
              <a:r>
                <a:rPr lang="fr-FR" sz="675" b="1" kern="0" cap="small">
                  <a:solidFill>
                    <a:srgbClr val="F6800A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FR" sz="675" kern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Aubenas</a:t>
              </a:r>
            </a:p>
            <a:p>
              <a:pPr defTabSz="685800">
                <a:spcAft>
                  <a:spcPts val="300"/>
                </a:spcAft>
                <a:defRPr/>
              </a:pPr>
              <a:r>
                <a:rPr lang="fr-FR" sz="675" b="1" kern="0" cap="small">
                  <a:solidFill>
                    <a:srgbClr val="0F9D5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CH de Romans </a:t>
              </a:r>
              <a:r>
                <a:rPr lang="fr-FR" sz="675" b="1" kern="0" cap="small">
                  <a:solidFill>
                    <a:srgbClr val="0288D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–</a:t>
              </a:r>
              <a:r>
                <a:rPr lang="fr-FR" sz="675" b="1" kern="0" cap="small">
                  <a:solidFill>
                    <a:srgbClr val="F6800A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FR" sz="675" kern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Romans</a:t>
              </a:r>
            </a:p>
            <a:p>
              <a:pPr defTabSz="685800">
                <a:spcAft>
                  <a:spcPts val="300"/>
                </a:spcAft>
                <a:defRPr/>
              </a:pPr>
              <a:r>
                <a:rPr lang="fr-FR" sz="675" b="1" kern="0" cap="small">
                  <a:solidFill>
                    <a:srgbClr val="C0115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Hôpital privé Drôme-Ardèche </a:t>
              </a:r>
              <a:r>
                <a:rPr lang="fr-FR" sz="675" b="1" kern="0" cap="small">
                  <a:solidFill>
                    <a:srgbClr val="0288D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–</a:t>
              </a:r>
              <a:r>
                <a:rPr lang="fr-FR" sz="675" b="1" kern="0" cap="small">
                  <a:solidFill>
                    <a:srgbClr val="F6800A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FR" sz="675" kern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Guilherand-Granges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D690131C-6C63-49C9-B132-B9370372D43E}"/>
                </a:ext>
              </a:extLst>
            </p:cNvPr>
            <p:cNvSpPr/>
            <p:nvPr/>
          </p:nvSpPr>
          <p:spPr>
            <a:xfrm>
              <a:off x="8123509" y="2380195"/>
              <a:ext cx="2316146" cy="275702"/>
            </a:xfrm>
            <a:prstGeom prst="roundRect">
              <a:avLst>
                <a:gd name="adj" fmla="val 16380"/>
              </a:avLst>
            </a:prstGeom>
            <a:solidFill>
              <a:srgbClr val="E7E6E6">
                <a:lumMod val="75000"/>
              </a:srgbClr>
            </a:solidFill>
            <a:ln w="12700" cap="flat" cmpd="sng" algn="ctr">
              <a:solidFill>
                <a:srgbClr val="E7E6E6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fr-FR" sz="1050" b="1" kern="0" cap="small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Auvergne-Rhône-Alpes</a:t>
              </a:r>
              <a:endParaRPr lang="fr-FR" sz="825" b="1" ker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A44AB796-0076-4730-AFBD-0837823032CA}"/>
                </a:ext>
              </a:extLst>
            </p:cNvPr>
            <p:cNvCxnSpPr>
              <a:cxnSpLocks/>
              <a:stCxn id="18" idx="1"/>
            </p:cNvCxnSpPr>
            <p:nvPr/>
          </p:nvCxnSpPr>
          <p:spPr>
            <a:xfrm>
              <a:off x="8123509" y="2518046"/>
              <a:ext cx="6881" cy="2795064"/>
            </a:xfrm>
            <a:prstGeom prst="line">
              <a:avLst/>
            </a:prstGeom>
            <a:noFill/>
            <a:ln w="6350" cap="flat" cmpd="sng" algn="ctr">
              <a:solidFill>
                <a:srgbClr val="E7E6E6">
                  <a:lumMod val="75000"/>
                </a:srgbClr>
              </a:solidFill>
              <a:prstDash val="solid"/>
              <a:miter lim="800000"/>
            </a:ln>
            <a:effectLst/>
          </p:spPr>
        </p:cxnSp>
        <p:pic>
          <p:nvPicPr>
            <p:cNvPr id="20" name="Graphique 19" descr="Fusée">
              <a:extLst>
                <a:ext uri="{FF2B5EF4-FFF2-40B4-BE49-F238E27FC236}">
                  <a16:creationId xmlns:a16="http://schemas.microsoft.com/office/drawing/2014/main" id="{9FCF9E90-7A40-4501-9B16-FBCF3F4007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598463" y="6185368"/>
              <a:ext cx="180000" cy="180000"/>
            </a:xfrm>
            <a:prstGeom prst="rect">
              <a:avLst/>
            </a:prstGeom>
          </p:spPr>
        </p:pic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2640312F-C44C-4D74-96DD-8FB0EDC37260}"/>
                </a:ext>
              </a:extLst>
            </p:cNvPr>
            <p:cNvSpPr/>
            <p:nvPr/>
          </p:nvSpPr>
          <p:spPr>
            <a:xfrm>
              <a:off x="8794406" y="5826285"/>
              <a:ext cx="1780972" cy="519265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685800">
                <a:spcAft>
                  <a:spcPts val="450"/>
                </a:spcAft>
                <a:defRPr/>
              </a:pPr>
              <a:r>
                <a:rPr lang="fr-FR" sz="675" b="1" kern="0" cap="small">
                  <a:solidFill>
                    <a:srgbClr val="0F9D5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CH Bastia </a:t>
              </a:r>
              <a:r>
                <a:rPr lang="fr-FR" sz="675" b="1" kern="0" cap="small">
                  <a:solidFill>
                    <a:srgbClr val="0097A7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– </a:t>
              </a:r>
              <a:r>
                <a:rPr lang="fr-FR" sz="675" kern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Bastia</a:t>
              </a:r>
            </a:p>
            <a:p>
              <a:pPr defTabSz="685800">
                <a:spcAft>
                  <a:spcPts val="450"/>
                </a:spcAft>
                <a:defRPr/>
              </a:pPr>
              <a:r>
                <a:rPr lang="fr-FR" sz="675" b="1" kern="0" cap="small">
                  <a:solidFill>
                    <a:srgbClr val="0F9D5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CH </a:t>
              </a:r>
              <a:r>
                <a:rPr lang="fr-FR" sz="675" b="1" kern="0" cap="small" err="1">
                  <a:solidFill>
                    <a:srgbClr val="0F9D5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Casteluccio</a:t>
              </a:r>
              <a:r>
                <a:rPr lang="fr-FR" sz="675" b="1" kern="0" cap="small">
                  <a:solidFill>
                    <a:srgbClr val="0F9D5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– </a:t>
              </a:r>
              <a:r>
                <a:rPr lang="fr-FR" sz="675" kern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Ajaccio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E23D894C-0398-4147-AB23-2F49E10F0B78}"/>
                </a:ext>
              </a:extLst>
            </p:cNvPr>
            <p:cNvSpPr/>
            <p:nvPr/>
          </p:nvSpPr>
          <p:spPr>
            <a:xfrm>
              <a:off x="8863372" y="5600370"/>
              <a:ext cx="1223200" cy="275702"/>
            </a:xfrm>
            <a:prstGeom prst="roundRect">
              <a:avLst>
                <a:gd name="adj" fmla="val 16380"/>
              </a:avLst>
            </a:prstGeom>
            <a:solidFill>
              <a:srgbClr val="E7E6E6">
                <a:lumMod val="75000"/>
              </a:srgbClr>
            </a:solidFill>
            <a:ln w="12700" cap="flat" cmpd="sng" algn="ctr">
              <a:solidFill>
                <a:srgbClr val="E7E6E6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fr-FR" sz="1050" b="1" kern="0" cap="small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Corse</a:t>
              </a:r>
              <a:endParaRPr lang="fr-FR" sz="825" b="1" ker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83C6B719-35BD-4541-8D9D-19263A0645AB}"/>
                </a:ext>
              </a:extLst>
            </p:cNvPr>
            <p:cNvCxnSpPr>
              <a:cxnSpLocks/>
              <a:stCxn id="22" idx="1"/>
            </p:cNvCxnSpPr>
            <p:nvPr/>
          </p:nvCxnSpPr>
          <p:spPr>
            <a:xfrm>
              <a:off x="8863372" y="5738221"/>
              <a:ext cx="0" cy="607107"/>
            </a:xfrm>
            <a:prstGeom prst="line">
              <a:avLst/>
            </a:prstGeom>
            <a:noFill/>
            <a:ln w="6350" cap="flat" cmpd="sng" algn="ctr">
              <a:solidFill>
                <a:srgbClr val="E7E6E6">
                  <a:lumMod val="75000"/>
                </a:srgbClr>
              </a:solidFill>
              <a:prstDash val="solid"/>
              <a:miter lim="800000"/>
            </a:ln>
            <a:effectLst/>
          </p:spPr>
        </p:cxn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E4628423-2A9E-49DF-BFC6-5A55B3C64990}"/>
                </a:ext>
              </a:extLst>
            </p:cNvPr>
            <p:cNvSpPr/>
            <p:nvPr/>
          </p:nvSpPr>
          <p:spPr>
            <a:xfrm>
              <a:off x="8123509" y="1756901"/>
              <a:ext cx="2336887" cy="275702"/>
            </a:xfrm>
            <a:prstGeom prst="roundRect">
              <a:avLst>
                <a:gd name="adj" fmla="val 16380"/>
              </a:avLst>
            </a:prstGeom>
            <a:solidFill>
              <a:srgbClr val="E7E6E6">
                <a:lumMod val="75000"/>
              </a:srgbClr>
            </a:solidFill>
            <a:ln w="12700" cap="flat" cmpd="sng" algn="ctr">
              <a:solidFill>
                <a:srgbClr val="E7E6E6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fr-FR" sz="1050" b="1" kern="0" cap="small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Bourgogne Franche-Comté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B9DB883D-1774-4CAD-AEFC-FF8AEA6476DE}"/>
                </a:ext>
              </a:extLst>
            </p:cNvPr>
            <p:cNvSpPr/>
            <p:nvPr/>
          </p:nvSpPr>
          <p:spPr>
            <a:xfrm>
              <a:off x="1195827" y="788143"/>
              <a:ext cx="941613" cy="275702"/>
            </a:xfrm>
            <a:prstGeom prst="roundRect">
              <a:avLst>
                <a:gd name="adj" fmla="val 16380"/>
              </a:avLst>
            </a:prstGeom>
            <a:solidFill>
              <a:srgbClr val="E7E6E6">
                <a:lumMod val="75000"/>
              </a:srgbClr>
            </a:solidFill>
            <a:ln w="12700" cap="flat" cmpd="sng" algn="ctr">
              <a:solidFill>
                <a:srgbClr val="E7E6E6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fr-FR" sz="1050" b="1" kern="0" cap="small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Bretagne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492166EB-BF36-473F-8B52-CDCBE33BEF44}"/>
                </a:ext>
              </a:extLst>
            </p:cNvPr>
            <p:cNvSpPr/>
            <p:nvPr/>
          </p:nvSpPr>
          <p:spPr>
            <a:xfrm>
              <a:off x="6096000" y="866906"/>
              <a:ext cx="1511151" cy="275702"/>
            </a:xfrm>
            <a:prstGeom prst="roundRect">
              <a:avLst>
                <a:gd name="adj" fmla="val 16380"/>
              </a:avLst>
            </a:prstGeom>
            <a:solidFill>
              <a:srgbClr val="E7E6E6">
                <a:lumMod val="75000"/>
              </a:srgbClr>
            </a:solidFill>
            <a:ln w="12700" cap="flat" cmpd="sng" algn="ctr">
              <a:solidFill>
                <a:srgbClr val="E7E6E6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fr-FR" sz="1050" b="1" kern="0" cap="small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Hauts-de-France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2DF9B77D-F5E4-443C-AC2E-9B4F31C3C283}"/>
                </a:ext>
              </a:extLst>
            </p:cNvPr>
            <p:cNvSpPr/>
            <p:nvPr/>
          </p:nvSpPr>
          <p:spPr>
            <a:xfrm>
              <a:off x="1195827" y="2717271"/>
              <a:ext cx="1262689" cy="275702"/>
            </a:xfrm>
            <a:prstGeom prst="roundRect">
              <a:avLst>
                <a:gd name="adj" fmla="val 16380"/>
              </a:avLst>
            </a:prstGeom>
            <a:solidFill>
              <a:srgbClr val="E7E6E6">
                <a:lumMod val="75000"/>
              </a:srgbClr>
            </a:solidFill>
            <a:ln w="12700" cap="flat" cmpd="sng" algn="ctr">
              <a:solidFill>
                <a:srgbClr val="E7E6E6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fr-FR" sz="1050" b="1" kern="0" cap="small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Île-de-France</a:t>
              </a: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A8417DFF-EE72-4C32-B88E-F60483354A6A}"/>
                </a:ext>
              </a:extLst>
            </p:cNvPr>
            <p:cNvSpPr/>
            <p:nvPr/>
          </p:nvSpPr>
          <p:spPr>
            <a:xfrm>
              <a:off x="3546397" y="864197"/>
              <a:ext cx="1128840" cy="275702"/>
            </a:xfrm>
            <a:prstGeom prst="roundRect">
              <a:avLst>
                <a:gd name="adj" fmla="val 16380"/>
              </a:avLst>
            </a:prstGeom>
            <a:solidFill>
              <a:srgbClr val="E7E6E6">
                <a:lumMod val="75000"/>
              </a:srgbClr>
            </a:solidFill>
            <a:ln w="12700" cap="flat" cmpd="sng" algn="ctr">
              <a:solidFill>
                <a:srgbClr val="E7E6E6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fr-FR" sz="1050" b="1" kern="0" cap="small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Normandie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26487985-428E-46BA-9A79-8333B19494A4}"/>
                </a:ext>
              </a:extLst>
            </p:cNvPr>
            <p:cNvSpPr/>
            <p:nvPr/>
          </p:nvSpPr>
          <p:spPr>
            <a:xfrm>
              <a:off x="1190602" y="5167498"/>
              <a:ext cx="1669582" cy="275702"/>
            </a:xfrm>
            <a:prstGeom prst="roundRect">
              <a:avLst>
                <a:gd name="adj" fmla="val 16380"/>
              </a:avLst>
            </a:prstGeom>
            <a:solidFill>
              <a:srgbClr val="E7E6E6">
                <a:lumMod val="75000"/>
              </a:srgbClr>
            </a:solidFill>
            <a:ln w="12700" cap="flat" cmpd="sng" algn="ctr">
              <a:solidFill>
                <a:srgbClr val="E7E6E6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fr-FR" sz="1050" b="1" kern="0" cap="small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Nouvelle Aquitaine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A9A1752D-4911-4712-A4A4-7436183E1EBD}"/>
                </a:ext>
              </a:extLst>
            </p:cNvPr>
            <p:cNvSpPr/>
            <p:nvPr/>
          </p:nvSpPr>
          <p:spPr>
            <a:xfrm>
              <a:off x="3297465" y="5551584"/>
              <a:ext cx="951859" cy="275702"/>
            </a:xfrm>
            <a:prstGeom prst="roundRect">
              <a:avLst>
                <a:gd name="adj" fmla="val 16380"/>
              </a:avLst>
            </a:prstGeom>
            <a:solidFill>
              <a:srgbClr val="E7E6E6">
                <a:lumMod val="75000"/>
              </a:srgbClr>
            </a:solidFill>
            <a:ln w="12700" cap="flat" cmpd="sng" algn="ctr">
              <a:solidFill>
                <a:srgbClr val="E7E6E6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fr-FR" sz="1050" b="1" kern="0" cap="small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Occitanie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D07DA700-D5BF-42B9-8E4D-6D82EFCF9D52}"/>
                </a:ext>
              </a:extLst>
            </p:cNvPr>
            <p:cNvSpPr/>
            <p:nvPr/>
          </p:nvSpPr>
          <p:spPr>
            <a:xfrm>
              <a:off x="1195827" y="1807437"/>
              <a:ext cx="1464822" cy="275702"/>
            </a:xfrm>
            <a:prstGeom prst="roundRect">
              <a:avLst>
                <a:gd name="adj" fmla="val 16380"/>
              </a:avLst>
            </a:prstGeom>
            <a:solidFill>
              <a:srgbClr val="E7E6E6">
                <a:lumMod val="75000"/>
              </a:srgbClr>
            </a:solidFill>
            <a:ln w="12700" cap="flat" cmpd="sng" algn="ctr">
              <a:solidFill>
                <a:srgbClr val="E7E6E6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fr-FR" sz="1050" b="1" kern="0" cap="small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Pays de la Loire</a:t>
              </a: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429703B1-0EFF-4665-86B7-86A7A837EDFA}"/>
                </a:ext>
              </a:extLst>
            </p:cNvPr>
            <p:cNvSpPr/>
            <p:nvPr/>
          </p:nvSpPr>
          <p:spPr>
            <a:xfrm>
              <a:off x="6212141" y="5615084"/>
              <a:ext cx="2449797" cy="275702"/>
            </a:xfrm>
            <a:prstGeom prst="roundRect">
              <a:avLst>
                <a:gd name="adj" fmla="val 16380"/>
              </a:avLst>
            </a:prstGeom>
            <a:solidFill>
              <a:srgbClr val="E7E6E6">
                <a:lumMod val="75000"/>
              </a:srgbClr>
            </a:solidFill>
            <a:ln w="12700" cap="flat" cmpd="sng" algn="ctr">
              <a:solidFill>
                <a:srgbClr val="E7E6E6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fr-FR" sz="1050" b="1" kern="0" cap="small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Provence-Alpes-Côte-d’Azur</a:t>
              </a: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D16844B9-008B-4B96-98AF-6578E5EC42BF}"/>
                </a:ext>
              </a:extLst>
            </p:cNvPr>
            <p:cNvSpPr/>
            <p:nvPr/>
          </p:nvSpPr>
          <p:spPr>
            <a:xfrm>
              <a:off x="8167354" y="2032602"/>
              <a:ext cx="2777706" cy="275703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685800">
                <a:spcAft>
                  <a:spcPts val="450"/>
                </a:spcAft>
                <a:defRPr/>
              </a:pPr>
              <a:r>
                <a:rPr lang="fr-FR" sz="675" b="1" kern="0" cap="small">
                  <a:solidFill>
                    <a:srgbClr val="F9A82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Centre Georges-François Leclerc – </a:t>
              </a:r>
              <a:r>
                <a:rPr lang="fr-FR" sz="675" kern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Dijon</a:t>
              </a:r>
            </a:p>
          </p:txBody>
        </p: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F95C5DF9-B969-4C9D-8930-AAD3AFB141CE}"/>
                </a:ext>
              </a:extLst>
            </p:cNvPr>
            <p:cNvSpPr/>
            <p:nvPr/>
          </p:nvSpPr>
          <p:spPr>
            <a:xfrm>
              <a:off x="1247990" y="1063845"/>
              <a:ext cx="2231177" cy="697037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685800">
                <a:spcAft>
                  <a:spcPts val="300"/>
                </a:spcAft>
                <a:defRPr/>
              </a:pPr>
              <a:r>
                <a:rPr lang="fr-FR" sz="675" b="1" kern="0" cap="small" dirty="0">
                  <a:solidFill>
                    <a:srgbClr val="1A237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CHRU Brest – </a:t>
              </a:r>
              <a:r>
                <a:rPr lang="fr-FR" sz="675" kern="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Brest</a:t>
              </a:r>
              <a:endParaRPr lang="fr-FR" sz="675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defTabSz="685800">
                <a:spcAft>
                  <a:spcPts val="300"/>
                </a:spcAft>
                <a:defRPr/>
              </a:pPr>
              <a:r>
                <a:rPr lang="fr-FR" sz="675" b="1" kern="0" cap="small" dirty="0">
                  <a:solidFill>
                    <a:srgbClr val="F9A82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Centre Eugène Marquis – </a:t>
              </a:r>
              <a:r>
                <a:rPr lang="fr-FR" sz="675" kern="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Rennes</a:t>
              </a:r>
            </a:p>
            <a:p>
              <a:pPr defTabSz="685800">
                <a:spcAft>
                  <a:spcPts val="300"/>
                </a:spcAft>
                <a:defRPr/>
              </a:pPr>
              <a:r>
                <a:rPr lang="fr-FR" sz="675" b="1" kern="0" cap="small" dirty="0">
                  <a:solidFill>
                    <a:srgbClr val="0F9D5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CH de Cornouaille </a:t>
              </a:r>
              <a:r>
                <a:rPr lang="fr-FR" sz="675" b="1" kern="0" cap="small" dirty="0">
                  <a:solidFill>
                    <a:srgbClr val="7CB34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- </a:t>
              </a:r>
              <a:r>
                <a:rPr lang="fr-FR" sz="675" kern="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Quimper</a:t>
              </a:r>
            </a:p>
          </p:txBody>
        </p:sp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D677AAD1-28CC-4EBD-8285-5414DA649265}"/>
                </a:ext>
              </a:extLst>
            </p:cNvPr>
            <p:cNvSpPr/>
            <p:nvPr/>
          </p:nvSpPr>
          <p:spPr>
            <a:xfrm>
              <a:off x="6096000" y="1141295"/>
              <a:ext cx="2001725" cy="308347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685800">
                <a:spcAft>
                  <a:spcPts val="450"/>
                </a:spcAft>
                <a:defRPr/>
              </a:pPr>
              <a:r>
                <a:rPr lang="fr-FR" sz="675" b="1" kern="0" cap="small">
                  <a:solidFill>
                    <a:srgbClr val="F9A82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Centre Oscar </a:t>
              </a:r>
              <a:r>
                <a:rPr lang="fr-FR" sz="675" b="1" kern="0" cap="small" err="1">
                  <a:solidFill>
                    <a:srgbClr val="F9A82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Lambret</a:t>
              </a:r>
              <a:r>
                <a:rPr lang="fr-FR" sz="675" b="1" kern="0" cap="small">
                  <a:solidFill>
                    <a:srgbClr val="F9A82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– </a:t>
              </a:r>
              <a:r>
                <a:rPr lang="fr-FR" sz="675" kern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Lille</a:t>
              </a:r>
              <a:endParaRPr lang="fr-FR" sz="675" b="1" ker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1048FED5-4B51-4D69-BF29-1DFE509BF053}"/>
                </a:ext>
              </a:extLst>
            </p:cNvPr>
            <p:cNvSpPr/>
            <p:nvPr/>
          </p:nvSpPr>
          <p:spPr>
            <a:xfrm>
              <a:off x="1265689" y="2654792"/>
              <a:ext cx="2213476" cy="2678050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685800">
                <a:spcAft>
                  <a:spcPts val="300"/>
                </a:spcAft>
                <a:defRPr/>
              </a:pPr>
              <a:r>
                <a:rPr lang="fr-FR" sz="675" b="1" kern="0" cap="small" dirty="0">
                  <a:solidFill>
                    <a:srgbClr val="F9A82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Institut Gustave Roussy – </a:t>
              </a:r>
              <a:r>
                <a:rPr lang="fr-FR" sz="675" kern="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Paris</a:t>
              </a:r>
            </a:p>
            <a:p>
              <a:pPr defTabSz="685800">
                <a:spcAft>
                  <a:spcPts val="300"/>
                </a:spcAft>
                <a:defRPr/>
              </a:pPr>
              <a:r>
                <a:rPr lang="fr-FR" sz="675" b="1" kern="0" cap="small" dirty="0">
                  <a:solidFill>
                    <a:srgbClr val="F9A82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Institut Curie – </a:t>
              </a:r>
              <a:r>
                <a:rPr lang="fr-FR" sz="675" kern="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Paris</a:t>
              </a:r>
            </a:p>
            <a:p>
              <a:pPr defTabSz="685800">
                <a:spcAft>
                  <a:spcPts val="300"/>
                </a:spcAft>
                <a:defRPr/>
              </a:pPr>
              <a:r>
                <a:rPr lang="fr-FR" sz="675" b="1" kern="0" cap="small" dirty="0">
                  <a:solidFill>
                    <a:srgbClr val="F9A82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Institut Curie – </a:t>
              </a:r>
              <a:r>
                <a:rPr lang="fr-FR" sz="675" kern="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Saint-Cloud</a:t>
              </a:r>
              <a:endParaRPr lang="fr-FR" sz="675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defTabSz="685800">
                <a:spcAft>
                  <a:spcPts val="300"/>
                </a:spcAft>
                <a:defRPr/>
              </a:pPr>
              <a:r>
                <a:rPr lang="fr-FR" sz="675" b="1" kern="0" cap="small" dirty="0">
                  <a:solidFill>
                    <a:srgbClr val="1A237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AP-HP – Pitié-Salpêtrière </a:t>
              </a:r>
              <a:r>
                <a:rPr lang="fr-FR" sz="675" b="1" kern="0" cap="small" dirty="0">
                  <a:solidFill>
                    <a:srgbClr val="3949AB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– </a:t>
              </a:r>
              <a:r>
                <a:rPr lang="fr-FR" sz="675" kern="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Paris</a:t>
              </a:r>
              <a:endParaRPr lang="fr-FR" sz="675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defTabSz="685800">
                <a:spcAft>
                  <a:spcPts val="300"/>
                </a:spcAft>
                <a:defRPr/>
              </a:pPr>
              <a:r>
                <a:rPr lang="fr-FR" sz="675" b="1" kern="0" cap="small" dirty="0">
                  <a:solidFill>
                    <a:srgbClr val="1A237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AP-HP</a:t>
              </a:r>
              <a:r>
                <a:rPr lang="fr-FR" sz="675" b="1" kern="0" cap="small" dirty="0">
                  <a:solidFill>
                    <a:srgbClr val="3949AB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– </a:t>
              </a:r>
              <a:r>
                <a:rPr lang="fr-FR" sz="675" b="1" kern="0" cap="small" dirty="0">
                  <a:solidFill>
                    <a:srgbClr val="1A237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Saint-Antoine</a:t>
              </a:r>
              <a:r>
                <a:rPr lang="fr-FR" sz="675" b="1" kern="0" cap="small" dirty="0">
                  <a:solidFill>
                    <a:srgbClr val="3949AB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– </a:t>
              </a:r>
              <a:r>
                <a:rPr lang="fr-FR" sz="675" kern="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Paris</a:t>
              </a:r>
              <a:endParaRPr lang="fr-FR" sz="675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defTabSz="685800">
                <a:spcAft>
                  <a:spcPts val="300"/>
                </a:spcAft>
                <a:defRPr/>
              </a:pPr>
              <a:r>
                <a:rPr lang="fr-FR" sz="675" b="1" kern="0" cap="small" dirty="0">
                  <a:solidFill>
                    <a:srgbClr val="1A237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AP-HP - Cochin</a:t>
              </a:r>
              <a:r>
                <a:rPr lang="fr-FR" sz="675" b="1" kern="0" cap="small" dirty="0">
                  <a:solidFill>
                    <a:srgbClr val="3949AB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– </a:t>
              </a:r>
              <a:r>
                <a:rPr lang="fr-FR" sz="675" kern="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Paris</a:t>
              </a:r>
              <a:endParaRPr lang="fr-FR" sz="675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defTabSz="685800">
                <a:spcAft>
                  <a:spcPts val="300"/>
                </a:spcAft>
                <a:defRPr/>
              </a:pPr>
              <a:r>
                <a:rPr lang="fr-FR" sz="675" b="1" kern="0" cap="small" dirty="0">
                  <a:solidFill>
                    <a:srgbClr val="1A237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AP-HP – HEGP </a:t>
              </a:r>
              <a:r>
                <a:rPr lang="fr-FR" sz="675" b="1" kern="0" cap="small" dirty="0">
                  <a:solidFill>
                    <a:srgbClr val="3949AB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– </a:t>
              </a:r>
              <a:r>
                <a:rPr lang="fr-FR" sz="675" kern="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Paris</a:t>
              </a:r>
            </a:p>
            <a:p>
              <a:pPr defTabSz="685800">
                <a:spcAft>
                  <a:spcPts val="300"/>
                </a:spcAft>
                <a:defRPr/>
              </a:pPr>
              <a:r>
                <a:rPr lang="fr-FR" sz="675" b="1" kern="0" cap="small" dirty="0">
                  <a:solidFill>
                    <a:srgbClr val="1A237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AP-HP – Saint-Louis </a:t>
              </a:r>
              <a:r>
                <a:rPr lang="fr-FR" sz="675" b="1" kern="0" cap="small" dirty="0">
                  <a:solidFill>
                    <a:srgbClr val="3949AB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– </a:t>
              </a:r>
              <a:r>
                <a:rPr lang="fr-FR" sz="675" kern="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Paris</a:t>
              </a:r>
              <a:endParaRPr lang="fr-FR" sz="675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defTabSz="685800">
                <a:spcAft>
                  <a:spcPts val="300"/>
                </a:spcAft>
                <a:defRPr/>
              </a:pPr>
              <a:r>
                <a:rPr lang="fr-FR" sz="675" b="1" kern="0" cap="small" dirty="0">
                  <a:solidFill>
                    <a:srgbClr val="1A237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AP-HP- Tenon </a:t>
              </a:r>
              <a:r>
                <a:rPr lang="fr-FR" sz="675" b="1" kern="0" cap="small" dirty="0">
                  <a:solidFill>
                    <a:srgbClr val="3949AB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– </a:t>
              </a:r>
              <a:r>
                <a:rPr lang="fr-FR" sz="675" kern="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Paris</a:t>
              </a:r>
              <a:endParaRPr lang="fr-FR" sz="675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defTabSz="685800">
                <a:spcAft>
                  <a:spcPts val="300"/>
                </a:spcAft>
                <a:defRPr/>
              </a:pPr>
              <a:r>
                <a:rPr lang="fr-FR" sz="675" b="1" kern="0" cap="small" dirty="0">
                  <a:solidFill>
                    <a:srgbClr val="1A237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AP-HP – Henri Mondor </a:t>
              </a:r>
              <a:r>
                <a:rPr lang="fr-FR" sz="675" b="1" kern="0" cap="small" dirty="0">
                  <a:solidFill>
                    <a:srgbClr val="3949AB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– </a:t>
              </a:r>
              <a:r>
                <a:rPr lang="fr-FR" sz="675" kern="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Créteil</a:t>
              </a:r>
            </a:p>
            <a:p>
              <a:pPr defTabSz="685800">
                <a:spcAft>
                  <a:spcPts val="300"/>
                </a:spcAft>
                <a:defRPr/>
              </a:pPr>
              <a:r>
                <a:rPr lang="fr-FR" sz="675" b="1" kern="0" cap="small" dirty="0">
                  <a:solidFill>
                    <a:srgbClr val="0097A7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Hôpital Foch </a:t>
              </a:r>
              <a:r>
                <a:rPr lang="fr-FR" sz="675" b="1" kern="0" cap="small" dirty="0">
                  <a:solidFill>
                    <a:srgbClr val="4E342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– </a:t>
              </a:r>
              <a:r>
                <a:rPr lang="fr-FR" sz="675" kern="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Suresnes</a:t>
              </a:r>
              <a:endParaRPr lang="fr-FR" sz="675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B6CA3461-C0E2-4EDA-A6C7-54716790B3E6}"/>
                </a:ext>
              </a:extLst>
            </p:cNvPr>
            <p:cNvSpPr/>
            <p:nvPr/>
          </p:nvSpPr>
          <p:spPr>
            <a:xfrm>
              <a:off x="3546397" y="1045449"/>
              <a:ext cx="3242381" cy="671555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685800">
                <a:spcAft>
                  <a:spcPts val="225"/>
                </a:spcAft>
                <a:defRPr/>
              </a:pPr>
              <a:r>
                <a:rPr lang="fr-FR" sz="675" b="1" kern="0" cap="small">
                  <a:solidFill>
                    <a:srgbClr val="F9A82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Centre Henri Becquerel – </a:t>
              </a:r>
              <a:r>
                <a:rPr lang="fr-FR" sz="675" kern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Rouen</a:t>
              </a:r>
              <a:endParaRPr lang="fr-FR" sz="675" b="1" ker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defTabSz="685800">
                <a:spcAft>
                  <a:spcPts val="225"/>
                </a:spcAft>
                <a:defRPr/>
              </a:pPr>
              <a:r>
                <a:rPr lang="fr-FR" sz="675" b="1" kern="0" cap="small">
                  <a:solidFill>
                    <a:srgbClr val="F9A82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Centre François </a:t>
              </a:r>
              <a:r>
                <a:rPr lang="fr-FR" sz="675" b="1" kern="0" cap="small" err="1">
                  <a:solidFill>
                    <a:srgbClr val="F9A82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Baclesse</a:t>
              </a:r>
              <a:r>
                <a:rPr lang="fr-FR" sz="675" b="1" kern="0" cap="small">
                  <a:solidFill>
                    <a:srgbClr val="F9A82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– </a:t>
              </a:r>
              <a:r>
                <a:rPr lang="fr-FR" sz="675" kern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Caen</a:t>
              </a:r>
            </a:p>
            <a:p>
              <a:pPr defTabSz="685800">
                <a:spcAft>
                  <a:spcPts val="225"/>
                </a:spcAft>
                <a:defRPr/>
              </a:pPr>
              <a:r>
                <a:rPr lang="fr-FR" sz="675" b="1" kern="0" cap="small">
                  <a:solidFill>
                    <a:srgbClr val="C0115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Polyclinique de la Baie - </a:t>
              </a:r>
              <a:r>
                <a:rPr lang="fr-FR" sz="675" kern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Saint-Martin-des-Champs</a:t>
              </a:r>
            </a:p>
          </p:txBody>
        </p:sp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84581E08-4888-4181-A8DB-D57A3F9911C4}"/>
                </a:ext>
              </a:extLst>
            </p:cNvPr>
            <p:cNvSpPr/>
            <p:nvPr/>
          </p:nvSpPr>
          <p:spPr>
            <a:xfrm>
              <a:off x="1267775" y="5435858"/>
              <a:ext cx="2008170" cy="302363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685800">
                <a:spcAft>
                  <a:spcPts val="450"/>
                </a:spcAft>
                <a:defRPr/>
              </a:pPr>
              <a:r>
                <a:rPr lang="fr-FR" sz="675" b="1" kern="0" cap="small">
                  <a:solidFill>
                    <a:srgbClr val="F9A82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Institut Bergonié – </a:t>
              </a:r>
              <a:r>
                <a:rPr lang="fr-FR" sz="675" kern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Bordeaux</a:t>
              </a:r>
            </a:p>
          </p:txBody>
        </p:sp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672A8E24-F089-4B9F-9B81-15A2B2891F8E}"/>
                </a:ext>
              </a:extLst>
            </p:cNvPr>
            <p:cNvSpPr/>
            <p:nvPr/>
          </p:nvSpPr>
          <p:spPr>
            <a:xfrm>
              <a:off x="3297465" y="5846103"/>
              <a:ext cx="3479719" cy="483158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685800">
                <a:spcAft>
                  <a:spcPts val="450"/>
                </a:spcAft>
                <a:defRPr/>
              </a:pPr>
              <a:r>
                <a:rPr lang="fr-FR" sz="675" b="1" kern="0" cap="small">
                  <a:solidFill>
                    <a:srgbClr val="F9A82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Institut Universitaire du Cancer de Toulouse – </a:t>
              </a:r>
              <a:r>
                <a:rPr lang="fr-FR" sz="675" kern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Toulouse</a:t>
              </a:r>
              <a:endParaRPr lang="fr-FR" sz="675" b="1" ker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defTabSz="685800">
                <a:spcAft>
                  <a:spcPts val="450"/>
                </a:spcAft>
                <a:defRPr/>
              </a:pPr>
              <a:r>
                <a:rPr lang="fr-FR" sz="675" b="1" kern="0" cap="small">
                  <a:solidFill>
                    <a:srgbClr val="F9A82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Institut du Cancer de Montpellier – </a:t>
              </a:r>
              <a:r>
                <a:rPr lang="fr-FR" sz="675" kern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Montpellier</a:t>
              </a:r>
            </a:p>
          </p:txBody>
        </p:sp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914C972C-8D72-4150-A527-A2FC3E026396}"/>
                </a:ext>
              </a:extLst>
            </p:cNvPr>
            <p:cNvSpPr/>
            <p:nvPr/>
          </p:nvSpPr>
          <p:spPr>
            <a:xfrm>
              <a:off x="1225579" y="2048004"/>
              <a:ext cx="2995912" cy="507675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685800">
                <a:spcAft>
                  <a:spcPts val="450"/>
                </a:spcAft>
                <a:defRPr/>
              </a:pPr>
              <a:r>
                <a:rPr lang="fr-FR" sz="675" b="1" kern="0" cap="small">
                  <a:solidFill>
                    <a:srgbClr val="F9A82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Institut de Cancérologie de l’Ouest – </a:t>
              </a:r>
              <a:r>
                <a:rPr lang="fr-FR" sz="675" kern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Nantes</a:t>
              </a:r>
            </a:p>
            <a:p>
              <a:pPr defTabSz="685800">
                <a:spcAft>
                  <a:spcPts val="450"/>
                </a:spcAft>
                <a:defRPr/>
              </a:pPr>
              <a:r>
                <a:rPr lang="fr-FR" sz="675" b="1" kern="0" cap="small">
                  <a:solidFill>
                    <a:srgbClr val="F9A82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Institut de Cancérologie de l’Ouest – </a:t>
              </a:r>
              <a:r>
                <a:rPr lang="fr-FR" sz="675" kern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Angers</a:t>
              </a:r>
            </a:p>
          </p:txBody>
        </p:sp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B060C4BF-CC31-4CCC-97A8-C41BC2C53DFC}"/>
                </a:ext>
              </a:extLst>
            </p:cNvPr>
            <p:cNvSpPr/>
            <p:nvPr/>
          </p:nvSpPr>
          <p:spPr>
            <a:xfrm>
              <a:off x="6212141" y="5846103"/>
              <a:ext cx="2295872" cy="519265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685800">
                <a:spcAft>
                  <a:spcPts val="450"/>
                </a:spcAft>
                <a:defRPr/>
              </a:pPr>
              <a:r>
                <a:rPr lang="fr-FR" sz="675" b="1" kern="0" cap="small">
                  <a:solidFill>
                    <a:srgbClr val="F9A82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Centre Antoine Lacassagne – </a:t>
              </a:r>
              <a:r>
                <a:rPr lang="fr-FR" sz="675" kern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Nice</a:t>
              </a:r>
            </a:p>
            <a:p>
              <a:pPr defTabSz="685800">
                <a:spcAft>
                  <a:spcPts val="450"/>
                </a:spcAft>
                <a:defRPr/>
              </a:pPr>
              <a:r>
                <a:rPr lang="fr-FR" sz="675" b="1" kern="0" cap="small">
                  <a:solidFill>
                    <a:srgbClr val="F9A82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Institut Paoli-</a:t>
              </a:r>
              <a:r>
                <a:rPr lang="fr-FR" sz="675" b="1" kern="0" cap="small" err="1">
                  <a:solidFill>
                    <a:srgbClr val="F9A82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Calmettes</a:t>
              </a:r>
              <a:r>
                <a:rPr lang="fr-FR" sz="675" b="1" kern="0" cap="small">
                  <a:solidFill>
                    <a:srgbClr val="F9A82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– </a:t>
              </a:r>
              <a:r>
                <a:rPr lang="fr-FR" sz="675" kern="0" err="1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Marseillle</a:t>
              </a:r>
              <a:endParaRPr lang="fr-FR" sz="675" ker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44" name="Connecteur droit 43">
              <a:extLst>
                <a:ext uri="{FF2B5EF4-FFF2-40B4-BE49-F238E27FC236}">
                  <a16:creationId xmlns:a16="http://schemas.microsoft.com/office/drawing/2014/main" id="{97683D7E-6E8A-461A-A825-A760BA5CC7FE}"/>
                </a:ext>
              </a:extLst>
            </p:cNvPr>
            <p:cNvCxnSpPr>
              <a:cxnSpLocks/>
              <a:stCxn id="26" idx="1"/>
            </p:cNvCxnSpPr>
            <p:nvPr/>
          </p:nvCxnSpPr>
          <p:spPr>
            <a:xfrm>
              <a:off x="6096000" y="1004757"/>
              <a:ext cx="0" cy="486534"/>
            </a:xfrm>
            <a:prstGeom prst="line">
              <a:avLst/>
            </a:prstGeom>
            <a:noFill/>
            <a:ln w="6350" cap="flat" cmpd="sng" algn="ctr">
              <a:solidFill>
                <a:srgbClr val="E7E6E6">
                  <a:lumMod val="75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45" name="Connecteur droit 44">
              <a:extLst>
                <a:ext uri="{FF2B5EF4-FFF2-40B4-BE49-F238E27FC236}">
                  <a16:creationId xmlns:a16="http://schemas.microsoft.com/office/drawing/2014/main" id="{6AB1EE33-9F9D-48AC-B79E-110AEC0549F4}"/>
                </a:ext>
              </a:extLst>
            </p:cNvPr>
            <p:cNvCxnSpPr>
              <a:cxnSpLocks/>
            </p:cNvCxnSpPr>
            <p:nvPr/>
          </p:nvCxnSpPr>
          <p:spPr>
            <a:xfrm>
              <a:off x="8118943" y="1874310"/>
              <a:ext cx="0" cy="435327"/>
            </a:xfrm>
            <a:prstGeom prst="line">
              <a:avLst/>
            </a:prstGeom>
            <a:noFill/>
            <a:ln w="6350" cap="flat" cmpd="sng" algn="ctr">
              <a:solidFill>
                <a:srgbClr val="E7E6E6">
                  <a:lumMod val="75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46" name="Connecteur droit 45">
              <a:extLst>
                <a:ext uri="{FF2B5EF4-FFF2-40B4-BE49-F238E27FC236}">
                  <a16:creationId xmlns:a16="http://schemas.microsoft.com/office/drawing/2014/main" id="{6E22BC2E-A44D-4CAF-AF77-B6B3D1E88E96}"/>
                </a:ext>
              </a:extLst>
            </p:cNvPr>
            <p:cNvCxnSpPr>
              <a:cxnSpLocks/>
            </p:cNvCxnSpPr>
            <p:nvPr/>
          </p:nvCxnSpPr>
          <p:spPr>
            <a:xfrm>
              <a:off x="1223511" y="927260"/>
              <a:ext cx="0" cy="720000"/>
            </a:xfrm>
            <a:prstGeom prst="line">
              <a:avLst/>
            </a:prstGeom>
            <a:noFill/>
            <a:ln w="6350" cap="flat" cmpd="sng" algn="ctr">
              <a:solidFill>
                <a:srgbClr val="E7E6E6">
                  <a:lumMod val="75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47" name="Connecteur droit 46">
              <a:extLst>
                <a:ext uri="{FF2B5EF4-FFF2-40B4-BE49-F238E27FC236}">
                  <a16:creationId xmlns:a16="http://schemas.microsoft.com/office/drawing/2014/main" id="{D0E6446E-93C1-4CD3-97EF-44608B130D35}"/>
                </a:ext>
              </a:extLst>
            </p:cNvPr>
            <p:cNvCxnSpPr>
              <a:cxnSpLocks/>
              <a:stCxn id="28" idx="1"/>
            </p:cNvCxnSpPr>
            <p:nvPr/>
          </p:nvCxnSpPr>
          <p:spPr>
            <a:xfrm>
              <a:off x="3546397" y="1002048"/>
              <a:ext cx="0" cy="612000"/>
            </a:xfrm>
            <a:prstGeom prst="line">
              <a:avLst/>
            </a:prstGeom>
            <a:noFill/>
            <a:ln w="6350" cap="flat" cmpd="sng" algn="ctr">
              <a:solidFill>
                <a:srgbClr val="E7E6E6">
                  <a:lumMod val="75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48" name="Connecteur droit 47">
              <a:extLst>
                <a:ext uri="{FF2B5EF4-FFF2-40B4-BE49-F238E27FC236}">
                  <a16:creationId xmlns:a16="http://schemas.microsoft.com/office/drawing/2014/main" id="{EE147088-D63A-40D2-B12C-C6AF7BD55951}"/>
                </a:ext>
              </a:extLst>
            </p:cNvPr>
            <p:cNvCxnSpPr>
              <a:cxnSpLocks/>
            </p:cNvCxnSpPr>
            <p:nvPr/>
          </p:nvCxnSpPr>
          <p:spPr>
            <a:xfrm>
              <a:off x="1223511" y="2733316"/>
              <a:ext cx="0" cy="2268000"/>
            </a:xfrm>
            <a:prstGeom prst="line">
              <a:avLst/>
            </a:prstGeom>
            <a:noFill/>
            <a:ln w="6350" cap="flat" cmpd="sng" algn="ctr">
              <a:solidFill>
                <a:srgbClr val="E7E6E6">
                  <a:lumMod val="75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49" name="Connecteur droit 48">
              <a:extLst>
                <a:ext uri="{FF2B5EF4-FFF2-40B4-BE49-F238E27FC236}">
                  <a16:creationId xmlns:a16="http://schemas.microsoft.com/office/drawing/2014/main" id="{8FFA96BA-805B-4445-A9F7-ADAFC5278CD1}"/>
                </a:ext>
              </a:extLst>
            </p:cNvPr>
            <p:cNvCxnSpPr>
              <a:cxnSpLocks/>
            </p:cNvCxnSpPr>
            <p:nvPr/>
          </p:nvCxnSpPr>
          <p:spPr>
            <a:xfrm>
              <a:off x="1223511" y="1945288"/>
              <a:ext cx="0" cy="540000"/>
            </a:xfrm>
            <a:prstGeom prst="line">
              <a:avLst/>
            </a:prstGeom>
            <a:noFill/>
            <a:ln w="6350" cap="flat" cmpd="sng" algn="ctr">
              <a:solidFill>
                <a:srgbClr val="E7E6E6">
                  <a:lumMod val="75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50" name="Connecteur droit 49">
              <a:extLst>
                <a:ext uri="{FF2B5EF4-FFF2-40B4-BE49-F238E27FC236}">
                  <a16:creationId xmlns:a16="http://schemas.microsoft.com/office/drawing/2014/main" id="{B07618DB-09FF-4597-A182-93947362EEA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22403" y="5313110"/>
              <a:ext cx="2216" cy="438945"/>
            </a:xfrm>
            <a:prstGeom prst="line">
              <a:avLst/>
            </a:prstGeom>
            <a:noFill/>
            <a:ln w="6350" cap="flat" cmpd="sng" algn="ctr">
              <a:solidFill>
                <a:srgbClr val="E7E6E6">
                  <a:lumMod val="75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51" name="Connecteur droit 50">
              <a:extLst>
                <a:ext uri="{FF2B5EF4-FFF2-40B4-BE49-F238E27FC236}">
                  <a16:creationId xmlns:a16="http://schemas.microsoft.com/office/drawing/2014/main" id="{01E5FEE6-C50B-4E6F-B91B-B5704DB44FA3}"/>
                </a:ext>
              </a:extLst>
            </p:cNvPr>
            <p:cNvCxnSpPr>
              <a:cxnSpLocks/>
              <a:stCxn id="30" idx="1"/>
            </p:cNvCxnSpPr>
            <p:nvPr/>
          </p:nvCxnSpPr>
          <p:spPr>
            <a:xfrm>
              <a:off x="3297465" y="5689435"/>
              <a:ext cx="0" cy="639826"/>
            </a:xfrm>
            <a:prstGeom prst="line">
              <a:avLst/>
            </a:prstGeom>
            <a:noFill/>
            <a:ln w="6350" cap="flat" cmpd="sng" algn="ctr">
              <a:solidFill>
                <a:srgbClr val="E7E6E6">
                  <a:lumMod val="75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52" name="Connecteur droit 51">
              <a:extLst>
                <a:ext uri="{FF2B5EF4-FFF2-40B4-BE49-F238E27FC236}">
                  <a16:creationId xmlns:a16="http://schemas.microsoft.com/office/drawing/2014/main" id="{C7DDF2CB-D70D-4601-9B91-662D0F92E252}"/>
                </a:ext>
              </a:extLst>
            </p:cNvPr>
            <p:cNvCxnSpPr>
              <a:cxnSpLocks/>
              <a:stCxn id="32" idx="1"/>
            </p:cNvCxnSpPr>
            <p:nvPr/>
          </p:nvCxnSpPr>
          <p:spPr>
            <a:xfrm>
              <a:off x="6212141" y="5752935"/>
              <a:ext cx="0" cy="639826"/>
            </a:xfrm>
            <a:prstGeom prst="line">
              <a:avLst/>
            </a:prstGeom>
            <a:noFill/>
            <a:ln w="6350" cap="flat" cmpd="sng" algn="ctr">
              <a:solidFill>
                <a:srgbClr val="E7E6E6">
                  <a:lumMod val="75000"/>
                </a:srgbClr>
              </a:solidFill>
              <a:prstDash val="solid"/>
              <a:miter lim="800000"/>
            </a:ln>
            <a:effectLst/>
          </p:spPr>
        </p:cxnSp>
        <p:pic>
          <p:nvPicPr>
            <p:cNvPr id="53" name="Graphique 52" descr="Fusée">
              <a:extLst>
                <a:ext uri="{FF2B5EF4-FFF2-40B4-BE49-F238E27FC236}">
                  <a16:creationId xmlns:a16="http://schemas.microsoft.com/office/drawing/2014/main" id="{B4129E28-3493-4713-BE40-1C61AA2057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699747" y="5907821"/>
              <a:ext cx="180000" cy="180000"/>
            </a:xfrm>
            <a:prstGeom prst="rect">
              <a:avLst/>
            </a:prstGeom>
          </p:spPr>
        </p:pic>
        <p:pic>
          <p:nvPicPr>
            <p:cNvPr id="54" name="Graphique 53" descr="Fusée">
              <a:extLst>
                <a:ext uri="{FF2B5EF4-FFF2-40B4-BE49-F238E27FC236}">
                  <a16:creationId xmlns:a16="http://schemas.microsoft.com/office/drawing/2014/main" id="{055F598E-D1A9-45EA-9053-6AE01365004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62048" y="5514329"/>
              <a:ext cx="180000" cy="180000"/>
            </a:xfrm>
            <a:prstGeom prst="rect">
              <a:avLst/>
            </a:prstGeom>
          </p:spPr>
        </p:pic>
        <p:pic>
          <p:nvPicPr>
            <p:cNvPr id="55" name="Graphique 54" descr="Fusée">
              <a:extLst>
                <a:ext uri="{FF2B5EF4-FFF2-40B4-BE49-F238E27FC236}">
                  <a16:creationId xmlns:a16="http://schemas.microsoft.com/office/drawing/2014/main" id="{AB76CBEE-7B71-4CA5-A88F-F920BD5B07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959818" y="3857538"/>
              <a:ext cx="180000" cy="180000"/>
            </a:xfrm>
            <a:prstGeom prst="rect">
              <a:avLst/>
            </a:prstGeom>
          </p:spPr>
        </p:pic>
        <p:pic>
          <p:nvPicPr>
            <p:cNvPr id="56" name="Graphique 55" descr="Fusée">
              <a:extLst>
                <a:ext uri="{FF2B5EF4-FFF2-40B4-BE49-F238E27FC236}">
                  <a16:creationId xmlns:a16="http://schemas.microsoft.com/office/drawing/2014/main" id="{E5EDDBCD-0269-45DA-8DA0-F4D5B0872E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58269" y="1522168"/>
              <a:ext cx="180000" cy="180000"/>
            </a:xfrm>
            <a:prstGeom prst="rect">
              <a:avLst/>
            </a:prstGeom>
          </p:spPr>
        </p:pic>
        <p:pic>
          <p:nvPicPr>
            <p:cNvPr id="57" name="Graphique 56" descr="Fusée">
              <a:extLst>
                <a:ext uri="{FF2B5EF4-FFF2-40B4-BE49-F238E27FC236}">
                  <a16:creationId xmlns:a16="http://schemas.microsoft.com/office/drawing/2014/main" id="{92396203-B4A9-4838-8749-3681CFEC9B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961918" y="2744817"/>
              <a:ext cx="180000" cy="180000"/>
            </a:xfrm>
            <a:prstGeom prst="rect">
              <a:avLst/>
            </a:prstGeom>
          </p:spPr>
        </p:pic>
        <p:pic>
          <p:nvPicPr>
            <p:cNvPr id="58" name="Graphique 57" descr="Fusée">
              <a:extLst>
                <a:ext uri="{FF2B5EF4-FFF2-40B4-BE49-F238E27FC236}">
                  <a16:creationId xmlns:a16="http://schemas.microsoft.com/office/drawing/2014/main" id="{D5EF38F3-196B-4246-9F52-B453426096F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60714" y="4691226"/>
              <a:ext cx="180000" cy="180000"/>
            </a:xfrm>
            <a:prstGeom prst="rect">
              <a:avLst/>
            </a:prstGeom>
          </p:spPr>
        </p:pic>
        <p:pic>
          <p:nvPicPr>
            <p:cNvPr id="59" name="Graphique 58" descr="Fusée">
              <a:extLst>
                <a:ext uri="{FF2B5EF4-FFF2-40B4-BE49-F238E27FC236}">
                  <a16:creationId xmlns:a16="http://schemas.microsoft.com/office/drawing/2014/main" id="{B00234E0-47E4-4214-9B6D-17129C682A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966422" y="2926377"/>
              <a:ext cx="180000" cy="180000"/>
            </a:xfrm>
            <a:prstGeom prst="rect">
              <a:avLst/>
            </a:prstGeom>
          </p:spPr>
        </p:pic>
        <p:pic>
          <p:nvPicPr>
            <p:cNvPr id="60" name="Graphique 59" descr="Fusée">
              <a:extLst>
                <a:ext uri="{FF2B5EF4-FFF2-40B4-BE49-F238E27FC236}">
                  <a16:creationId xmlns:a16="http://schemas.microsoft.com/office/drawing/2014/main" id="{C7C18D96-DD8F-4017-B2F1-27D1846C76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969313" y="3103257"/>
              <a:ext cx="180000" cy="180000"/>
            </a:xfrm>
            <a:prstGeom prst="rect">
              <a:avLst/>
            </a:prstGeom>
          </p:spPr>
        </p:pic>
        <p:pic>
          <p:nvPicPr>
            <p:cNvPr id="61" name="Graphique 60" descr="Fusée">
              <a:extLst>
                <a:ext uri="{FF2B5EF4-FFF2-40B4-BE49-F238E27FC236}">
                  <a16:creationId xmlns:a16="http://schemas.microsoft.com/office/drawing/2014/main" id="{2C1F103C-F599-406C-83DF-8CB7633105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966422" y="3492058"/>
              <a:ext cx="180000" cy="180000"/>
            </a:xfrm>
            <a:prstGeom prst="rect">
              <a:avLst/>
            </a:prstGeom>
          </p:spPr>
        </p:pic>
        <p:pic>
          <p:nvPicPr>
            <p:cNvPr id="62" name="Graphique 61" descr="Fusée">
              <a:extLst>
                <a:ext uri="{FF2B5EF4-FFF2-40B4-BE49-F238E27FC236}">
                  <a16:creationId xmlns:a16="http://schemas.microsoft.com/office/drawing/2014/main" id="{D4AFFB6B-7EDB-4D69-BBF0-21E40A01C7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042096" y="6175291"/>
              <a:ext cx="180000" cy="180000"/>
            </a:xfrm>
            <a:prstGeom prst="rect">
              <a:avLst/>
            </a:prstGeom>
          </p:spPr>
        </p:pic>
        <p:pic>
          <p:nvPicPr>
            <p:cNvPr id="63" name="Graphique 62" descr="Fusée">
              <a:extLst>
                <a:ext uri="{FF2B5EF4-FFF2-40B4-BE49-F238E27FC236}">
                  <a16:creationId xmlns:a16="http://schemas.microsoft.com/office/drawing/2014/main" id="{216EE2F9-E277-4002-AACF-BC0650B649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051708" y="5920091"/>
              <a:ext cx="180000" cy="180000"/>
            </a:xfrm>
            <a:prstGeom prst="rect">
              <a:avLst/>
            </a:prstGeom>
          </p:spPr>
        </p:pic>
        <p:pic>
          <p:nvPicPr>
            <p:cNvPr id="64" name="Graphique 63" descr="Fusée">
              <a:extLst>
                <a:ext uri="{FF2B5EF4-FFF2-40B4-BE49-F238E27FC236}">
                  <a16:creationId xmlns:a16="http://schemas.microsoft.com/office/drawing/2014/main" id="{AEC17F96-042F-4BF5-92EF-0B451A99C3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124925" y="6144730"/>
              <a:ext cx="180000" cy="180000"/>
            </a:xfrm>
            <a:prstGeom prst="rect">
              <a:avLst/>
            </a:prstGeom>
          </p:spPr>
        </p:pic>
        <p:pic>
          <p:nvPicPr>
            <p:cNvPr id="65" name="Graphique 64" descr="Fusée">
              <a:extLst>
                <a:ext uri="{FF2B5EF4-FFF2-40B4-BE49-F238E27FC236}">
                  <a16:creationId xmlns:a16="http://schemas.microsoft.com/office/drawing/2014/main" id="{CA2533D4-946F-40C9-98DC-C22E2F272E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60714" y="3586468"/>
              <a:ext cx="180000" cy="180000"/>
            </a:xfrm>
            <a:prstGeom prst="rect">
              <a:avLst/>
            </a:prstGeom>
          </p:spPr>
        </p:pic>
        <p:pic>
          <p:nvPicPr>
            <p:cNvPr id="66" name="Graphique 65" descr="Fusée">
              <a:extLst>
                <a:ext uri="{FF2B5EF4-FFF2-40B4-BE49-F238E27FC236}">
                  <a16:creationId xmlns:a16="http://schemas.microsoft.com/office/drawing/2014/main" id="{4D0AD46C-3A5E-4E94-B3D9-A1577460F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60714" y="4315074"/>
              <a:ext cx="180000" cy="180000"/>
            </a:xfrm>
            <a:prstGeom prst="rect">
              <a:avLst/>
            </a:prstGeom>
          </p:spPr>
        </p:pic>
        <p:pic>
          <p:nvPicPr>
            <p:cNvPr id="67" name="Graphique 66" descr="Fusée">
              <a:extLst>
                <a:ext uri="{FF2B5EF4-FFF2-40B4-BE49-F238E27FC236}">
                  <a16:creationId xmlns:a16="http://schemas.microsoft.com/office/drawing/2014/main" id="{E31B95AD-7306-424A-BE6B-E8602B6B46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60714" y="3378558"/>
              <a:ext cx="180000" cy="180000"/>
            </a:xfrm>
            <a:prstGeom prst="rect">
              <a:avLst/>
            </a:prstGeom>
          </p:spPr>
        </p:pic>
        <p:pic>
          <p:nvPicPr>
            <p:cNvPr id="68" name="Graphique 67" descr="Fusée">
              <a:extLst>
                <a:ext uri="{FF2B5EF4-FFF2-40B4-BE49-F238E27FC236}">
                  <a16:creationId xmlns:a16="http://schemas.microsoft.com/office/drawing/2014/main" id="{BBE913C6-EFB9-44BE-B0CD-F05A4CFD7F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60714" y="4108294"/>
              <a:ext cx="180000" cy="180000"/>
            </a:xfrm>
            <a:prstGeom prst="rect">
              <a:avLst/>
            </a:prstGeom>
          </p:spPr>
        </p:pic>
        <p:pic>
          <p:nvPicPr>
            <p:cNvPr id="69" name="Graphique 68" descr="Fusée">
              <a:extLst>
                <a:ext uri="{FF2B5EF4-FFF2-40B4-BE49-F238E27FC236}">
                  <a16:creationId xmlns:a16="http://schemas.microsoft.com/office/drawing/2014/main" id="{510CC1DF-1F7E-41AE-981B-9CFE76FEDE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966422" y="3291625"/>
              <a:ext cx="180000" cy="180000"/>
            </a:xfrm>
            <a:prstGeom prst="rect">
              <a:avLst/>
            </a:prstGeom>
          </p:spPr>
        </p:pic>
        <p:pic>
          <p:nvPicPr>
            <p:cNvPr id="70" name="Graphique 69" descr="Fusée">
              <a:extLst>
                <a:ext uri="{FF2B5EF4-FFF2-40B4-BE49-F238E27FC236}">
                  <a16:creationId xmlns:a16="http://schemas.microsoft.com/office/drawing/2014/main" id="{080DCF86-14E7-4710-B6C4-967B2FB3A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393290" y="1178605"/>
              <a:ext cx="180000" cy="180000"/>
            </a:xfrm>
            <a:prstGeom prst="rect">
              <a:avLst/>
            </a:prstGeom>
          </p:spPr>
        </p:pic>
        <p:pic>
          <p:nvPicPr>
            <p:cNvPr id="71" name="Graphique 70" descr="Fusée">
              <a:extLst>
                <a:ext uri="{FF2B5EF4-FFF2-40B4-BE49-F238E27FC236}">
                  <a16:creationId xmlns:a16="http://schemas.microsoft.com/office/drawing/2014/main" id="{E0AAD617-25BA-4600-97D0-0849C63A4D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393290" y="1485157"/>
              <a:ext cx="180000" cy="180000"/>
            </a:xfrm>
            <a:prstGeom prst="rect">
              <a:avLst/>
            </a:prstGeom>
          </p:spPr>
        </p:pic>
        <p:pic>
          <p:nvPicPr>
            <p:cNvPr id="72" name="Graphique 71" descr="Fusée">
              <a:extLst>
                <a:ext uri="{FF2B5EF4-FFF2-40B4-BE49-F238E27FC236}">
                  <a16:creationId xmlns:a16="http://schemas.microsoft.com/office/drawing/2014/main" id="{56D35AE1-231D-49E0-8772-1D6797E92C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58269" y="1338831"/>
              <a:ext cx="180000" cy="180000"/>
            </a:xfrm>
            <a:prstGeom prst="rect">
              <a:avLst/>
            </a:prstGeom>
          </p:spPr>
        </p:pic>
        <p:pic>
          <p:nvPicPr>
            <p:cNvPr id="73" name="Graphique 72" descr="Fusée">
              <a:extLst>
                <a:ext uri="{FF2B5EF4-FFF2-40B4-BE49-F238E27FC236}">
                  <a16:creationId xmlns:a16="http://schemas.microsoft.com/office/drawing/2014/main" id="{8D97EE69-AE24-407E-ADF6-1B48007FF0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959954" y="4049231"/>
              <a:ext cx="180000" cy="180000"/>
            </a:xfrm>
            <a:prstGeom prst="rect">
              <a:avLst/>
            </a:prstGeom>
          </p:spPr>
        </p:pic>
        <p:pic>
          <p:nvPicPr>
            <p:cNvPr id="74" name="Graphique 73" descr="Fusée">
              <a:extLst>
                <a:ext uri="{FF2B5EF4-FFF2-40B4-BE49-F238E27FC236}">
                  <a16:creationId xmlns:a16="http://schemas.microsoft.com/office/drawing/2014/main" id="{8159ECFB-2978-4028-9CE1-6A43D059E3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60621" y="2138300"/>
              <a:ext cx="180000" cy="180000"/>
            </a:xfrm>
            <a:prstGeom prst="rect">
              <a:avLst/>
            </a:prstGeom>
          </p:spPr>
        </p:pic>
        <p:pic>
          <p:nvPicPr>
            <p:cNvPr id="75" name="Graphique 74" descr="Fusée">
              <a:extLst>
                <a:ext uri="{FF2B5EF4-FFF2-40B4-BE49-F238E27FC236}">
                  <a16:creationId xmlns:a16="http://schemas.microsoft.com/office/drawing/2014/main" id="{D69137D7-7364-4428-9D34-0061145F6C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60621" y="2361597"/>
              <a:ext cx="180000" cy="180000"/>
            </a:xfrm>
            <a:prstGeom prst="rect">
              <a:avLst/>
            </a:prstGeom>
          </p:spPr>
        </p:pic>
        <p:pic>
          <p:nvPicPr>
            <p:cNvPr id="76" name="Graphique 75" descr="Fusée">
              <a:extLst>
                <a:ext uri="{FF2B5EF4-FFF2-40B4-BE49-F238E27FC236}">
                  <a16:creationId xmlns:a16="http://schemas.microsoft.com/office/drawing/2014/main" id="{6136A9B5-F765-44B8-A64F-1EDE3A6A7F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60714" y="3168027"/>
              <a:ext cx="180000" cy="180000"/>
            </a:xfrm>
            <a:prstGeom prst="rect">
              <a:avLst/>
            </a:prstGeom>
          </p:spPr>
        </p:pic>
        <p:pic>
          <p:nvPicPr>
            <p:cNvPr id="77" name="Image 76">
              <a:extLst>
                <a:ext uri="{FF2B5EF4-FFF2-40B4-BE49-F238E27FC236}">
                  <a16:creationId xmlns:a16="http://schemas.microsoft.com/office/drawing/2014/main" id="{CA614F85-EC04-4F3E-BDAB-CA81F87A1C9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566340" y="1714142"/>
              <a:ext cx="4243072" cy="3710890"/>
            </a:xfrm>
            <a:prstGeom prst="rect">
              <a:avLst/>
            </a:prstGeom>
          </p:spPr>
        </p:pic>
        <p:sp>
          <p:nvSpPr>
            <p:cNvPr id="78" name="ZoneTexte 77">
              <a:extLst>
                <a:ext uri="{FF2B5EF4-FFF2-40B4-BE49-F238E27FC236}">
                  <a16:creationId xmlns:a16="http://schemas.microsoft.com/office/drawing/2014/main" id="{9B8D04C9-75BA-40BB-8711-989F908F4819}"/>
                </a:ext>
              </a:extLst>
            </p:cNvPr>
            <p:cNvSpPr txBox="1"/>
            <p:nvPr/>
          </p:nvSpPr>
          <p:spPr>
            <a:xfrm>
              <a:off x="1594392" y="5819569"/>
              <a:ext cx="1409701" cy="7188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>
                <a:defRPr/>
              </a:pPr>
              <a:r>
                <a:rPr lang="fr-FR" sz="750" b="1" kern="0">
                  <a:solidFill>
                    <a:srgbClr val="0097A7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ESPIC</a:t>
              </a:r>
              <a:r>
                <a:rPr lang="fr-FR" sz="750" kern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(1)</a:t>
              </a:r>
            </a:p>
            <a:p>
              <a:pPr defTabSz="685800">
                <a:defRPr/>
              </a:pPr>
              <a:r>
                <a:rPr lang="fr-FR" sz="750" b="1" kern="0">
                  <a:solidFill>
                    <a:srgbClr val="C2185B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Privé</a:t>
              </a:r>
              <a:r>
                <a:rPr lang="fr-FR" sz="750" kern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(2)</a:t>
              </a:r>
            </a:p>
            <a:p>
              <a:pPr defTabSz="685800">
                <a:defRPr/>
              </a:pPr>
              <a:r>
                <a:rPr lang="fr-FR" sz="750" kern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fr-FR" sz="750" b="1" kern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Sites pilotes</a:t>
              </a:r>
            </a:p>
            <a:p>
              <a:pPr defTabSz="685800">
                <a:defRPr/>
              </a:pPr>
              <a:endParaRPr lang="fr-FR" sz="750" ker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688899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Espace réservé du numéro de diapositive 4">
            <a:extLst>
              <a:ext uri="{FF2B5EF4-FFF2-40B4-BE49-F238E27FC236}">
                <a16:creationId xmlns:a16="http://schemas.microsoft.com/office/drawing/2014/main" id="{16886EAA-6364-443E-8B5B-FE706B396C2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75158" y="4759819"/>
            <a:ext cx="450668" cy="314099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685800" rtl="0" eaLnBrk="1" latinLnBrk="0" hangingPunct="1">
              <a:defRPr sz="1200" b="1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36" name="Titre 2">
            <a:extLst>
              <a:ext uri="{FF2B5EF4-FFF2-40B4-BE49-F238E27FC236}">
                <a16:creationId xmlns:a16="http://schemas.microsoft.com/office/drawing/2014/main" id="{EC7C606F-E2EE-4D25-8405-51A417632D18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-156600" y="-38312"/>
            <a:ext cx="8499329" cy="591107"/>
          </a:xfrm>
          <a:prstGeom prst="roundRect">
            <a:avLst>
              <a:gd name="adj" fmla="val 0"/>
            </a:avLst>
          </a:prstGeom>
          <a:noFill/>
          <a:ln>
            <a:noFill/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Ins="27000" numCol="1" anchor="ctr">
            <a:noAutofit/>
          </a:bodyPr>
          <a:lstStyle>
            <a:defPPr>
              <a:defRPr lang="fr-FR"/>
            </a:defPPr>
            <a:lvl1pPr marR="0" lvl="0" indent="0" fontAlgn="auto">
              <a:lnSpc>
                <a:spcPts val="18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small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Light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ct val="0"/>
              </a:spcBef>
              <a:defRPr/>
            </a:pPr>
            <a:r>
              <a:rPr lang="fr-CA" b="1">
                <a:solidFill>
                  <a:prstClr val="white"/>
                </a:solidFill>
                <a:latin typeface="Segoe UI Semibold" panose="020B0702040204020203" pitchFamily="34" charset="0"/>
                <a:ea typeface="Segoe UI Historic" panose="020B0502040204020203" pitchFamily="34" charset="0"/>
                <a:cs typeface="Segoe UI Semibold" panose="020B0702040204020203" pitchFamily="34" charset="0"/>
              </a:rPr>
              <a:t>Le parcours est structuré en 3 séquences de soins…</a:t>
            </a:r>
          </a:p>
        </p:txBody>
      </p:sp>
      <p:sp>
        <p:nvSpPr>
          <p:cNvPr id="134" name="Rectangle : coins arrondis 133">
            <a:extLst>
              <a:ext uri="{FF2B5EF4-FFF2-40B4-BE49-F238E27FC236}">
                <a16:creationId xmlns:a16="http://schemas.microsoft.com/office/drawing/2014/main" id="{E8F4694B-E217-4559-AF19-CB8CEA70AB15}"/>
              </a:ext>
            </a:extLst>
          </p:cNvPr>
          <p:cNvSpPr/>
          <p:nvPr/>
        </p:nvSpPr>
        <p:spPr>
          <a:xfrm>
            <a:off x="154076" y="1045765"/>
            <a:ext cx="2653092" cy="1475249"/>
          </a:xfrm>
          <a:prstGeom prst="roundRect">
            <a:avLst>
              <a:gd name="adj" fmla="val 5381"/>
            </a:avLst>
          </a:prstGeom>
          <a:solidFill>
            <a:srgbClr val="EFC3C9"/>
          </a:solidFill>
          <a:ln>
            <a:solidFill>
              <a:srgbClr val="EFC3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35" name="Rectangle : coins arrondis 134">
            <a:extLst>
              <a:ext uri="{FF2B5EF4-FFF2-40B4-BE49-F238E27FC236}">
                <a16:creationId xmlns:a16="http://schemas.microsoft.com/office/drawing/2014/main" id="{AE2157D6-3D86-4FBB-82F1-BDAAAA0A130C}"/>
              </a:ext>
            </a:extLst>
          </p:cNvPr>
          <p:cNvSpPr/>
          <p:nvPr/>
        </p:nvSpPr>
        <p:spPr>
          <a:xfrm>
            <a:off x="698313" y="961946"/>
            <a:ext cx="1790297" cy="205740"/>
          </a:xfrm>
          <a:prstGeom prst="roundRect">
            <a:avLst>
              <a:gd name="adj" fmla="val 50000"/>
            </a:avLst>
          </a:prstGeom>
          <a:solidFill>
            <a:srgbClr val="C23147"/>
          </a:solidFill>
          <a:ln>
            <a:solidFill>
              <a:srgbClr val="C231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cap="small">
                <a:latin typeface="Segoe UI Light" panose="020B0502040204020203" pitchFamily="34" charset="0"/>
                <a:cs typeface="Segoe UI Light" panose="020B0502040204020203" pitchFamily="34" charset="0"/>
              </a:rPr>
              <a:t>Séquence 1</a:t>
            </a:r>
          </a:p>
        </p:txBody>
      </p:sp>
      <p:sp>
        <p:nvSpPr>
          <p:cNvPr id="136" name="Rectangle : coins arrondis 135">
            <a:extLst>
              <a:ext uri="{FF2B5EF4-FFF2-40B4-BE49-F238E27FC236}">
                <a16:creationId xmlns:a16="http://schemas.microsoft.com/office/drawing/2014/main" id="{5D9E459A-F5DB-4092-BF62-F7988664511A}"/>
              </a:ext>
            </a:extLst>
          </p:cNvPr>
          <p:cNvSpPr/>
          <p:nvPr/>
        </p:nvSpPr>
        <p:spPr>
          <a:xfrm>
            <a:off x="275201" y="1413703"/>
            <a:ext cx="2636520" cy="33528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Mise en lien des acteurs de soins</a:t>
            </a:r>
          </a:p>
        </p:txBody>
      </p:sp>
      <p:sp>
        <p:nvSpPr>
          <p:cNvPr id="137" name="Rectangle : coins arrondis 136">
            <a:extLst>
              <a:ext uri="{FF2B5EF4-FFF2-40B4-BE49-F238E27FC236}">
                <a16:creationId xmlns:a16="http://schemas.microsoft.com/office/drawing/2014/main" id="{93C43405-81B5-4CAD-8FFA-82A4A90AF2A9}"/>
              </a:ext>
            </a:extLst>
          </p:cNvPr>
          <p:cNvSpPr/>
          <p:nvPr/>
        </p:nvSpPr>
        <p:spPr>
          <a:xfrm>
            <a:off x="1018151" y="1236266"/>
            <a:ext cx="1150620" cy="205740"/>
          </a:xfrm>
          <a:prstGeom prst="roundRect">
            <a:avLst>
              <a:gd name="adj" fmla="val 5000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cap="small">
                <a:solidFill>
                  <a:srgbClr val="C23147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Primoprescription </a:t>
            </a:r>
          </a:p>
        </p:txBody>
      </p:sp>
      <p:sp>
        <p:nvSpPr>
          <p:cNvPr id="138" name="Rectangle : coins arrondis 137">
            <a:extLst>
              <a:ext uri="{FF2B5EF4-FFF2-40B4-BE49-F238E27FC236}">
                <a16:creationId xmlns:a16="http://schemas.microsoft.com/office/drawing/2014/main" id="{5B31959C-8C10-4DC2-A7B4-90EAA0C2EA04}"/>
              </a:ext>
            </a:extLst>
          </p:cNvPr>
          <p:cNvSpPr/>
          <p:nvPr/>
        </p:nvSpPr>
        <p:spPr>
          <a:xfrm>
            <a:off x="462960" y="1875728"/>
            <a:ext cx="2204423" cy="3352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fr-FR" sz="825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Mettre en place la thérapie orale</a:t>
            </a:r>
            <a:endParaRPr lang="fr-FR" sz="90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1" name="Rectangle : coins arrondis 140">
            <a:extLst>
              <a:ext uri="{FF2B5EF4-FFF2-40B4-BE49-F238E27FC236}">
                <a16:creationId xmlns:a16="http://schemas.microsoft.com/office/drawing/2014/main" id="{211A0EF7-B1DD-423C-B9C0-6D308D71A986}"/>
              </a:ext>
            </a:extLst>
          </p:cNvPr>
          <p:cNvSpPr/>
          <p:nvPr/>
        </p:nvSpPr>
        <p:spPr>
          <a:xfrm>
            <a:off x="3106853" y="1045765"/>
            <a:ext cx="2689066" cy="1475249"/>
          </a:xfrm>
          <a:prstGeom prst="roundRect">
            <a:avLst>
              <a:gd name="adj" fmla="val 5381"/>
            </a:avLst>
          </a:prstGeom>
          <a:solidFill>
            <a:srgbClr val="FFECB7"/>
          </a:solidFill>
          <a:ln>
            <a:solidFill>
              <a:srgbClr val="FFEC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42" name="Rectangle : coins arrondis 141">
            <a:extLst>
              <a:ext uri="{FF2B5EF4-FFF2-40B4-BE49-F238E27FC236}">
                <a16:creationId xmlns:a16="http://schemas.microsoft.com/office/drawing/2014/main" id="{7F04B168-C737-4BA8-834B-006CD7F18CA2}"/>
              </a:ext>
            </a:extLst>
          </p:cNvPr>
          <p:cNvSpPr/>
          <p:nvPr/>
        </p:nvSpPr>
        <p:spPr>
          <a:xfrm>
            <a:off x="3677434" y="961946"/>
            <a:ext cx="1790297" cy="205740"/>
          </a:xfrm>
          <a:prstGeom prst="roundRect">
            <a:avLst>
              <a:gd name="adj" fmla="val 50000"/>
            </a:avLst>
          </a:prstGeom>
          <a:solidFill>
            <a:srgbClr val="AB9702"/>
          </a:solidFill>
          <a:ln>
            <a:solidFill>
              <a:srgbClr val="AB97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cap="small">
                <a:latin typeface="Segoe UI Light" panose="020B0502040204020203" pitchFamily="34" charset="0"/>
                <a:cs typeface="Segoe UI Light" panose="020B0502040204020203" pitchFamily="34" charset="0"/>
              </a:rPr>
              <a:t>Séquence 2</a:t>
            </a:r>
          </a:p>
        </p:txBody>
      </p:sp>
      <p:sp>
        <p:nvSpPr>
          <p:cNvPr id="143" name="Rectangle : coins arrondis 142">
            <a:extLst>
              <a:ext uri="{FF2B5EF4-FFF2-40B4-BE49-F238E27FC236}">
                <a16:creationId xmlns:a16="http://schemas.microsoft.com/office/drawing/2014/main" id="{88750584-44B3-4A0A-BF8C-34827EAB514D}"/>
              </a:ext>
            </a:extLst>
          </p:cNvPr>
          <p:cNvSpPr/>
          <p:nvPr/>
        </p:nvSpPr>
        <p:spPr>
          <a:xfrm>
            <a:off x="3837354" y="1251505"/>
            <a:ext cx="1470458" cy="1774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AB97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cap="small">
                <a:solidFill>
                  <a:srgbClr val="AB970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Suivi proximal</a:t>
            </a:r>
          </a:p>
        </p:txBody>
      </p:sp>
      <p:sp>
        <p:nvSpPr>
          <p:cNvPr id="144" name="Rectangle : coins arrondis 143">
            <a:extLst>
              <a:ext uri="{FF2B5EF4-FFF2-40B4-BE49-F238E27FC236}">
                <a16:creationId xmlns:a16="http://schemas.microsoft.com/office/drawing/2014/main" id="{0ED0626A-4FFB-4F6E-B5B2-65B9E4D2C3C7}"/>
              </a:ext>
            </a:extLst>
          </p:cNvPr>
          <p:cNvSpPr/>
          <p:nvPr/>
        </p:nvSpPr>
        <p:spPr>
          <a:xfrm>
            <a:off x="3460140" y="1912263"/>
            <a:ext cx="2204423" cy="485999"/>
          </a:xfrm>
          <a:prstGeom prst="roundRect">
            <a:avLst/>
          </a:prstGeom>
          <a:solidFill>
            <a:schemeClr val="bg1"/>
          </a:solidFill>
          <a:ln>
            <a:solidFill>
              <a:srgbClr val="AB97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fr-FR" sz="825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Garantir l’observance du patient et la surveillance des effets indésirables</a:t>
            </a:r>
            <a:endParaRPr lang="fr-FR" sz="90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7" name="Rectangle : coins arrondis 146">
            <a:extLst>
              <a:ext uri="{FF2B5EF4-FFF2-40B4-BE49-F238E27FC236}">
                <a16:creationId xmlns:a16="http://schemas.microsoft.com/office/drawing/2014/main" id="{BC6B5762-77F8-4E05-ABDF-3D81E3EADF33}"/>
              </a:ext>
            </a:extLst>
          </p:cNvPr>
          <p:cNvSpPr/>
          <p:nvPr/>
        </p:nvSpPr>
        <p:spPr>
          <a:xfrm>
            <a:off x="3263952" y="1438739"/>
            <a:ext cx="2400611" cy="33528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Suivi coordonné ville-hôpital du patient et partage des informations de prise en charge</a:t>
            </a:r>
          </a:p>
        </p:txBody>
      </p:sp>
      <p:sp>
        <p:nvSpPr>
          <p:cNvPr id="148" name="Rectangle : coins arrondis 147">
            <a:extLst>
              <a:ext uri="{FF2B5EF4-FFF2-40B4-BE49-F238E27FC236}">
                <a16:creationId xmlns:a16="http://schemas.microsoft.com/office/drawing/2014/main" id="{E8700758-954C-488E-B279-ECD15462D562}"/>
              </a:ext>
            </a:extLst>
          </p:cNvPr>
          <p:cNvSpPr/>
          <p:nvPr/>
        </p:nvSpPr>
        <p:spPr>
          <a:xfrm>
            <a:off x="6056616" y="1045765"/>
            <a:ext cx="2714383" cy="1475249"/>
          </a:xfrm>
          <a:prstGeom prst="roundRect">
            <a:avLst>
              <a:gd name="adj" fmla="val 5381"/>
            </a:avLst>
          </a:prstGeom>
          <a:solidFill>
            <a:srgbClr val="C8F2F4"/>
          </a:solidFill>
          <a:ln>
            <a:solidFill>
              <a:srgbClr val="C8F2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49" name="Rectangle : coins arrondis 148">
            <a:extLst>
              <a:ext uri="{FF2B5EF4-FFF2-40B4-BE49-F238E27FC236}">
                <a16:creationId xmlns:a16="http://schemas.microsoft.com/office/drawing/2014/main" id="{11301614-F115-4DC1-9253-88A7C3F3C5D9}"/>
              </a:ext>
            </a:extLst>
          </p:cNvPr>
          <p:cNvSpPr/>
          <p:nvPr/>
        </p:nvSpPr>
        <p:spPr>
          <a:xfrm>
            <a:off x="6654000" y="958966"/>
            <a:ext cx="1790297" cy="205740"/>
          </a:xfrm>
          <a:prstGeom prst="roundRect">
            <a:avLst>
              <a:gd name="adj" fmla="val 50000"/>
            </a:avLst>
          </a:prstGeom>
          <a:solidFill>
            <a:srgbClr val="1D8B91"/>
          </a:solidFill>
          <a:ln>
            <a:solidFill>
              <a:srgbClr val="1D8B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cap="small">
                <a:latin typeface="Segoe UI Light" panose="020B0502040204020203" pitchFamily="34" charset="0"/>
                <a:cs typeface="Segoe UI Light" panose="020B0502040204020203" pitchFamily="34" charset="0"/>
              </a:rPr>
              <a:t>Séquence 3</a:t>
            </a:r>
          </a:p>
        </p:txBody>
      </p:sp>
      <p:sp>
        <p:nvSpPr>
          <p:cNvPr id="150" name="Rectangle : coins arrondis 149">
            <a:extLst>
              <a:ext uri="{FF2B5EF4-FFF2-40B4-BE49-F238E27FC236}">
                <a16:creationId xmlns:a16="http://schemas.microsoft.com/office/drawing/2014/main" id="{D1966F34-8626-47CB-8304-C5411E11E1B1}"/>
              </a:ext>
            </a:extLst>
          </p:cNvPr>
          <p:cNvSpPr/>
          <p:nvPr/>
        </p:nvSpPr>
        <p:spPr>
          <a:xfrm>
            <a:off x="6813920" y="1233435"/>
            <a:ext cx="1470458" cy="1774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1D8B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cap="small">
                <a:solidFill>
                  <a:srgbClr val="44546A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Suivi Distal</a:t>
            </a:r>
            <a:endParaRPr lang="fr-FR" sz="900" b="1" cap="small">
              <a:solidFill>
                <a:srgbClr val="AB9702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51" name="Rectangle : coins arrondis 150">
            <a:extLst>
              <a:ext uri="{FF2B5EF4-FFF2-40B4-BE49-F238E27FC236}">
                <a16:creationId xmlns:a16="http://schemas.microsoft.com/office/drawing/2014/main" id="{49AF159B-F56F-4C93-A9A4-7751824FE572}"/>
              </a:ext>
            </a:extLst>
          </p:cNvPr>
          <p:cNvSpPr/>
          <p:nvPr/>
        </p:nvSpPr>
        <p:spPr>
          <a:xfrm>
            <a:off x="6446938" y="1946679"/>
            <a:ext cx="2204423" cy="335280"/>
          </a:xfrm>
          <a:prstGeom prst="roundRect">
            <a:avLst/>
          </a:prstGeom>
          <a:solidFill>
            <a:schemeClr val="bg1"/>
          </a:solidFill>
          <a:ln>
            <a:solidFill>
              <a:srgbClr val="1D8B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fr-FR" sz="825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Autonomiser le patient dans la prise de son traitement</a:t>
            </a:r>
            <a:endParaRPr lang="fr-FR" sz="90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54" name="Rectangle : coins arrondis 153">
            <a:extLst>
              <a:ext uri="{FF2B5EF4-FFF2-40B4-BE49-F238E27FC236}">
                <a16:creationId xmlns:a16="http://schemas.microsoft.com/office/drawing/2014/main" id="{E6A014AE-160D-4A7D-BF5F-2C1C98A7183F}"/>
              </a:ext>
            </a:extLst>
          </p:cNvPr>
          <p:cNvSpPr/>
          <p:nvPr/>
        </p:nvSpPr>
        <p:spPr>
          <a:xfrm>
            <a:off x="6048401" y="1410872"/>
            <a:ext cx="2818936" cy="33528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Suivi allégé du patient par l’équipe hospitalière/Transition vers les professionnels de ville</a:t>
            </a:r>
          </a:p>
        </p:txBody>
      </p:sp>
      <p:sp>
        <p:nvSpPr>
          <p:cNvPr id="155" name="Rectangle : coins arrondis 154">
            <a:extLst>
              <a:ext uri="{FF2B5EF4-FFF2-40B4-BE49-F238E27FC236}">
                <a16:creationId xmlns:a16="http://schemas.microsoft.com/office/drawing/2014/main" id="{B3DBB167-489E-4DF4-8F50-1F527B503A74}"/>
              </a:ext>
            </a:extLst>
          </p:cNvPr>
          <p:cNvSpPr/>
          <p:nvPr/>
        </p:nvSpPr>
        <p:spPr>
          <a:xfrm>
            <a:off x="789564" y="2448860"/>
            <a:ext cx="1390083" cy="205740"/>
          </a:xfrm>
          <a:prstGeom prst="roundRect">
            <a:avLst>
              <a:gd name="adj" fmla="val 50000"/>
            </a:avLst>
          </a:prstGeom>
          <a:solidFill>
            <a:srgbClr val="C23147"/>
          </a:solidFill>
          <a:ln>
            <a:solidFill>
              <a:srgbClr val="C231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cap="small">
                <a:latin typeface="Segoe UI Light" panose="020B0502040204020203" pitchFamily="34" charset="0"/>
                <a:cs typeface="Segoe UI Light" panose="020B0502040204020203" pitchFamily="34" charset="0"/>
              </a:rPr>
              <a:t>1 cycle de traitement</a:t>
            </a:r>
          </a:p>
        </p:txBody>
      </p:sp>
      <p:pic>
        <p:nvPicPr>
          <p:cNvPr id="161" name="Picture 2" descr="objectifs">
            <a:extLst>
              <a:ext uri="{FF2B5EF4-FFF2-40B4-BE49-F238E27FC236}">
                <a16:creationId xmlns:a16="http://schemas.microsoft.com/office/drawing/2014/main" id="{31B0223C-D0DD-4003-ADA3-70AFBF97D1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33" y="1900002"/>
            <a:ext cx="297180" cy="297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2" name="Picture 2" descr="objectifs">
            <a:extLst>
              <a:ext uri="{FF2B5EF4-FFF2-40B4-BE49-F238E27FC236}">
                <a16:creationId xmlns:a16="http://schemas.microsoft.com/office/drawing/2014/main" id="{AD1869D2-4F51-42FC-97F9-F13C62D7A6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9970" y="1986826"/>
            <a:ext cx="297180" cy="297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" name="Picture 2" descr="objectifs">
            <a:extLst>
              <a:ext uri="{FF2B5EF4-FFF2-40B4-BE49-F238E27FC236}">
                <a16:creationId xmlns:a16="http://schemas.microsoft.com/office/drawing/2014/main" id="{A99A102A-CFE2-4A5B-A155-5060BD62E4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2299" y="1955701"/>
            <a:ext cx="297180" cy="297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7" name="Rectangle : coins arrondis 166">
            <a:extLst>
              <a:ext uri="{FF2B5EF4-FFF2-40B4-BE49-F238E27FC236}">
                <a16:creationId xmlns:a16="http://schemas.microsoft.com/office/drawing/2014/main" id="{9D72BD7B-AAC5-4DC3-B209-4BCFD8010959}"/>
              </a:ext>
            </a:extLst>
          </p:cNvPr>
          <p:cNvSpPr/>
          <p:nvPr/>
        </p:nvSpPr>
        <p:spPr>
          <a:xfrm>
            <a:off x="1168532" y="1810196"/>
            <a:ext cx="793282" cy="137547"/>
          </a:xfrm>
          <a:prstGeom prst="roundRect">
            <a:avLst>
              <a:gd name="adj" fmla="val 50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cap="small">
                <a:latin typeface="Segoe UI Light" panose="020B0502040204020203" pitchFamily="34" charset="0"/>
                <a:cs typeface="Segoe UI Light" panose="020B0502040204020203" pitchFamily="34" charset="0"/>
              </a:rPr>
              <a:t>Objectif</a:t>
            </a:r>
          </a:p>
        </p:txBody>
      </p:sp>
      <p:sp>
        <p:nvSpPr>
          <p:cNvPr id="183" name="Rectangle : coins arrondis 182">
            <a:extLst>
              <a:ext uri="{FF2B5EF4-FFF2-40B4-BE49-F238E27FC236}">
                <a16:creationId xmlns:a16="http://schemas.microsoft.com/office/drawing/2014/main" id="{70540D21-B1D7-463B-A172-4D052385CF3C}"/>
              </a:ext>
            </a:extLst>
          </p:cNvPr>
          <p:cNvSpPr/>
          <p:nvPr/>
        </p:nvSpPr>
        <p:spPr>
          <a:xfrm>
            <a:off x="4156082" y="1836991"/>
            <a:ext cx="793282" cy="137547"/>
          </a:xfrm>
          <a:prstGeom prst="roundRect">
            <a:avLst>
              <a:gd name="adj" fmla="val 50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cap="small">
                <a:latin typeface="Segoe UI Light" panose="020B0502040204020203" pitchFamily="34" charset="0"/>
                <a:cs typeface="Segoe UI Light" panose="020B0502040204020203" pitchFamily="34" charset="0"/>
              </a:rPr>
              <a:t>Objectif</a:t>
            </a:r>
          </a:p>
        </p:txBody>
      </p:sp>
      <p:sp>
        <p:nvSpPr>
          <p:cNvPr id="184" name="Rectangle : coins arrondis 183">
            <a:extLst>
              <a:ext uri="{FF2B5EF4-FFF2-40B4-BE49-F238E27FC236}">
                <a16:creationId xmlns:a16="http://schemas.microsoft.com/office/drawing/2014/main" id="{D174898D-EB8C-49E9-B3FA-33049E9F3335}"/>
              </a:ext>
            </a:extLst>
          </p:cNvPr>
          <p:cNvSpPr/>
          <p:nvPr/>
        </p:nvSpPr>
        <p:spPr>
          <a:xfrm>
            <a:off x="7152509" y="1859517"/>
            <a:ext cx="793282" cy="137547"/>
          </a:xfrm>
          <a:prstGeom prst="roundRect">
            <a:avLst>
              <a:gd name="adj" fmla="val 50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cap="small">
                <a:latin typeface="Segoe UI Light" panose="020B0502040204020203" pitchFamily="34" charset="0"/>
                <a:cs typeface="Segoe UI Light" panose="020B0502040204020203" pitchFamily="34" charset="0"/>
              </a:rPr>
              <a:t>Objectif</a:t>
            </a:r>
          </a:p>
        </p:txBody>
      </p:sp>
      <p:sp>
        <p:nvSpPr>
          <p:cNvPr id="3" name="Flèche : droite 2">
            <a:extLst>
              <a:ext uri="{FF2B5EF4-FFF2-40B4-BE49-F238E27FC236}">
                <a16:creationId xmlns:a16="http://schemas.microsoft.com/office/drawing/2014/main" id="{EBB2E5A1-2F46-424B-BE2D-A03B42C0103A}"/>
              </a:ext>
            </a:extLst>
          </p:cNvPr>
          <p:cNvSpPr/>
          <p:nvPr/>
        </p:nvSpPr>
        <p:spPr>
          <a:xfrm>
            <a:off x="2840112" y="1655255"/>
            <a:ext cx="228708" cy="363474"/>
          </a:xfrm>
          <a:prstGeom prst="rightArrow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85" name="Flèche : droite 184">
            <a:extLst>
              <a:ext uri="{FF2B5EF4-FFF2-40B4-BE49-F238E27FC236}">
                <a16:creationId xmlns:a16="http://schemas.microsoft.com/office/drawing/2014/main" id="{C7F8F799-9F1C-49A4-805B-4CF382443AC8}"/>
              </a:ext>
            </a:extLst>
          </p:cNvPr>
          <p:cNvSpPr/>
          <p:nvPr/>
        </p:nvSpPr>
        <p:spPr>
          <a:xfrm>
            <a:off x="5815547" y="1634735"/>
            <a:ext cx="228708" cy="363474"/>
          </a:xfrm>
          <a:prstGeom prst="rightArrow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pic>
        <p:nvPicPr>
          <p:cNvPr id="5" name="Graphique 4" descr="Actualiser avec un remplissage uni">
            <a:extLst>
              <a:ext uri="{FF2B5EF4-FFF2-40B4-BE49-F238E27FC236}">
                <a16:creationId xmlns:a16="http://schemas.microsoft.com/office/drawing/2014/main" id="{DEB8A7DA-122A-470B-9DED-3CC626BAD81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392328">
            <a:off x="2352667" y="2663873"/>
            <a:ext cx="685800" cy="6858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84E8082-86B8-4321-85A8-0E03AA5A22F2}"/>
              </a:ext>
            </a:extLst>
          </p:cNvPr>
          <p:cNvSpPr txBox="1"/>
          <p:nvPr/>
        </p:nvSpPr>
        <p:spPr>
          <a:xfrm>
            <a:off x="1299988" y="2764399"/>
            <a:ext cx="132365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b="1">
                <a:solidFill>
                  <a:srgbClr val="C0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Renouvellement si changement thérapeutique</a:t>
            </a:r>
          </a:p>
        </p:txBody>
      </p:sp>
      <p:pic>
        <p:nvPicPr>
          <p:cNvPr id="186" name="Graphique 185" descr="Actualiser avec un remplissage uni">
            <a:extLst>
              <a:ext uri="{FF2B5EF4-FFF2-40B4-BE49-F238E27FC236}">
                <a16:creationId xmlns:a16="http://schemas.microsoft.com/office/drawing/2014/main" id="{DF47B404-D674-4F77-9B75-5CC87AD14B03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392328">
            <a:off x="5321663" y="2663873"/>
            <a:ext cx="685800" cy="685800"/>
          </a:xfrm>
          <a:prstGeom prst="rect">
            <a:avLst/>
          </a:prstGeom>
        </p:spPr>
      </p:pic>
      <p:sp>
        <p:nvSpPr>
          <p:cNvPr id="187" name="ZoneTexte 186">
            <a:extLst>
              <a:ext uri="{FF2B5EF4-FFF2-40B4-BE49-F238E27FC236}">
                <a16:creationId xmlns:a16="http://schemas.microsoft.com/office/drawing/2014/main" id="{A9771DB4-6420-4D3B-8245-F31B2B6CAC6E}"/>
              </a:ext>
            </a:extLst>
          </p:cNvPr>
          <p:cNvSpPr txBox="1"/>
          <p:nvPr/>
        </p:nvSpPr>
        <p:spPr>
          <a:xfrm>
            <a:off x="4167298" y="2833649"/>
            <a:ext cx="1323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b="1">
                <a:solidFill>
                  <a:srgbClr val="AB970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Renouvellement par décision médicale</a:t>
            </a:r>
          </a:p>
        </p:txBody>
      </p:sp>
      <p:pic>
        <p:nvPicPr>
          <p:cNvPr id="188" name="Graphique 187" descr="Actualiser avec un remplissage uni">
            <a:extLst>
              <a:ext uri="{FF2B5EF4-FFF2-40B4-BE49-F238E27FC236}">
                <a16:creationId xmlns:a16="http://schemas.microsoft.com/office/drawing/2014/main" id="{B44F16E1-A17F-4CDC-8649-06A59D490F7F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392328">
            <a:off x="8241755" y="2663873"/>
            <a:ext cx="685800" cy="685800"/>
          </a:xfrm>
          <a:prstGeom prst="rect">
            <a:avLst/>
          </a:prstGeom>
        </p:spPr>
      </p:pic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743B919A-511E-4512-B3FB-E09FA5E2A5B1}"/>
              </a:ext>
            </a:extLst>
          </p:cNvPr>
          <p:cNvSpPr/>
          <p:nvPr/>
        </p:nvSpPr>
        <p:spPr>
          <a:xfrm>
            <a:off x="3728498" y="2448860"/>
            <a:ext cx="1442637" cy="205740"/>
          </a:xfrm>
          <a:prstGeom prst="roundRect">
            <a:avLst>
              <a:gd name="adj" fmla="val 50000"/>
            </a:avLst>
          </a:prstGeom>
          <a:solidFill>
            <a:srgbClr val="AB9702"/>
          </a:solidFill>
          <a:ln>
            <a:solidFill>
              <a:srgbClr val="AB97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cap="small">
                <a:latin typeface="Segoe UI Light" panose="020B0502040204020203" pitchFamily="34" charset="0"/>
                <a:cs typeface="Segoe UI Light" panose="020B0502040204020203" pitchFamily="34" charset="0"/>
              </a:rPr>
              <a:t>3 cycles de traitement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21D62A25-EF9E-43E6-9BEF-1998D5C42157}"/>
              </a:ext>
            </a:extLst>
          </p:cNvPr>
          <p:cNvSpPr/>
          <p:nvPr/>
        </p:nvSpPr>
        <p:spPr>
          <a:xfrm>
            <a:off x="6732886" y="2448860"/>
            <a:ext cx="1442637" cy="205740"/>
          </a:xfrm>
          <a:prstGeom prst="roundRect">
            <a:avLst>
              <a:gd name="adj" fmla="val 50000"/>
            </a:avLst>
          </a:prstGeom>
          <a:solidFill>
            <a:srgbClr val="1D8B91"/>
          </a:solidFill>
          <a:ln>
            <a:solidFill>
              <a:srgbClr val="1D8B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cap="small">
                <a:latin typeface="Segoe UI Light" panose="020B0502040204020203" pitchFamily="34" charset="0"/>
                <a:cs typeface="Segoe UI Light" panose="020B0502040204020203" pitchFamily="34" charset="0"/>
              </a:rPr>
              <a:t>6 cycles de traitement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3530DF7F-CF48-49FC-AEA9-20B519E5ADE1}"/>
              </a:ext>
            </a:extLst>
          </p:cNvPr>
          <p:cNvSpPr txBox="1"/>
          <p:nvPr/>
        </p:nvSpPr>
        <p:spPr>
          <a:xfrm>
            <a:off x="7152509" y="2833649"/>
            <a:ext cx="1323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200" b="1">
                <a:solidFill>
                  <a:schemeClr val="accent2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 sz="900"/>
              <a:t>Renouvellement par décision médicale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3AF0CAE-126E-4472-86AF-B00721821D45}"/>
              </a:ext>
            </a:extLst>
          </p:cNvPr>
          <p:cNvSpPr/>
          <p:nvPr/>
        </p:nvSpPr>
        <p:spPr>
          <a:xfrm>
            <a:off x="2377656" y="3879483"/>
            <a:ext cx="4645149" cy="1054510"/>
          </a:xfrm>
          <a:prstGeom prst="roundRect">
            <a:avLst/>
          </a:prstGeom>
          <a:solidFill>
            <a:schemeClr val="bg1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1350" dirty="0">
                <a:solidFill>
                  <a:schemeClr val="tx1"/>
                </a:solidFill>
              </a:rPr>
              <a:t>Ce parcours peut être décliné sous deux modalités : </a:t>
            </a:r>
          </a:p>
          <a:p>
            <a:pPr algn="ctr"/>
            <a:endParaRPr lang="fr-FR" sz="1350" dirty="0">
              <a:solidFill>
                <a:schemeClr val="tx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8451C2F-B198-4E78-B70B-3BD562C0BD72}"/>
              </a:ext>
            </a:extLst>
          </p:cNvPr>
          <p:cNvSpPr/>
          <p:nvPr/>
        </p:nvSpPr>
        <p:spPr>
          <a:xfrm>
            <a:off x="2994050" y="4272220"/>
            <a:ext cx="1442637" cy="20574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50" dirty="0">
                <a:solidFill>
                  <a:schemeClr val="tx2"/>
                </a:solidFill>
              </a:rPr>
              <a:t>Parcours A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5F9126E3-F972-43A4-9CDA-37781E42BA43}"/>
              </a:ext>
            </a:extLst>
          </p:cNvPr>
          <p:cNvSpPr/>
          <p:nvPr/>
        </p:nvSpPr>
        <p:spPr>
          <a:xfrm>
            <a:off x="4822467" y="4272220"/>
            <a:ext cx="1442637" cy="20574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50" dirty="0">
                <a:solidFill>
                  <a:schemeClr val="tx2"/>
                </a:solidFill>
              </a:rPr>
              <a:t>Parcours B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AF9D452-C848-4017-952C-F4454CFB07CE}"/>
              </a:ext>
            </a:extLst>
          </p:cNvPr>
          <p:cNvSpPr txBox="1"/>
          <p:nvPr/>
        </p:nvSpPr>
        <p:spPr>
          <a:xfrm>
            <a:off x="2994050" y="4479425"/>
            <a:ext cx="144263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350" cap="small" dirty="0">
                <a:solidFill>
                  <a:schemeClr val="tx2"/>
                </a:solidFill>
              </a:rPr>
              <a:t>Dispensation en ville 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08CE50D7-FEAB-4F71-98C0-D1F4FBB101F2}"/>
              </a:ext>
            </a:extLst>
          </p:cNvPr>
          <p:cNvSpPr txBox="1"/>
          <p:nvPr/>
        </p:nvSpPr>
        <p:spPr>
          <a:xfrm>
            <a:off x="4800722" y="4477960"/>
            <a:ext cx="144263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cap="small">
                <a:solidFill>
                  <a:schemeClr val="tx2"/>
                </a:solidFill>
              </a:defRPr>
            </a:lvl1pPr>
          </a:lstStyle>
          <a:p>
            <a:r>
              <a:rPr lang="fr-FR" sz="1350" dirty="0"/>
              <a:t>Rétrocession hospitalière</a:t>
            </a:r>
          </a:p>
        </p:txBody>
      </p:sp>
      <p:pic>
        <p:nvPicPr>
          <p:cNvPr id="42" name="Image 41">
            <a:extLst>
              <a:ext uri="{FF2B5EF4-FFF2-40B4-BE49-F238E27FC236}">
                <a16:creationId xmlns:a16="http://schemas.microsoft.com/office/drawing/2014/main" id="{D185E812-0F4F-451E-8B00-AFC7DF3AAA55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223" y="4065207"/>
            <a:ext cx="614366" cy="623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546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Espace réservé du numéro de diapositive 4">
            <a:extLst>
              <a:ext uri="{FF2B5EF4-FFF2-40B4-BE49-F238E27FC236}">
                <a16:creationId xmlns:a16="http://schemas.microsoft.com/office/drawing/2014/main" id="{16886EAA-6364-443E-8B5B-FE706B396C2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75158" y="4759819"/>
            <a:ext cx="450668" cy="314099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685800" rtl="0" eaLnBrk="1" latinLnBrk="0" hangingPunct="1">
              <a:defRPr sz="1200" b="1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36" name="Titre 2">
            <a:extLst>
              <a:ext uri="{FF2B5EF4-FFF2-40B4-BE49-F238E27FC236}">
                <a16:creationId xmlns:a16="http://schemas.microsoft.com/office/drawing/2014/main" id="{EC7C606F-E2EE-4D25-8405-51A417632D18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-156600" y="-38312"/>
            <a:ext cx="8499329" cy="591107"/>
          </a:xfrm>
          <a:prstGeom prst="roundRect">
            <a:avLst>
              <a:gd name="adj" fmla="val 0"/>
            </a:avLst>
          </a:prstGeom>
          <a:noFill/>
          <a:ln>
            <a:noFill/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Ins="27000" numCol="1" anchor="ctr">
            <a:noAutofit/>
          </a:bodyPr>
          <a:lstStyle>
            <a:defPPr>
              <a:defRPr lang="fr-FR"/>
            </a:defPPr>
            <a:lvl1pPr marR="0" lvl="0" indent="0" fontAlgn="auto">
              <a:lnSpc>
                <a:spcPts val="18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small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Light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defTabSz="685800">
              <a:spcBef>
                <a:spcPct val="0"/>
              </a:spcBef>
              <a:defRPr/>
            </a:pPr>
            <a:r>
              <a:rPr lang="fr-CA" b="1">
                <a:solidFill>
                  <a:prstClr val="white"/>
                </a:solidFill>
                <a:latin typeface="Segoe UI Semibold" panose="020B0702040204020203" pitchFamily="34" charset="0"/>
                <a:ea typeface="Segoe UI Historic" panose="020B0502040204020203" pitchFamily="34" charset="0"/>
                <a:cs typeface="Segoe UI Semibold" panose="020B0702040204020203" pitchFamily="34" charset="0"/>
              </a:rPr>
              <a:t>… et implique différents acteurs pour la prise en charge</a:t>
            </a: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14C4B3F1-9648-4DD6-B223-9D1DAA36EA24}"/>
              </a:ext>
            </a:extLst>
          </p:cNvPr>
          <p:cNvSpPr/>
          <p:nvPr/>
        </p:nvSpPr>
        <p:spPr>
          <a:xfrm>
            <a:off x="1106339" y="1798733"/>
            <a:ext cx="2814368" cy="2027616"/>
          </a:xfrm>
          <a:prstGeom prst="roundRect">
            <a:avLst>
              <a:gd name="adj" fmla="val 3609"/>
            </a:avLst>
          </a:prstGeom>
          <a:solidFill>
            <a:schemeClr val="bg1"/>
          </a:solidFill>
          <a:ln w="9525">
            <a:solidFill>
              <a:schemeClr val="accent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 sz="1350">
              <a:solidFill>
                <a:prstClr val="whit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C79822F-C5AD-4244-9C8A-59065E72ED5B}"/>
              </a:ext>
            </a:extLst>
          </p:cNvPr>
          <p:cNvSpPr/>
          <p:nvPr/>
        </p:nvSpPr>
        <p:spPr>
          <a:xfrm>
            <a:off x="1230344" y="1673991"/>
            <a:ext cx="2568515" cy="249484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fr-FR" sz="1350">
                <a:solidFill>
                  <a:prstClr val="white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Au sein des sites hospitaliers</a:t>
            </a:r>
          </a:p>
        </p:txBody>
      </p:sp>
      <p:sp>
        <p:nvSpPr>
          <p:cNvPr id="39" name="Rectangle : coins arrondis 38">
            <a:extLst>
              <a:ext uri="{FF2B5EF4-FFF2-40B4-BE49-F238E27FC236}">
                <a16:creationId xmlns:a16="http://schemas.microsoft.com/office/drawing/2014/main" id="{D8FD8A68-D8EF-4032-9B65-FA4B2009729A}"/>
              </a:ext>
            </a:extLst>
          </p:cNvPr>
          <p:cNvSpPr/>
          <p:nvPr/>
        </p:nvSpPr>
        <p:spPr>
          <a:xfrm>
            <a:off x="5018419" y="1798733"/>
            <a:ext cx="2814368" cy="2027616"/>
          </a:xfrm>
          <a:prstGeom prst="roundRect">
            <a:avLst>
              <a:gd name="adj" fmla="val 3609"/>
            </a:avLst>
          </a:prstGeom>
          <a:solidFill>
            <a:schemeClr val="bg1"/>
          </a:solidFill>
          <a:ln w="9525">
            <a:solidFill>
              <a:schemeClr val="accent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 sz="1350">
              <a:solidFill>
                <a:prstClr val="whit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D507AFD3-0401-47C7-A1AF-32ABE23B576A}"/>
              </a:ext>
            </a:extLst>
          </p:cNvPr>
          <p:cNvSpPr/>
          <p:nvPr/>
        </p:nvSpPr>
        <p:spPr>
          <a:xfrm>
            <a:off x="5147815" y="1673991"/>
            <a:ext cx="2568515" cy="24948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fr-FR" sz="1350">
                <a:solidFill>
                  <a:prstClr val="white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En ville</a:t>
            </a:r>
          </a:p>
        </p:txBody>
      </p:sp>
      <p:pic>
        <p:nvPicPr>
          <p:cNvPr id="41" name="Picture 10" descr="Image associée">
            <a:extLst>
              <a:ext uri="{FF2B5EF4-FFF2-40B4-BE49-F238E27FC236}">
                <a16:creationId xmlns:a16="http://schemas.microsoft.com/office/drawing/2014/main" id="{F23B1BF4-BD78-4E19-AAE2-7A4E1EF6A5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477876" y="2162689"/>
            <a:ext cx="423451" cy="423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16" descr="Résultat de recherche d'images pour &quot;doctor icon&quot;">
            <a:extLst>
              <a:ext uri="{FF2B5EF4-FFF2-40B4-BE49-F238E27FC236}">
                <a16:creationId xmlns:a16="http://schemas.microsoft.com/office/drawing/2014/main" id="{8E10DBB5-BE94-4FA2-BB9F-7AFAF0310F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889" b="95556" l="9778" r="89778">
                        <a14:foregroundMark x1="37333" y1="4889" x2="37333" y2="4889"/>
                        <a14:foregroundMark x1="36444" y1="10222" x2="36444" y2="10222"/>
                        <a14:foregroundMark x1="28444" y1="5778" x2="28444" y2="5778"/>
                        <a14:foregroundMark x1="32889" y1="5778" x2="32889" y2="5778"/>
                        <a14:foregroundMark x1="32889" y1="5778" x2="32889" y2="5778"/>
                        <a14:foregroundMark x1="34667" y1="6667" x2="34667" y2="6667"/>
                        <a14:foregroundMark x1="39556" y1="95556" x2="39556" y2="95556"/>
                        <a14:foregroundMark x1="11111" y1="79111" x2="11111" y2="79111"/>
                        <a14:foregroundMark x1="48444" y1="91111" x2="48444" y2="911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880826" y="2162689"/>
            <a:ext cx="423450" cy="42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18" descr="Résultat de recherche d'images pour &quot;doctor icon&quot;">
            <a:extLst>
              <a:ext uri="{FF2B5EF4-FFF2-40B4-BE49-F238E27FC236}">
                <a16:creationId xmlns:a16="http://schemas.microsoft.com/office/drawing/2014/main" id="{6556A5D6-A367-4681-8CBA-A5200A7A7D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6281" l="2871" r="95694">
                        <a14:foregroundMark x1="18660" y1="11983" x2="51196" y2="17769"/>
                        <a14:foregroundMark x1="50718" y1="7851" x2="55502" y2="19835"/>
                        <a14:foregroundMark x1="24879" y1="826" x2="22967" y2="413"/>
                        <a14:foregroundMark x1="34450" y1="2893" x2="24879" y2="826"/>
                        <a14:foregroundMark x1="78947" y1="92975" x2="68900" y2="61157"/>
                        <a14:foregroundMark x1="10526" y1="71901" x2="40191" y2="91736"/>
                        <a14:foregroundMark x1="12919" y1="92149" x2="63158" y2="57025"/>
                        <a14:foregroundMark x1="4306" y1="88017" x2="61244" y2="66529"/>
                        <a14:foregroundMark x1="60766" y1="67769" x2="56938" y2="95455"/>
                        <a14:foregroundMark x1="6699" y1="89256" x2="38756" y2="94215"/>
                        <a14:foregroundMark x1="8134" y1="92975" x2="67943" y2="95868"/>
                        <a14:foregroundMark x1="3349" y1="90909" x2="33014" y2="96694"/>
                        <a14:foregroundMark x1="88517" y1="85537" x2="88517" y2="85537"/>
                        <a14:foregroundMark x1="80861" y1="85950" x2="91388" y2="88017"/>
                        <a14:foregroundMark x1="89474" y1="82231" x2="77512" y2="90083"/>
                        <a14:foregroundMark x1="84211" y1="78099" x2="95694" y2="85537"/>
                        <a14:backgroundMark x1="9569" y1="41322" x2="9569" y2="41322"/>
                        <a14:backgroundMark x1="7656" y1="43802" x2="7656" y2="43802"/>
                        <a14:backgroundMark x1="3828" y1="26033" x2="3828" y2="26033"/>
                        <a14:backgroundMark x1="5742" y1="30579" x2="957" y2="22727"/>
                        <a14:backgroundMark x1="9091" y1="2066" x2="9091" y2="2066"/>
                        <a14:backgroundMark x1="16746" y1="3719" x2="16746" y2="3719"/>
                        <a14:backgroundMark x1="24402" y1="826" x2="24402" y2="826"/>
                        <a14:backgroundMark x1="26794" y1="826" x2="26794" y2="826"/>
                        <a14:backgroundMark x1="10526" y1="37603" x2="10526" y2="376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612" y="2184148"/>
            <a:ext cx="328642" cy="380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8" descr="Résultat de recherche d'images pour &quot;nurse icon&quot;">
            <a:extLst>
              <a:ext uri="{FF2B5EF4-FFF2-40B4-BE49-F238E27FC236}">
                <a16:creationId xmlns:a16="http://schemas.microsoft.com/office/drawing/2014/main" id="{15C774A3-B2EC-4658-B276-C1C3D901BF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2685" y="2147822"/>
            <a:ext cx="450550" cy="453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12" descr="Image associée">
            <a:extLst>
              <a:ext uri="{FF2B5EF4-FFF2-40B4-BE49-F238E27FC236}">
                <a16:creationId xmlns:a16="http://schemas.microsoft.com/office/drawing/2014/main" id="{EFB838B3-CF10-4BD5-A2E6-2F2331F247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0734" y="2173600"/>
            <a:ext cx="402950" cy="401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397316B-E975-4B71-AD5F-376574A64601}"/>
              </a:ext>
            </a:extLst>
          </p:cNvPr>
          <p:cNvSpPr txBox="1"/>
          <p:nvPr/>
        </p:nvSpPr>
        <p:spPr>
          <a:xfrm>
            <a:off x="1191867" y="2601005"/>
            <a:ext cx="88817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fr-FR" sz="9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Cancérologue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93A54F19-2E43-4529-9710-10C6E9ADA7E6}"/>
              </a:ext>
            </a:extLst>
          </p:cNvPr>
          <p:cNvSpPr txBox="1"/>
          <p:nvPr/>
        </p:nvSpPr>
        <p:spPr>
          <a:xfrm>
            <a:off x="2096122" y="2558304"/>
            <a:ext cx="96485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fr-FR" sz="90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Pharmacien </a:t>
            </a:r>
          </a:p>
          <a:p>
            <a:pPr algn="ctr" defTabSz="685800"/>
            <a:r>
              <a:rPr lang="fr-FR" sz="90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Hospitalier (PHH)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1EAFA42F-60EF-4B52-A5B3-4218841C1D97}"/>
              </a:ext>
            </a:extLst>
          </p:cNvPr>
          <p:cNvSpPr txBox="1"/>
          <p:nvPr/>
        </p:nvSpPr>
        <p:spPr>
          <a:xfrm>
            <a:off x="2939776" y="2617604"/>
            <a:ext cx="9648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fr-FR" sz="90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IDEC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C9392C94-0060-4248-9D24-9E9281AB4D92}"/>
              </a:ext>
            </a:extLst>
          </p:cNvPr>
          <p:cNvSpPr txBox="1"/>
          <p:nvPr/>
        </p:nvSpPr>
        <p:spPr>
          <a:xfrm>
            <a:off x="5207176" y="2601005"/>
            <a:ext cx="964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fr-FR" sz="90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Pharmacien </a:t>
            </a:r>
          </a:p>
          <a:p>
            <a:pPr algn="ctr" defTabSz="685800"/>
            <a:r>
              <a:rPr lang="fr-FR" sz="90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d’officine (PHO)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EC667810-B7C7-4158-B934-DC23B7D14C97}"/>
              </a:ext>
            </a:extLst>
          </p:cNvPr>
          <p:cNvSpPr txBox="1"/>
          <p:nvPr/>
        </p:nvSpPr>
        <p:spPr>
          <a:xfrm>
            <a:off x="6694852" y="2601005"/>
            <a:ext cx="964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fr-FR" sz="90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Médecin traitant (MT)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6D507E5-3493-4B96-8F93-740E12A048E8}"/>
              </a:ext>
            </a:extLst>
          </p:cNvPr>
          <p:cNvSpPr/>
          <p:nvPr/>
        </p:nvSpPr>
        <p:spPr>
          <a:xfrm>
            <a:off x="1191868" y="3033120"/>
            <a:ext cx="820244" cy="70833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fr-FR" sz="825">
                <a:solidFill>
                  <a:srgbClr val="246C94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Prescription et suivi médical</a:t>
            </a:r>
          </a:p>
        </p:txBody>
      </p:sp>
      <p:sp>
        <p:nvSpPr>
          <p:cNvPr id="52" name="Rectangle : coins arrondis 51">
            <a:extLst>
              <a:ext uri="{FF2B5EF4-FFF2-40B4-BE49-F238E27FC236}">
                <a16:creationId xmlns:a16="http://schemas.microsoft.com/office/drawing/2014/main" id="{12728ACB-C617-44F9-838F-13C70AC2B6D1}"/>
              </a:ext>
            </a:extLst>
          </p:cNvPr>
          <p:cNvSpPr/>
          <p:nvPr/>
        </p:nvSpPr>
        <p:spPr>
          <a:xfrm>
            <a:off x="2112086" y="3023436"/>
            <a:ext cx="820244" cy="70833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defTabSz="685800"/>
            <a:r>
              <a:rPr lang="fr-FR" sz="825">
                <a:solidFill>
                  <a:srgbClr val="246C94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Conciliation </a:t>
            </a:r>
          </a:p>
          <a:p>
            <a:pPr algn="ctr" defTabSz="685800"/>
            <a:r>
              <a:rPr lang="fr-FR" sz="825">
                <a:solidFill>
                  <a:srgbClr val="246C94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Coordination avec le PHO </a:t>
            </a:r>
          </a:p>
          <a:p>
            <a:pPr algn="ctr" defTabSz="685800"/>
            <a:r>
              <a:rPr lang="fr-FR" sz="825">
                <a:solidFill>
                  <a:srgbClr val="246C94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Rétrocession hospitalière</a:t>
            </a:r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AE0EF92A-7D4D-4C05-9E04-1642F7782209}"/>
              </a:ext>
            </a:extLst>
          </p:cNvPr>
          <p:cNvSpPr/>
          <p:nvPr/>
        </p:nvSpPr>
        <p:spPr>
          <a:xfrm>
            <a:off x="3012079" y="3022647"/>
            <a:ext cx="820244" cy="70833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defTabSz="685800"/>
            <a:r>
              <a:rPr lang="fr-FR" sz="825">
                <a:solidFill>
                  <a:srgbClr val="246C94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Suivi à distance du patient </a:t>
            </a:r>
          </a:p>
          <a:p>
            <a:pPr algn="ctr" defTabSz="685800"/>
            <a:r>
              <a:rPr lang="fr-FR" sz="825">
                <a:solidFill>
                  <a:srgbClr val="246C94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Coordination avec la ville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39A8910A-CA6C-42D9-91F2-D788D2912D3F}"/>
              </a:ext>
            </a:extLst>
          </p:cNvPr>
          <p:cNvSpPr/>
          <p:nvPr/>
        </p:nvSpPr>
        <p:spPr>
          <a:xfrm>
            <a:off x="5251309" y="3022645"/>
            <a:ext cx="876582" cy="70833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defTabSz="685800"/>
            <a:r>
              <a:rPr lang="fr-FR" sz="825">
                <a:solidFill>
                  <a:srgbClr val="5B9BD5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Conciliation </a:t>
            </a:r>
          </a:p>
          <a:p>
            <a:pPr algn="ctr" defTabSz="685800"/>
            <a:r>
              <a:rPr lang="fr-FR" sz="825">
                <a:solidFill>
                  <a:srgbClr val="5B9BD5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Coordination avec le PHH </a:t>
            </a:r>
          </a:p>
          <a:p>
            <a:pPr algn="ctr" defTabSz="685800"/>
            <a:r>
              <a:rPr lang="fr-FR" sz="825">
                <a:solidFill>
                  <a:srgbClr val="5B9BD5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Dispensation </a:t>
            </a:r>
          </a:p>
          <a:p>
            <a:pPr algn="ctr" defTabSz="685800"/>
            <a:r>
              <a:rPr lang="fr-FR" sz="825">
                <a:solidFill>
                  <a:srgbClr val="5B9BD5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Entretien patient</a:t>
            </a:r>
          </a:p>
        </p:txBody>
      </p:sp>
      <p:sp>
        <p:nvSpPr>
          <p:cNvPr id="56" name="Rectangle : coins arrondis 55">
            <a:extLst>
              <a:ext uri="{FF2B5EF4-FFF2-40B4-BE49-F238E27FC236}">
                <a16:creationId xmlns:a16="http://schemas.microsoft.com/office/drawing/2014/main" id="{4C04E32D-5AEF-4B50-B1FF-75E984EE6208}"/>
              </a:ext>
            </a:extLst>
          </p:cNvPr>
          <p:cNvSpPr/>
          <p:nvPr/>
        </p:nvSpPr>
        <p:spPr>
          <a:xfrm>
            <a:off x="6694851" y="3022645"/>
            <a:ext cx="876582" cy="70833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defTabSz="685800"/>
            <a:r>
              <a:rPr lang="fr-FR" sz="825">
                <a:solidFill>
                  <a:srgbClr val="5B9BD5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Prise en charge des effets indésirables en ville </a:t>
            </a:r>
          </a:p>
          <a:p>
            <a:pPr algn="ctr" defTabSz="685800"/>
            <a:r>
              <a:rPr lang="fr-FR" sz="825">
                <a:solidFill>
                  <a:srgbClr val="5B9BD5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Coordination avec l’IDEC</a:t>
            </a:r>
          </a:p>
        </p:txBody>
      </p:sp>
      <p:sp>
        <p:nvSpPr>
          <p:cNvPr id="58" name="Bulle narrative : ronde 57">
            <a:extLst>
              <a:ext uri="{FF2B5EF4-FFF2-40B4-BE49-F238E27FC236}">
                <a16:creationId xmlns:a16="http://schemas.microsoft.com/office/drawing/2014/main" id="{DC42322F-54EC-4E56-BEC3-1CDBEBBE8EAF}"/>
              </a:ext>
            </a:extLst>
          </p:cNvPr>
          <p:cNvSpPr/>
          <p:nvPr/>
        </p:nvSpPr>
        <p:spPr>
          <a:xfrm>
            <a:off x="6631090" y="616161"/>
            <a:ext cx="2338694" cy="994465"/>
          </a:xfrm>
          <a:prstGeom prst="wedgeEllipseCallout">
            <a:avLst>
              <a:gd name="adj1" fmla="val -53724"/>
              <a:gd name="adj2" fmla="val 40580"/>
            </a:avLst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4290" rIns="0" bIns="34290" rtlCol="0" anchor="ctr"/>
          <a:lstStyle/>
          <a:p>
            <a:pPr algn="ctr" defTabSz="685800"/>
            <a:r>
              <a:rPr lang="fr-FR" sz="900" dirty="0">
                <a:solidFill>
                  <a:prstClr val="black"/>
                </a:solidFill>
                <a:latin typeface="Segoe UI Light"/>
                <a:cs typeface="Segoe UI Light"/>
              </a:rPr>
              <a:t>Selon les parcours et les organisations, d’autres acteurs peuvent être identifiés dans la prise en charge tant en ville (IDEL), qu’à l’hôpital (IPA, secrétaire., etc.)</a:t>
            </a:r>
          </a:p>
        </p:txBody>
      </p:sp>
      <p:pic>
        <p:nvPicPr>
          <p:cNvPr id="59" name="Image 58">
            <a:extLst>
              <a:ext uri="{FF2B5EF4-FFF2-40B4-BE49-F238E27FC236}">
                <a16:creationId xmlns:a16="http://schemas.microsoft.com/office/drawing/2014/main" id="{5AD54F8A-3817-4284-8EED-7292E326A866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1237" y="489956"/>
            <a:ext cx="614366" cy="623437"/>
          </a:xfrm>
          <a:prstGeom prst="rect">
            <a:avLst/>
          </a:prstGeom>
        </p:spPr>
      </p:pic>
      <p:pic>
        <p:nvPicPr>
          <p:cNvPr id="25" name="Image 24" descr="Une image contenant personne&#10;&#10;Description générée automatiquement">
            <a:extLst>
              <a:ext uri="{FF2B5EF4-FFF2-40B4-BE49-F238E27FC236}">
                <a16:creationId xmlns:a16="http://schemas.microsoft.com/office/drawing/2014/main" id="{3D059D6A-F7D8-47E1-8950-912667AB15DF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349" y="4687444"/>
            <a:ext cx="189000" cy="189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411D5E92-468A-4140-97AA-54A76783C96C}"/>
              </a:ext>
            </a:extLst>
          </p:cNvPr>
          <p:cNvSpPr txBox="1"/>
          <p:nvPr/>
        </p:nvSpPr>
        <p:spPr>
          <a:xfrm>
            <a:off x="2261571" y="4844161"/>
            <a:ext cx="381836" cy="1731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/>
            <a:r>
              <a:rPr lang="fr-FR" sz="525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Patient</a:t>
            </a:r>
          </a:p>
        </p:txBody>
      </p:sp>
      <p:pic>
        <p:nvPicPr>
          <p:cNvPr id="27" name="Picture 18" descr="Résultat de recherche d'images pour &quot;doctor icon&quot;">
            <a:extLst>
              <a:ext uri="{FF2B5EF4-FFF2-40B4-BE49-F238E27FC236}">
                <a16:creationId xmlns:a16="http://schemas.microsoft.com/office/drawing/2014/main" id="{96A53D1F-005E-4FA4-BBD6-263F370E71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hq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96281" l="2871" r="95694">
                        <a14:foregroundMark x1="18660" y1="11983" x2="51196" y2="17769"/>
                        <a14:foregroundMark x1="50718" y1="7851" x2="55502" y2="19835"/>
                        <a14:foregroundMark x1="24879" y1="826" x2="22967" y2="413"/>
                        <a14:foregroundMark x1="34450" y1="2893" x2="24879" y2="826"/>
                        <a14:foregroundMark x1="78947" y1="92975" x2="68900" y2="61157"/>
                        <a14:foregroundMark x1="10526" y1="71901" x2="40191" y2="91736"/>
                        <a14:foregroundMark x1="12919" y1="92149" x2="63158" y2="57025"/>
                        <a14:foregroundMark x1="4306" y1="88017" x2="61244" y2="66529"/>
                        <a14:foregroundMark x1="60766" y1="67769" x2="56938" y2="95455"/>
                        <a14:foregroundMark x1="6699" y1="89256" x2="38756" y2="94215"/>
                        <a14:foregroundMark x1="8134" y1="92975" x2="67943" y2="95868"/>
                        <a14:foregroundMark x1="3349" y1="90909" x2="33014" y2="96694"/>
                        <a14:foregroundMark x1="88517" y1="85537" x2="88517" y2="85537"/>
                        <a14:foregroundMark x1="80861" y1="85950" x2="91388" y2="88017"/>
                        <a14:foregroundMark x1="89474" y1="82231" x2="77512" y2="90083"/>
                        <a14:foregroundMark x1="84211" y1="78099" x2="95694" y2="85537"/>
                        <a14:backgroundMark x1="9569" y1="41322" x2="9569" y2="41322"/>
                        <a14:backgroundMark x1="7656" y1="43802" x2="7656" y2="43802"/>
                        <a14:backgroundMark x1="3828" y1="26033" x2="3828" y2="26033"/>
                        <a14:backgroundMark x1="5742" y1="30579" x2="957" y2="22727"/>
                        <a14:backgroundMark x1="9091" y1="2066" x2="9091" y2="2066"/>
                        <a14:backgroundMark x1="16746" y1="3719" x2="16746" y2="3719"/>
                        <a14:backgroundMark x1="24402" y1="826" x2="24402" y2="826"/>
                        <a14:backgroundMark x1="26794" y1="826" x2="26794" y2="826"/>
                        <a14:backgroundMark x1="10526" y1="37603" x2="10526" y2="376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28" y="4687444"/>
            <a:ext cx="163228" cy="18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2" descr="Image associée">
            <a:extLst>
              <a:ext uri="{FF2B5EF4-FFF2-40B4-BE49-F238E27FC236}">
                <a16:creationId xmlns:a16="http://schemas.microsoft.com/office/drawing/2014/main" id="{84F3BCBD-1230-4849-8FBA-9FAB2DE021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30" y="4687444"/>
            <a:ext cx="189622" cy="18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8" descr="Résultat de recherche d'images pour &quot;nurse icon&quot;">
            <a:extLst>
              <a:ext uri="{FF2B5EF4-FFF2-40B4-BE49-F238E27FC236}">
                <a16:creationId xmlns:a16="http://schemas.microsoft.com/office/drawing/2014/main" id="{F69C99E2-5EB1-454B-B2C4-4BB012A554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725" y="4687444"/>
            <a:ext cx="187902" cy="18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0" descr="Image associée">
            <a:extLst>
              <a:ext uri="{FF2B5EF4-FFF2-40B4-BE49-F238E27FC236}">
                <a16:creationId xmlns:a16="http://schemas.microsoft.com/office/drawing/2014/main" id="{ED540AA5-D26D-47EA-9BDD-801E185D38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75" y="4687444"/>
            <a:ext cx="189000" cy="18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6" descr="Résultat de recherche d'images pour &quot;doctor icon&quot;">
            <a:extLst>
              <a:ext uri="{FF2B5EF4-FFF2-40B4-BE49-F238E27FC236}">
                <a16:creationId xmlns:a16="http://schemas.microsoft.com/office/drawing/2014/main" id="{127FBC2D-4189-45D4-BE9C-F758326323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889" b="95556" l="9778" r="89778">
                        <a14:foregroundMark x1="37333" y1="4889" x2="37333" y2="4889"/>
                        <a14:foregroundMark x1="36444" y1="10222" x2="36444" y2="10222"/>
                        <a14:foregroundMark x1="28444" y1="5778" x2="28444" y2="5778"/>
                        <a14:foregroundMark x1="32889" y1="5778" x2="32889" y2="5778"/>
                        <a14:foregroundMark x1="32889" y1="5778" x2="32889" y2="5778"/>
                        <a14:foregroundMark x1="34667" y1="6667" x2="34667" y2="6667"/>
                        <a14:foregroundMark x1="39556" y1="95556" x2="39556" y2="95556"/>
                        <a14:foregroundMark x1="11111" y1="79111" x2="11111" y2="79111"/>
                        <a14:foregroundMark x1="48444" y1="91111" x2="48444" y2="911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201" y="4687444"/>
            <a:ext cx="189000" cy="18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9987AF4F-177B-4695-8053-1912ED35FB9D}"/>
              </a:ext>
            </a:extLst>
          </p:cNvPr>
          <p:cNvSpPr txBox="1"/>
          <p:nvPr/>
        </p:nvSpPr>
        <p:spPr>
          <a:xfrm>
            <a:off x="1725389" y="4826519"/>
            <a:ext cx="54370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/>
            <a:r>
              <a:rPr lang="fr-FR" sz="525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Pharmacien d’officine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81BEC3B-079A-4F76-A701-081C7E58D9BA}"/>
              </a:ext>
            </a:extLst>
          </p:cNvPr>
          <p:cNvSpPr txBox="1"/>
          <p:nvPr/>
        </p:nvSpPr>
        <p:spPr>
          <a:xfrm>
            <a:off x="1316431" y="4832748"/>
            <a:ext cx="54370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/>
            <a:r>
              <a:rPr lang="fr-FR" sz="525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Médecin traitant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576A42E8-B440-4620-8690-FA2AA82D37D1}"/>
              </a:ext>
            </a:extLst>
          </p:cNvPr>
          <p:cNvSpPr txBox="1"/>
          <p:nvPr/>
        </p:nvSpPr>
        <p:spPr>
          <a:xfrm>
            <a:off x="896911" y="4888897"/>
            <a:ext cx="543701" cy="173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/>
            <a:r>
              <a:rPr lang="fr-FR" sz="525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IDEC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49B1F4AD-A876-4987-9635-64845F6F9A24}"/>
              </a:ext>
            </a:extLst>
          </p:cNvPr>
          <p:cNvSpPr txBox="1"/>
          <p:nvPr/>
        </p:nvSpPr>
        <p:spPr>
          <a:xfrm>
            <a:off x="497996" y="4836533"/>
            <a:ext cx="54370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/>
            <a:r>
              <a:rPr lang="fr-FR" sz="525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Pharmacien hospitalier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A0EA38ED-8608-4C10-8D7E-248A5BD4E921}"/>
              </a:ext>
            </a:extLst>
          </p:cNvPr>
          <p:cNvSpPr txBox="1"/>
          <p:nvPr/>
        </p:nvSpPr>
        <p:spPr>
          <a:xfrm>
            <a:off x="80029" y="4840122"/>
            <a:ext cx="543701" cy="334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/>
            <a:r>
              <a:rPr lang="fr-FR" sz="525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Oncologue/</a:t>
            </a:r>
          </a:p>
          <a:p>
            <a:pPr algn="ctr" defTabSz="342900"/>
            <a:r>
              <a:rPr lang="fr-FR" sz="525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Hématologue</a:t>
            </a:r>
          </a:p>
        </p:txBody>
      </p:sp>
    </p:spTree>
    <p:extLst>
      <p:ext uri="{BB962C8B-B14F-4D97-AF65-F5344CB8AC3E}">
        <p14:creationId xmlns:p14="http://schemas.microsoft.com/office/powerpoint/2010/main" val="7161222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Espace réservé du numéro de diapositive 4">
            <a:extLst>
              <a:ext uri="{FF2B5EF4-FFF2-40B4-BE49-F238E27FC236}">
                <a16:creationId xmlns:a16="http://schemas.microsoft.com/office/drawing/2014/main" id="{16886EAA-6364-443E-8B5B-FE706B396C2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75158" y="4759819"/>
            <a:ext cx="450668" cy="314099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685800" rtl="0" eaLnBrk="1" latinLnBrk="0" hangingPunct="1">
              <a:defRPr sz="1200" b="1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E68D63F3-0096-47C9-9189-84FD82E7C48C}" type="slidenum">
              <a:rPr lang="fr-FR">
                <a:solidFill>
                  <a:prstClr val="white"/>
                </a:solidFill>
              </a:rPr>
              <a:pPr>
                <a:defRPr/>
              </a:pPr>
              <a:t>12</a:t>
            </a:fld>
            <a:endParaRPr lang="fr-FR">
              <a:solidFill>
                <a:prstClr val="white"/>
              </a:solidFill>
            </a:endParaRPr>
          </a:p>
        </p:txBody>
      </p:sp>
      <p:sp>
        <p:nvSpPr>
          <p:cNvPr id="36" name="Titre 2">
            <a:extLst>
              <a:ext uri="{FF2B5EF4-FFF2-40B4-BE49-F238E27FC236}">
                <a16:creationId xmlns:a16="http://schemas.microsoft.com/office/drawing/2014/main" id="{EC7C606F-E2EE-4D25-8405-51A417632D18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-156600" y="-38312"/>
            <a:ext cx="8499329" cy="591107"/>
          </a:xfrm>
          <a:prstGeom prst="roundRect">
            <a:avLst>
              <a:gd name="adj" fmla="val 0"/>
            </a:avLst>
          </a:prstGeom>
          <a:noFill/>
          <a:ln>
            <a:noFill/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Ins="27000" numCol="1" anchor="ctr">
            <a:noAutofit/>
          </a:bodyPr>
          <a:lstStyle>
            <a:defPPr>
              <a:defRPr lang="fr-FR"/>
            </a:defPPr>
            <a:lvl1pPr marR="0" lvl="0" indent="0" fontAlgn="auto">
              <a:lnSpc>
                <a:spcPts val="18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small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Light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defTabSz="685800">
              <a:spcBef>
                <a:spcPct val="0"/>
              </a:spcBef>
              <a:defRPr/>
            </a:pPr>
            <a:r>
              <a:rPr lang="fr-CA" b="1" dirty="0">
                <a:solidFill>
                  <a:prstClr val="white"/>
                </a:solidFill>
                <a:latin typeface="Segoe UI Semibold" panose="020B0702040204020203" pitchFamily="34" charset="0"/>
                <a:ea typeface="Segoe UI Historic" panose="020B0502040204020203" pitchFamily="34" charset="0"/>
                <a:cs typeface="Segoe UI Semibold" panose="020B0702040204020203" pitchFamily="34" charset="0"/>
              </a:rPr>
              <a:t>Pour une approche plus en détail, les séquences se structurent autour d’étapes clés </a:t>
            </a:r>
            <a:endParaRPr lang="fr-CA" b="1" dirty="0">
              <a:solidFill>
                <a:prstClr val="white"/>
              </a:solidFill>
              <a:highlight>
                <a:srgbClr val="FFFF00"/>
              </a:highlight>
              <a:latin typeface="Segoe UI Semibold" panose="020B0702040204020203" pitchFamily="34" charset="0"/>
              <a:ea typeface="Segoe UI Historic" panose="020B05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F95F1768-9C2B-4C65-A19F-2C653CE66E4A}"/>
              </a:ext>
            </a:extLst>
          </p:cNvPr>
          <p:cNvSpPr/>
          <p:nvPr/>
        </p:nvSpPr>
        <p:spPr>
          <a:xfrm>
            <a:off x="857249" y="497629"/>
            <a:ext cx="7512655" cy="1251449"/>
          </a:xfrm>
          <a:prstGeom prst="rect">
            <a:avLst/>
          </a:prstGeom>
          <a:solidFill>
            <a:srgbClr val="246B9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endParaRPr lang="fr-FR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7" name="Flèche : double flèche verticale 56">
            <a:extLst>
              <a:ext uri="{FF2B5EF4-FFF2-40B4-BE49-F238E27FC236}">
                <a16:creationId xmlns:a16="http://schemas.microsoft.com/office/drawing/2014/main" id="{106F9382-6DF1-4DF9-B1E3-AF7CB06450C3}"/>
              </a:ext>
            </a:extLst>
          </p:cNvPr>
          <p:cNvSpPr/>
          <p:nvPr/>
        </p:nvSpPr>
        <p:spPr>
          <a:xfrm>
            <a:off x="3012747" y="1136478"/>
            <a:ext cx="154120" cy="213013"/>
          </a:xfrm>
          <a:prstGeom prst="upDownArrow">
            <a:avLst>
              <a:gd name="adj1" fmla="val 50000"/>
              <a:gd name="adj2" fmla="val 24719"/>
            </a:avLst>
          </a:prstGeom>
          <a:gradFill>
            <a:gsLst>
              <a:gs pos="0">
                <a:srgbClr val="ED7D31">
                  <a:lumMod val="60000"/>
                  <a:lumOff val="40000"/>
                </a:srgbClr>
              </a:gs>
              <a:gs pos="72000">
                <a:srgbClr val="70AD47">
                  <a:lumMod val="60000"/>
                  <a:lumOff val="40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fr-FR" sz="135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32183932-3643-47D6-802F-15FD84A94711}"/>
              </a:ext>
            </a:extLst>
          </p:cNvPr>
          <p:cNvSpPr/>
          <p:nvPr/>
        </p:nvSpPr>
        <p:spPr>
          <a:xfrm>
            <a:off x="890012" y="518118"/>
            <a:ext cx="870348" cy="255389"/>
          </a:xfrm>
          <a:prstGeom prst="roundRect">
            <a:avLst/>
          </a:prstGeom>
          <a:solidFill>
            <a:srgbClr val="246B90"/>
          </a:solidFill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fr-FR" sz="900" b="1" cap="small">
                <a:solidFill>
                  <a:prstClr val="white"/>
                </a:solidFill>
                <a:latin typeface="Calibri" panose="020F0502020204030204"/>
                <a:cs typeface="Segoe UI Light" panose="020B0502040204020203" pitchFamily="34" charset="0"/>
              </a:rPr>
              <a:t>Séquence 1</a:t>
            </a: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8F682BB1-104F-496C-91A3-17B0198F85E8}"/>
              </a:ext>
            </a:extLst>
          </p:cNvPr>
          <p:cNvSpPr txBox="1"/>
          <p:nvPr/>
        </p:nvSpPr>
        <p:spPr>
          <a:xfrm>
            <a:off x="2166124" y="915406"/>
            <a:ext cx="787607" cy="648528"/>
          </a:xfrm>
          <a:prstGeom prst="roundRect">
            <a:avLst>
              <a:gd name="adj" fmla="val 6804"/>
            </a:avLst>
          </a:prstGeom>
          <a:solidFill>
            <a:srgbClr val="FAECEE"/>
          </a:solidFill>
          <a:ln>
            <a:solidFill>
              <a:srgbClr val="C23147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defTabSz="342900"/>
            <a:r>
              <a:rPr lang="fr-FR" sz="675" b="0">
                <a:latin typeface="Calibri" panose="020F0502020204030204"/>
              </a:rPr>
              <a:t>Conciliation médicamenteuse, analyse pharma. et entretien de pré-dispensation </a:t>
            </a:r>
          </a:p>
        </p:txBody>
      </p:sp>
      <p:pic>
        <p:nvPicPr>
          <p:cNvPr id="62" name="Picture 12" descr="Image associée">
            <a:extLst>
              <a:ext uri="{FF2B5EF4-FFF2-40B4-BE49-F238E27FC236}">
                <a16:creationId xmlns:a16="http://schemas.microsoft.com/office/drawing/2014/main" id="{2AC3AE6C-FCA7-479B-A14B-F45042389F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6110" y="822330"/>
            <a:ext cx="292902" cy="291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ZoneTexte 62">
            <a:extLst>
              <a:ext uri="{FF2B5EF4-FFF2-40B4-BE49-F238E27FC236}">
                <a16:creationId xmlns:a16="http://schemas.microsoft.com/office/drawing/2014/main" id="{4F0286CE-47B8-43F0-A502-8543ECE909F1}"/>
              </a:ext>
            </a:extLst>
          </p:cNvPr>
          <p:cNvSpPr txBox="1"/>
          <p:nvPr/>
        </p:nvSpPr>
        <p:spPr>
          <a:xfrm>
            <a:off x="1213218" y="1108797"/>
            <a:ext cx="748093" cy="332006"/>
          </a:xfrm>
          <a:prstGeom prst="roundRect">
            <a:avLst/>
          </a:prstGeom>
          <a:solidFill>
            <a:srgbClr val="FAECEE"/>
          </a:solidFill>
          <a:ln>
            <a:solidFill>
              <a:srgbClr val="C23147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defTabSz="342900"/>
            <a:r>
              <a:rPr lang="fr-FR" sz="750" b="0">
                <a:latin typeface="Calibri" panose="020F0502020204030204"/>
              </a:rPr>
              <a:t>Evaluation tripartite</a:t>
            </a:r>
          </a:p>
        </p:txBody>
      </p:sp>
      <p:pic>
        <p:nvPicPr>
          <p:cNvPr id="64" name="Picture 18" descr="Résultat de recherche d'images pour &quot;doctor icon&quot;">
            <a:extLst>
              <a:ext uri="{FF2B5EF4-FFF2-40B4-BE49-F238E27FC236}">
                <a16:creationId xmlns:a16="http://schemas.microsoft.com/office/drawing/2014/main" id="{C0F616CE-FF67-4540-A4BB-2965BF9494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6281" l="2871" r="95694">
                        <a14:foregroundMark x1="18660" y1="11983" x2="51196" y2="17769"/>
                        <a14:foregroundMark x1="50718" y1="7851" x2="55502" y2="19835"/>
                        <a14:foregroundMark x1="24879" y1="826" x2="22967" y2="413"/>
                        <a14:foregroundMark x1="34450" y1="2893" x2="24879" y2="826"/>
                        <a14:foregroundMark x1="78947" y1="92975" x2="68900" y2="61157"/>
                        <a14:foregroundMark x1="10526" y1="71901" x2="40191" y2="91736"/>
                        <a14:foregroundMark x1="12919" y1="92149" x2="63158" y2="57025"/>
                        <a14:foregroundMark x1="4306" y1="88017" x2="61244" y2="66529"/>
                        <a14:foregroundMark x1="60766" y1="67769" x2="56938" y2="95455"/>
                        <a14:foregroundMark x1="6699" y1="89256" x2="38756" y2="94215"/>
                        <a14:foregroundMark x1="8134" y1="92975" x2="67943" y2="95868"/>
                        <a14:foregroundMark x1="3349" y1="90909" x2="33014" y2="96694"/>
                        <a14:foregroundMark x1="88517" y1="85537" x2="88517" y2="85537"/>
                        <a14:foregroundMark x1="80861" y1="85950" x2="91388" y2="88017"/>
                        <a14:foregroundMark x1="89474" y1="82231" x2="77512" y2="90083"/>
                        <a14:foregroundMark x1="84211" y1="78099" x2="95694" y2="85537"/>
                        <a14:backgroundMark x1="9569" y1="41322" x2="9569" y2="41322"/>
                        <a14:backgroundMark x1="7656" y1="43802" x2="7656" y2="43802"/>
                        <a14:backgroundMark x1="3828" y1="26033" x2="3828" y2="26033"/>
                        <a14:backgroundMark x1="5742" y1="30579" x2="957" y2="22727"/>
                        <a14:backgroundMark x1="9091" y1="2066" x2="9091" y2="2066"/>
                        <a14:backgroundMark x1="16746" y1="3719" x2="16746" y2="3719"/>
                        <a14:backgroundMark x1="24402" y1="826" x2="24402" y2="826"/>
                        <a14:backgroundMark x1="26794" y1="826" x2="26794" y2="826"/>
                        <a14:backgroundMark x1="10526" y1="37603" x2="10526" y2="376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633" y="892923"/>
            <a:ext cx="242510" cy="28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12" descr="Image associée">
            <a:extLst>
              <a:ext uri="{FF2B5EF4-FFF2-40B4-BE49-F238E27FC236}">
                <a16:creationId xmlns:a16="http://schemas.microsoft.com/office/drawing/2014/main" id="{8F8B9A68-9116-4B1F-B3C5-F8B52C5D27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9049" y="908030"/>
            <a:ext cx="281723" cy="28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8" descr="Résultat de recherche d'images pour &quot;nurse icon&quot;">
            <a:extLst>
              <a:ext uri="{FF2B5EF4-FFF2-40B4-BE49-F238E27FC236}">
                <a16:creationId xmlns:a16="http://schemas.microsoft.com/office/drawing/2014/main" id="{C90D0EE1-9458-4D9B-8920-C35BFBBE23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873" y="903485"/>
            <a:ext cx="279169" cy="28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10" descr="Image associée">
            <a:extLst>
              <a:ext uri="{FF2B5EF4-FFF2-40B4-BE49-F238E27FC236}">
                <a16:creationId xmlns:a16="http://schemas.microsoft.com/office/drawing/2014/main" id="{483B5F55-15BA-4F76-87B0-DD0C92B742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6272" y="1377739"/>
            <a:ext cx="279816" cy="279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" name="ZoneTexte 67">
            <a:extLst>
              <a:ext uri="{FF2B5EF4-FFF2-40B4-BE49-F238E27FC236}">
                <a16:creationId xmlns:a16="http://schemas.microsoft.com/office/drawing/2014/main" id="{00F93A3C-D7B3-4400-97AC-5C686CF96FC1}"/>
              </a:ext>
            </a:extLst>
          </p:cNvPr>
          <p:cNvSpPr txBox="1"/>
          <p:nvPr/>
        </p:nvSpPr>
        <p:spPr>
          <a:xfrm>
            <a:off x="3590490" y="1103461"/>
            <a:ext cx="589860" cy="332006"/>
          </a:xfrm>
          <a:prstGeom prst="roundRect">
            <a:avLst/>
          </a:prstGeom>
          <a:solidFill>
            <a:srgbClr val="FAECEE"/>
          </a:solidFill>
          <a:ln>
            <a:solidFill>
              <a:srgbClr val="C23147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defTabSz="342900"/>
            <a:r>
              <a:rPr lang="fr-FR" sz="750" b="0">
                <a:latin typeface="Calibri" panose="020F0502020204030204"/>
              </a:rPr>
              <a:t>Inclusion du MT</a:t>
            </a:r>
          </a:p>
        </p:txBody>
      </p:sp>
      <p:pic>
        <p:nvPicPr>
          <p:cNvPr id="69" name="Image 68" descr="Une image contenant personne&#10;&#10;Description générée automatiquement">
            <a:extLst>
              <a:ext uri="{FF2B5EF4-FFF2-40B4-BE49-F238E27FC236}">
                <a16:creationId xmlns:a16="http://schemas.microsoft.com/office/drawing/2014/main" id="{41D07D26-CCB4-4290-B2E9-65FB978D1538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669" y="1329942"/>
            <a:ext cx="280800" cy="280800"/>
          </a:xfrm>
          <a:prstGeom prst="rect">
            <a:avLst/>
          </a:prstGeom>
        </p:spPr>
      </p:pic>
      <p:pic>
        <p:nvPicPr>
          <p:cNvPr id="70" name="Picture 8" descr="Résultat de recherche d'images pour &quot;nurse icon&quot;">
            <a:extLst>
              <a:ext uri="{FF2B5EF4-FFF2-40B4-BE49-F238E27FC236}">
                <a16:creationId xmlns:a16="http://schemas.microsoft.com/office/drawing/2014/main" id="{661EE170-F473-4BE4-81A3-B8B814AEDA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0350" y="827900"/>
            <a:ext cx="279169" cy="28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1" name="Connecteur droit avec flèche 70">
            <a:extLst>
              <a:ext uri="{FF2B5EF4-FFF2-40B4-BE49-F238E27FC236}">
                <a16:creationId xmlns:a16="http://schemas.microsoft.com/office/drawing/2014/main" id="{A368ECCA-5DA2-4778-9476-ABD054AC9773}"/>
              </a:ext>
            </a:extLst>
          </p:cNvPr>
          <p:cNvCxnSpPr>
            <a:cxnSpLocks/>
            <a:stCxn id="63" idx="3"/>
          </p:cNvCxnSpPr>
          <p:nvPr/>
        </p:nvCxnSpPr>
        <p:spPr>
          <a:xfrm>
            <a:off x="1961311" y="1274800"/>
            <a:ext cx="192997" cy="0"/>
          </a:xfrm>
          <a:prstGeom prst="straightConnector1">
            <a:avLst/>
          </a:prstGeom>
          <a:ln>
            <a:solidFill>
              <a:srgbClr val="246B9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avec flèche 71">
            <a:extLst>
              <a:ext uri="{FF2B5EF4-FFF2-40B4-BE49-F238E27FC236}">
                <a16:creationId xmlns:a16="http://schemas.microsoft.com/office/drawing/2014/main" id="{C8C87927-833B-49F5-ADE3-B0944C4B970D}"/>
              </a:ext>
            </a:extLst>
          </p:cNvPr>
          <p:cNvCxnSpPr>
            <a:cxnSpLocks/>
          </p:cNvCxnSpPr>
          <p:nvPr/>
        </p:nvCxnSpPr>
        <p:spPr>
          <a:xfrm>
            <a:off x="3302764" y="1275655"/>
            <a:ext cx="241559" cy="3368"/>
          </a:xfrm>
          <a:prstGeom prst="straightConnector1">
            <a:avLst/>
          </a:prstGeom>
          <a:ln>
            <a:solidFill>
              <a:srgbClr val="246B9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Flèche : double flèche verticale 72">
            <a:extLst>
              <a:ext uri="{FF2B5EF4-FFF2-40B4-BE49-F238E27FC236}">
                <a16:creationId xmlns:a16="http://schemas.microsoft.com/office/drawing/2014/main" id="{99A43987-101C-42CA-8427-6A7AB20A686E}"/>
              </a:ext>
            </a:extLst>
          </p:cNvPr>
          <p:cNvSpPr/>
          <p:nvPr/>
        </p:nvSpPr>
        <p:spPr>
          <a:xfrm>
            <a:off x="4196835" y="1143818"/>
            <a:ext cx="154120" cy="213013"/>
          </a:xfrm>
          <a:prstGeom prst="upDownArrow">
            <a:avLst>
              <a:gd name="adj1" fmla="val 50000"/>
              <a:gd name="adj2" fmla="val 24719"/>
            </a:avLst>
          </a:prstGeom>
          <a:gradFill>
            <a:gsLst>
              <a:gs pos="0">
                <a:srgbClr val="ED7D31">
                  <a:lumMod val="60000"/>
                  <a:lumOff val="40000"/>
                </a:srgbClr>
              </a:gs>
              <a:gs pos="72000">
                <a:srgbClr val="70AD47">
                  <a:lumMod val="60000"/>
                  <a:lumOff val="40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fr-FR" sz="135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DAA4FE13-947F-4109-8509-BDF39307935D}"/>
              </a:ext>
            </a:extLst>
          </p:cNvPr>
          <p:cNvSpPr/>
          <p:nvPr/>
        </p:nvSpPr>
        <p:spPr>
          <a:xfrm>
            <a:off x="857250" y="2131822"/>
            <a:ext cx="7429500" cy="1251449"/>
          </a:xfrm>
          <a:prstGeom prst="rect">
            <a:avLst/>
          </a:prstGeom>
          <a:solidFill>
            <a:srgbClr val="00B3D6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endParaRPr lang="fr-FR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DBEA5154-87C9-4D17-B4E2-13C99F260FA9}"/>
              </a:ext>
            </a:extLst>
          </p:cNvPr>
          <p:cNvSpPr/>
          <p:nvPr/>
        </p:nvSpPr>
        <p:spPr>
          <a:xfrm>
            <a:off x="857250" y="3787586"/>
            <a:ext cx="7429500" cy="1251449"/>
          </a:xfrm>
          <a:prstGeom prst="rect">
            <a:avLst/>
          </a:prstGeom>
          <a:solidFill>
            <a:srgbClr val="F36F28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endParaRPr lang="fr-FR" sz="13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76" name="Picture 16" descr="Résultat de recherche d'images pour &quot;doctor icon&quot;">
            <a:extLst>
              <a:ext uri="{FF2B5EF4-FFF2-40B4-BE49-F238E27FC236}">
                <a16:creationId xmlns:a16="http://schemas.microsoft.com/office/drawing/2014/main" id="{E93436C9-8657-4A0D-A404-C62301B0AF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hq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889" b="95556" l="9778" r="89778">
                        <a14:foregroundMark x1="37333" y1="4889" x2="37333" y2="4889"/>
                        <a14:foregroundMark x1="36444" y1="10222" x2="36444" y2="10222"/>
                        <a14:foregroundMark x1="28444" y1="5778" x2="28444" y2="5778"/>
                        <a14:foregroundMark x1="32889" y1="5778" x2="32889" y2="5778"/>
                        <a14:foregroundMark x1="32889" y1="5778" x2="32889" y2="5778"/>
                        <a14:foregroundMark x1="34667" y1="6667" x2="34667" y2="6667"/>
                        <a14:foregroundMark x1="39556" y1="95556" x2="39556" y2="95556"/>
                        <a14:foregroundMark x1="11111" y1="79111" x2="11111" y2="79111"/>
                        <a14:foregroundMark x1="48444" y1="91111" x2="48444" y2="911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8442" y="1377739"/>
            <a:ext cx="280800" cy="28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7" name="Connecteur droit avec flèche 76">
            <a:extLst>
              <a:ext uri="{FF2B5EF4-FFF2-40B4-BE49-F238E27FC236}">
                <a16:creationId xmlns:a16="http://schemas.microsoft.com/office/drawing/2014/main" id="{11D90DA8-70FE-4AD5-9723-6B786FA66853}"/>
              </a:ext>
            </a:extLst>
          </p:cNvPr>
          <p:cNvCxnSpPr>
            <a:cxnSpLocks/>
          </p:cNvCxnSpPr>
          <p:nvPr/>
        </p:nvCxnSpPr>
        <p:spPr>
          <a:xfrm>
            <a:off x="4459517" y="1274800"/>
            <a:ext cx="224966" cy="0"/>
          </a:xfrm>
          <a:prstGeom prst="straightConnector1">
            <a:avLst/>
          </a:prstGeom>
          <a:ln>
            <a:solidFill>
              <a:srgbClr val="246B9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ZoneTexte 77">
            <a:extLst>
              <a:ext uri="{FF2B5EF4-FFF2-40B4-BE49-F238E27FC236}">
                <a16:creationId xmlns:a16="http://schemas.microsoft.com/office/drawing/2014/main" id="{5F303C26-041C-49D1-8A7C-D2F00E308289}"/>
              </a:ext>
            </a:extLst>
          </p:cNvPr>
          <p:cNvSpPr txBox="1"/>
          <p:nvPr/>
        </p:nvSpPr>
        <p:spPr>
          <a:xfrm>
            <a:off x="4768068" y="756241"/>
            <a:ext cx="707203" cy="332006"/>
          </a:xfrm>
          <a:prstGeom prst="roundRect">
            <a:avLst/>
          </a:prstGeom>
          <a:solidFill>
            <a:srgbClr val="FAECEE"/>
          </a:solidFill>
          <a:ln>
            <a:solidFill>
              <a:srgbClr val="C23147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defTabSz="342900"/>
            <a:r>
              <a:rPr lang="fr-FR" sz="750" b="0">
                <a:latin typeface="Calibri" panose="020F0502020204030204"/>
              </a:rPr>
              <a:t>Dispensation en officine</a:t>
            </a:r>
          </a:p>
        </p:txBody>
      </p:sp>
      <p:pic>
        <p:nvPicPr>
          <p:cNvPr id="79" name="Image 78" descr="Une image contenant personne&#10;&#10;Description générée automatiquement">
            <a:extLst>
              <a:ext uri="{FF2B5EF4-FFF2-40B4-BE49-F238E27FC236}">
                <a16:creationId xmlns:a16="http://schemas.microsoft.com/office/drawing/2014/main" id="{DD3B7B89-9556-4183-BFFE-1A4521393C96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8510" y="977534"/>
            <a:ext cx="280800" cy="280800"/>
          </a:xfrm>
          <a:prstGeom prst="rect">
            <a:avLst/>
          </a:prstGeom>
        </p:spPr>
      </p:pic>
      <p:pic>
        <p:nvPicPr>
          <p:cNvPr id="80" name="Picture 10" descr="Image associée">
            <a:extLst>
              <a:ext uri="{FF2B5EF4-FFF2-40B4-BE49-F238E27FC236}">
                <a16:creationId xmlns:a16="http://schemas.microsoft.com/office/drawing/2014/main" id="{220073B5-CD70-45A5-9983-27EE24384A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196" y="875205"/>
            <a:ext cx="280800" cy="28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ZoneTexte 80">
            <a:extLst>
              <a:ext uri="{FF2B5EF4-FFF2-40B4-BE49-F238E27FC236}">
                <a16:creationId xmlns:a16="http://schemas.microsoft.com/office/drawing/2014/main" id="{B389C9ED-F435-41B8-8D30-BB0D9BBDDE1E}"/>
              </a:ext>
            </a:extLst>
          </p:cNvPr>
          <p:cNvSpPr txBox="1"/>
          <p:nvPr/>
        </p:nvSpPr>
        <p:spPr>
          <a:xfrm>
            <a:off x="5864634" y="1108797"/>
            <a:ext cx="564555" cy="332006"/>
          </a:xfrm>
          <a:prstGeom prst="roundRect">
            <a:avLst/>
          </a:prstGeom>
          <a:solidFill>
            <a:srgbClr val="FAECEE"/>
          </a:solidFill>
          <a:ln>
            <a:solidFill>
              <a:srgbClr val="C23147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defTabSz="342900"/>
            <a:r>
              <a:rPr lang="fr-FR" sz="750" b="0" err="1">
                <a:latin typeface="Calibri" panose="020F0502020204030204"/>
              </a:rPr>
              <a:t>Télesuivi</a:t>
            </a:r>
            <a:r>
              <a:rPr lang="fr-FR" sz="750" b="0">
                <a:latin typeface="Calibri" panose="020F0502020204030204"/>
              </a:rPr>
              <a:t> du patient </a:t>
            </a:r>
          </a:p>
        </p:txBody>
      </p:sp>
      <p:pic>
        <p:nvPicPr>
          <p:cNvPr id="82" name="Picture 8" descr="Résultat de recherche d'images pour &quot;nurse icon&quot;">
            <a:extLst>
              <a:ext uri="{FF2B5EF4-FFF2-40B4-BE49-F238E27FC236}">
                <a16:creationId xmlns:a16="http://schemas.microsoft.com/office/drawing/2014/main" id="{13BC60F4-3080-4FC0-866E-21D7EFBCB0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55" y="883958"/>
            <a:ext cx="279169" cy="28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3" name="Connecteur droit avec flèche 82">
            <a:extLst>
              <a:ext uri="{FF2B5EF4-FFF2-40B4-BE49-F238E27FC236}">
                <a16:creationId xmlns:a16="http://schemas.microsoft.com/office/drawing/2014/main" id="{5555E994-3477-4AD1-BE74-FBB6E3FC8B5E}"/>
              </a:ext>
            </a:extLst>
          </p:cNvPr>
          <p:cNvCxnSpPr>
            <a:cxnSpLocks/>
          </p:cNvCxnSpPr>
          <p:nvPr/>
        </p:nvCxnSpPr>
        <p:spPr>
          <a:xfrm>
            <a:off x="5626475" y="1285181"/>
            <a:ext cx="224966" cy="0"/>
          </a:xfrm>
          <a:prstGeom prst="straightConnector1">
            <a:avLst/>
          </a:prstGeom>
          <a:ln>
            <a:solidFill>
              <a:srgbClr val="246B9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Connecteur droit avec flèche 83">
            <a:extLst>
              <a:ext uri="{FF2B5EF4-FFF2-40B4-BE49-F238E27FC236}">
                <a16:creationId xmlns:a16="http://schemas.microsoft.com/office/drawing/2014/main" id="{0FD2E7F8-3B14-4EB3-AA7E-4C5B27A6ED9D}"/>
              </a:ext>
            </a:extLst>
          </p:cNvPr>
          <p:cNvCxnSpPr>
            <a:cxnSpLocks/>
          </p:cNvCxnSpPr>
          <p:nvPr/>
        </p:nvCxnSpPr>
        <p:spPr>
          <a:xfrm>
            <a:off x="6402047" y="1273579"/>
            <a:ext cx="224966" cy="0"/>
          </a:xfrm>
          <a:prstGeom prst="straightConnector1">
            <a:avLst/>
          </a:prstGeom>
          <a:ln>
            <a:solidFill>
              <a:srgbClr val="246B9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Rectangle : coins arrondis 84">
            <a:extLst>
              <a:ext uri="{FF2B5EF4-FFF2-40B4-BE49-F238E27FC236}">
                <a16:creationId xmlns:a16="http://schemas.microsoft.com/office/drawing/2014/main" id="{B36B9639-4B6F-47E9-810E-793C56F9E445}"/>
              </a:ext>
            </a:extLst>
          </p:cNvPr>
          <p:cNvSpPr/>
          <p:nvPr/>
        </p:nvSpPr>
        <p:spPr>
          <a:xfrm>
            <a:off x="7273418" y="2191986"/>
            <a:ext cx="870348" cy="255389"/>
          </a:xfrm>
          <a:prstGeom prst="roundRect">
            <a:avLst/>
          </a:prstGeom>
          <a:solidFill>
            <a:srgbClr val="00B3D6"/>
          </a:solidFill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fr-FR" sz="900" b="1" cap="small">
                <a:solidFill>
                  <a:prstClr val="white"/>
                </a:solidFill>
                <a:latin typeface="Calibri" panose="020F0502020204030204"/>
                <a:cs typeface="Segoe UI Light" panose="020B0502040204020203" pitchFamily="34" charset="0"/>
              </a:rPr>
              <a:t>Séquence  2</a:t>
            </a:r>
          </a:p>
        </p:txBody>
      </p:sp>
      <p:sp>
        <p:nvSpPr>
          <p:cNvPr id="86" name="Rectangle : coins arrondis 85">
            <a:extLst>
              <a:ext uri="{FF2B5EF4-FFF2-40B4-BE49-F238E27FC236}">
                <a16:creationId xmlns:a16="http://schemas.microsoft.com/office/drawing/2014/main" id="{97E0DE60-3933-4814-9C83-D86AC8D5A5A8}"/>
              </a:ext>
            </a:extLst>
          </p:cNvPr>
          <p:cNvSpPr/>
          <p:nvPr/>
        </p:nvSpPr>
        <p:spPr>
          <a:xfrm>
            <a:off x="883232" y="3851754"/>
            <a:ext cx="870348" cy="255389"/>
          </a:xfrm>
          <a:prstGeom prst="round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fr-FR" sz="900" b="1" cap="small">
                <a:solidFill>
                  <a:prstClr val="white"/>
                </a:solidFill>
                <a:latin typeface="Calibri" panose="020F0502020204030204"/>
                <a:cs typeface="Segoe UI Light" panose="020B0502040204020203" pitchFamily="34" charset="0"/>
              </a:rPr>
              <a:t>Séquence  3</a:t>
            </a:r>
          </a:p>
        </p:txBody>
      </p:sp>
      <p:sp>
        <p:nvSpPr>
          <p:cNvPr id="87" name="ZoneTexte 86">
            <a:extLst>
              <a:ext uri="{FF2B5EF4-FFF2-40B4-BE49-F238E27FC236}">
                <a16:creationId xmlns:a16="http://schemas.microsoft.com/office/drawing/2014/main" id="{A0693724-3840-47E9-B979-4433EBE056E3}"/>
              </a:ext>
            </a:extLst>
          </p:cNvPr>
          <p:cNvSpPr txBox="1"/>
          <p:nvPr/>
        </p:nvSpPr>
        <p:spPr>
          <a:xfrm>
            <a:off x="7537341" y="1158375"/>
            <a:ext cx="602417" cy="332006"/>
          </a:xfrm>
          <a:prstGeom prst="roundRect">
            <a:avLst/>
          </a:prstGeom>
          <a:solidFill>
            <a:srgbClr val="FAECEE"/>
          </a:solidFill>
          <a:ln>
            <a:solidFill>
              <a:srgbClr val="C23147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defTabSz="342900"/>
            <a:r>
              <a:rPr lang="fr-FR" sz="750" cap="small">
                <a:latin typeface="Calibri" panose="020F0502020204030204"/>
              </a:rPr>
              <a:t>Décision de fin de séquence </a:t>
            </a:r>
          </a:p>
        </p:txBody>
      </p:sp>
      <p:sp>
        <p:nvSpPr>
          <p:cNvPr id="88" name="Flèche : angle droit à deux pointes 87">
            <a:extLst>
              <a:ext uri="{FF2B5EF4-FFF2-40B4-BE49-F238E27FC236}">
                <a16:creationId xmlns:a16="http://schemas.microsoft.com/office/drawing/2014/main" id="{437ED192-C1E8-46BB-9A08-E2FC848A657F}"/>
              </a:ext>
            </a:extLst>
          </p:cNvPr>
          <p:cNvSpPr/>
          <p:nvPr/>
        </p:nvSpPr>
        <p:spPr>
          <a:xfrm rot="5400000" flipH="1">
            <a:off x="7466910" y="1727791"/>
            <a:ext cx="622828" cy="251009"/>
          </a:xfrm>
          <a:prstGeom prst="leftUpArrow">
            <a:avLst>
              <a:gd name="adj1" fmla="val 11526"/>
              <a:gd name="adj2" fmla="val 25000"/>
              <a:gd name="adj3" fmla="val 13771"/>
            </a:avLst>
          </a:prstGeom>
          <a:solidFill>
            <a:srgbClr val="246B90"/>
          </a:solidFill>
          <a:ln>
            <a:solidFill>
              <a:srgbClr val="246B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endParaRPr lang="fr-FR" sz="13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89" name="Graphique 88" descr="Actualiser contour">
            <a:extLst>
              <a:ext uri="{FF2B5EF4-FFF2-40B4-BE49-F238E27FC236}">
                <a16:creationId xmlns:a16="http://schemas.microsoft.com/office/drawing/2014/main" id="{96BE28C0-75D6-4C5D-95BF-7FA39F29740D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981093" y="1505921"/>
            <a:ext cx="237304" cy="237304"/>
          </a:xfrm>
          <a:prstGeom prst="rect">
            <a:avLst/>
          </a:prstGeom>
        </p:spPr>
      </p:pic>
      <p:pic>
        <p:nvPicPr>
          <p:cNvPr id="90" name="Image 89" descr="Une image contenant personne&#10;&#10;Description générée automatiquement">
            <a:extLst>
              <a:ext uri="{FF2B5EF4-FFF2-40B4-BE49-F238E27FC236}">
                <a16:creationId xmlns:a16="http://schemas.microsoft.com/office/drawing/2014/main" id="{FE177E30-98F1-4BCC-B26C-0EF5F33FA3C9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632" y="1322245"/>
            <a:ext cx="280800" cy="280800"/>
          </a:xfrm>
          <a:prstGeom prst="rect">
            <a:avLst/>
          </a:prstGeom>
        </p:spPr>
      </p:pic>
      <p:pic>
        <p:nvPicPr>
          <p:cNvPr id="91" name="Image 90" descr="Une image contenant personne&#10;&#10;Description générée automatiquement">
            <a:extLst>
              <a:ext uri="{FF2B5EF4-FFF2-40B4-BE49-F238E27FC236}">
                <a16:creationId xmlns:a16="http://schemas.microsoft.com/office/drawing/2014/main" id="{A7D1A5EF-EEE1-4E90-9042-1F9CB399B42F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2191" y="1383797"/>
            <a:ext cx="280800" cy="280800"/>
          </a:xfrm>
          <a:prstGeom prst="rect">
            <a:avLst/>
          </a:prstGeom>
        </p:spPr>
      </p:pic>
      <p:pic>
        <p:nvPicPr>
          <p:cNvPr id="92" name="Picture 18" descr="Résultat de recherche d'images pour &quot;doctor icon&quot;">
            <a:extLst>
              <a:ext uri="{FF2B5EF4-FFF2-40B4-BE49-F238E27FC236}">
                <a16:creationId xmlns:a16="http://schemas.microsoft.com/office/drawing/2014/main" id="{B5871EBE-3861-41E0-ACB9-CF488AA877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6281" l="2871" r="95694">
                        <a14:foregroundMark x1="18660" y1="11983" x2="51196" y2="17769"/>
                        <a14:foregroundMark x1="50718" y1="7851" x2="55502" y2="19835"/>
                        <a14:foregroundMark x1="24879" y1="826" x2="22967" y2="413"/>
                        <a14:foregroundMark x1="34450" y1="2893" x2="24879" y2="826"/>
                        <a14:foregroundMark x1="78947" y1="92975" x2="68900" y2="61157"/>
                        <a14:foregroundMark x1="10526" y1="71901" x2="40191" y2="91736"/>
                        <a14:foregroundMark x1="12919" y1="92149" x2="63158" y2="57025"/>
                        <a14:foregroundMark x1="4306" y1="88017" x2="61244" y2="66529"/>
                        <a14:foregroundMark x1="60766" y1="67769" x2="56938" y2="95455"/>
                        <a14:foregroundMark x1="6699" y1="89256" x2="38756" y2="94215"/>
                        <a14:foregroundMark x1="8134" y1="92975" x2="67943" y2="95868"/>
                        <a14:foregroundMark x1="3349" y1="90909" x2="33014" y2="96694"/>
                        <a14:foregroundMark x1="88517" y1="85537" x2="88517" y2="85537"/>
                        <a14:foregroundMark x1="80861" y1="85950" x2="91388" y2="88017"/>
                        <a14:foregroundMark x1="89474" y1="82231" x2="77512" y2="90083"/>
                        <a14:foregroundMark x1="84211" y1="78099" x2="95694" y2="85537"/>
                        <a14:backgroundMark x1="9569" y1="41322" x2="9569" y2="41322"/>
                        <a14:backgroundMark x1="7656" y1="43802" x2="7656" y2="43802"/>
                        <a14:backgroundMark x1="3828" y1="26033" x2="3828" y2="26033"/>
                        <a14:backgroundMark x1="5742" y1="30579" x2="957" y2="22727"/>
                        <a14:backgroundMark x1="9091" y1="2066" x2="9091" y2="2066"/>
                        <a14:backgroundMark x1="16746" y1="3719" x2="16746" y2="3719"/>
                        <a14:backgroundMark x1="24402" y1="826" x2="24402" y2="826"/>
                        <a14:backgroundMark x1="26794" y1="826" x2="26794" y2="826"/>
                        <a14:backgroundMark x1="10526" y1="37603" x2="10526" y2="376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8514" y="874984"/>
            <a:ext cx="242510" cy="28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3" name="ZoneTexte 92">
            <a:extLst>
              <a:ext uri="{FF2B5EF4-FFF2-40B4-BE49-F238E27FC236}">
                <a16:creationId xmlns:a16="http://schemas.microsoft.com/office/drawing/2014/main" id="{5864AD94-EE60-4222-BDA0-F4F1663B3D9F}"/>
              </a:ext>
            </a:extLst>
          </p:cNvPr>
          <p:cNvSpPr txBox="1"/>
          <p:nvPr/>
        </p:nvSpPr>
        <p:spPr>
          <a:xfrm>
            <a:off x="6656683" y="939692"/>
            <a:ext cx="736271" cy="595353"/>
          </a:xfrm>
          <a:prstGeom prst="roundRect">
            <a:avLst>
              <a:gd name="adj" fmla="val 7555"/>
            </a:avLst>
          </a:prstGeom>
          <a:solidFill>
            <a:srgbClr val="FAECEE"/>
          </a:solidFill>
          <a:ln>
            <a:solidFill>
              <a:srgbClr val="C23147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defTabSz="342900"/>
            <a:r>
              <a:rPr lang="fr-FR" sz="750" b="0">
                <a:latin typeface="Calibri" panose="020F0502020204030204"/>
              </a:rPr>
              <a:t>Coordination et adressage en cas d’effets indésirables</a:t>
            </a:r>
          </a:p>
        </p:txBody>
      </p:sp>
      <p:cxnSp>
        <p:nvCxnSpPr>
          <p:cNvPr id="94" name="Connecteur droit avec flèche 93">
            <a:extLst>
              <a:ext uri="{FF2B5EF4-FFF2-40B4-BE49-F238E27FC236}">
                <a16:creationId xmlns:a16="http://schemas.microsoft.com/office/drawing/2014/main" id="{083CA667-20A8-405E-9756-1B76BB9D7DA2}"/>
              </a:ext>
            </a:extLst>
          </p:cNvPr>
          <p:cNvCxnSpPr>
            <a:cxnSpLocks/>
          </p:cNvCxnSpPr>
          <p:nvPr/>
        </p:nvCxnSpPr>
        <p:spPr>
          <a:xfrm>
            <a:off x="7363284" y="1317880"/>
            <a:ext cx="224966" cy="0"/>
          </a:xfrm>
          <a:prstGeom prst="straightConnector1">
            <a:avLst/>
          </a:prstGeom>
          <a:ln>
            <a:solidFill>
              <a:srgbClr val="246B9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5" name="Picture 18" descr="Résultat de recherche d'images pour &quot;doctor icon&quot;">
            <a:extLst>
              <a:ext uri="{FF2B5EF4-FFF2-40B4-BE49-F238E27FC236}">
                <a16:creationId xmlns:a16="http://schemas.microsoft.com/office/drawing/2014/main" id="{98FAB8A3-331C-4153-AEF7-721338DF4F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6281" l="2871" r="95694">
                        <a14:foregroundMark x1="18660" y1="11983" x2="51196" y2="17769"/>
                        <a14:foregroundMark x1="50718" y1="7851" x2="55502" y2="19835"/>
                        <a14:foregroundMark x1="24879" y1="826" x2="22967" y2="413"/>
                        <a14:foregroundMark x1="34450" y1="2893" x2="24879" y2="826"/>
                        <a14:foregroundMark x1="78947" y1="92975" x2="68900" y2="61157"/>
                        <a14:foregroundMark x1="10526" y1="71901" x2="40191" y2="91736"/>
                        <a14:foregroundMark x1="12919" y1="92149" x2="63158" y2="57025"/>
                        <a14:foregroundMark x1="4306" y1="88017" x2="61244" y2="66529"/>
                        <a14:foregroundMark x1="60766" y1="67769" x2="56938" y2="95455"/>
                        <a14:foregroundMark x1="6699" y1="89256" x2="38756" y2="94215"/>
                        <a14:foregroundMark x1="8134" y1="92975" x2="67943" y2="95868"/>
                        <a14:foregroundMark x1="3349" y1="90909" x2="33014" y2="96694"/>
                        <a14:foregroundMark x1="88517" y1="85537" x2="88517" y2="85537"/>
                        <a14:foregroundMark x1="80861" y1="85950" x2="91388" y2="88017"/>
                        <a14:foregroundMark x1="89474" y1="82231" x2="77512" y2="90083"/>
                        <a14:foregroundMark x1="84211" y1="78099" x2="95694" y2="85537"/>
                        <a14:backgroundMark x1="9569" y1="41322" x2="9569" y2="41322"/>
                        <a14:backgroundMark x1="7656" y1="43802" x2="7656" y2="43802"/>
                        <a14:backgroundMark x1="3828" y1="26033" x2="3828" y2="26033"/>
                        <a14:backgroundMark x1="5742" y1="30579" x2="957" y2="22727"/>
                        <a14:backgroundMark x1="9091" y1="2066" x2="9091" y2="2066"/>
                        <a14:backgroundMark x1="16746" y1="3719" x2="16746" y2="3719"/>
                        <a14:backgroundMark x1="24402" y1="826" x2="24402" y2="826"/>
                        <a14:backgroundMark x1="26794" y1="826" x2="26794" y2="826"/>
                        <a14:backgroundMark x1="10526" y1="37603" x2="10526" y2="376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3959" y="711294"/>
            <a:ext cx="242509" cy="28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6" name="Picture 8" descr="Résultat de recherche d'images pour &quot;nurse icon&quot;">
            <a:extLst>
              <a:ext uri="{FF2B5EF4-FFF2-40B4-BE49-F238E27FC236}">
                <a16:creationId xmlns:a16="http://schemas.microsoft.com/office/drawing/2014/main" id="{0E8C5798-A069-4F54-B6E4-6C5EFEDB64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011" y="711947"/>
            <a:ext cx="279169" cy="28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Picture 12" descr="Image associée">
            <a:extLst>
              <a:ext uri="{FF2B5EF4-FFF2-40B4-BE49-F238E27FC236}">
                <a16:creationId xmlns:a16="http://schemas.microsoft.com/office/drawing/2014/main" id="{262E2310-30DF-4324-AACB-98E6E471A2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2193" y="733160"/>
            <a:ext cx="281723" cy="28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" name="Picture 10" descr="Image associée">
            <a:extLst>
              <a:ext uri="{FF2B5EF4-FFF2-40B4-BE49-F238E27FC236}">
                <a16:creationId xmlns:a16="http://schemas.microsoft.com/office/drawing/2014/main" id="{9EE1C848-B1C9-4F95-A8F5-906C196C36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3543" y="1428471"/>
            <a:ext cx="280800" cy="28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" name="Picture 16" descr="Résultat de recherche d'images pour &quot;doctor icon&quot;">
            <a:extLst>
              <a:ext uri="{FF2B5EF4-FFF2-40B4-BE49-F238E27FC236}">
                <a16:creationId xmlns:a16="http://schemas.microsoft.com/office/drawing/2014/main" id="{59B78709-D5F3-40FE-9DAA-7B6006650E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hq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889" b="95556" l="9778" r="89778">
                        <a14:foregroundMark x1="37333" y1="4889" x2="37333" y2="4889"/>
                        <a14:foregroundMark x1="36444" y1="10222" x2="36444" y2="10222"/>
                        <a14:foregroundMark x1="28444" y1="5778" x2="28444" y2="5778"/>
                        <a14:foregroundMark x1="32889" y1="5778" x2="32889" y2="5778"/>
                        <a14:foregroundMark x1="32889" y1="5778" x2="32889" y2="5778"/>
                        <a14:foregroundMark x1="34667" y1="6667" x2="34667" y2="6667"/>
                        <a14:foregroundMark x1="39556" y1="95556" x2="39556" y2="95556"/>
                        <a14:foregroundMark x1="11111" y1="79111" x2="11111" y2="79111"/>
                        <a14:foregroundMark x1="48444" y1="91111" x2="48444" y2="911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404" y="1434503"/>
            <a:ext cx="280800" cy="28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0" name="Rectangle : coins arrondis 99">
            <a:extLst>
              <a:ext uri="{FF2B5EF4-FFF2-40B4-BE49-F238E27FC236}">
                <a16:creationId xmlns:a16="http://schemas.microsoft.com/office/drawing/2014/main" id="{E7140A78-B732-4910-9428-1B7BF5C5A2D7}"/>
              </a:ext>
            </a:extLst>
          </p:cNvPr>
          <p:cNvSpPr/>
          <p:nvPr/>
        </p:nvSpPr>
        <p:spPr>
          <a:xfrm>
            <a:off x="7785701" y="1533464"/>
            <a:ext cx="567492" cy="53422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r>
              <a:rPr lang="fr-FR" sz="750" dirty="0">
                <a:solidFill>
                  <a:srgbClr val="ED7D31"/>
                </a:solidFill>
                <a:latin typeface="GeosansLight" panose="02000603020000020003" pitchFamily="2" charset="0"/>
              </a:rPr>
              <a:t>Renouvellement</a:t>
            </a:r>
          </a:p>
        </p:txBody>
      </p:sp>
      <p:sp>
        <p:nvSpPr>
          <p:cNvPr id="101" name="Rectangle : coins arrondis 100">
            <a:extLst>
              <a:ext uri="{FF2B5EF4-FFF2-40B4-BE49-F238E27FC236}">
                <a16:creationId xmlns:a16="http://schemas.microsoft.com/office/drawing/2014/main" id="{72247E83-695B-442B-87EE-7259524B8719}"/>
              </a:ext>
            </a:extLst>
          </p:cNvPr>
          <p:cNvSpPr/>
          <p:nvPr/>
        </p:nvSpPr>
        <p:spPr>
          <a:xfrm>
            <a:off x="7151768" y="1664598"/>
            <a:ext cx="567492" cy="53422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r>
              <a:rPr lang="fr-FR" sz="750" dirty="0">
                <a:solidFill>
                  <a:srgbClr val="246B90"/>
                </a:solidFill>
                <a:latin typeface="Calibri" panose="020F0502020204030204"/>
              </a:rPr>
              <a:t>Passage en séquence 2</a:t>
            </a:r>
          </a:p>
        </p:txBody>
      </p:sp>
      <p:sp>
        <p:nvSpPr>
          <p:cNvPr id="102" name="ZoneTexte 101">
            <a:extLst>
              <a:ext uri="{FF2B5EF4-FFF2-40B4-BE49-F238E27FC236}">
                <a16:creationId xmlns:a16="http://schemas.microsoft.com/office/drawing/2014/main" id="{73F97AE0-1AC3-4B67-94E5-28B4697ED288}"/>
              </a:ext>
            </a:extLst>
          </p:cNvPr>
          <p:cNvSpPr txBox="1"/>
          <p:nvPr/>
        </p:nvSpPr>
        <p:spPr>
          <a:xfrm>
            <a:off x="1695590" y="477645"/>
            <a:ext cx="3316060" cy="3267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1000">
                <a:latin typeface="GeosansLight" panose="02000603020000020003" pitchFamily="2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defTabSz="342900"/>
            <a:r>
              <a:rPr lang="fr-FR" sz="1350" dirty="0">
                <a:solidFill>
                  <a:srgbClr val="246B90"/>
                </a:solidFill>
                <a:latin typeface="Calibri" panose="020F0502020204030204"/>
              </a:rPr>
              <a:t>Introduction du traitement (1 cycle de tt)</a:t>
            </a:r>
          </a:p>
        </p:txBody>
      </p:sp>
      <p:sp>
        <p:nvSpPr>
          <p:cNvPr id="103" name="ZoneTexte 102">
            <a:extLst>
              <a:ext uri="{FF2B5EF4-FFF2-40B4-BE49-F238E27FC236}">
                <a16:creationId xmlns:a16="http://schemas.microsoft.com/office/drawing/2014/main" id="{AC9E3059-33D3-4083-A1AB-2E80F8C7E9B5}"/>
              </a:ext>
            </a:extLst>
          </p:cNvPr>
          <p:cNvSpPr txBox="1"/>
          <p:nvPr/>
        </p:nvSpPr>
        <p:spPr>
          <a:xfrm>
            <a:off x="2658351" y="2127065"/>
            <a:ext cx="4633264" cy="3267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1000">
                <a:latin typeface="GeosansLight" panose="02000603020000020003" pitchFamily="2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defTabSz="342900"/>
            <a:r>
              <a:rPr lang="fr-FR" sz="1350">
                <a:solidFill>
                  <a:srgbClr val="00B3D6"/>
                </a:solidFill>
                <a:latin typeface="Calibri" panose="020F0502020204030204"/>
              </a:rPr>
              <a:t>Transition vers la ville et autonomisation du patient (3 cycles tt)</a:t>
            </a:r>
          </a:p>
        </p:txBody>
      </p:sp>
      <p:sp>
        <p:nvSpPr>
          <p:cNvPr id="104" name="ZoneTexte 103">
            <a:extLst>
              <a:ext uri="{FF2B5EF4-FFF2-40B4-BE49-F238E27FC236}">
                <a16:creationId xmlns:a16="http://schemas.microsoft.com/office/drawing/2014/main" id="{D1A59295-EC46-42DA-8492-CE576BBFB9BE}"/>
              </a:ext>
            </a:extLst>
          </p:cNvPr>
          <p:cNvSpPr txBox="1"/>
          <p:nvPr/>
        </p:nvSpPr>
        <p:spPr>
          <a:xfrm>
            <a:off x="1659113" y="3830838"/>
            <a:ext cx="3744448" cy="3267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1000">
                <a:latin typeface="GeosansLight" panose="02000603020000020003" pitchFamily="2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defTabSz="342900"/>
            <a:r>
              <a:rPr lang="fr-FR" sz="1350">
                <a:solidFill>
                  <a:srgbClr val="F36F28"/>
                </a:solidFill>
                <a:latin typeface="Calibri" panose="020F0502020204030204"/>
              </a:rPr>
              <a:t>Suivi du patient coordonné par la ville (6 cycles tt)</a:t>
            </a:r>
          </a:p>
        </p:txBody>
      </p:sp>
      <p:sp>
        <p:nvSpPr>
          <p:cNvPr id="105" name="ZoneTexte 104">
            <a:extLst>
              <a:ext uri="{FF2B5EF4-FFF2-40B4-BE49-F238E27FC236}">
                <a16:creationId xmlns:a16="http://schemas.microsoft.com/office/drawing/2014/main" id="{4C3E9297-F817-40FF-AB49-3F6256429CDB}"/>
              </a:ext>
            </a:extLst>
          </p:cNvPr>
          <p:cNvSpPr txBox="1"/>
          <p:nvPr/>
        </p:nvSpPr>
        <p:spPr>
          <a:xfrm>
            <a:off x="7071801" y="2506431"/>
            <a:ext cx="1101574" cy="347849"/>
          </a:xfrm>
          <a:prstGeom prst="roundRect">
            <a:avLst/>
          </a:prstGeom>
          <a:solidFill>
            <a:srgbClr val="FAECEE"/>
          </a:solidFill>
          <a:ln>
            <a:solidFill>
              <a:srgbClr val="C23147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defTabSz="342900"/>
            <a:r>
              <a:rPr lang="fr-FR" sz="750" b="0" dirty="0">
                <a:latin typeface="Calibri" panose="020F0502020204030204"/>
              </a:rPr>
              <a:t>Dispensation en officine et entretien pharmaceutique</a:t>
            </a:r>
          </a:p>
        </p:txBody>
      </p:sp>
      <p:pic>
        <p:nvPicPr>
          <p:cNvPr id="106" name="Image 105" descr="Une image contenant personne&#10;&#10;Description générée automatiquement">
            <a:extLst>
              <a:ext uri="{FF2B5EF4-FFF2-40B4-BE49-F238E27FC236}">
                <a16:creationId xmlns:a16="http://schemas.microsoft.com/office/drawing/2014/main" id="{65FA485C-0F44-4C95-B422-05CDD873FE3E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5356" y="2773196"/>
            <a:ext cx="280800" cy="280800"/>
          </a:xfrm>
          <a:prstGeom prst="rect">
            <a:avLst/>
          </a:prstGeom>
        </p:spPr>
      </p:pic>
      <p:pic>
        <p:nvPicPr>
          <p:cNvPr id="107" name="Picture 10" descr="Image associée">
            <a:extLst>
              <a:ext uri="{FF2B5EF4-FFF2-40B4-BE49-F238E27FC236}">
                <a16:creationId xmlns:a16="http://schemas.microsoft.com/office/drawing/2014/main" id="{BF5DF4AB-D0D6-4EFB-82A2-A211AD447C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8042" y="2670867"/>
            <a:ext cx="280800" cy="28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8" name="Connecteur droit avec flèche 107">
            <a:extLst>
              <a:ext uri="{FF2B5EF4-FFF2-40B4-BE49-F238E27FC236}">
                <a16:creationId xmlns:a16="http://schemas.microsoft.com/office/drawing/2014/main" id="{46E29FA4-88F2-4606-A1A0-EE27F74E3DAD}"/>
              </a:ext>
            </a:extLst>
          </p:cNvPr>
          <p:cNvCxnSpPr>
            <a:cxnSpLocks/>
          </p:cNvCxnSpPr>
          <p:nvPr/>
        </p:nvCxnSpPr>
        <p:spPr>
          <a:xfrm flipH="1">
            <a:off x="6761860" y="2956910"/>
            <a:ext cx="224966" cy="0"/>
          </a:xfrm>
          <a:prstGeom prst="straightConnector1">
            <a:avLst/>
          </a:prstGeom>
          <a:ln>
            <a:solidFill>
              <a:srgbClr val="246B9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ZoneTexte 108">
            <a:extLst>
              <a:ext uri="{FF2B5EF4-FFF2-40B4-BE49-F238E27FC236}">
                <a16:creationId xmlns:a16="http://schemas.microsoft.com/office/drawing/2014/main" id="{2139EACD-C636-492E-83AC-72E80F7BE7E9}"/>
              </a:ext>
            </a:extLst>
          </p:cNvPr>
          <p:cNvSpPr txBox="1"/>
          <p:nvPr/>
        </p:nvSpPr>
        <p:spPr>
          <a:xfrm>
            <a:off x="5710452" y="2696129"/>
            <a:ext cx="996043" cy="517551"/>
          </a:xfrm>
          <a:prstGeom prst="roundRect">
            <a:avLst>
              <a:gd name="adj" fmla="val 7555"/>
            </a:avLst>
          </a:prstGeom>
          <a:solidFill>
            <a:srgbClr val="FAECEE"/>
          </a:solidFill>
          <a:ln>
            <a:solidFill>
              <a:srgbClr val="C23147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defTabSz="342900"/>
            <a:r>
              <a:rPr lang="fr-FR" sz="750" b="0">
                <a:latin typeface="Calibri" panose="020F0502020204030204"/>
              </a:rPr>
              <a:t>Remontée des informations à l’équipe hospitalière</a:t>
            </a:r>
          </a:p>
        </p:txBody>
      </p:sp>
      <p:pic>
        <p:nvPicPr>
          <p:cNvPr id="110" name="Picture 8" descr="Résultat de recherche d'images pour &quot;nurse icon&quot;">
            <a:extLst>
              <a:ext uri="{FF2B5EF4-FFF2-40B4-BE49-F238E27FC236}">
                <a16:creationId xmlns:a16="http://schemas.microsoft.com/office/drawing/2014/main" id="{BA7D6FF9-DA92-4F4B-A351-7D9938E240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6110" y="2491680"/>
            <a:ext cx="279169" cy="28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" name="Picture 12" descr="Image associée">
            <a:extLst>
              <a:ext uri="{FF2B5EF4-FFF2-40B4-BE49-F238E27FC236}">
                <a16:creationId xmlns:a16="http://schemas.microsoft.com/office/drawing/2014/main" id="{942836ED-D72B-499E-B7FE-0459C9922F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9314" y="2515022"/>
            <a:ext cx="281723" cy="28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" name="Picture 10" descr="Image associée">
            <a:extLst>
              <a:ext uri="{FF2B5EF4-FFF2-40B4-BE49-F238E27FC236}">
                <a16:creationId xmlns:a16="http://schemas.microsoft.com/office/drawing/2014/main" id="{05C22AC1-7CA5-4C87-9636-B30E04B7A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4878" y="3077276"/>
            <a:ext cx="280800" cy="28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3" name="ZoneTexte 112">
            <a:extLst>
              <a:ext uri="{FF2B5EF4-FFF2-40B4-BE49-F238E27FC236}">
                <a16:creationId xmlns:a16="http://schemas.microsoft.com/office/drawing/2014/main" id="{B3C3092F-EC71-4799-9D2B-5893435D81B0}"/>
              </a:ext>
            </a:extLst>
          </p:cNvPr>
          <p:cNvSpPr txBox="1"/>
          <p:nvPr/>
        </p:nvSpPr>
        <p:spPr>
          <a:xfrm>
            <a:off x="4778346" y="2768765"/>
            <a:ext cx="564555" cy="332006"/>
          </a:xfrm>
          <a:prstGeom prst="roundRect">
            <a:avLst/>
          </a:prstGeom>
          <a:solidFill>
            <a:srgbClr val="FAECEE"/>
          </a:solidFill>
          <a:ln>
            <a:solidFill>
              <a:srgbClr val="C23147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defTabSz="342900"/>
            <a:r>
              <a:rPr lang="fr-FR" sz="750" b="0" err="1">
                <a:latin typeface="Calibri" panose="020F0502020204030204"/>
              </a:rPr>
              <a:t>Télésuivi</a:t>
            </a:r>
            <a:r>
              <a:rPr lang="fr-FR" sz="750" b="0">
                <a:latin typeface="Calibri" panose="020F0502020204030204"/>
              </a:rPr>
              <a:t> du patient </a:t>
            </a:r>
          </a:p>
        </p:txBody>
      </p:sp>
      <p:pic>
        <p:nvPicPr>
          <p:cNvPr id="114" name="Picture 8" descr="Résultat de recherche d'images pour &quot;nurse icon&quot;">
            <a:extLst>
              <a:ext uri="{FF2B5EF4-FFF2-40B4-BE49-F238E27FC236}">
                <a16:creationId xmlns:a16="http://schemas.microsoft.com/office/drawing/2014/main" id="{BDF57D47-AB60-4430-8B1D-AA79A4FF69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1494" y="2568183"/>
            <a:ext cx="279169" cy="28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5" name="Connecteur droit avec flèche 114">
            <a:extLst>
              <a:ext uri="{FF2B5EF4-FFF2-40B4-BE49-F238E27FC236}">
                <a16:creationId xmlns:a16="http://schemas.microsoft.com/office/drawing/2014/main" id="{C9BF6775-49AF-49CC-87EF-C9A44E46E97C}"/>
              </a:ext>
            </a:extLst>
          </p:cNvPr>
          <p:cNvCxnSpPr>
            <a:cxnSpLocks/>
          </p:cNvCxnSpPr>
          <p:nvPr/>
        </p:nvCxnSpPr>
        <p:spPr>
          <a:xfrm flipH="1">
            <a:off x="4483084" y="2913596"/>
            <a:ext cx="224966" cy="0"/>
          </a:xfrm>
          <a:prstGeom prst="straightConnector1">
            <a:avLst/>
          </a:prstGeom>
          <a:ln>
            <a:solidFill>
              <a:srgbClr val="246B9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6" name="Image 115" descr="Une image contenant personne&#10;&#10;Description générée automatiquement">
            <a:extLst>
              <a:ext uri="{FF2B5EF4-FFF2-40B4-BE49-F238E27FC236}">
                <a16:creationId xmlns:a16="http://schemas.microsoft.com/office/drawing/2014/main" id="{B0C9F350-B793-4AE5-964A-27341C03259C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9870" y="2996843"/>
            <a:ext cx="280800" cy="280800"/>
          </a:xfrm>
          <a:prstGeom prst="rect">
            <a:avLst/>
          </a:prstGeom>
        </p:spPr>
      </p:pic>
      <p:sp>
        <p:nvSpPr>
          <p:cNvPr id="117" name="ZoneTexte 116">
            <a:extLst>
              <a:ext uri="{FF2B5EF4-FFF2-40B4-BE49-F238E27FC236}">
                <a16:creationId xmlns:a16="http://schemas.microsoft.com/office/drawing/2014/main" id="{563868C9-C060-4DE3-AE1C-3C2A7E27C84F}"/>
              </a:ext>
            </a:extLst>
          </p:cNvPr>
          <p:cNvSpPr txBox="1"/>
          <p:nvPr/>
        </p:nvSpPr>
        <p:spPr>
          <a:xfrm>
            <a:off x="3133838" y="2735866"/>
            <a:ext cx="1205402" cy="436563"/>
          </a:xfrm>
          <a:prstGeom prst="roundRect">
            <a:avLst>
              <a:gd name="adj" fmla="val 7555"/>
            </a:avLst>
          </a:prstGeom>
          <a:solidFill>
            <a:srgbClr val="FAECEE"/>
          </a:solidFill>
          <a:ln>
            <a:solidFill>
              <a:srgbClr val="C23147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defTabSz="342900"/>
            <a:r>
              <a:rPr lang="fr-FR" sz="750" b="0">
                <a:latin typeface="Calibri" panose="020F0502020204030204"/>
              </a:rPr>
              <a:t>Coordination et adressage en cas d’effets indésirables</a:t>
            </a:r>
          </a:p>
        </p:txBody>
      </p:sp>
      <p:pic>
        <p:nvPicPr>
          <p:cNvPr id="118" name="Picture 18" descr="Résultat de recherche d'images pour &quot;doctor icon&quot;">
            <a:extLst>
              <a:ext uri="{FF2B5EF4-FFF2-40B4-BE49-F238E27FC236}">
                <a16:creationId xmlns:a16="http://schemas.microsoft.com/office/drawing/2014/main" id="{D7C0E203-A5E2-4EF5-8FE9-F491F3BA2B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6281" l="2871" r="95694">
                        <a14:foregroundMark x1="18660" y1="11983" x2="51196" y2="17769"/>
                        <a14:foregroundMark x1="50718" y1="7851" x2="55502" y2="19835"/>
                        <a14:foregroundMark x1="24879" y1="826" x2="22967" y2="413"/>
                        <a14:foregroundMark x1="34450" y1="2893" x2="24879" y2="826"/>
                        <a14:foregroundMark x1="78947" y1="92975" x2="68900" y2="61157"/>
                        <a14:foregroundMark x1="10526" y1="71901" x2="40191" y2="91736"/>
                        <a14:foregroundMark x1="12919" y1="92149" x2="63158" y2="57025"/>
                        <a14:foregroundMark x1="4306" y1="88017" x2="61244" y2="66529"/>
                        <a14:foregroundMark x1="60766" y1="67769" x2="56938" y2="95455"/>
                        <a14:foregroundMark x1="6699" y1="89256" x2="38756" y2="94215"/>
                        <a14:foregroundMark x1="8134" y1="92975" x2="67943" y2="95868"/>
                        <a14:foregroundMark x1="3349" y1="90909" x2="33014" y2="96694"/>
                        <a14:foregroundMark x1="88517" y1="85537" x2="88517" y2="85537"/>
                        <a14:foregroundMark x1="80861" y1="85950" x2="91388" y2="88017"/>
                        <a14:foregroundMark x1="89474" y1="82231" x2="77512" y2="90083"/>
                        <a14:foregroundMark x1="84211" y1="78099" x2="95694" y2="85537"/>
                        <a14:backgroundMark x1="9569" y1="41322" x2="9569" y2="41322"/>
                        <a14:backgroundMark x1="7656" y1="43802" x2="7656" y2="43802"/>
                        <a14:backgroundMark x1="3828" y1="26033" x2="3828" y2="26033"/>
                        <a14:backgroundMark x1="5742" y1="30579" x2="957" y2="22727"/>
                        <a14:backgroundMark x1="9091" y1="2066" x2="9091" y2="2066"/>
                        <a14:backgroundMark x1="16746" y1="3719" x2="16746" y2="3719"/>
                        <a14:backgroundMark x1="24402" y1="826" x2="24402" y2="826"/>
                        <a14:backgroundMark x1="26794" y1="826" x2="26794" y2="826"/>
                        <a14:backgroundMark x1="10526" y1="37603" x2="10526" y2="376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1177" y="2427394"/>
            <a:ext cx="242509" cy="28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" name="Picture 8" descr="Résultat de recherche d'images pour &quot;nurse icon&quot;">
            <a:extLst>
              <a:ext uri="{FF2B5EF4-FFF2-40B4-BE49-F238E27FC236}">
                <a16:creationId xmlns:a16="http://schemas.microsoft.com/office/drawing/2014/main" id="{B4A54B14-6B4D-4AD3-B9C8-BACB2BA6A9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5220" y="2429288"/>
            <a:ext cx="279169" cy="28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" name="Picture 12" descr="Image associée">
            <a:extLst>
              <a:ext uri="{FF2B5EF4-FFF2-40B4-BE49-F238E27FC236}">
                <a16:creationId xmlns:a16="http://schemas.microsoft.com/office/drawing/2014/main" id="{685C8FB7-4DE0-4B80-809D-8C4910D1CB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4260" y="2440486"/>
            <a:ext cx="281723" cy="28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1" name="Picture 10" descr="Image associée">
            <a:extLst>
              <a:ext uri="{FF2B5EF4-FFF2-40B4-BE49-F238E27FC236}">
                <a16:creationId xmlns:a16="http://schemas.microsoft.com/office/drawing/2014/main" id="{476FB4C8-1D3B-4063-8938-13A7D0DADA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8835" y="3061526"/>
            <a:ext cx="280800" cy="28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" name="Picture 16" descr="Résultat de recherche d'images pour &quot;doctor icon&quot;">
            <a:extLst>
              <a:ext uri="{FF2B5EF4-FFF2-40B4-BE49-F238E27FC236}">
                <a16:creationId xmlns:a16="http://schemas.microsoft.com/office/drawing/2014/main" id="{5CCE4E6D-6529-4001-BB8F-18ECB5EC9B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hq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889" b="95556" l="9778" r="89778">
                        <a14:foregroundMark x1="37333" y1="4889" x2="37333" y2="4889"/>
                        <a14:foregroundMark x1="36444" y1="10222" x2="36444" y2="10222"/>
                        <a14:foregroundMark x1="28444" y1="5778" x2="28444" y2="5778"/>
                        <a14:foregroundMark x1="32889" y1="5778" x2="32889" y2="5778"/>
                        <a14:foregroundMark x1="32889" y1="5778" x2="32889" y2="5778"/>
                        <a14:foregroundMark x1="34667" y1="6667" x2="34667" y2="6667"/>
                        <a14:foregroundMark x1="39556" y1="95556" x2="39556" y2="95556"/>
                        <a14:foregroundMark x1="11111" y1="79111" x2="11111" y2="79111"/>
                        <a14:foregroundMark x1="48444" y1="91111" x2="48444" y2="911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3696" y="3067559"/>
            <a:ext cx="280800" cy="28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3" name="Connecteur droit avec flèche 122">
            <a:extLst>
              <a:ext uri="{FF2B5EF4-FFF2-40B4-BE49-F238E27FC236}">
                <a16:creationId xmlns:a16="http://schemas.microsoft.com/office/drawing/2014/main" id="{B1F522C1-1C13-4A0B-A806-295480817763}"/>
              </a:ext>
            </a:extLst>
          </p:cNvPr>
          <p:cNvCxnSpPr>
            <a:cxnSpLocks/>
          </p:cNvCxnSpPr>
          <p:nvPr/>
        </p:nvCxnSpPr>
        <p:spPr>
          <a:xfrm flipH="1">
            <a:off x="5423275" y="2944666"/>
            <a:ext cx="224966" cy="0"/>
          </a:xfrm>
          <a:prstGeom prst="straightConnector1">
            <a:avLst/>
          </a:prstGeom>
          <a:ln>
            <a:solidFill>
              <a:srgbClr val="246B9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ZoneTexte 123">
            <a:extLst>
              <a:ext uri="{FF2B5EF4-FFF2-40B4-BE49-F238E27FC236}">
                <a16:creationId xmlns:a16="http://schemas.microsoft.com/office/drawing/2014/main" id="{E31A6B37-37C7-4972-976C-B7164FE15825}"/>
              </a:ext>
            </a:extLst>
          </p:cNvPr>
          <p:cNvSpPr txBox="1"/>
          <p:nvPr/>
        </p:nvSpPr>
        <p:spPr>
          <a:xfrm>
            <a:off x="3009614" y="3361979"/>
            <a:ext cx="5285099" cy="219291"/>
          </a:xfrm>
          <a:prstGeom prst="rect">
            <a:avLst/>
          </a:prstGeom>
          <a:solidFill>
            <a:srgbClr val="E5F7FB"/>
          </a:solidFill>
        </p:spPr>
        <p:txBody>
          <a:bodyPr wrap="square" rtlCol="0">
            <a:spAutoFit/>
          </a:bodyPr>
          <a:lstStyle/>
          <a:p>
            <a:pPr algn="ctr" defTabSz="342900"/>
            <a:r>
              <a:rPr lang="fr-FR" sz="825" cap="small">
                <a:solidFill>
                  <a:prstClr val="black"/>
                </a:solidFill>
                <a:latin typeface="Calibri" panose="020F0502020204030204"/>
              </a:rPr>
              <a:t>Etapes qui se reproduisent à chaque dispensation (~3x)</a:t>
            </a:r>
          </a:p>
        </p:txBody>
      </p:sp>
      <p:cxnSp>
        <p:nvCxnSpPr>
          <p:cNvPr id="125" name="Connecteur droit avec flèche 124">
            <a:extLst>
              <a:ext uri="{FF2B5EF4-FFF2-40B4-BE49-F238E27FC236}">
                <a16:creationId xmlns:a16="http://schemas.microsoft.com/office/drawing/2014/main" id="{5CB40769-8704-4A41-80CF-7058576EE193}"/>
              </a:ext>
            </a:extLst>
          </p:cNvPr>
          <p:cNvCxnSpPr>
            <a:cxnSpLocks/>
          </p:cNvCxnSpPr>
          <p:nvPr/>
        </p:nvCxnSpPr>
        <p:spPr>
          <a:xfrm flipH="1">
            <a:off x="2787780" y="2932421"/>
            <a:ext cx="224966" cy="0"/>
          </a:xfrm>
          <a:prstGeom prst="straightConnector1">
            <a:avLst/>
          </a:prstGeom>
          <a:ln>
            <a:solidFill>
              <a:srgbClr val="246B9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ZoneTexte 125">
            <a:extLst>
              <a:ext uri="{FF2B5EF4-FFF2-40B4-BE49-F238E27FC236}">
                <a16:creationId xmlns:a16="http://schemas.microsoft.com/office/drawing/2014/main" id="{34A7F61A-C024-4A17-924C-60F4E6B23CE0}"/>
              </a:ext>
            </a:extLst>
          </p:cNvPr>
          <p:cNvSpPr txBox="1"/>
          <p:nvPr/>
        </p:nvSpPr>
        <p:spPr>
          <a:xfrm>
            <a:off x="1022869" y="2751487"/>
            <a:ext cx="602417" cy="332006"/>
          </a:xfrm>
          <a:prstGeom prst="roundRect">
            <a:avLst/>
          </a:prstGeom>
          <a:solidFill>
            <a:srgbClr val="FAECEE"/>
          </a:solidFill>
          <a:ln>
            <a:solidFill>
              <a:srgbClr val="C23147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defTabSz="342900"/>
            <a:r>
              <a:rPr lang="fr-FR" sz="750" cap="small">
                <a:latin typeface="Calibri" panose="020F0502020204030204"/>
              </a:rPr>
              <a:t>Décision de fin de séquence </a:t>
            </a:r>
          </a:p>
        </p:txBody>
      </p:sp>
      <p:pic>
        <p:nvPicPr>
          <p:cNvPr id="127" name="Picture 18" descr="Résultat de recherche d'images pour &quot;doctor icon&quot;">
            <a:extLst>
              <a:ext uri="{FF2B5EF4-FFF2-40B4-BE49-F238E27FC236}">
                <a16:creationId xmlns:a16="http://schemas.microsoft.com/office/drawing/2014/main" id="{B954AD31-C8B5-45B6-B02C-EF3706E0C6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6281" l="2871" r="95694">
                        <a14:foregroundMark x1="18660" y1="11983" x2="51196" y2="17769"/>
                        <a14:foregroundMark x1="50718" y1="7851" x2="55502" y2="19835"/>
                        <a14:foregroundMark x1="24879" y1="826" x2="22967" y2="413"/>
                        <a14:foregroundMark x1="34450" y1="2893" x2="24879" y2="826"/>
                        <a14:foregroundMark x1="78947" y1="92975" x2="68900" y2="61157"/>
                        <a14:foregroundMark x1="10526" y1="71901" x2="40191" y2="91736"/>
                        <a14:foregroundMark x1="12919" y1="92149" x2="63158" y2="57025"/>
                        <a14:foregroundMark x1="4306" y1="88017" x2="61244" y2="66529"/>
                        <a14:foregroundMark x1="60766" y1="67769" x2="56938" y2="95455"/>
                        <a14:foregroundMark x1="6699" y1="89256" x2="38756" y2="94215"/>
                        <a14:foregroundMark x1="8134" y1="92975" x2="67943" y2="95868"/>
                        <a14:foregroundMark x1="3349" y1="90909" x2="33014" y2="96694"/>
                        <a14:foregroundMark x1="88517" y1="85537" x2="88517" y2="85537"/>
                        <a14:foregroundMark x1="80861" y1="85950" x2="91388" y2="88017"/>
                        <a14:foregroundMark x1="89474" y1="82231" x2="77512" y2="90083"/>
                        <a14:foregroundMark x1="84211" y1="78099" x2="95694" y2="85537"/>
                        <a14:backgroundMark x1="9569" y1="41322" x2="9569" y2="41322"/>
                        <a14:backgroundMark x1="7656" y1="43802" x2="7656" y2="43802"/>
                        <a14:backgroundMark x1="3828" y1="26033" x2="3828" y2="26033"/>
                        <a14:backgroundMark x1="5742" y1="30579" x2="957" y2="22727"/>
                        <a14:backgroundMark x1="9091" y1="2066" x2="9091" y2="2066"/>
                        <a14:backgroundMark x1="16746" y1="3719" x2="16746" y2="3719"/>
                        <a14:backgroundMark x1="24402" y1="826" x2="24402" y2="826"/>
                        <a14:backgroundMark x1="26794" y1="826" x2="26794" y2="826"/>
                        <a14:backgroundMark x1="10526" y1="37603" x2="10526" y2="376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042" y="2468096"/>
            <a:ext cx="242510" cy="28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8" name="ZoneTexte 127">
            <a:extLst>
              <a:ext uri="{FF2B5EF4-FFF2-40B4-BE49-F238E27FC236}">
                <a16:creationId xmlns:a16="http://schemas.microsoft.com/office/drawing/2014/main" id="{1E33E3CB-B5A8-439D-884F-E8E5DCC3E122}"/>
              </a:ext>
            </a:extLst>
          </p:cNvPr>
          <p:cNvSpPr txBox="1"/>
          <p:nvPr/>
        </p:nvSpPr>
        <p:spPr>
          <a:xfrm>
            <a:off x="1966681" y="2754136"/>
            <a:ext cx="743366" cy="332006"/>
          </a:xfrm>
          <a:prstGeom prst="roundRect">
            <a:avLst/>
          </a:prstGeom>
          <a:solidFill>
            <a:srgbClr val="FAECEE"/>
          </a:solidFill>
          <a:ln>
            <a:solidFill>
              <a:srgbClr val="C23147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defTabSz="342900"/>
            <a:r>
              <a:rPr lang="fr-FR" sz="750" cap="small">
                <a:latin typeface="Calibri" panose="020F0502020204030204"/>
              </a:rPr>
              <a:t>Consultation de suivi</a:t>
            </a:r>
          </a:p>
        </p:txBody>
      </p:sp>
      <p:pic>
        <p:nvPicPr>
          <p:cNvPr id="129" name="Picture 18" descr="Résultat de recherche d'images pour &quot;doctor icon&quot;">
            <a:extLst>
              <a:ext uri="{FF2B5EF4-FFF2-40B4-BE49-F238E27FC236}">
                <a16:creationId xmlns:a16="http://schemas.microsoft.com/office/drawing/2014/main" id="{121760F3-068E-4C6A-A73F-3FE7B7C856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6281" l="2871" r="95694">
                        <a14:foregroundMark x1="18660" y1="11983" x2="51196" y2="17769"/>
                        <a14:foregroundMark x1="50718" y1="7851" x2="55502" y2="19835"/>
                        <a14:foregroundMark x1="24879" y1="826" x2="22967" y2="413"/>
                        <a14:foregroundMark x1="34450" y1="2893" x2="24879" y2="826"/>
                        <a14:foregroundMark x1="78947" y1="92975" x2="68900" y2="61157"/>
                        <a14:foregroundMark x1="10526" y1="71901" x2="40191" y2="91736"/>
                        <a14:foregroundMark x1="12919" y1="92149" x2="63158" y2="57025"/>
                        <a14:foregroundMark x1="4306" y1="88017" x2="61244" y2="66529"/>
                        <a14:foregroundMark x1="60766" y1="67769" x2="56938" y2="95455"/>
                        <a14:foregroundMark x1="6699" y1="89256" x2="38756" y2="94215"/>
                        <a14:foregroundMark x1="8134" y1="92975" x2="67943" y2="95868"/>
                        <a14:foregroundMark x1="3349" y1="90909" x2="33014" y2="96694"/>
                        <a14:foregroundMark x1="88517" y1="85537" x2="88517" y2="85537"/>
                        <a14:foregroundMark x1="80861" y1="85950" x2="91388" y2="88017"/>
                        <a14:foregroundMark x1="89474" y1="82231" x2="77512" y2="90083"/>
                        <a14:foregroundMark x1="84211" y1="78099" x2="95694" y2="85537"/>
                        <a14:backgroundMark x1="9569" y1="41322" x2="9569" y2="41322"/>
                        <a14:backgroundMark x1="7656" y1="43802" x2="7656" y2="43802"/>
                        <a14:backgroundMark x1="3828" y1="26033" x2="3828" y2="26033"/>
                        <a14:backgroundMark x1="5742" y1="30579" x2="957" y2="22727"/>
                        <a14:backgroundMark x1="9091" y1="2066" x2="9091" y2="2066"/>
                        <a14:backgroundMark x1="16746" y1="3719" x2="16746" y2="3719"/>
                        <a14:backgroundMark x1="24402" y1="826" x2="24402" y2="826"/>
                        <a14:backgroundMark x1="26794" y1="826" x2="26794" y2="826"/>
                        <a14:backgroundMark x1="10526" y1="37603" x2="10526" y2="376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517" y="2457008"/>
            <a:ext cx="242510" cy="28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0" name="Connecteur droit avec flèche 129">
            <a:extLst>
              <a:ext uri="{FF2B5EF4-FFF2-40B4-BE49-F238E27FC236}">
                <a16:creationId xmlns:a16="http://schemas.microsoft.com/office/drawing/2014/main" id="{0A0719B9-E761-4B80-84E6-D2DEA510F1BC}"/>
              </a:ext>
            </a:extLst>
          </p:cNvPr>
          <p:cNvCxnSpPr>
            <a:cxnSpLocks/>
          </p:cNvCxnSpPr>
          <p:nvPr/>
        </p:nvCxnSpPr>
        <p:spPr>
          <a:xfrm flipH="1">
            <a:off x="1695589" y="2932421"/>
            <a:ext cx="224966" cy="0"/>
          </a:xfrm>
          <a:prstGeom prst="straightConnector1">
            <a:avLst/>
          </a:prstGeom>
          <a:ln>
            <a:solidFill>
              <a:srgbClr val="246B9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Flèche : angle droit à deux pointes 130">
            <a:extLst>
              <a:ext uri="{FF2B5EF4-FFF2-40B4-BE49-F238E27FC236}">
                <a16:creationId xmlns:a16="http://schemas.microsoft.com/office/drawing/2014/main" id="{49A9BD70-5A2F-4250-A760-F1491E1673FD}"/>
              </a:ext>
            </a:extLst>
          </p:cNvPr>
          <p:cNvSpPr/>
          <p:nvPr/>
        </p:nvSpPr>
        <p:spPr>
          <a:xfrm rot="16200000">
            <a:off x="1006818" y="3356881"/>
            <a:ext cx="622828" cy="251009"/>
          </a:xfrm>
          <a:prstGeom prst="leftUpArrow">
            <a:avLst>
              <a:gd name="adj1" fmla="val 11526"/>
              <a:gd name="adj2" fmla="val 25000"/>
              <a:gd name="adj3" fmla="val 13771"/>
            </a:avLst>
          </a:prstGeom>
          <a:solidFill>
            <a:srgbClr val="246B90"/>
          </a:solidFill>
          <a:ln>
            <a:solidFill>
              <a:srgbClr val="246B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endParaRPr lang="fr-FR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2" name="Rectangle : coins arrondis 131">
            <a:extLst>
              <a:ext uri="{FF2B5EF4-FFF2-40B4-BE49-F238E27FC236}">
                <a16:creationId xmlns:a16="http://schemas.microsoft.com/office/drawing/2014/main" id="{C170A09D-B34D-4DA3-8FE1-FF0A0FC24719}"/>
              </a:ext>
            </a:extLst>
          </p:cNvPr>
          <p:cNvSpPr/>
          <p:nvPr/>
        </p:nvSpPr>
        <p:spPr>
          <a:xfrm>
            <a:off x="812967" y="3141447"/>
            <a:ext cx="567492" cy="53422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r>
              <a:rPr lang="fr-FR" sz="750">
                <a:solidFill>
                  <a:srgbClr val="ED7D31"/>
                </a:solidFill>
                <a:latin typeface="Calibri" panose="020F0502020204030204"/>
              </a:rPr>
              <a:t>Renouvellement</a:t>
            </a:r>
          </a:p>
        </p:txBody>
      </p:sp>
      <p:sp>
        <p:nvSpPr>
          <p:cNvPr id="133" name="Rectangle : coins arrondis 132">
            <a:extLst>
              <a:ext uri="{FF2B5EF4-FFF2-40B4-BE49-F238E27FC236}">
                <a16:creationId xmlns:a16="http://schemas.microsoft.com/office/drawing/2014/main" id="{E77A8540-2F66-43FF-96AB-67F245351F58}"/>
              </a:ext>
            </a:extLst>
          </p:cNvPr>
          <p:cNvSpPr/>
          <p:nvPr/>
        </p:nvSpPr>
        <p:spPr>
          <a:xfrm>
            <a:off x="1430710" y="3352078"/>
            <a:ext cx="567492" cy="53422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r>
              <a:rPr lang="fr-FR" sz="750" dirty="0">
                <a:solidFill>
                  <a:srgbClr val="246B90"/>
                </a:solidFill>
                <a:latin typeface="Calibri" panose="020F0502020204030204"/>
              </a:rPr>
              <a:t>Passage en séquence 3</a:t>
            </a:r>
          </a:p>
        </p:txBody>
      </p:sp>
      <p:pic>
        <p:nvPicPr>
          <p:cNvPr id="134" name="Graphique 133" descr="Actualiser contour">
            <a:extLst>
              <a:ext uri="{FF2B5EF4-FFF2-40B4-BE49-F238E27FC236}">
                <a16:creationId xmlns:a16="http://schemas.microsoft.com/office/drawing/2014/main" id="{C4DB08F7-CDC3-4F8B-B2BD-A601DF43B994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87386" y="3089307"/>
            <a:ext cx="237304" cy="237304"/>
          </a:xfrm>
          <a:prstGeom prst="rect">
            <a:avLst/>
          </a:prstGeom>
        </p:spPr>
      </p:pic>
      <p:sp>
        <p:nvSpPr>
          <p:cNvPr id="138" name="ZoneTexte 137">
            <a:extLst>
              <a:ext uri="{FF2B5EF4-FFF2-40B4-BE49-F238E27FC236}">
                <a16:creationId xmlns:a16="http://schemas.microsoft.com/office/drawing/2014/main" id="{C47B7532-0F59-4255-BA3F-EB4C73AD58CA}"/>
              </a:ext>
            </a:extLst>
          </p:cNvPr>
          <p:cNvSpPr txBox="1"/>
          <p:nvPr/>
        </p:nvSpPr>
        <p:spPr>
          <a:xfrm>
            <a:off x="2270260" y="4256183"/>
            <a:ext cx="775901" cy="517551"/>
          </a:xfrm>
          <a:prstGeom prst="roundRect">
            <a:avLst>
              <a:gd name="adj" fmla="val 16013"/>
            </a:avLst>
          </a:prstGeom>
          <a:solidFill>
            <a:srgbClr val="FAECEE"/>
          </a:solidFill>
          <a:ln>
            <a:solidFill>
              <a:srgbClr val="C23147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defTabSz="342900"/>
            <a:r>
              <a:rPr lang="fr-FR" sz="750" b="0">
                <a:latin typeface="Calibri" panose="020F0502020204030204"/>
              </a:rPr>
              <a:t>Remontée des informations à l’équipe hospitalière</a:t>
            </a:r>
          </a:p>
        </p:txBody>
      </p:sp>
      <p:sp>
        <p:nvSpPr>
          <p:cNvPr id="139" name="ZoneTexte 138">
            <a:extLst>
              <a:ext uri="{FF2B5EF4-FFF2-40B4-BE49-F238E27FC236}">
                <a16:creationId xmlns:a16="http://schemas.microsoft.com/office/drawing/2014/main" id="{A7F8E58B-95E8-439D-A1A6-AD8E849BFCC9}"/>
              </a:ext>
            </a:extLst>
          </p:cNvPr>
          <p:cNvSpPr txBox="1"/>
          <p:nvPr/>
        </p:nvSpPr>
        <p:spPr>
          <a:xfrm>
            <a:off x="3797524" y="4248443"/>
            <a:ext cx="762518" cy="509934"/>
          </a:xfrm>
          <a:prstGeom prst="roundRect">
            <a:avLst/>
          </a:prstGeom>
          <a:solidFill>
            <a:srgbClr val="FAECEE"/>
          </a:solidFill>
          <a:ln>
            <a:solidFill>
              <a:srgbClr val="C23147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defTabSz="342900"/>
            <a:r>
              <a:rPr lang="fr-FR" sz="750" b="0">
                <a:latin typeface="Calibri" panose="020F0502020204030204"/>
              </a:rPr>
              <a:t>Consultation de suivi du patient </a:t>
            </a:r>
          </a:p>
        </p:txBody>
      </p:sp>
      <p:pic>
        <p:nvPicPr>
          <p:cNvPr id="140" name="Picture 16" descr="Résultat de recherche d'images pour &quot;doctor icon&quot;">
            <a:extLst>
              <a:ext uri="{FF2B5EF4-FFF2-40B4-BE49-F238E27FC236}">
                <a16:creationId xmlns:a16="http://schemas.microsoft.com/office/drawing/2014/main" id="{4F5CB83A-6966-4814-A950-2DA2AD8F0F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hq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889" b="95556" l="9778" r="89778">
                        <a14:foregroundMark x1="37333" y1="4889" x2="37333" y2="4889"/>
                        <a14:foregroundMark x1="36444" y1="10222" x2="36444" y2="10222"/>
                        <a14:foregroundMark x1="28444" y1="5778" x2="28444" y2="5778"/>
                        <a14:foregroundMark x1="32889" y1="5778" x2="32889" y2="5778"/>
                        <a14:foregroundMark x1="32889" y1="5778" x2="32889" y2="5778"/>
                        <a14:foregroundMark x1="34667" y1="6667" x2="34667" y2="6667"/>
                        <a14:foregroundMark x1="39556" y1="95556" x2="39556" y2="95556"/>
                        <a14:foregroundMark x1="11111" y1="79111" x2="11111" y2="79111"/>
                        <a14:foregroundMark x1="48444" y1="91111" x2="48444" y2="911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5535" y="4605026"/>
            <a:ext cx="280800" cy="28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1" name="Connecteur droit avec flèche 140">
            <a:extLst>
              <a:ext uri="{FF2B5EF4-FFF2-40B4-BE49-F238E27FC236}">
                <a16:creationId xmlns:a16="http://schemas.microsoft.com/office/drawing/2014/main" id="{E20EA173-F2C9-4D19-AEF1-1B16F79CCE50}"/>
              </a:ext>
            </a:extLst>
          </p:cNvPr>
          <p:cNvCxnSpPr>
            <a:cxnSpLocks/>
          </p:cNvCxnSpPr>
          <p:nvPr/>
        </p:nvCxnSpPr>
        <p:spPr>
          <a:xfrm>
            <a:off x="1945325" y="4517069"/>
            <a:ext cx="224966" cy="0"/>
          </a:xfrm>
          <a:prstGeom prst="straightConnector1">
            <a:avLst/>
          </a:prstGeom>
          <a:ln>
            <a:solidFill>
              <a:srgbClr val="246B9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Connecteur droit avec flèche 141">
            <a:extLst>
              <a:ext uri="{FF2B5EF4-FFF2-40B4-BE49-F238E27FC236}">
                <a16:creationId xmlns:a16="http://schemas.microsoft.com/office/drawing/2014/main" id="{CDA3AF98-C71B-4846-9961-9A336286EFAE}"/>
              </a:ext>
            </a:extLst>
          </p:cNvPr>
          <p:cNvCxnSpPr>
            <a:cxnSpLocks/>
          </p:cNvCxnSpPr>
          <p:nvPr/>
        </p:nvCxnSpPr>
        <p:spPr>
          <a:xfrm>
            <a:off x="3540253" y="4517069"/>
            <a:ext cx="224966" cy="0"/>
          </a:xfrm>
          <a:prstGeom prst="straightConnector1">
            <a:avLst/>
          </a:prstGeom>
          <a:ln>
            <a:solidFill>
              <a:srgbClr val="246B9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3" name="Picture 8" descr="Résultat de recherche d'images pour &quot;nurse icon&quot;">
            <a:extLst>
              <a:ext uri="{FF2B5EF4-FFF2-40B4-BE49-F238E27FC236}">
                <a16:creationId xmlns:a16="http://schemas.microsoft.com/office/drawing/2014/main" id="{9FAA8AE3-25A9-43D7-AF5B-D31E4F3CC7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4758" y="4115783"/>
            <a:ext cx="279169" cy="28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4" name="Picture 12" descr="Image associée">
            <a:extLst>
              <a:ext uri="{FF2B5EF4-FFF2-40B4-BE49-F238E27FC236}">
                <a16:creationId xmlns:a16="http://schemas.microsoft.com/office/drawing/2014/main" id="{ADB058D5-C979-4213-92A5-DA551A8A6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979" y="4227695"/>
            <a:ext cx="281723" cy="28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5" name="Picture 10" descr="Image associée">
            <a:extLst>
              <a:ext uri="{FF2B5EF4-FFF2-40B4-BE49-F238E27FC236}">
                <a16:creationId xmlns:a16="http://schemas.microsoft.com/office/drawing/2014/main" id="{03E24037-63DA-4E41-BB6B-4E78539FCC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0263" y="4633334"/>
            <a:ext cx="280800" cy="28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9" name="ZoneTexte 148">
            <a:extLst>
              <a:ext uri="{FF2B5EF4-FFF2-40B4-BE49-F238E27FC236}">
                <a16:creationId xmlns:a16="http://schemas.microsoft.com/office/drawing/2014/main" id="{AFC892A5-763D-4497-A9E2-DBB5B07445C6}"/>
              </a:ext>
            </a:extLst>
          </p:cNvPr>
          <p:cNvSpPr txBox="1"/>
          <p:nvPr/>
        </p:nvSpPr>
        <p:spPr>
          <a:xfrm>
            <a:off x="6077761" y="4283384"/>
            <a:ext cx="766044" cy="517551"/>
          </a:xfrm>
          <a:prstGeom prst="roundRect">
            <a:avLst>
              <a:gd name="adj" fmla="val 16013"/>
            </a:avLst>
          </a:prstGeom>
          <a:solidFill>
            <a:srgbClr val="FAECEE"/>
          </a:solidFill>
          <a:ln>
            <a:solidFill>
              <a:srgbClr val="C23147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defTabSz="342900"/>
            <a:r>
              <a:rPr lang="fr-FR" sz="750" b="0">
                <a:latin typeface="Calibri" panose="020F0502020204030204"/>
              </a:rPr>
              <a:t>Remontée des informations à l’équipe hospitalière</a:t>
            </a:r>
          </a:p>
        </p:txBody>
      </p:sp>
      <p:cxnSp>
        <p:nvCxnSpPr>
          <p:cNvPr id="150" name="Connecteur droit avec flèche 149">
            <a:extLst>
              <a:ext uri="{FF2B5EF4-FFF2-40B4-BE49-F238E27FC236}">
                <a16:creationId xmlns:a16="http://schemas.microsoft.com/office/drawing/2014/main" id="{D02AC355-EF76-42E5-BA4B-75C9C3089013}"/>
              </a:ext>
            </a:extLst>
          </p:cNvPr>
          <p:cNvCxnSpPr>
            <a:cxnSpLocks/>
          </p:cNvCxnSpPr>
          <p:nvPr/>
        </p:nvCxnSpPr>
        <p:spPr>
          <a:xfrm>
            <a:off x="5864634" y="4557662"/>
            <a:ext cx="224966" cy="0"/>
          </a:xfrm>
          <a:prstGeom prst="straightConnector1">
            <a:avLst/>
          </a:prstGeom>
          <a:ln>
            <a:solidFill>
              <a:srgbClr val="246B9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1" name="Picture 8" descr="Résultat de recherche d'images pour &quot;nurse icon&quot;">
            <a:extLst>
              <a:ext uri="{FF2B5EF4-FFF2-40B4-BE49-F238E27FC236}">
                <a16:creationId xmlns:a16="http://schemas.microsoft.com/office/drawing/2014/main" id="{C9E79D38-E7CE-41D6-A837-8EC60E5A46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9284" y="4103735"/>
            <a:ext cx="279169" cy="28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2" name="Picture 12" descr="Image associée">
            <a:extLst>
              <a:ext uri="{FF2B5EF4-FFF2-40B4-BE49-F238E27FC236}">
                <a16:creationId xmlns:a16="http://schemas.microsoft.com/office/drawing/2014/main" id="{3B6CC486-3286-4BF3-A5B7-33B539262D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3931" y="4258254"/>
            <a:ext cx="281723" cy="28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" name="Picture 10" descr="Image associée">
            <a:extLst>
              <a:ext uri="{FF2B5EF4-FFF2-40B4-BE49-F238E27FC236}">
                <a16:creationId xmlns:a16="http://schemas.microsoft.com/office/drawing/2014/main" id="{620FE8D2-EF78-4B26-B32A-864CED26E2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9515" y="4617977"/>
            <a:ext cx="280800" cy="28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4" name="Connecteur droit avec flèche 153">
            <a:extLst>
              <a:ext uri="{FF2B5EF4-FFF2-40B4-BE49-F238E27FC236}">
                <a16:creationId xmlns:a16="http://schemas.microsoft.com/office/drawing/2014/main" id="{9C85D839-A53A-4A44-804B-6ADD75BB1127}"/>
              </a:ext>
            </a:extLst>
          </p:cNvPr>
          <p:cNvCxnSpPr>
            <a:cxnSpLocks/>
          </p:cNvCxnSpPr>
          <p:nvPr/>
        </p:nvCxnSpPr>
        <p:spPr>
          <a:xfrm>
            <a:off x="4615873" y="4537054"/>
            <a:ext cx="224966" cy="0"/>
          </a:xfrm>
          <a:prstGeom prst="straightConnector1">
            <a:avLst/>
          </a:prstGeom>
          <a:ln>
            <a:solidFill>
              <a:srgbClr val="246B9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Connecteur droit avec flèche 154">
            <a:extLst>
              <a:ext uri="{FF2B5EF4-FFF2-40B4-BE49-F238E27FC236}">
                <a16:creationId xmlns:a16="http://schemas.microsoft.com/office/drawing/2014/main" id="{D8234840-6185-48B3-824E-05EB510EEB9B}"/>
              </a:ext>
            </a:extLst>
          </p:cNvPr>
          <p:cNvCxnSpPr>
            <a:cxnSpLocks/>
          </p:cNvCxnSpPr>
          <p:nvPr/>
        </p:nvCxnSpPr>
        <p:spPr>
          <a:xfrm>
            <a:off x="7183053" y="4544018"/>
            <a:ext cx="224966" cy="0"/>
          </a:xfrm>
          <a:prstGeom prst="straightConnector1">
            <a:avLst/>
          </a:prstGeom>
          <a:ln>
            <a:solidFill>
              <a:srgbClr val="246B9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ZoneTexte 155">
            <a:extLst>
              <a:ext uri="{FF2B5EF4-FFF2-40B4-BE49-F238E27FC236}">
                <a16:creationId xmlns:a16="http://schemas.microsoft.com/office/drawing/2014/main" id="{772B8114-8C43-4DCD-BAE0-4C3F25891BA2}"/>
              </a:ext>
            </a:extLst>
          </p:cNvPr>
          <p:cNvSpPr txBox="1"/>
          <p:nvPr/>
        </p:nvSpPr>
        <p:spPr>
          <a:xfrm>
            <a:off x="7405720" y="4378015"/>
            <a:ext cx="865274" cy="332006"/>
          </a:xfrm>
          <a:prstGeom prst="roundRect">
            <a:avLst/>
          </a:prstGeom>
          <a:solidFill>
            <a:srgbClr val="FAECEE"/>
          </a:solidFill>
          <a:ln>
            <a:solidFill>
              <a:srgbClr val="C23147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defTabSz="342900"/>
            <a:r>
              <a:rPr lang="fr-FR" sz="750" cap="small">
                <a:latin typeface="Calibri" panose="020F0502020204030204"/>
              </a:rPr>
              <a:t>Consultation de fin de séquence </a:t>
            </a:r>
          </a:p>
        </p:txBody>
      </p:sp>
      <p:pic>
        <p:nvPicPr>
          <p:cNvPr id="157" name="Picture 18" descr="Résultat de recherche d'images pour &quot;doctor icon&quot;">
            <a:extLst>
              <a:ext uri="{FF2B5EF4-FFF2-40B4-BE49-F238E27FC236}">
                <a16:creationId xmlns:a16="http://schemas.microsoft.com/office/drawing/2014/main" id="{8A505705-FBF1-42A7-92A9-208F004EB1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6281" l="2871" r="95694">
                        <a14:foregroundMark x1="18660" y1="11983" x2="51196" y2="17769"/>
                        <a14:foregroundMark x1="50718" y1="7851" x2="55502" y2="19835"/>
                        <a14:foregroundMark x1="24879" y1="826" x2="22967" y2="413"/>
                        <a14:foregroundMark x1="34450" y1="2893" x2="24879" y2="826"/>
                        <a14:foregroundMark x1="78947" y1="92975" x2="68900" y2="61157"/>
                        <a14:foregroundMark x1="10526" y1="71901" x2="40191" y2="91736"/>
                        <a14:foregroundMark x1="12919" y1="92149" x2="63158" y2="57025"/>
                        <a14:foregroundMark x1="4306" y1="88017" x2="61244" y2="66529"/>
                        <a14:foregroundMark x1="60766" y1="67769" x2="56938" y2="95455"/>
                        <a14:foregroundMark x1="6699" y1="89256" x2="38756" y2="94215"/>
                        <a14:foregroundMark x1="8134" y1="92975" x2="67943" y2="95868"/>
                        <a14:foregroundMark x1="3349" y1="90909" x2="33014" y2="96694"/>
                        <a14:foregroundMark x1="88517" y1="85537" x2="88517" y2="85537"/>
                        <a14:foregroundMark x1="80861" y1="85950" x2="91388" y2="88017"/>
                        <a14:foregroundMark x1="89474" y1="82231" x2="77512" y2="90083"/>
                        <a14:foregroundMark x1="84211" y1="78099" x2="95694" y2="85537"/>
                        <a14:backgroundMark x1="9569" y1="41322" x2="9569" y2="41322"/>
                        <a14:backgroundMark x1="7656" y1="43802" x2="7656" y2="43802"/>
                        <a14:backgroundMark x1="3828" y1="26033" x2="3828" y2="26033"/>
                        <a14:backgroundMark x1="5742" y1="30579" x2="957" y2="22727"/>
                        <a14:backgroundMark x1="9091" y1="2066" x2="9091" y2="2066"/>
                        <a14:backgroundMark x1="16746" y1="3719" x2="16746" y2="3719"/>
                        <a14:backgroundMark x1="24402" y1="826" x2="24402" y2="826"/>
                        <a14:backgroundMark x1="26794" y1="826" x2="26794" y2="826"/>
                        <a14:backgroundMark x1="10526" y1="37603" x2="10526" y2="376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0864" y="4157624"/>
            <a:ext cx="242510" cy="28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8" name="ZoneTexte 157">
            <a:extLst>
              <a:ext uri="{FF2B5EF4-FFF2-40B4-BE49-F238E27FC236}">
                <a16:creationId xmlns:a16="http://schemas.microsoft.com/office/drawing/2014/main" id="{5C05CD13-31D2-4665-BD53-511971931249}"/>
              </a:ext>
            </a:extLst>
          </p:cNvPr>
          <p:cNvSpPr txBox="1"/>
          <p:nvPr/>
        </p:nvSpPr>
        <p:spPr>
          <a:xfrm>
            <a:off x="4595568" y="4947293"/>
            <a:ext cx="2767717" cy="219291"/>
          </a:xfrm>
          <a:prstGeom prst="rect">
            <a:avLst/>
          </a:prstGeom>
          <a:solidFill>
            <a:srgbClr val="FEF0E8"/>
          </a:solidFill>
        </p:spPr>
        <p:txBody>
          <a:bodyPr wrap="square" rtlCol="0">
            <a:spAutoFit/>
          </a:bodyPr>
          <a:lstStyle/>
          <a:p>
            <a:pPr algn="ctr" defTabSz="342900"/>
            <a:r>
              <a:rPr lang="fr-FR" sz="825" cap="small">
                <a:solidFill>
                  <a:prstClr val="black"/>
                </a:solidFill>
                <a:latin typeface="Calibri" panose="020F0502020204030204"/>
              </a:rPr>
              <a:t>Etapes qui se reproduisent à chaque dispensation (~3x)</a:t>
            </a:r>
          </a:p>
        </p:txBody>
      </p:sp>
      <p:sp>
        <p:nvSpPr>
          <p:cNvPr id="159" name="ZoneTexte 158">
            <a:extLst>
              <a:ext uri="{FF2B5EF4-FFF2-40B4-BE49-F238E27FC236}">
                <a16:creationId xmlns:a16="http://schemas.microsoft.com/office/drawing/2014/main" id="{A03FA96D-7F08-4FB8-90F6-624BEF0EF8BC}"/>
              </a:ext>
            </a:extLst>
          </p:cNvPr>
          <p:cNvSpPr txBox="1"/>
          <p:nvPr/>
        </p:nvSpPr>
        <p:spPr>
          <a:xfrm>
            <a:off x="857251" y="4949826"/>
            <a:ext cx="2824316" cy="219291"/>
          </a:xfrm>
          <a:prstGeom prst="rect">
            <a:avLst/>
          </a:prstGeom>
          <a:solidFill>
            <a:srgbClr val="FEF0E8"/>
          </a:solidFill>
        </p:spPr>
        <p:txBody>
          <a:bodyPr wrap="square" rtlCol="0">
            <a:spAutoFit/>
          </a:bodyPr>
          <a:lstStyle/>
          <a:p>
            <a:pPr algn="ctr" defTabSz="342900"/>
            <a:r>
              <a:rPr lang="fr-FR" sz="825" cap="small">
                <a:solidFill>
                  <a:prstClr val="black"/>
                </a:solidFill>
                <a:latin typeface="Calibri" panose="020F0502020204030204"/>
              </a:rPr>
              <a:t>Etapes qui se reproduisent à chaque dispensation (~3x)</a:t>
            </a:r>
          </a:p>
        </p:txBody>
      </p:sp>
      <p:sp>
        <p:nvSpPr>
          <p:cNvPr id="160" name="Flèche : angle droit à deux pointes 159">
            <a:extLst>
              <a:ext uri="{FF2B5EF4-FFF2-40B4-BE49-F238E27FC236}">
                <a16:creationId xmlns:a16="http://schemas.microsoft.com/office/drawing/2014/main" id="{3471ECA6-BC63-430C-B1DF-445CA2423A26}"/>
              </a:ext>
            </a:extLst>
          </p:cNvPr>
          <p:cNvSpPr/>
          <p:nvPr/>
        </p:nvSpPr>
        <p:spPr>
          <a:xfrm rot="5400000" flipH="1">
            <a:off x="7492724" y="4825811"/>
            <a:ext cx="398075" cy="237303"/>
          </a:xfrm>
          <a:prstGeom prst="leftUpArrow">
            <a:avLst>
              <a:gd name="adj1" fmla="val 11526"/>
              <a:gd name="adj2" fmla="val 25000"/>
              <a:gd name="adj3" fmla="val 13771"/>
            </a:avLst>
          </a:prstGeom>
          <a:solidFill>
            <a:srgbClr val="246B90"/>
          </a:solidFill>
          <a:ln>
            <a:solidFill>
              <a:srgbClr val="246B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endParaRPr lang="fr-FR" sz="13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61" name="Graphique 160" descr="Actualiser contour">
            <a:extLst>
              <a:ext uri="{FF2B5EF4-FFF2-40B4-BE49-F238E27FC236}">
                <a16:creationId xmlns:a16="http://schemas.microsoft.com/office/drawing/2014/main" id="{9B43863D-6174-4A59-A222-4F8C5B256C89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901384" y="4709465"/>
            <a:ext cx="237304" cy="237304"/>
          </a:xfrm>
          <a:prstGeom prst="rect">
            <a:avLst/>
          </a:prstGeom>
        </p:spPr>
      </p:pic>
      <p:sp>
        <p:nvSpPr>
          <p:cNvPr id="162" name="Rectangle : coins arrondis 161">
            <a:extLst>
              <a:ext uri="{FF2B5EF4-FFF2-40B4-BE49-F238E27FC236}">
                <a16:creationId xmlns:a16="http://schemas.microsoft.com/office/drawing/2014/main" id="{BCB67162-591C-4F6E-84EB-9DF2142A469B}"/>
              </a:ext>
            </a:extLst>
          </p:cNvPr>
          <p:cNvSpPr/>
          <p:nvPr/>
        </p:nvSpPr>
        <p:spPr>
          <a:xfrm>
            <a:off x="7705991" y="4737008"/>
            <a:ext cx="567492" cy="53422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r>
              <a:rPr lang="fr-FR" sz="750">
                <a:solidFill>
                  <a:srgbClr val="ED7D31"/>
                </a:solidFill>
                <a:latin typeface="Calibri" panose="020F0502020204030204"/>
              </a:rPr>
              <a:t>Renouvellement</a:t>
            </a:r>
          </a:p>
        </p:txBody>
      </p:sp>
      <p:sp>
        <p:nvSpPr>
          <p:cNvPr id="163" name="Rectangle : coins arrondis 162">
            <a:extLst>
              <a:ext uri="{FF2B5EF4-FFF2-40B4-BE49-F238E27FC236}">
                <a16:creationId xmlns:a16="http://schemas.microsoft.com/office/drawing/2014/main" id="{F6747902-4964-40F1-B510-9FC8BDB1FE27}"/>
              </a:ext>
            </a:extLst>
          </p:cNvPr>
          <p:cNvSpPr/>
          <p:nvPr/>
        </p:nvSpPr>
        <p:spPr>
          <a:xfrm>
            <a:off x="7191668" y="4661393"/>
            <a:ext cx="567492" cy="53422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r>
              <a:rPr lang="fr-FR" sz="750">
                <a:solidFill>
                  <a:srgbClr val="246B90"/>
                </a:solidFill>
                <a:latin typeface="Calibri" panose="020F0502020204030204"/>
              </a:rPr>
              <a:t>Sortie</a:t>
            </a:r>
          </a:p>
        </p:txBody>
      </p:sp>
      <p:sp>
        <p:nvSpPr>
          <p:cNvPr id="165" name="ZoneTexte 164">
            <a:extLst>
              <a:ext uri="{FF2B5EF4-FFF2-40B4-BE49-F238E27FC236}">
                <a16:creationId xmlns:a16="http://schemas.microsoft.com/office/drawing/2014/main" id="{21A18AF8-BB50-4246-BC9B-E1B48B92922D}"/>
              </a:ext>
            </a:extLst>
          </p:cNvPr>
          <p:cNvSpPr txBox="1"/>
          <p:nvPr/>
        </p:nvSpPr>
        <p:spPr>
          <a:xfrm>
            <a:off x="4764429" y="1283862"/>
            <a:ext cx="707203" cy="332006"/>
          </a:xfrm>
          <a:prstGeom prst="roundRect">
            <a:avLst/>
          </a:prstGeom>
          <a:solidFill>
            <a:srgbClr val="FAECEE"/>
          </a:solidFill>
          <a:ln>
            <a:solidFill>
              <a:srgbClr val="C23147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defTabSz="342900"/>
            <a:r>
              <a:rPr lang="fr-FR" sz="750" b="0" dirty="0">
                <a:latin typeface="Calibri" panose="020F0502020204030204"/>
              </a:rPr>
              <a:t>Rétrocession hospitalière</a:t>
            </a:r>
          </a:p>
        </p:txBody>
      </p:sp>
      <p:pic>
        <p:nvPicPr>
          <p:cNvPr id="166" name="Image 165" descr="Une image contenant personne&#10;&#10;Description générée automatiquement">
            <a:extLst>
              <a:ext uri="{FF2B5EF4-FFF2-40B4-BE49-F238E27FC236}">
                <a16:creationId xmlns:a16="http://schemas.microsoft.com/office/drawing/2014/main" id="{900085F8-3E64-4460-A180-C3223062AB1F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872" y="1505155"/>
            <a:ext cx="280800" cy="2808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1FC978E-8193-43C4-AB61-CBED275A6D20}"/>
              </a:ext>
            </a:extLst>
          </p:cNvPr>
          <p:cNvSpPr txBox="1"/>
          <p:nvPr/>
        </p:nvSpPr>
        <p:spPr>
          <a:xfrm>
            <a:off x="5011650" y="1085192"/>
            <a:ext cx="4441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fr-FR" sz="900" dirty="0">
                <a:solidFill>
                  <a:prstClr val="black"/>
                </a:solidFill>
                <a:latin typeface="Calibri" panose="020F0502020204030204"/>
              </a:rPr>
              <a:t>Ou</a:t>
            </a:r>
          </a:p>
        </p:txBody>
      </p:sp>
      <p:pic>
        <p:nvPicPr>
          <p:cNvPr id="168" name="Picture 12" descr="Image associée">
            <a:extLst>
              <a:ext uri="{FF2B5EF4-FFF2-40B4-BE49-F238E27FC236}">
                <a16:creationId xmlns:a16="http://schemas.microsoft.com/office/drawing/2014/main" id="{0BFA555E-C1E7-4D78-8A70-303E411E8E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0481" y="1415465"/>
            <a:ext cx="281723" cy="28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1" name="ZoneTexte 170">
            <a:extLst>
              <a:ext uri="{FF2B5EF4-FFF2-40B4-BE49-F238E27FC236}">
                <a16:creationId xmlns:a16="http://schemas.microsoft.com/office/drawing/2014/main" id="{750B6663-1382-4FC0-A6BD-18AAAC244102}"/>
              </a:ext>
            </a:extLst>
          </p:cNvPr>
          <p:cNvSpPr txBox="1"/>
          <p:nvPr/>
        </p:nvSpPr>
        <p:spPr>
          <a:xfrm>
            <a:off x="7470883" y="2843701"/>
            <a:ext cx="4441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fr-FR" sz="900" dirty="0">
                <a:solidFill>
                  <a:prstClr val="black"/>
                </a:solidFill>
                <a:latin typeface="Calibri" panose="020F0502020204030204"/>
              </a:rPr>
              <a:t>Ou</a:t>
            </a:r>
          </a:p>
        </p:txBody>
      </p:sp>
      <p:sp>
        <p:nvSpPr>
          <p:cNvPr id="173" name="ZoneTexte 172">
            <a:extLst>
              <a:ext uri="{FF2B5EF4-FFF2-40B4-BE49-F238E27FC236}">
                <a16:creationId xmlns:a16="http://schemas.microsoft.com/office/drawing/2014/main" id="{5E7A19F8-8EE0-4EE2-8844-8E6E9AE5DEE4}"/>
              </a:ext>
            </a:extLst>
          </p:cNvPr>
          <p:cNvSpPr txBox="1"/>
          <p:nvPr/>
        </p:nvSpPr>
        <p:spPr>
          <a:xfrm>
            <a:off x="7071800" y="3070681"/>
            <a:ext cx="1101574" cy="347849"/>
          </a:xfrm>
          <a:prstGeom prst="roundRect">
            <a:avLst/>
          </a:prstGeom>
          <a:solidFill>
            <a:srgbClr val="FAECEE"/>
          </a:solidFill>
          <a:ln>
            <a:solidFill>
              <a:srgbClr val="C23147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defTabSz="342900"/>
            <a:r>
              <a:rPr lang="fr-FR" sz="750" b="0" dirty="0">
                <a:latin typeface="Calibri" panose="020F0502020204030204"/>
              </a:rPr>
              <a:t>Rétrocession hospitalière et entretien pharmaceutique</a:t>
            </a:r>
          </a:p>
        </p:txBody>
      </p:sp>
      <p:pic>
        <p:nvPicPr>
          <p:cNvPr id="170" name="Image 169" descr="Une image contenant personne&#10;&#10;Description générée automatiquement">
            <a:extLst>
              <a:ext uri="{FF2B5EF4-FFF2-40B4-BE49-F238E27FC236}">
                <a16:creationId xmlns:a16="http://schemas.microsoft.com/office/drawing/2014/main" id="{A0B1C5FD-DA68-4C8C-AA04-3A28C9A07A7B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2573" y="3285484"/>
            <a:ext cx="280800" cy="280800"/>
          </a:xfrm>
          <a:prstGeom prst="rect">
            <a:avLst/>
          </a:prstGeom>
        </p:spPr>
      </p:pic>
      <p:pic>
        <p:nvPicPr>
          <p:cNvPr id="172" name="Picture 12" descr="Image associée">
            <a:extLst>
              <a:ext uri="{FF2B5EF4-FFF2-40B4-BE49-F238E27FC236}">
                <a16:creationId xmlns:a16="http://schemas.microsoft.com/office/drawing/2014/main" id="{8E636F92-854B-43D0-B1BF-BDC6B0964B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8182" y="3195794"/>
            <a:ext cx="281723" cy="28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" name="ZoneTexte 173">
            <a:extLst>
              <a:ext uri="{FF2B5EF4-FFF2-40B4-BE49-F238E27FC236}">
                <a16:creationId xmlns:a16="http://schemas.microsoft.com/office/drawing/2014/main" id="{9FD5B218-69E5-45C1-8C97-C5F8E0FEFAF8}"/>
              </a:ext>
            </a:extLst>
          </p:cNvPr>
          <p:cNvSpPr txBox="1"/>
          <p:nvPr/>
        </p:nvSpPr>
        <p:spPr>
          <a:xfrm>
            <a:off x="909142" y="4134889"/>
            <a:ext cx="1068296" cy="347849"/>
          </a:xfrm>
          <a:prstGeom prst="roundRect">
            <a:avLst/>
          </a:prstGeom>
          <a:solidFill>
            <a:srgbClr val="FAECEE"/>
          </a:solidFill>
          <a:ln>
            <a:solidFill>
              <a:srgbClr val="C23147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defTabSz="342900"/>
            <a:r>
              <a:rPr lang="fr-FR" sz="750" b="0" dirty="0">
                <a:latin typeface="Calibri" panose="020F0502020204030204"/>
              </a:rPr>
              <a:t>Dispensation en officine et entretien pharmaceutique</a:t>
            </a:r>
          </a:p>
        </p:txBody>
      </p:sp>
      <p:pic>
        <p:nvPicPr>
          <p:cNvPr id="175" name="Picture 10" descr="Image associée">
            <a:extLst>
              <a:ext uri="{FF2B5EF4-FFF2-40B4-BE49-F238E27FC236}">
                <a16:creationId xmlns:a16="http://schemas.microsoft.com/office/drawing/2014/main" id="{43D5ACE9-B723-44FB-8F3A-2E6FCDB37B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4269" y="4082855"/>
            <a:ext cx="280800" cy="28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6" name="ZoneTexte 175">
            <a:extLst>
              <a:ext uri="{FF2B5EF4-FFF2-40B4-BE49-F238E27FC236}">
                <a16:creationId xmlns:a16="http://schemas.microsoft.com/office/drawing/2014/main" id="{C4E3FCBE-6BAE-428F-8F63-8A8D712C64C9}"/>
              </a:ext>
            </a:extLst>
          </p:cNvPr>
          <p:cNvSpPr txBox="1"/>
          <p:nvPr/>
        </p:nvSpPr>
        <p:spPr>
          <a:xfrm>
            <a:off x="1280820" y="4471537"/>
            <a:ext cx="4441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fr-FR" sz="900" dirty="0">
                <a:solidFill>
                  <a:prstClr val="black"/>
                </a:solidFill>
                <a:latin typeface="Calibri" panose="020F0502020204030204"/>
              </a:rPr>
              <a:t>Ou</a:t>
            </a:r>
          </a:p>
        </p:txBody>
      </p:sp>
      <p:sp>
        <p:nvSpPr>
          <p:cNvPr id="177" name="ZoneTexte 176">
            <a:extLst>
              <a:ext uri="{FF2B5EF4-FFF2-40B4-BE49-F238E27FC236}">
                <a16:creationId xmlns:a16="http://schemas.microsoft.com/office/drawing/2014/main" id="{676132EF-3066-407E-BEB8-BB91FC58A943}"/>
              </a:ext>
            </a:extLst>
          </p:cNvPr>
          <p:cNvSpPr txBox="1"/>
          <p:nvPr/>
        </p:nvSpPr>
        <p:spPr>
          <a:xfrm>
            <a:off x="898257" y="4639325"/>
            <a:ext cx="1083605" cy="347849"/>
          </a:xfrm>
          <a:prstGeom prst="roundRect">
            <a:avLst/>
          </a:prstGeom>
          <a:solidFill>
            <a:srgbClr val="FAECEE"/>
          </a:solidFill>
          <a:ln>
            <a:solidFill>
              <a:srgbClr val="C23147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defTabSz="342900"/>
            <a:r>
              <a:rPr lang="fr-FR" sz="750" b="0" dirty="0">
                <a:latin typeface="Calibri" panose="020F0502020204030204"/>
              </a:rPr>
              <a:t>Rétrocession hospitalière et entretien pharmaceutique</a:t>
            </a:r>
          </a:p>
        </p:txBody>
      </p:sp>
      <p:pic>
        <p:nvPicPr>
          <p:cNvPr id="178" name="Image 177" descr="Une image contenant personne&#10;&#10;Description générée automatiquement">
            <a:extLst>
              <a:ext uri="{FF2B5EF4-FFF2-40B4-BE49-F238E27FC236}">
                <a16:creationId xmlns:a16="http://schemas.microsoft.com/office/drawing/2014/main" id="{9D0B34CD-0533-42CB-8386-9DAC91BB4916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4607" y="4736114"/>
            <a:ext cx="280800" cy="280800"/>
          </a:xfrm>
          <a:prstGeom prst="rect">
            <a:avLst/>
          </a:prstGeom>
        </p:spPr>
      </p:pic>
      <p:pic>
        <p:nvPicPr>
          <p:cNvPr id="179" name="Picture 12" descr="Image associée">
            <a:extLst>
              <a:ext uri="{FF2B5EF4-FFF2-40B4-BE49-F238E27FC236}">
                <a16:creationId xmlns:a16="http://schemas.microsoft.com/office/drawing/2014/main" id="{02A0DBB3-BB26-40EE-B77F-C8BAAAD61B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4497" y="4646905"/>
            <a:ext cx="281723" cy="28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0" name="Image 179" descr="Une image contenant personne&#10;&#10;Description générée automatiquement">
            <a:extLst>
              <a:ext uri="{FF2B5EF4-FFF2-40B4-BE49-F238E27FC236}">
                <a16:creationId xmlns:a16="http://schemas.microsoft.com/office/drawing/2014/main" id="{DDD169FE-04CB-49DB-9FFB-1B99315BAC85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012" y="4192378"/>
            <a:ext cx="280800" cy="280800"/>
          </a:xfrm>
          <a:prstGeom prst="rect">
            <a:avLst/>
          </a:prstGeom>
        </p:spPr>
      </p:pic>
      <p:pic>
        <p:nvPicPr>
          <p:cNvPr id="181" name="Image 180" descr="Une image contenant personne&#10;&#10;Description générée automatiquement">
            <a:extLst>
              <a:ext uri="{FF2B5EF4-FFF2-40B4-BE49-F238E27FC236}">
                <a16:creationId xmlns:a16="http://schemas.microsoft.com/office/drawing/2014/main" id="{C874D684-A990-41EA-A2E6-7A28278341A0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661" y="4645871"/>
            <a:ext cx="280800" cy="280800"/>
          </a:xfrm>
          <a:prstGeom prst="rect">
            <a:avLst/>
          </a:prstGeom>
        </p:spPr>
      </p:pic>
      <p:sp>
        <p:nvSpPr>
          <p:cNvPr id="182" name="ZoneTexte 181">
            <a:extLst>
              <a:ext uri="{FF2B5EF4-FFF2-40B4-BE49-F238E27FC236}">
                <a16:creationId xmlns:a16="http://schemas.microsoft.com/office/drawing/2014/main" id="{065E6022-19E5-46FC-B915-A4959093C5C3}"/>
              </a:ext>
            </a:extLst>
          </p:cNvPr>
          <p:cNvSpPr txBox="1"/>
          <p:nvPr/>
        </p:nvSpPr>
        <p:spPr>
          <a:xfrm>
            <a:off x="4792588" y="4131301"/>
            <a:ext cx="1068296" cy="347849"/>
          </a:xfrm>
          <a:prstGeom prst="roundRect">
            <a:avLst/>
          </a:prstGeom>
          <a:solidFill>
            <a:srgbClr val="FAECEE"/>
          </a:solidFill>
          <a:ln>
            <a:solidFill>
              <a:srgbClr val="C23147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defTabSz="342900"/>
            <a:r>
              <a:rPr lang="fr-FR" sz="750" b="0" dirty="0">
                <a:latin typeface="Calibri" panose="020F0502020204030204"/>
              </a:rPr>
              <a:t>Dispensation en officine et entretien pharmaceutique</a:t>
            </a:r>
          </a:p>
        </p:txBody>
      </p:sp>
      <p:pic>
        <p:nvPicPr>
          <p:cNvPr id="183" name="Picture 10" descr="Image associée">
            <a:extLst>
              <a:ext uri="{FF2B5EF4-FFF2-40B4-BE49-F238E27FC236}">
                <a16:creationId xmlns:a16="http://schemas.microsoft.com/office/drawing/2014/main" id="{4F6D8B54-68C8-4661-B4CB-667AC6821B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7715" y="4079267"/>
            <a:ext cx="280800" cy="28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" name="ZoneTexte 183">
            <a:extLst>
              <a:ext uri="{FF2B5EF4-FFF2-40B4-BE49-F238E27FC236}">
                <a16:creationId xmlns:a16="http://schemas.microsoft.com/office/drawing/2014/main" id="{EBA001EB-495A-479F-9342-65E126117A50}"/>
              </a:ext>
            </a:extLst>
          </p:cNvPr>
          <p:cNvSpPr txBox="1"/>
          <p:nvPr/>
        </p:nvSpPr>
        <p:spPr>
          <a:xfrm>
            <a:off x="5164266" y="4431079"/>
            <a:ext cx="4441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fr-FR" sz="900" dirty="0">
                <a:solidFill>
                  <a:prstClr val="black"/>
                </a:solidFill>
                <a:latin typeface="Calibri" panose="020F0502020204030204"/>
              </a:rPr>
              <a:t>Ou</a:t>
            </a:r>
          </a:p>
        </p:txBody>
      </p:sp>
      <p:sp>
        <p:nvSpPr>
          <p:cNvPr id="185" name="ZoneTexte 184">
            <a:extLst>
              <a:ext uri="{FF2B5EF4-FFF2-40B4-BE49-F238E27FC236}">
                <a16:creationId xmlns:a16="http://schemas.microsoft.com/office/drawing/2014/main" id="{32F3037B-8D8E-4BDF-A0E9-B788E1C8A34B}"/>
              </a:ext>
            </a:extLst>
          </p:cNvPr>
          <p:cNvSpPr txBox="1"/>
          <p:nvPr/>
        </p:nvSpPr>
        <p:spPr>
          <a:xfrm>
            <a:off x="4781703" y="4606241"/>
            <a:ext cx="1083605" cy="347849"/>
          </a:xfrm>
          <a:prstGeom prst="roundRect">
            <a:avLst/>
          </a:prstGeom>
          <a:solidFill>
            <a:srgbClr val="FAECEE"/>
          </a:solidFill>
          <a:ln>
            <a:solidFill>
              <a:srgbClr val="C23147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spcAft>
                <a:spcPts val="0"/>
              </a:spcAft>
              <a:buClr>
                <a:srgbClr val="90005E"/>
              </a:buClr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defTabSz="342900"/>
            <a:r>
              <a:rPr lang="fr-FR" sz="750" b="0" dirty="0">
                <a:latin typeface="Calibri" panose="020F0502020204030204"/>
              </a:rPr>
              <a:t>Rétrocession hospitalière et entretien pharmaceutique</a:t>
            </a:r>
          </a:p>
        </p:txBody>
      </p:sp>
      <p:pic>
        <p:nvPicPr>
          <p:cNvPr id="186" name="Image 185" descr="Une image contenant personne&#10;&#10;Description générée automatiquement">
            <a:extLst>
              <a:ext uri="{FF2B5EF4-FFF2-40B4-BE49-F238E27FC236}">
                <a16:creationId xmlns:a16="http://schemas.microsoft.com/office/drawing/2014/main" id="{F39607B7-81B6-4932-8203-634EFAE70FA6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8053" y="4732526"/>
            <a:ext cx="280800" cy="280800"/>
          </a:xfrm>
          <a:prstGeom prst="rect">
            <a:avLst/>
          </a:prstGeom>
        </p:spPr>
      </p:pic>
      <p:pic>
        <p:nvPicPr>
          <p:cNvPr id="187" name="Picture 12" descr="Image associée">
            <a:extLst>
              <a:ext uri="{FF2B5EF4-FFF2-40B4-BE49-F238E27FC236}">
                <a16:creationId xmlns:a16="http://schemas.microsoft.com/office/drawing/2014/main" id="{C038CC2B-8CE5-4651-BC95-D24B455037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7943" y="4643317"/>
            <a:ext cx="281723" cy="28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8" name="Image 187" descr="Une image contenant personne&#10;&#10;Description générée automatiquement">
            <a:extLst>
              <a:ext uri="{FF2B5EF4-FFF2-40B4-BE49-F238E27FC236}">
                <a16:creationId xmlns:a16="http://schemas.microsoft.com/office/drawing/2014/main" id="{05D9C68F-6983-4ABF-B6EF-590B251F4A29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458" y="4188790"/>
            <a:ext cx="280800" cy="280800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C2151FB0-6F27-489C-8E4A-100A5F92B24B}"/>
              </a:ext>
            </a:extLst>
          </p:cNvPr>
          <p:cNvSpPr/>
          <p:nvPr/>
        </p:nvSpPr>
        <p:spPr>
          <a:xfrm>
            <a:off x="4719074" y="974393"/>
            <a:ext cx="132306" cy="130446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fr-FR" sz="825" dirty="0">
                <a:solidFill>
                  <a:prstClr val="white"/>
                </a:solidFill>
                <a:latin typeface="Calibri" panose="020F0502020204030204"/>
              </a:rPr>
              <a:t>A</a:t>
            </a:r>
          </a:p>
        </p:txBody>
      </p:sp>
      <p:sp>
        <p:nvSpPr>
          <p:cNvPr id="189" name="Ellipse 188">
            <a:extLst>
              <a:ext uri="{FF2B5EF4-FFF2-40B4-BE49-F238E27FC236}">
                <a16:creationId xmlns:a16="http://schemas.microsoft.com/office/drawing/2014/main" id="{152DB3DF-1248-4CBD-942C-F47B201302ED}"/>
              </a:ext>
            </a:extLst>
          </p:cNvPr>
          <p:cNvSpPr/>
          <p:nvPr/>
        </p:nvSpPr>
        <p:spPr>
          <a:xfrm>
            <a:off x="4715550" y="1529327"/>
            <a:ext cx="132306" cy="130446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fr-FR" sz="825" dirty="0">
                <a:solidFill>
                  <a:prstClr val="white"/>
                </a:solidFill>
                <a:latin typeface="Calibri" panose="020F0502020204030204"/>
              </a:rPr>
              <a:t>B</a:t>
            </a:r>
          </a:p>
        </p:txBody>
      </p:sp>
      <p:sp>
        <p:nvSpPr>
          <p:cNvPr id="190" name="Ellipse 189">
            <a:extLst>
              <a:ext uri="{FF2B5EF4-FFF2-40B4-BE49-F238E27FC236}">
                <a16:creationId xmlns:a16="http://schemas.microsoft.com/office/drawing/2014/main" id="{3FE5C61D-B174-45FE-AE0D-A96B27A9628D}"/>
              </a:ext>
            </a:extLst>
          </p:cNvPr>
          <p:cNvSpPr/>
          <p:nvPr/>
        </p:nvSpPr>
        <p:spPr>
          <a:xfrm>
            <a:off x="7040387" y="2770014"/>
            <a:ext cx="132306" cy="130446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fr-FR" sz="825" dirty="0">
                <a:solidFill>
                  <a:prstClr val="white"/>
                </a:solidFill>
                <a:latin typeface="Calibri" panose="020F0502020204030204"/>
              </a:rPr>
              <a:t>A</a:t>
            </a:r>
          </a:p>
        </p:txBody>
      </p:sp>
      <p:sp>
        <p:nvSpPr>
          <p:cNvPr id="191" name="Ellipse 190">
            <a:extLst>
              <a:ext uri="{FF2B5EF4-FFF2-40B4-BE49-F238E27FC236}">
                <a16:creationId xmlns:a16="http://schemas.microsoft.com/office/drawing/2014/main" id="{93823AE5-3D33-4257-9E64-87EBF7D0CE68}"/>
              </a:ext>
            </a:extLst>
          </p:cNvPr>
          <p:cNvSpPr/>
          <p:nvPr/>
        </p:nvSpPr>
        <p:spPr>
          <a:xfrm>
            <a:off x="7036863" y="3324947"/>
            <a:ext cx="132306" cy="130446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fr-FR" sz="825" dirty="0">
                <a:solidFill>
                  <a:prstClr val="white"/>
                </a:solidFill>
                <a:latin typeface="Calibri" panose="020F0502020204030204"/>
              </a:rPr>
              <a:t>B</a:t>
            </a:r>
          </a:p>
        </p:txBody>
      </p:sp>
      <p:sp>
        <p:nvSpPr>
          <p:cNvPr id="192" name="Ellipse 191">
            <a:extLst>
              <a:ext uri="{FF2B5EF4-FFF2-40B4-BE49-F238E27FC236}">
                <a16:creationId xmlns:a16="http://schemas.microsoft.com/office/drawing/2014/main" id="{9D0285F0-388B-463B-A16D-1797D254B197}"/>
              </a:ext>
            </a:extLst>
          </p:cNvPr>
          <p:cNvSpPr/>
          <p:nvPr/>
        </p:nvSpPr>
        <p:spPr>
          <a:xfrm>
            <a:off x="870922" y="4345063"/>
            <a:ext cx="132306" cy="130446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fr-FR" sz="825" dirty="0">
                <a:solidFill>
                  <a:prstClr val="white"/>
                </a:solidFill>
                <a:latin typeface="Calibri" panose="020F0502020204030204"/>
              </a:rPr>
              <a:t>A</a:t>
            </a:r>
          </a:p>
        </p:txBody>
      </p:sp>
      <p:sp>
        <p:nvSpPr>
          <p:cNvPr id="193" name="Ellipse 192">
            <a:extLst>
              <a:ext uri="{FF2B5EF4-FFF2-40B4-BE49-F238E27FC236}">
                <a16:creationId xmlns:a16="http://schemas.microsoft.com/office/drawing/2014/main" id="{86C4378C-ECE0-41AA-8E73-A5CB2240B1FA}"/>
              </a:ext>
            </a:extLst>
          </p:cNvPr>
          <p:cNvSpPr/>
          <p:nvPr/>
        </p:nvSpPr>
        <p:spPr>
          <a:xfrm>
            <a:off x="867398" y="4899996"/>
            <a:ext cx="132306" cy="130446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fr-FR" sz="825" dirty="0">
                <a:solidFill>
                  <a:prstClr val="white"/>
                </a:solidFill>
                <a:latin typeface="Calibri" panose="020F0502020204030204"/>
              </a:rPr>
              <a:t>B</a:t>
            </a:r>
          </a:p>
        </p:txBody>
      </p:sp>
      <p:sp>
        <p:nvSpPr>
          <p:cNvPr id="194" name="Ellipse 193">
            <a:extLst>
              <a:ext uri="{FF2B5EF4-FFF2-40B4-BE49-F238E27FC236}">
                <a16:creationId xmlns:a16="http://schemas.microsoft.com/office/drawing/2014/main" id="{983B56D4-F41B-4AB6-B2DF-FBBE2239B59D}"/>
              </a:ext>
            </a:extLst>
          </p:cNvPr>
          <p:cNvSpPr/>
          <p:nvPr/>
        </p:nvSpPr>
        <p:spPr>
          <a:xfrm>
            <a:off x="4753808" y="4335644"/>
            <a:ext cx="132306" cy="130446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fr-FR" sz="825" dirty="0">
                <a:solidFill>
                  <a:prstClr val="white"/>
                </a:solidFill>
                <a:latin typeface="Calibri" panose="020F0502020204030204"/>
              </a:rPr>
              <a:t>A</a:t>
            </a:r>
          </a:p>
        </p:txBody>
      </p:sp>
      <p:sp>
        <p:nvSpPr>
          <p:cNvPr id="195" name="Ellipse 194">
            <a:extLst>
              <a:ext uri="{FF2B5EF4-FFF2-40B4-BE49-F238E27FC236}">
                <a16:creationId xmlns:a16="http://schemas.microsoft.com/office/drawing/2014/main" id="{34F92E07-FDFC-4240-952B-A0C64B013BB2}"/>
              </a:ext>
            </a:extLst>
          </p:cNvPr>
          <p:cNvSpPr/>
          <p:nvPr/>
        </p:nvSpPr>
        <p:spPr>
          <a:xfrm>
            <a:off x="4750283" y="4846333"/>
            <a:ext cx="132306" cy="130446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fr-FR" sz="825" dirty="0">
                <a:solidFill>
                  <a:prstClr val="white"/>
                </a:solidFill>
                <a:latin typeface="Calibri" panose="020F0502020204030204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946981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7" grpId="0" animBg="1"/>
      <p:bldP spid="60" grpId="0" animBg="1"/>
      <p:bldP spid="61" grpId="0" animBg="1"/>
      <p:bldP spid="63" grpId="0" animBg="1"/>
      <p:bldP spid="68" grpId="0" animBg="1"/>
      <p:bldP spid="73" grpId="0" animBg="1"/>
      <p:bldP spid="74" grpId="0" animBg="1"/>
      <p:bldP spid="75" grpId="0" animBg="1"/>
      <p:bldP spid="78" grpId="0" animBg="1"/>
      <p:bldP spid="81" grpId="0" animBg="1"/>
      <p:bldP spid="85" grpId="0" animBg="1"/>
      <p:bldP spid="86" grpId="0" animBg="1"/>
      <p:bldP spid="87" grpId="0" animBg="1"/>
      <p:bldP spid="88" grpId="0" animBg="1"/>
      <p:bldP spid="93" grpId="0" animBg="1"/>
      <p:bldP spid="100" grpId="0"/>
      <p:bldP spid="101" grpId="0"/>
      <p:bldP spid="102" grpId="0"/>
      <p:bldP spid="103" grpId="0"/>
      <p:bldP spid="104" grpId="0"/>
      <p:bldP spid="105" grpId="0" animBg="1"/>
      <p:bldP spid="109" grpId="0" animBg="1"/>
      <p:bldP spid="113" grpId="0" animBg="1"/>
      <p:bldP spid="117" grpId="0" animBg="1"/>
      <p:bldP spid="124" grpId="0" animBg="1"/>
      <p:bldP spid="126" grpId="0" animBg="1"/>
      <p:bldP spid="128" grpId="0" animBg="1"/>
      <p:bldP spid="131" grpId="0" animBg="1"/>
      <p:bldP spid="132" grpId="0"/>
      <p:bldP spid="133" grpId="0"/>
      <p:bldP spid="138" grpId="0" animBg="1"/>
      <p:bldP spid="139" grpId="0" animBg="1"/>
      <p:bldP spid="149" grpId="0" animBg="1"/>
      <p:bldP spid="156" grpId="0" animBg="1"/>
      <p:bldP spid="158" grpId="0" animBg="1"/>
      <p:bldP spid="159" grpId="0" animBg="1"/>
      <p:bldP spid="160" grpId="0" animBg="1"/>
      <p:bldP spid="162" grpId="0"/>
      <p:bldP spid="163" grpId="0"/>
      <p:bldP spid="165" grpId="0" animBg="1"/>
      <p:bldP spid="2" grpId="0"/>
      <p:bldP spid="171" grpId="0"/>
      <p:bldP spid="173" grpId="0" animBg="1"/>
      <p:bldP spid="174" grpId="0" animBg="1"/>
      <p:bldP spid="176" grpId="0"/>
      <p:bldP spid="177" grpId="0" animBg="1"/>
      <p:bldP spid="182" grpId="0" animBg="1"/>
      <p:bldP spid="184" grpId="0"/>
      <p:bldP spid="185" grpId="0" animBg="1"/>
      <p:bldP spid="3" grpId="0" animBg="1"/>
      <p:bldP spid="189" grpId="0" animBg="1"/>
      <p:bldP spid="190" grpId="0" animBg="1"/>
      <p:bldP spid="191" grpId="0" animBg="1"/>
      <p:bldP spid="192" grpId="0" animBg="1"/>
      <p:bldP spid="193" grpId="0" animBg="1"/>
      <p:bldP spid="194" grpId="0" animBg="1"/>
      <p:bldP spid="19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1213" y="1251202"/>
            <a:ext cx="6086474" cy="3043237"/>
          </a:xfrm>
          <a:prstGeom prst="rect">
            <a:avLst/>
          </a:prstGeom>
        </p:spPr>
      </p:pic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DF6494-144D-3A4D-B02E-AA4496EA0EEB}" type="datetime1">
              <a:rPr lang="fr-FR" smtClean="0"/>
              <a:pPr/>
              <a:t>05/06/2023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Titre du document</a:t>
            </a:r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Onco’Link  : Financement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127825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DF6494-144D-3A4D-B02E-AA4496EA0EEB}" type="datetime1">
              <a:rPr lang="fr-FR" smtClean="0"/>
              <a:pPr/>
              <a:t>05/06/2023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Titre du document</a:t>
            </a:r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2043211" y="2256084"/>
            <a:ext cx="4975597" cy="528792"/>
          </a:xfrm>
        </p:spPr>
        <p:txBody>
          <a:bodyPr>
            <a:noAutofit/>
          </a:bodyPr>
          <a:lstStyle/>
          <a:p>
            <a:r>
              <a:rPr lang="fr-FR" sz="2400" dirty="0" smtClean="0"/>
              <a:t>Expérience du Centre François </a:t>
            </a:r>
            <a:r>
              <a:rPr lang="fr-FR" sz="2400" dirty="0" err="1" smtClean="0"/>
              <a:t>Baclesse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40849363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DF6494-144D-3A4D-B02E-AA4496EA0EEB}" type="datetime1">
              <a:rPr lang="fr-FR" smtClean="0"/>
              <a:pPr/>
              <a:t>05/06/2023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dirty="0" smtClean="0"/>
              <a:t>Titre du document</a:t>
            </a:r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500400" y="672646"/>
            <a:ext cx="8139540" cy="528792"/>
          </a:xfrm>
        </p:spPr>
        <p:txBody>
          <a:bodyPr/>
          <a:lstStyle/>
          <a:p>
            <a:r>
              <a:rPr lang="fr-FR" dirty="0" smtClean="0"/>
              <a:t>Parcours patient sous thérapie orale</a:t>
            </a:r>
            <a:endParaRPr lang="fr-FR" dirty="0"/>
          </a:p>
        </p:txBody>
      </p:sp>
      <p:sp>
        <p:nvSpPr>
          <p:cNvPr id="8" name="Rectangle à coins arrondis 7"/>
          <p:cNvSpPr/>
          <p:nvPr/>
        </p:nvSpPr>
        <p:spPr>
          <a:xfrm>
            <a:off x="109595" y="1702825"/>
            <a:ext cx="1204486" cy="39098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/>
              <a:t>Consultation médicale: </a:t>
            </a:r>
          </a:p>
          <a:p>
            <a:pPr algn="ctr"/>
            <a:r>
              <a:rPr lang="fr-FR" sz="800" dirty="0" smtClean="0"/>
              <a:t>Annonce de traitement</a:t>
            </a:r>
            <a:endParaRPr lang="fr-FR" sz="800" dirty="0"/>
          </a:p>
        </p:txBody>
      </p:sp>
      <p:sp>
        <p:nvSpPr>
          <p:cNvPr id="9" name="Rectangle à coins arrondis 8"/>
          <p:cNvSpPr/>
          <p:nvPr/>
        </p:nvSpPr>
        <p:spPr>
          <a:xfrm>
            <a:off x="1608083" y="1746754"/>
            <a:ext cx="699989" cy="3031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/>
              <a:t>Validation en RCP</a:t>
            </a:r>
            <a:endParaRPr lang="fr-FR" sz="800" dirty="0"/>
          </a:p>
        </p:txBody>
      </p:sp>
      <p:sp>
        <p:nvSpPr>
          <p:cNvPr id="10" name="Rectangle à coins arrondis 9"/>
          <p:cNvSpPr/>
          <p:nvPr/>
        </p:nvSpPr>
        <p:spPr>
          <a:xfrm>
            <a:off x="2869328" y="1588911"/>
            <a:ext cx="1280160" cy="6188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/>
              <a:t>Consultation tripartite de Primo-prescription</a:t>
            </a:r>
            <a:endParaRPr lang="fr-FR" sz="800" dirty="0"/>
          </a:p>
        </p:txBody>
      </p:sp>
      <p:pic>
        <p:nvPicPr>
          <p:cNvPr id="11" name="Image 10" descr="Une image contenant personne&#10;&#10;Description générée automatiquement">
            <a:extLst>
              <a:ext uri="{FF2B5EF4-FFF2-40B4-BE49-F238E27FC236}">
                <a16:creationId xmlns:a16="http://schemas.microsoft.com/office/drawing/2014/main" id="{41D07D26-CCB4-4290-B2E9-65FB978D153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677" y="2120154"/>
            <a:ext cx="280800" cy="280800"/>
          </a:xfrm>
          <a:prstGeom prst="rect">
            <a:avLst/>
          </a:prstGeom>
        </p:spPr>
      </p:pic>
      <p:pic>
        <p:nvPicPr>
          <p:cNvPr id="12" name="Picture 18" descr="Résultat de recherche d'images pour &quot;doctor icon&quot;">
            <a:extLst>
              <a:ext uri="{FF2B5EF4-FFF2-40B4-BE49-F238E27FC236}">
                <a16:creationId xmlns:a16="http://schemas.microsoft.com/office/drawing/2014/main" id="{C0F616CE-FF67-4540-A4BB-2965BF9494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6281" l="2871" r="95694">
                        <a14:foregroundMark x1="18660" y1="11983" x2="51196" y2="17769"/>
                        <a14:foregroundMark x1="50718" y1="7851" x2="55502" y2="19835"/>
                        <a14:foregroundMark x1="24879" y1="826" x2="22967" y2="413"/>
                        <a14:foregroundMark x1="34450" y1="2893" x2="24879" y2="826"/>
                        <a14:foregroundMark x1="78947" y1="92975" x2="68900" y2="61157"/>
                        <a14:foregroundMark x1="10526" y1="71901" x2="40191" y2="91736"/>
                        <a14:foregroundMark x1="12919" y1="92149" x2="63158" y2="57025"/>
                        <a14:foregroundMark x1="4306" y1="88017" x2="61244" y2="66529"/>
                        <a14:foregroundMark x1="60766" y1="67769" x2="56938" y2="95455"/>
                        <a14:foregroundMark x1="6699" y1="89256" x2="38756" y2="94215"/>
                        <a14:foregroundMark x1="8134" y1="92975" x2="67943" y2="95868"/>
                        <a14:foregroundMark x1="3349" y1="90909" x2="33014" y2="96694"/>
                        <a14:foregroundMark x1="88517" y1="85537" x2="88517" y2="85537"/>
                        <a14:foregroundMark x1="80861" y1="85950" x2="91388" y2="88017"/>
                        <a14:foregroundMark x1="89474" y1="82231" x2="77512" y2="90083"/>
                        <a14:foregroundMark x1="84211" y1="78099" x2="95694" y2="85537"/>
                        <a14:backgroundMark x1="9569" y1="41322" x2="9569" y2="41322"/>
                        <a14:backgroundMark x1="7656" y1="43802" x2="7656" y2="43802"/>
                        <a14:backgroundMark x1="3828" y1="26033" x2="3828" y2="26033"/>
                        <a14:backgroundMark x1="5742" y1="30579" x2="957" y2="22727"/>
                        <a14:backgroundMark x1="9091" y1="2066" x2="9091" y2="2066"/>
                        <a14:backgroundMark x1="16746" y1="3719" x2="16746" y2="3719"/>
                        <a14:backgroundMark x1="24402" y1="826" x2="24402" y2="826"/>
                        <a14:backgroundMark x1="26794" y1="826" x2="26794" y2="826"/>
                        <a14:backgroundMark x1="10526" y1="37603" x2="10526" y2="376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9367" y="1365905"/>
            <a:ext cx="242510" cy="28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Image associée">
            <a:extLst>
              <a:ext uri="{FF2B5EF4-FFF2-40B4-BE49-F238E27FC236}">
                <a16:creationId xmlns:a16="http://schemas.microsoft.com/office/drawing/2014/main" id="{8F8B9A68-9116-4B1F-B3C5-F8B52C5D27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5018" y="1365905"/>
            <a:ext cx="281723" cy="28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Résultat de recherche d'images pour &quot;nurse icon&quot;">
            <a:extLst>
              <a:ext uri="{FF2B5EF4-FFF2-40B4-BE49-F238E27FC236}">
                <a16:creationId xmlns:a16="http://schemas.microsoft.com/office/drawing/2014/main" id="{C90D0EE1-9458-4D9B-8920-C35BFBBE23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8257" y="1360583"/>
            <a:ext cx="279169" cy="28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à coins arrondis 14"/>
          <p:cNvSpPr/>
          <p:nvPr/>
        </p:nvSpPr>
        <p:spPr>
          <a:xfrm>
            <a:off x="2586596" y="2474003"/>
            <a:ext cx="1759432" cy="21504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/>
              <a:t>-S’assurer de l’absence de contre-indication à la prescription du traitement</a:t>
            </a:r>
          </a:p>
          <a:p>
            <a:pPr algn="ctr"/>
            <a:r>
              <a:rPr lang="fr-FR" sz="800" dirty="0"/>
              <a:t>-</a:t>
            </a:r>
            <a:r>
              <a:rPr lang="fr-FR" sz="800" dirty="0" smtClean="0"/>
              <a:t>Expliquer les modalités d’administration</a:t>
            </a:r>
          </a:p>
          <a:p>
            <a:pPr algn="ctr"/>
            <a:r>
              <a:rPr lang="fr-FR" sz="800" dirty="0" smtClean="0"/>
              <a:t>-Expliquer les effets secondaires</a:t>
            </a:r>
          </a:p>
          <a:p>
            <a:pPr algn="ctr"/>
            <a:r>
              <a:rPr lang="fr-FR" sz="800" dirty="0" smtClean="0"/>
              <a:t>-Remettre les ordonnances</a:t>
            </a:r>
          </a:p>
          <a:p>
            <a:pPr algn="ctr"/>
            <a:r>
              <a:rPr lang="fr-FR" sz="800" dirty="0" smtClean="0"/>
              <a:t>-Proposition de suivi (outil numérique ou tel)</a:t>
            </a:r>
          </a:p>
          <a:p>
            <a:pPr algn="ctr"/>
            <a:r>
              <a:rPr lang="fr-FR" sz="800" dirty="0" smtClean="0"/>
              <a:t>-Evaluation de l’observance</a:t>
            </a:r>
          </a:p>
          <a:p>
            <a:pPr algn="ctr"/>
            <a:r>
              <a:rPr lang="fr-FR" sz="800" dirty="0" smtClean="0"/>
              <a:t>-Evaluation des interactions médicamenteuses/phytothérapie</a:t>
            </a:r>
          </a:p>
          <a:p>
            <a:pPr algn="ctr"/>
            <a:r>
              <a:rPr lang="fr-FR" sz="800" dirty="0" smtClean="0"/>
              <a:t>-Prévenir et informer le patient pour aider à anticiper les effets secondaires</a:t>
            </a:r>
          </a:p>
          <a:p>
            <a:pPr algn="ctr"/>
            <a:endParaRPr lang="fr-FR" sz="800" dirty="0"/>
          </a:p>
        </p:txBody>
      </p:sp>
      <p:cxnSp>
        <p:nvCxnSpPr>
          <p:cNvPr id="17" name="Connecteur droit avec flèche 16"/>
          <p:cNvCxnSpPr/>
          <p:nvPr/>
        </p:nvCxnSpPr>
        <p:spPr>
          <a:xfrm>
            <a:off x="4244081" y="1898317"/>
            <a:ext cx="605395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à coins arrondis 17"/>
          <p:cNvSpPr/>
          <p:nvPr/>
        </p:nvSpPr>
        <p:spPr>
          <a:xfrm>
            <a:off x="4931457" y="1606462"/>
            <a:ext cx="922370" cy="58371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/>
              <a:t>Consultation de renouvellement après 1 cycle</a:t>
            </a:r>
          </a:p>
          <a:p>
            <a:pPr algn="ctr"/>
            <a:r>
              <a:rPr lang="fr-FR" sz="800" dirty="0" smtClean="0"/>
              <a:t>(IPA)</a:t>
            </a:r>
            <a:endParaRPr lang="fr-FR" sz="800" dirty="0"/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74099" y="1360943"/>
            <a:ext cx="274344" cy="280440"/>
          </a:xfrm>
          <a:prstGeom prst="rect">
            <a:avLst/>
          </a:prstGeom>
        </p:spPr>
      </p:pic>
      <p:pic>
        <p:nvPicPr>
          <p:cNvPr id="20" name="Image 19" descr="Une image contenant personne&#10;&#10;Description générée automatiquement">
            <a:extLst>
              <a:ext uri="{FF2B5EF4-FFF2-40B4-BE49-F238E27FC236}">
                <a16:creationId xmlns:a16="http://schemas.microsoft.com/office/drawing/2014/main" id="{41D07D26-CCB4-4290-B2E9-65FB978D153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036" y="2120154"/>
            <a:ext cx="280800" cy="280800"/>
          </a:xfrm>
          <a:prstGeom prst="rect">
            <a:avLst/>
          </a:prstGeom>
        </p:spPr>
      </p:pic>
      <p:cxnSp>
        <p:nvCxnSpPr>
          <p:cNvPr id="21" name="Connecteur droit avec flèche 20"/>
          <p:cNvCxnSpPr/>
          <p:nvPr/>
        </p:nvCxnSpPr>
        <p:spPr>
          <a:xfrm>
            <a:off x="5909971" y="1898317"/>
            <a:ext cx="1424151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à coins arrondis 22"/>
          <p:cNvSpPr/>
          <p:nvPr/>
        </p:nvSpPr>
        <p:spPr>
          <a:xfrm>
            <a:off x="7390266" y="1606462"/>
            <a:ext cx="1148778" cy="58371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/>
              <a:t>Consultation de médicale</a:t>
            </a:r>
            <a:endParaRPr lang="fr-FR" sz="800" dirty="0"/>
          </a:p>
        </p:txBody>
      </p:sp>
      <p:pic>
        <p:nvPicPr>
          <p:cNvPr id="24" name="Picture 18" descr="Résultat de recherche d'images pour &quot;doctor icon&quot;">
            <a:extLst>
              <a:ext uri="{FF2B5EF4-FFF2-40B4-BE49-F238E27FC236}">
                <a16:creationId xmlns:a16="http://schemas.microsoft.com/office/drawing/2014/main" id="{C0F616CE-FF67-4540-A4BB-2965BF9494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6281" l="2871" r="95694">
                        <a14:foregroundMark x1="18660" y1="11983" x2="51196" y2="17769"/>
                        <a14:foregroundMark x1="50718" y1="7851" x2="55502" y2="19835"/>
                        <a14:foregroundMark x1="24879" y1="826" x2="22967" y2="413"/>
                        <a14:foregroundMark x1="34450" y1="2893" x2="24879" y2="826"/>
                        <a14:foregroundMark x1="78947" y1="92975" x2="68900" y2="61157"/>
                        <a14:foregroundMark x1="10526" y1="71901" x2="40191" y2="91736"/>
                        <a14:foregroundMark x1="12919" y1="92149" x2="63158" y2="57025"/>
                        <a14:foregroundMark x1="4306" y1="88017" x2="61244" y2="66529"/>
                        <a14:foregroundMark x1="60766" y1="67769" x2="56938" y2="95455"/>
                        <a14:foregroundMark x1="6699" y1="89256" x2="38756" y2="94215"/>
                        <a14:foregroundMark x1="8134" y1="92975" x2="67943" y2="95868"/>
                        <a14:foregroundMark x1="3349" y1="90909" x2="33014" y2="96694"/>
                        <a14:foregroundMark x1="88517" y1="85537" x2="88517" y2="85537"/>
                        <a14:foregroundMark x1="80861" y1="85950" x2="91388" y2="88017"/>
                        <a14:foregroundMark x1="89474" y1="82231" x2="77512" y2="90083"/>
                        <a14:foregroundMark x1="84211" y1="78099" x2="95694" y2="85537"/>
                        <a14:backgroundMark x1="9569" y1="41322" x2="9569" y2="41322"/>
                        <a14:backgroundMark x1="7656" y1="43802" x2="7656" y2="43802"/>
                        <a14:backgroundMark x1="3828" y1="26033" x2="3828" y2="26033"/>
                        <a14:backgroundMark x1="5742" y1="30579" x2="957" y2="22727"/>
                        <a14:backgroundMark x1="9091" y1="2066" x2="9091" y2="2066"/>
                        <a14:backgroundMark x1="16746" y1="3719" x2="16746" y2="3719"/>
                        <a14:backgroundMark x1="24402" y1="826" x2="24402" y2="826"/>
                        <a14:backgroundMark x1="26794" y1="826" x2="26794" y2="826"/>
                        <a14:backgroundMark x1="10526" y1="37603" x2="10526" y2="376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2515" y="1373907"/>
            <a:ext cx="242510" cy="28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Image 24" descr="Une image contenant personne&#10;&#10;Description générée automatiquement">
            <a:extLst>
              <a:ext uri="{FF2B5EF4-FFF2-40B4-BE49-F238E27FC236}">
                <a16:creationId xmlns:a16="http://schemas.microsoft.com/office/drawing/2014/main" id="{41D07D26-CCB4-4290-B2E9-65FB978D153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5488" y="2128883"/>
            <a:ext cx="280800" cy="280800"/>
          </a:xfrm>
          <a:prstGeom prst="rect">
            <a:avLst/>
          </a:prstGeom>
        </p:spPr>
      </p:pic>
      <p:sp>
        <p:nvSpPr>
          <p:cNvPr id="26" name="Rectangle à coins arrondis 25"/>
          <p:cNvSpPr/>
          <p:nvPr/>
        </p:nvSpPr>
        <p:spPr>
          <a:xfrm>
            <a:off x="7267656" y="2511842"/>
            <a:ext cx="1418893" cy="7245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/>
              <a:t>-Evaluation de la tolérance</a:t>
            </a:r>
          </a:p>
          <a:p>
            <a:pPr algn="ctr"/>
            <a:r>
              <a:rPr lang="fr-FR" sz="800" dirty="0" smtClean="0"/>
              <a:t>-Evaluation de l’efficacité</a:t>
            </a:r>
          </a:p>
          <a:p>
            <a:pPr algn="ctr"/>
            <a:r>
              <a:rPr lang="fr-FR" sz="800" dirty="0" smtClean="0"/>
              <a:t>-Décision d’une poursuite ou non du traitement</a:t>
            </a:r>
            <a:endParaRPr lang="fr-FR" sz="800" dirty="0"/>
          </a:p>
        </p:txBody>
      </p:sp>
      <p:sp>
        <p:nvSpPr>
          <p:cNvPr id="27" name="Rectangle à coins arrondis 26"/>
          <p:cNvSpPr/>
          <p:nvPr/>
        </p:nvSpPr>
        <p:spPr>
          <a:xfrm>
            <a:off x="4802488" y="2474003"/>
            <a:ext cx="1343222" cy="9045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/>
              <a:t>-Evaluation de la tolérance du traitement</a:t>
            </a:r>
          </a:p>
          <a:p>
            <a:pPr algn="ctr"/>
            <a:r>
              <a:rPr lang="fr-FR" sz="800" dirty="0" smtClean="0"/>
              <a:t>- Si besoin d’avis médicale: médecin référent ou médecin de TO</a:t>
            </a:r>
            <a:endParaRPr lang="fr-FR" sz="800" dirty="0"/>
          </a:p>
        </p:txBody>
      </p:sp>
      <p:cxnSp>
        <p:nvCxnSpPr>
          <p:cNvPr id="29" name="Connecteur droit avec flèche 28"/>
          <p:cNvCxnSpPr/>
          <p:nvPr/>
        </p:nvCxnSpPr>
        <p:spPr>
          <a:xfrm>
            <a:off x="1363193" y="1898317"/>
            <a:ext cx="194440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/>
          <p:cNvCxnSpPr/>
          <p:nvPr/>
        </p:nvCxnSpPr>
        <p:spPr>
          <a:xfrm>
            <a:off x="2360625" y="1898317"/>
            <a:ext cx="451943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Ellipse 33"/>
          <p:cNvSpPr/>
          <p:nvPr/>
        </p:nvSpPr>
        <p:spPr>
          <a:xfrm>
            <a:off x="1754177" y="3602116"/>
            <a:ext cx="1040524" cy="47927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/>
              <a:t>Lien avec pharmacien d’officine</a:t>
            </a:r>
          </a:p>
        </p:txBody>
      </p:sp>
      <p:sp>
        <p:nvSpPr>
          <p:cNvPr id="35" name="Ellipse 34"/>
          <p:cNvSpPr/>
          <p:nvPr/>
        </p:nvSpPr>
        <p:spPr>
          <a:xfrm>
            <a:off x="4020518" y="4370313"/>
            <a:ext cx="1021606" cy="385607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/>
              <a:t>Lien avec </a:t>
            </a:r>
            <a:r>
              <a:rPr lang="fr-FR" sz="800" dirty="0" smtClean="0"/>
              <a:t>IDEL</a:t>
            </a:r>
            <a:endParaRPr lang="fr-FR" sz="800" dirty="0"/>
          </a:p>
        </p:txBody>
      </p:sp>
      <p:pic>
        <p:nvPicPr>
          <p:cNvPr id="7" name="Image 6" descr="Une image contenant personne&#10;&#10;Description générée automatiquement">
            <a:extLst>
              <a:ext uri="{FF2B5EF4-FFF2-40B4-BE49-F238E27FC236}">
                <a16:creationId xmlns:a16="http://schemas.microsoft.com/office/drawing/2014/main" id="{41D07D26-CCB4-4290-B2E9-65FB978D153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88" y="2014492"/>
            <a:ext cx="280800" cy="280800"/>
          </a:xfrm>
          <a:prstGeom prst="rect">
            <a:avLst/>
          </a:prstGeom>
        </p:spPr>
      </p:pic>
      <p:pic>
        <p:nvPicPr>
          <p:cNvPr id="6" name="Picture 18" descr="Résultat de recherche d'images pour &quot;doctor icon&quot;">
            <a:extLst>
              <a:ext uri="{FF2B5EF4-FFF2-40B4-BE49-F238E27FC236}">
                <a16:creationId xmlns:a16="http://schemas.microsoft.com/office/drawing/2014/main" id="{C0F616CE-FF67-4540-A4BB-2965BF9494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6281" l="2871" r="95694">
                        <a14:foregroundMark x1="18660" y1="11983" x2="51196" y2="17769"/>
                        <a14:foregroundMark x1="50718" y1="7851" x2="55502" y2="19835"/>
                        <a14:foregroundMark x1="24879" y1="826" x2="22967" y2="413"/>
                        <a14:foregroundMark x1="34450" y1="2893" x2="24879" y2="826"/>
                        <a14:foregroundMark x1="78947" y1="92975" x2="68900" y2="61157"/>
                        <a14:foregroundMark x1="10526" y1="71901" x2="40191" y2="91736"/>
                        <a14:foregroundMark x1="12919" y1="92149" x2="63158" y2="57025"/>
                        <a14:foregroundMark x1="4306" y1="88017" x2="61244" y2="66529"/>
                        <a14:foregroundMark x1="60766" y1="67769" x2="56938" y2="95455"/>
                        <a14:foregroundMark x1="6699" y1="89256" x2="38756" y2="94215"/>
                        <a14:foregroundMark x1="8134" y1="92975" x2="67943" y2="95868"/>
                        <a14:foregroundMark x1="3349" y1="90909" x2="33014" y2="96694"/>
                        <a14:foregroundMark x1="88517" y1="85537" x2="88517" y2="85537"/>
                        <a14:foregroundMark x1="80861" y1="85950" x2="91388" y2="88017"/>
                        <a14:foregroundMark x1="89474" y1="82231" x2="77512" y2="90083"/>
                        <a14:foregroundMark x1="84211" y1="78099" x2="95694" y2="85537"/>
                        <a14:backgroundMark x1="9569" y1="41322" x2="9569" y2="41322"/>
                        <a14:backgroundMark x1="7656" y1="43802" x2="7656" y2="43802"/>
                        <a14:backgroundMark x1="3828" y1="26033" x2="3828" y2="26033"/>
                        <a14:backgroundMark x1="5742" y1="30579" x2="957" y2="22727"/>
                        <a14:backgroundMark x1="9091" y1="2066" x2="9091" y2="2066"/>
                        <a14:backgroundMark x1="16746" y1="3719" x2="16746" y2="3719"/>
                        <a14:backgroundMark x1="24402" y1="826" x2="24402" y2="826"/>
                        <a14:backgroundMark x1="26794" y1="826" x2="26794" y2="826"/>
                        <a14:backgroundMark x1="10526" y1="37603" x2="10526" y2="376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668" y="1488246"/>
            <a:ext cx="242510" cy="28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0" name="Connecteur droit avec flèche 29"/>
          <p:cNvCxnSpPr/>
          <p:nvPr/>
        </p:nvCxnSpPr>
        <p:spPr>
          <a:xfrm>
            <a:off x="4244081" y="1320134"/>
            <a:ext cx="3090041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Image 3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74692" y="997222"/>
            <a:ext cx="274344" cy="280440"/>
          </a:xfrm>
          <a:prstGeom prst="rect">
            <a:avLst/>
          </a:prstGeom>
        </p:spPr>
      </p:pic>
      <p:sp>
        <p:nvSpPr>
          <p:cNvPr id="28" name="Rectangle à coins arrondis 27"/>
          <p:cNvSpPr/>
          <p:nvPr/>
        </p:nvSpPr>
        <p:spPr>
          <a:xfrm>
            <a:off x="4949036" y="1143390"/>
            <a:ext cx="2156614" cy="1342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/>
              <a:t>Suivi avec IDEC en fonction des besoins</a:t>
            </a:r>
            <a:endParaRPr lang="fr-FR" sz="800" dirty="0"/>
          </a:p>
        </p:txBody>
      </p:sp>
    </p:spTree>
    <p:extLst>
      <p:ext uri="{BB962C8B-B14F-4D97-AF65-F5344CB8AC3E}">
        <p14:creationId xmlns:p14="http://schemas.microsoft.com/office/powerpoint/2010/main" val="3706023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Mise </a:t>
            </a:r>
            <a:r>
              <a:rPr lang="fr-FR" dirty="0"/>
              <a:t>en place depuis 12/2018 sur </a:t>
            </a:r>
            <a:r>
              <a:rPr lang="fr-FR" dirty="0" smtClean="0"/>
              <a:t>le parcours Sein</a:t>
            </a:r>
            <a:endParaRPr lang="fr-FR" dirty="0"/>
          </a:p>
          <a:p>
            <a:r>
              <a:rPr lang="fr-FR" dirty="0"/>
              <a:t>Objectif = Sécuriser la prise médicamenteuse, favoriser l’observance</a:t>
            </a:r>
          </a:p>
          <a:p>
            <a:endParaRPr lang="fr-FR" dirty="0"/>
          </a:p>
          <a:p>
            <a:r>
              <a:rPr lang="fr-FR" dirty="0"/>
              <a:t>Près de 1100 PP </a:t>
            </a:r>
          </a:p>
          <a:p>
            <a:r>
              <a:rPr lang="fr-FR" dirty="0"/>
              <a:t>Mise en place d’un suivi via outil numérique et/ou appel téléphonique depuis 06/2020 </a:t>
            </a:r>
          </a:p>
          <a:p>
            <a:endParaRPr lang="fr-FR" dirty="0"/>
          </a:p>
          <a:p>
            <a:r>
              <a:rPr lang="fr-FR" dirty="0" smtClean="0"/>
              <a:t>Déployée </a:t>
            </a:r>
            <a:r>
              <a:rPr lang="fr-FR" dirty="0"/>
              <a:t>sur la majorité </a:t>
            </a:r>
            <a:r>
              <a:rPr lang="fr-FR" dirty="0" smtClean="0"/>
              <a:t>des </a:t>
            </a:r>
            <a:r>
              <a:rPr lang="fr-FR" dirty="0"/>
              <a:t>parcours patient depuis 04/2023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DF6494-144D-3A4D-B02E-AA4496EA0EEB}" type="datetime1">
              <a:rPr lang="fr-FR" smtClean="0"/>
              <a:pPr/>
              <a:t>05/06/2023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Titre du document</a:t>
            </a:r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Consultation de primo-prescription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166860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500400" y="1195711"/>
            <a:ext cx="8139540" cy="3178822"/>
          </a:xfrm>
        </p:spPr>
        <p:txBody>
          <a:bodyPr/>
          <a:lstStyle/>
          <a:p>
            <a:r>
              <a:rPr lang="fr-FR" dirty="0"/>
              <a:t>Organisation </a:t>
            </a:r>
            <a:r>
              <a:rPr lang="fr-FR" dirty="0" smtClean="0"/>
              <a:t>quasi déjà </a:t>
            </a:r>
            <a:r>
              <a:rPr lang="fr-FR" dirty="0"/>
              <a:t>en place pour le lien ville/hôpital</a:t>
            </a:r>
          </a:p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DF6494-144D-3A4D-B02E-AA4496EA0EEB}" type="datetime1">
              <a:rPr lang="fr-FR" smtClean="0"/>
              <a:pPr/>
              <a:t>05/06/2023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Titre du document</a:t>
            </a:r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Mise en place de </a:t>
            </a:r>
            <a:r>
              <a:rPr lang="fr-FR" dirty="0" err="1" smtClean="0"/>
              <a:t>Onco’link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478" y="1507828"/>
            <a:ext cx="6666619" cy="282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4366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numéro de diapositive 4">
            <a:extLst>
              <a:ext uri="{FF2B5EF4-FFF2-40B4-BE49-F238E27FC236}">
                <a16:creationId xmlns:a16="http://schemas.microsoft.com/office/drawing/2014/main" id="{1BE6FF7B-C273-46F9-82E6-50D7C15CC05C}"/>
              </a:ext>
            </a:extLst>
          </p:cNvPr>
          <p:cNvSpPr txBox="1">
            <a:spLocks/>
          </p:cNvSpPr>
          <p:nvPr/>
        </p:nvSpPr>
        <p:spPr>
          <a:xfrm>
            <a:off x="8726905" y="4788051"/>
            <a:ext cx="417095" cy="273844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8D63F3-0096-47C9-9189-84FD82E7C48C}" type="slidenum"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fr-FR" sz="1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7898F19-BA7C-4E94-8723-D6F7317110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200" y="0"/>
            <a:ext cx="685800" cy="685800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EF14AF6D-6DE1-A070-6288-48080DE6FE36}"/>
              </a:ext>
            </a:extLst>
          </p:cNvPr>
          <p:cNvSpPr/>
          <p:nvPr/>
        </p:nvSpPr>
        <p:spPr>
          <a:xfrm>
            <a:off x="1367889" y="855330"/>
            <a:ext cx="5147884" cy="1588658"/>
          </a:xfrm>
          <a:prstGeom prst="rect">
            <a:avLst/>
          </a:prstGeom>
          <a:solidFill>
            <a:srgbClr val="FC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0E903C65-F02F-B470-BE76-749198B13FA3}"/>
              </a:ext>
            </a:extLst>
          </p:cNvPr>
          <p:cNvSpPr/>
          <p:nvPr/>
        </p:nvSpPr>
        <p:spPr>
          <a:xfrm>
            <a:off x="1389861" y="852409"/>
            <a:ext cx="1374871" cy="162000"/>
          </a:xfrm>
          <a:prstGeom prst="roundRect">
            <a:avLst/>
          </a:prstGeom>
          <a:solidFill>
            <a:srgbClr val="C23147"/>
          </a:solidFill>
          <a:ln>
            <a:solidFill>
              <a:srgbClr val="C231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Séquence 1 – 1 cycle de </a:t>
            </a:r>
            <a:r>
              <a:rPr kumimoji="0" lang="fr-FR" sz="9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ttt</a:t>
            </a:r>
            <a:r>
              <a:rPr kumimoji="0" lang="fr-FR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CD5F30EF-D483-6BD2-00D1-FF58A5BADD3E}"/>
              </a:ext>
            </a:extLst>
          </p:cNvPr>
          <p:cNvSpPr txBox="1"/>
          <p:nvPr/>
        </p:nvSpPr>
        <p:spPr>
          <a:xfrm>
            <a:off x="2953425" y="1392274"/>
            <a:ext cx="1512000" cy="1013591"/>
          </a:xfrm>
          <a:prstGeom prst="roundRect">
            <a:avLst>
              <a:gd name="adj" fmla="val 6729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  <a:prstDash val="dash"/>
          </a:ln>
        </p:spPr>
        <p:txBody>
          <a:bodyPr wrap="square" lIns="0" rIns="0" rtlCol="0" anchor="b">
            <a:noAutofit/>
          </a:bodyPr>
          <a:lstStyle>
            <a:defPPr>
              <a:defRPr lang="fr-FR"/>
            </a:defPPr>
            <a:lvl1pPr marR="0"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marL="128588" marR="0" lvl="0" indent="-128588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Segoe UI Light" panose="020B0502040204020203" pitchFamily="34" charset="0"/>
              <a:buChar char="•"/>
              <a:tabLst/>
              <a:defRPr/>
            </a:pPr>
            <a:r>
              <a:rPr kumimoji="0" lang="fr-FR" sz="7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Echange des infos de traitements, du patient et de l’expé </a:t>
            </a:r>
          </a:p>
          <a:p>
            <a:pPr marL="128588" marR="0" lvl="0" indent="-128588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Segoe UI Light" panose="020B0502040204020203" pitchFamily="34" charset="0"/>
              <a:buChar char="•"/>
              <a:tabLst/>
              <a:defRPr/>
            </a:pPr>
            <a:r>
              <a:rPr kumimoji="0" lang="fr-FR" sz="7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Conciliation</a:t>
            </a:r>
            <a:r>
              <a:rPr kumimoji="0" lang="fr-FR" sz="7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médicamenteuse</a:t>
            </a:r>
          </a:p>
          <a:p>
            <a:pPr marL="128588" marR="0" lvl="0" indent="-128588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Segoe UI Light" panose="020B0502040204020203" pitchFamily="34" charset="0"/>
              <a:buChar char="•"/>
              <a:tabLst/>
              <a:defRPr/>
            </a:pPr>
            <a:r>
              <a:rPr kumimoji="0" lang="fr-FR" sz="7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Contact pour toute urgence, question</a:t>
            </a:r>
          </a:p>
          <a:p>
            <a:pPr marL="128588" marR="0" lvl="0" indent="-128588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Segoe UI Light" panose="020B0502040204020203" pitchFamily="34" charset="0"/>
              <a:buChar char="•"/>
              <a:tabLst/>
              <a:defRPr/>
            </a:pPr>
            <a:r>
              <a:rPr kumimoji="0" lang="fr-FR" sz="7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Envoi de CR de dispensation, notamment 2 données obligatoires</a:t>
            </a:r>
          </a:p>
        </p:txBody>
      </p:sp>
      <p:cxnSp>
        <p:nvCxnSpPr>
          <p:cNvPr id="55" name="Connecteur droit avec flèche 54">
            <a:extLst>
              <a:ext uri="{FF2B5EF4-FFF2-40B4-BE49-F238E27FC236}">
                <a16:creationId xmlns:a16="http://schemas.microsoft.com/office/drawing/2014/main" id="{B84AA5FB-F026-1903-D7C6-628DF086736D}"/>
              </a:ext>
            </a:extLst>
          </p:cNvPr>
          <p:cNvCxnSpPr>
            <a:cxnSpLocks/>
          </p:cNvCxnSpPr>
          <p:nvPr/>
        </p:nvCxnSpPr>
        <p:spPr>
          <a:xfrm>
            <a:off x="1464265" y="1235412"/>
            <a:ext cx="4387054" cy="0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ZoneTexte 56">
            <a:extLst>
              <a:ext uri="{FF2B5EF4-FFF2-40B4-BE49-F238E27FC236}">
                <a16:creationId xmlns:a16="http://schemas.microsoft.com/office/drawing/2014/main" id="{4A9894AD-5984-3DD7-DF24-50F1B3C071BD}"/>
              </a:ext>
            </a:extLst>
          </p:cNvPr>
          <p:cNvSpPr txBox="1"/>
          <p:nvPr/>
        </p:nvSpPr>
        <p:spPr>
          <a:xfrm>
            <a:off x="5922267" y="1098395"/>
            <a:ext cx="539910" cy="280461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>
            <a:defPPr>
              <a:defRPr lang="fr-F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Votre rémunération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88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80 €</a:t>
            </a:r>
          </a:p>
        </p:txBody>
      </p:sp>
      <p:sp>
        <p:nvSpPr>
          <p:cNvPr id="58" name="Ellipse 57">
            <a:extLst>
              <a:ext uri="{FF2B5EF4-FFF2-40B4-BE49-F238E27FC236}">
                <a16:creationId xmlns:a16="http://schemas.microsoft.com/office/drawing/2014/main" id="{B477FE81-5D0B-3CE9-F1BB-8B3E15C37342}"/>
              </a:ext>
            </a:extLst>
          </p:cNvPr>
          <p:cNvSpPr/>
          <p:nvPr/>
        </p:nvSpPr>
        <p:spPr>
          <a:xfrm>
            <a:off x="2023296" y="1186741"/>
            <a:ext cx="108000" cy="1080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Ellipse 75">
            <a:extLst>
              <a:ext uri="{FF2B5EF4-FFF2-40B4-BE49-F238E27FC236}">
                <a16:creationId xmlns:a16="http://schemas.microsoft.com/office/drawing/2014/main" id="{BB41434C-2A23-6D68-410A-96206895C385}"/>
              </a:ext>
            </a:extLst>
          </p:cNvPr>
          <p:cNvSpPr/>
          <p:nvPr/>
        </p:nvSpPr>
        <p:spPr>
          <a:xfrm>
            <a:off x="3649292" y="1179140"/>
            <a:ext cx="108000" cy="1080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Ellipse 76">
            <a:extLst>
              <a:ext uri="{FF2B5EF4-FFF2-40B4-BE49-F238E27FC236}">
                <a16:creationId xmlns:a16="http://schemas.microsoft.com/office/drawing/2014/main" id="{543C444F-DF2C-83AF-0A8D-EA7B22F54FF1}"/>
              </a:ext>
            </a:extLst>
          </p:cNvPr>
          <p:cNvSpPr/>
          <p:nvPr/>
        </p:nvSpPr>
        <p:spPr>
          <a:xfrm>
            <a:off x="5280985" y="1183547"/>
            <a:ext cx="108000" cy="1080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D7D1AC4F-2861-EABB-8807-F0C1A7B69645}"/>
              </a:ext>
            </a:extLst>
          </p:cNvPr>
          <p:cNvSpPr txBox="1"/>
          <p:nvPr/>
        </p:nvSpPr>
        <p:spPr>
          <a:xfrm>
            <a:off x="1402296" y="1392275"/>
            <a:ext cx="1350000" cy="425887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  <a:prstDash val="dash"/>
          </a:ln>
        </p:spPr>
        <p:txBody>
          <a:bodyPr wrap="square" lIns="27000" rIns="27000" rtlCol="0">
            <a:noAutofit/>
          </a:bodyPr>
          <a:lstStyle>
            <a:defPPr>
              <a:defRPr lang="fr-FR"/>
            </a:defPPr>
            <a:lvl1pPr marR="0"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7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Envoi du </a:t>
            </a:r>
            <a:r>
              <a:rPr kumimoji="0" lang="fr-FR" sz="7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bulletin d’adhésion </a:t>
            </a:r>
            <a:r>
              <a:rPr kumimoji="0" lang="fr-FR" sz="7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transmis à l’équipe hospitalière </a:t>
            </a:r>
          </a:p>
        </p:txBody>
      </p:sp>
      <p:pic>
        <p:nvPicPr>
          <p:cNvPr id="79" name="Image 78">
            <a:extLst>
              <a:ext uri="{FF2B5EF4-FFF2-40B4-BE49-F238E27FC236}">
                <a16:creationId xmlns:a16="http://schemas.microsoft.com/office/drawing/2014/main" id="{21A0E9CC-22A8-4E43-DD19-7AA166BD2D6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688" y="1261550"/>
            <a:ext cx="216000" cy="216000"/>
          </a:xfrm>
          <a:prstGeom prst="rect">
            <a:avLst/>
          </a:prstGeom>
        </p:spPr>
      </p:pic>
      <p:sp>
        <p:nvSpPr>
          <p:cNvPr id="80" name="ZoneTexte 79">
            <a:extLst>
              <a:ext uri="{FF2B5EF4-FFF2-40B4-BE49-F238E27FC236}">
                <a16:creationId xmlns:a16="http://schemas.microsoft.com/office/drawing/2014/main" id="{4BE2002A-D05D-61F4-8117-9BEE6274DCC8}"/>
              </a:ext>
            </a:extLst>
          </p:cNvPr>
          <p:cNvSpPr txBox="1"/>
          <p:nvPr/>
        </p:nvSpPr>
        <p:spPr>
          <a:xfrm>
            <a:off x="4666554" y="1392275"/>
            <a:ext cx="1348048" cy="312126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  <a:prstDash val="dash"/>
          </a:ln>
        </p:spPr>
        <p:txBody>
          <a:bodyPr wrap="square" lIns="27000" rIns="27000" rtlCol="0">
            <a:noAutofit/>
          </a:bodyPr>
          <a:lstStyle>
            <a:defPPr>
              <a:defRPr lang="fr-FR"/>
            </a:defPPr>
            <a:lvl1pPr marR="0"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Prise de contact avec le patient et dispensation sécurisée</a:t>
            </a:r>
          </a:p>
        </p:txBody>
      </p:sp>
      <p:pic>
        <p:nvPicPr>
          <p:cNvPr id="81" name="Image 80">
            <a:extLst>
              <a:ext uri="{FF2B5EF4-FFF2-40B4-BE49-F238E27FC236}">
                <a16:creationId xmlns:a16="http://schemas.microsoft.com/office/drawing/2014/main" id="{D7D2E390-9F13-8C3A-7705-A5C70993FC9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9715" y="1261550"/>
            <a:ext cx="216000" cy="216000"/>
          </a:xfrm>
          <a:prstGeom prst="rect">
            <a:avLst/>
          </a:prstGeom>
        </p:spPr>
      </p:pic>
      <p:grpSp>
        <p:nvGrpSpPr>
          <p:cNvPr id="82" name="Groupe 81">
            <a:extLst>
              <a:ext uri="{FF2B5EF4-FFF2-40B4-BE49-F238E27FC236}">
                <a16:creationId xmlns:a16="http://schemas.microsoft.com/office/drawing/2014/main" id="{4DAE1EF1-D595-83A7-980F-CAAAFF19AF86}"/>
              </a:ext>
            </a:extLst>
          </p:cNvPr>
          <p:cNvGrpSpPr/>
          <p:nvPr/>
        </p:nvGrpSpPr>
        <p:grpSpPr>
          <a:xfrm>
            <a:off x="3331006" y="1261550"/>
            <a:ext cx="216000" cy="216290"/>
            <a:chOff x="5352865" y="3341838"/>
            <a:chExt cx="288000" cy="288387"/>
          </a:xfrm>
        </p:grpSpPr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88472C12-089D-B92B-3711-BF3A4063A0EC}"/>
                </a:ext>
              </a:extLst>
            </p:cNvPr>
            <p:cNvSpPr/>
            <p:nvPr/>
          </p:nvSpPr>
          <p:spPr>
            <a:xfrm>
              <a:off x="5352865" y="3342225"/>
              <a:ext cx="288000" cy="288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pic>
          <p:nvPicPr>
            <p:cNvPr id="84" name="Image 83">
              <a:extLst>
                <a:ext uri="{FF2B5EF4-FFF2-40B4-BE49-F238E27FC236}">
                  <a16:creationId xmlns:a16="http://schemas.microsoft.com/office/drawing/2014/main" id="{AB95AA91-48D8-6F43-B9EF-1B767F4A5DD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6909" y="3392150"/>
              <a:ext cx="199912" cy="180000"/>
            </a:xfrm>
            <a:prstGeom prst="rect">
              <a:avLst/>
            </a:prstGeom>
            <a:ln>
              <a:noFill/>
            </a:ln>
          </p:spPr>
        </p:pic>
        <p:sp>
          <p:nvSpPr>
            <p:cNvPr id="85" name="Arc partiel 84">
              <a:extLst>
                <a:ext uri="{FF2B5EF4-FFF2-40B4-BE49-F238E27FC236}">
                  <a16:creationId xmlns:a16="http://schemas.microsoft.com/office/drawing/2014/main" id="{392CCDC2-FEF3-0618-C91F-57EEC74C428D}"/>
                </a:ext>
              </a:extLst>
            </p:cNvPr>
            <p:cNvSpPr/>
            <p:nvPr/>
          </p:nvSpPr>
          <p:spPr>
            <a:xfrm rot="10800000">
              <a:off x="5352865" y="3341838"/>
              <a:ext cx="288000" cy="288000"/>
            </a:xfrm>
            <a:prstGeom prst="pie">
              <a:avLst>
                <a:gd name="adj1" fmla="val 5421008"/>
                <a:gd name="adj2" fmla="val 16200000"/>
              </a:avLst>
            </a:prstGeom>
            <a:solidFill>
              <a:schemeClr val="bg1">
                <a:lumMod val="65000"/>
                <a:alpha val="3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86" name="Image 85">
            <a:extLst>
              <a:ext uri="{FF2B5EF4-FFF2-40B4-BE49-F238E27FC236}">
                <a16:creationId xmlns:a16="http://schemas.microsoft.com/office/drawing/2014/main" id="{9DC45BE8-CA3C-FD2B-6402-97722B63D2C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526" y="1261550"/>
            <a:ext cx="216000" cy="216000"/>
          </a:xfrm>
          <a:prstGeom prst="rect">
            <a:avLst/>
          </a:prstGeom>
        </p:spPr>
      </p:pic>
      <p:sp>
        <p:nvSpPr>
          <p:cNvPr id="90" name="ZoneTexte 89">
            <a:extLst>
              <a:ext uri="{FF2B5EF4-FFF2-40B4-BE49-F238E27FC236}">
                <a16:creationId xmlns:a16="http://schemas.microsoft.com/office/drawing/2014/main" id="{F78A76A1-2DD6-5F95-EA12-BE0CB01CB009}"/>
              </a:ext>
            </a:extLst>
          </p:cNvPr>
          <p:cNvSpPr txBox="1"/>
          <p:nvPr/>
        </p:nvSpPr>
        <p:spPr>
          <a:xfrm>
            <a:off x="1402569" y="1028013"/>
            <a:ext cx="1353256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50" b="1" i="0" u="none" strike="noStrike" kern="1200" cap="small" spc="0" normalizeH="0" baseline="0" noProof="0">
                <a:ln>
                  <a:noFill/>
                </a:ln>
                <a:solidFill>
                  <a:srgbClr val="9E0000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Adhésion à l’expérimentation</a:t>
            </a:r>
          </a:p>
        </p:txBody>
      </p:sp>
      <p:sp>
        <p:nvSpPr>
          <p:cNvPr id="91" name="ZoneTexte 90">
            <a:extLst>
              <a:ext uri="{FF2B5EF4-FFF2-40B4-BE49-F238E27FC236}">
                <a16:creationId xmlns:a16="http://schemas.microsoft.com/office/drawing/2014/main" id="{15AFE3BF-513E-B053-6A18-02DE620F8B16}"/>
              </a:ext>
            </a:extLst>
          </p:cNvPr>
          <p:cNvSpPr txBox="1"/>
          <p:nvPr/>
        </p:nvSpPr>
        <p:spPr>
          <a:xfrm>
            <a:off x="3314182" y="1028013"/>
            <a:ext cx="790601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50" b="1" i="0" u="none" strike="noStrike" kern="1200" cap="small" spc="0" normalizeH="0" baseline="0" noProof="0">
                <a:ln>
                  <a:noFill/>
                </a:ln>
                <a:solidFill>
                  <a:srgbClr val="9E0000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Lien à l’hôpital</a:t>
            </a:r>
          </a:p>
        </p:txBody>
      </p:sp>
      <p:sp>
        <p:nvSpPr>
          <p:cNvPr id="92" name="ZoneTexte 91">
            <a:extLst>
              <a:ext uri="{FF2B5EF4-FFF2-40B4-BE49-F238E27FC236}">
                <a16:creationId xmlns:a16="http://schemas.microsoft.com/office/drawing/2014/main" id="{0056A585-3CA4-3782-FDDF-7E023A72E100}"/>
              </a:ext>
            </a:extLst>
          </p:cNvPr>
          <p:cNvSpPr txBox="1"/>
          <p:nvPr/>
        </p:nvSpPr>
        <p:spPr>
          <a:xfrm>
            <a:off x="4814682" y="1028013"/>
            <a:ext cx="1047083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50" b="1" i="0" u="none" strike="noStrike" kern="1200" cap="small" spc="0" normalizeH="0" baseline="0" noProof="0">
                <a:ln>
                  <a:noFill/>
                </a:ln>
                <a:solidFill>
                  <a:srgbClr val="9E0000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Première dispensation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2E9EE79-5FAB-AD4F-CE01-D168465C96AB}"/>
              </a:ext>
            </a:extLst>
          </p:cNvPr>
          <p:cNvSpPr/>
          <p:nvPr/>
        </p:nvSpPr>
        <p:spPr>
          <a:xfrm>
            <a:off x="1367889" y="2457592"/>
            <a:ext cx="5147884" cy="1191875"/>
          </a:xfrm>
          <a:prstGeom prst="rect">
            <a:avLst/>
          </a:prstGeom>
          <a:solidFill>
            <a:srgbClr val="FFF9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4" name="Rectangle : coins arrondis 93">
            <a:extLst>
              <a:ext uri="{FF2B5EF4-FFF2-40B4-BE49-F238E27FC236}">
                <a16:creationId xmlns:a16="http://schemas.microsoft.com/office/drawing/2014/main" id="{C5B14FF9-4573-D9B8-5369-4E96DFF4D621}"/>
              </a:ext>
            </a:extLst>
          </p:cNvPr>
          <p:cNvSpPr/>
          <p:nvPr/>
        </p:nvSpPr>
        <p:spPr>
          <a:xfrm>
            <a:off x="1389738" y="2460530"/>
            <a:ext cx="1374871" cy="162000"/>
          </a:xfrm>
          <a:prstGeom prst="roundRect">
            <a:avLst/>
          </a:prstGeom>
          <a:solidFill>
            <a:srgbClr val="AB9702"/>
          </a:solidFill>
          <a:ln>
            <a:solidFill>
              <a:srgbClr val="AB97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Séquence 2 – 3 cycles de </a:t>
            </a:r>
            <a:r>
              <a:rPr kumimoji="0" lang="fr-FR" sz="9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ttt</a:t>
            </a:r>
            <a:r>
              <a:rPr kumimoji="0" lang="fr-FR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95" name="ZoneTexte 94">
            <a:extLst>
              <a:ext uri="{FF2B5EF4-FFF2-40B4-BE49-F238E27FC236}">
                <a16:creationId xmlns:a16="http://schemas.microsoft.com/office/drawing/2014/main" id="{1CA039B4-AEF9-0106-2B67-21839729C554}"/>
              </a:ext>
            </a:extLst>
          </p:cNvPr>
          <p:cNvSpPr txBox="1"/>
          <p:nvPr/>
        </p:nvSpPr>
        <p:spPr>
          <a:xfrm>
            <a:off x="3854257" y="3000396"/>
            <a:ext cx="1620000" cy="593647"/>
          </a:xfrm>
          <a:prstGeom prst="roundRect">
            <a:avLst>
              <a:gd name="adj" fmla="val 6729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  <a:prstDash val="dash"/>
          </a:ln>
        </p:spPr>
        <p:txBody>
          <a:bodyPr wrap="square" lIns="0" rIns="0" rtlCol="0" anchor="b">
            <a:noAutofit/>
          </a:bodyPr>
          <a:lstStyle>
            <a:defPPr>
              <a:defRPr lang="fr-FR"/>
            </a:defPPr>
            <a:lvl1pPr marL="171450" marR="0" lvl="0" indent="-1714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B9702"/>
              </a:buClr>
              <a:buSzTx/>
              <a:buFont typeface="Segoe UI Light" panose="020B0502040204020203" pitchFamily="34" charset="0"/>
              <a:buChar char="•"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marL="128588" marR="0" lvl="0" indent="-128588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B9702"/>
              </a:buClr>
              <a:buSzTx/>
              <a:buFont typeface="Segoe UI Light" panose="020B0502040204020203" pitchFamily="34" charset="0"/>
              <a:buChar char="•"/>
              <a:tabLst/>
              <a:defRPr/>
            </a:pPr>
            <a:r>
              <a:rPr kumimoji="0" lang="fr-FR" sz="7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Envoi de CR de dispensation, notamment 4 données obligatoires </a:t>
            </a:r>
          </a:p>
          <a:p>
            <a:pPr marL="128588" marR="0" lvl="0" indent="-128588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B9702"/>
              </a:buClr>
              <a:buSzTx/>
              <a:buFont typeface="Segoe UI Light" panose="020B0502040204020203" pitchFamily="34" charset="0"/>
              <a:buChar char="•"/>
              <a:tabLst/>
              <a:defRPr/>
            </a:pPr>
            <a:r>
              <a:rPr kumimoji="0" lang="fr-FR" sz="7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Contact pour toute urgence, question </a:t>
            </a:r>
          </a:p>
        </p:txBody>
      </p:sp>
      <p:cxnSp>
        <p:nvCxnSpPr>
          <p:cNvPr id="96" name="Connecteur droit avec flèche 95">
            <a:extLst>
              <a:ext uri="{FF2B5EF4-FFF2-40B4-BE49-F238E27FC236}">
                <a16:creationId xmlns:a16="http://schemas.microsoft.com/office/drawing/2014/main" id="{56D51EBE-AB76-CF6D-65AD-72EEFD09DD2F}"/>
              </a:ext>
            </a:extLst>
          </p:cNvPr>
          <p:cNvCxnSpPr>
            <a:cxnSpLocks/>
          </p:cNvCxnSpPr>
          <p:nvPr/>
        </p:nvCxnSpPr>
        <p:spPr>
          <a:xfrm>
            <a:off x="1464141" y="2843533"/>
            <a:ext cx="4387054" cy="0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ZoneTexte 96">
            <a:extLst>
              <a:ext uri="{FF2B5EF4-FFF2-40B4-BE49-F238E27FC236}">
                <a16:creationId xmlns:a16="http://schemas.microsoft.com/office/drawing/2014/main" id="{37A821E7-7A55-8B07-BE1B-6F3705F18709}"/>
              </a:ext>
            </a:extLst>
          </p:cNvPr>
          <p:cNvSpPr txBox="1"/>
          <p:nvPr/>
        </p:nvSpPr>
        <p:spPr>
          <a:xfrm>
            <a:off x="5922143" y="2706515"/>
            <a:ext cx="539910" cy="280461"/>
          </a:xfrm>
          <a:prstGeom prst="roundRect">
            <a:avLst/>
          </a:prstGeom>
          <a:solidFill>
            <a:srgbClr val="AB97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>
            <a:defPPr>
              <a:defRPr lang="fr-F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Votre rémunération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88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80 €</a:t>
            </a:r>
          </a:p>
        </p:txBody>
      </p:sp>
      <p:sp>
        <p:nvSpPr>
          <p:cNvPr id="98" name="Ellipse 97">
            <a:extLst>
              <a:ext uri="{FF2B5EF4-FFF2-40B4-BE49-F238E27FC236}">
                <a16:creationId xmlns:a16="http://schemas.microsoft.com/office/drawing/2014/main" id="{F8DBA300-47B0-7D75-55E1-2E330E991CE3}"/>
              </a:ext>
            </a:extLst>
          </p:cNvPr>
          <p:cNvSpPr/>
          <p:nvPr/>
        </p:nvSpPr>
        <p:spPr>
          <a:xfrm>
            <a:off x="2756597" y="2794862"/>
            <a:ext cx="108000" cy="108000"/>
          </a:xfrm>
          <a:prstGeom prst="ellipse">
            <a:avLst/>
          </a:prstGeom>
          <a:solidFill>
            <a:srgbClr val="AB9702"/>
          </a:solidFill>
          <a:ln>
            <a:solidFill>
              <a:srgbClr val="AB97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9" name="Ellipse 98">
            <a:extLst>
              <a:ext uri="{FF2B5EF4-FFF2-40B4-BE49-F238E27FC236}">
                <a16:creationId xmlns:a16="http://schemas.microsoft.com/office/drawing/2014/main" id="{172396C4-9731-7F2A-E708-189A6D0E47B9}"/>
              </a:ext>
            </a:extLst>
          </p:cNvPr>
          <p:cNvSpPr/>
          <p:nvPr/>
        </p:nvSpPr>
        <p:spPr>
          <a:xfrm>
            <a:off x="4550123" y="2787260"/>
            <a:ext cx="108000" cy="108000"/>
          </a:xfrm>
          <a:prstGeom prst="ellipse">
            <a:avLst/>
          </a:prstGeom>
          <a:solidFill>
            <a:srgbClr val="AB9702"/>
          </a:solidFill>
          <a:ln>
            <a:solidFill>
              <a:srgbClr val="AB97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ZoneTexte 99">
            <a:extLst>
              <a:ext uri="{FF2B5EF4-FFF2-40B4-BE49-F238E27FC236}">
                <a16:creationId xmlns:a16="http://schemas.microsoft.com/office/drawing/2014/main" id="{CC1B541F-AE5E-9749-021A-3B2011CA23D8}"/>
              </a:ext>
            </a:extLst>
          </p:cNvPr>
          <p:cNvSpPr txBox="1"/>
          <p:nvPr/>
        </p:nvSpPr>
        <p:spPr>
          <a:xfrm>
            <a:off x="2135597" y="3000396"/>
            <a:ext cx="1350000" cy="425887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  <a:prstDash val="dash"/>
          </a:ln>
        </p:spPr>
        <p:txBody>
          <a:bodyPr wrap="square" lIns="0" tIns="0" rIns="0" bIns="0" rtlCol="0" anchor="b">
            <a:noAutofit/>
          </a:bodyPr>
          <a:lstStyle>
            <a:defPPr>
              <a:defRPr lang="fr-FR"/>
            </a:defPPr>
            <a:lvl1pPr marL="171450" marR="0" lvl="0" indent="-1714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Segoe UI Light" panose="020B0502040204020203" pitchFamily="34" charset="0"/>
              <a:buChar char="•"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marL="128588" marR="0" lvl="0" indent="-128588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B9702"/>
              </a:buClr>
              <a:buSzTx/>
              <a:buFont typeface="Segoe UI Light" panose="020B0502040204020203" pitchFamily="34" charset="0"/>
              <a:buChar char="•"/>
              <a:tabLst/>
              <a:defRPr/>
            </a:pPr>
            <a:r>
              <a:rPr kumimoji="0" lang="fr-FR" sz="7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Dispensation sécurisée</a:t>
            </a:r>
          </a:p>
          <a:p>
            <a:pPr marL="128588" marR="0" lvl="0" indent="-128588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B9702"/>
              </a:buClr>
              <a:buSzTx/>
              <a:buFont typeface="Segoe UI Light" panose="020B0502040204020203" pitchFamily="34" charset="0"/>
              <a:buChar char="•"/>
              <a:tabLst/>
              <a:defRPr/>
            </a:pPr>
            <a:r>
              <a:rPr kumimoji="0" lang="fr-FR" sz="7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Entretien patient : Suivi des EI et observance</a:t>
            </a:r>
          </a:p>
        </p:txBody>
      </p:sp>
      <p:pic>
        <p:nvPicPr>
          <p:cNvPr id="101" name="Image 100">
            <a:extLst>
              <a:ext uri="{FF2B5EF4-FFF2-40B4-BE49-F238E27FC236}">
                <a16:creationId xmlns:a16="http://schemas.microsoft.com/office/drawing/2014/main" id="{6CEEFD6D-F845-412D-D793-C9C7C36DA03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3989" y="2869670"/>
            <a:ext cx="216000" cy="216000"/>
          </a:xfrm>
          <a:prstGeom prst="rect">
            <a:avLst/>
          </a:prstGeom>
        </p:spPr>
      </p:pic>
      <p:pic>
        <p:nvPicPr>
          <p:cNvPr id="102" name="Image 101">
            <a:extLst>
              <a:ext uri="{FF2B5EF4-FFF2-40B4-BE49-F238E27FC236}">
                <a16:creationId xmlns:a16="http://schemas.microsoft.com/office/drawing/2014/main" id="{4F494A90-B691-EB59-2776-33939ECFA6E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546" y="2869670"/>
            <a:ext cx="216000" cy="216000"/>
          </a:xfrm>
          <a:prstGeom prst="rect">
            <a:avLst/>
          </a:prstGeom>
        </p:spPr>
      </p:pic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6C8DBBFE-DA2E-0BA0-C2B8-CC7EA1BCB6AB}"/>
              </a:ext>
            </a:extLst>
          </p:cNvPr>
          <p:cNvGrpSpPr/>
          <p:nvPr/>
        </p:nvGrpSpPr>
        <p:grpSpPr>
          <a:xfrm>
            <a:off x="4231838" y="2869671"/>
            <a:ext cx="216000" cy="216290"/>
            <a:chOff x="5352865" y="3341838"/>
            <a:chExt cx="288000" cy="288387"/>
          </a:xfrm>
        </p:grpSpPr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8E3ABD39-C15E-598E-E9D8-F0681C6058CD}"/>
                </a:ext>
              </a:extLst>
            </p:cNvPr>
            <p:cNvSpPr/>
            <p:nvPr/>
          </p:nvSpPr>
          <p:spPr>
            <a:xfrm>
              <a:off x="5352865" y="3342225"/>
              <a:ext cx="288000" cy="288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pic>
          <p:nvPicPr>
            <p:cNvPr id="105" name="Image 104">
              <a:extLst>
                <a:ext uri="{FF2B5EF4-FFF2-40B4-BE49-F238E27FC236}">
                  <a16:creationId xmlns:a16="http://schemas.microsoft.com/office/drawing/2014/main" id="{5A9542CE-3673-1AC0-EEA8-DF58C998778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6909" y="3392150"/>
              <a:ext cx="199912" cy="180000"/>
            </a:xfrm>
            <a:prstGeom prst="rect">
              <a:avLst/>
            </a:prstGeom>
            <a:ln>
              <a:noFill/>
            </a:ln>
          </p:spPr>
        </p:pic>
        <p:sp>
          <p:nvSpPr>
            <p:cNvPr id="106" name="Arc partiel 105">
              <a:extLst>
                <a:ext uri="{FF2B5EF4-FFF2-40B4-BE49-F238E27FC236}">
                  <a16:creationId xmlns:a16="http://schemas.microsoft.com/office/drawing/2014/main" id="{9115C32E-0AF2-34A1-D7F0-AFB2E5A8B6B0}"/>
                </a:ext>
              </a:extLst>
            </p:cNvPr>
            <p:cNvSpPr/>
            <p:nvPr/>
          </p:nvSpPr>
          <p:spPr>
            <a:xfrm rot="10800000">
              <a:off x="5352865" y="3341838"/>
              <a:ext cx="288000" cy="288000"/>
            </a:xfrm>
            <a:prstGeom prst="pie">
              <a:avLst>
                <a:gd name="adj1" fmla="val 5421008"/>
                <a:gd name="adj2" fmla="val 16200000"/>
              </a:avLst>
            </a:prstGeom>
            <a:solidFill>
              <a:schemeClr val="bg1">
                <a:lumMod val="65000"/>
                <a:alpha val="3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9" name="ZoneTexte 108">
            <a:extLst>
              <a:ext uri="{FF2B5EF4-FFF2-40B4-BE49-F238E27FC236}">
                <a16:creationId xmlns:a16="http://schemas.microsoft.com/office/drawing/2014/main" id="{C10ED0BC-20B8-18FE-92FF-C4C702AA4C98}"/>
              </a:ext>
            </a:extLst>
          </p:cNvPr>
          <p:cNvSpPr txBox="1"/>
          <p:nvPr/>
        </p:nvSpPr>
        <p:spPr>
          <a:xfrm>
            <a:off x="2147893" y="2636133"/>
            <a:ext cx="1329211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algn="ctr">
              <a:defRPr sz="1000" b="1" cap="small">
                <a:solidFill>
                  <a:srgbClr val="9C8A0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50" b="1" i="0" u="none" strike="noStrike" kern="1200" cap="small" spc="0" normalizeH="0" baseline="0" noProof="0">
                <a:ln>
                  <a:noFill/>
                </a:ln>
                <a:solidFill>
                  <a:srgbClr val="9C8A02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Dispensation à chaque cycle</a:t>
            </a:r>
          </a:p>
        </p:txBody>
      </p:sp>
      <p:sp>
        <p:nvSpPr>
          <p:cNvPr id="110" name="ZoneTexte 109">
            <a:extLst>
              <a:ext uri="{FF2B5EF4-FFF2-40B4-BE49-F238E27FC236}">
                <a16:creationId xmlns:a16="http://schemas.microsoft.com/office/drawing/2014/main" id="{29516D3D-03AF-7A47-07AF-A949923C6CA5}"/>
              </a:ext>
            </a:extLst>
          </p:cNvPr>
          <p:cNvSpPr txBox="1"/>
          <p:nvPr/>
        </p:nvSpPr>
        <p:spPr>
          <a:xfrm>
            <a:off x="4215014" y="2636133"/>
            <a:ext cx="790601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algn="ctr">
              <a:defRPr sz="1000" b="1" cap="small">
                <a:solidFill>
                  <a:srgbClr val="9C8A0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50" b="1" i="0" u="none" strike="noStrike" kern="1200" cap="small" spc="0" normalizeH="0" baseline="0" noProof="0">
                <a:ln>
                  <a:noFill/>
                </a:ln>
                <a:solidFill>
                  <a:srgbClr val="9C8A02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Lien à l’hôpital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F0ED9A6B-69BE-5052-58A2-6821EA016A97}"/>
              </a:ext>
            </a:extLst>
          </p:cNvPr>
          <p:cNvSpPr/>
          <p:nvPr/>
        </p:nvSpPr>
        <p:spPr>
          <a:xfrm>
            <a:off x="1367889" y="3649467"/>
            <a:ext cx="5147884" cy="1358970"/>
          </a:xfrm>
          <a:prstGeom prst="rect">
            <a:avLst/>
          </a:prstGeom>
          <a:solidFill>
            <a:srgbClr val="EBFA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43CBC4CD-4784-0B16-EE5E-98FA4E06755C}"/>
              </a:ext>
            </a:extLst>
          </p:cNvPr>
          <p:cNvSpPr/>
          <p:nvPr/>
        </p:nvSpPr>
        <p:spPr>
          <a:xfrm>
            <a:off x="1389738" y="3657773"/>
            <a:ext cx="1374871" cy="162000"/>
          </a:xfrm>
          <a:prstGeom prst="roundRect">
            <a:avLst/>
          </a:prstGeom>
          <a:solidFill>
            <a:srgbClr val="1D8B91"/>
          </a:solidFill>
          <a:ln>
            <a:solidFill>
              <a:srgbClr val="1D8B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Séquence 3 – 6 cycles de </a:t>
            </a:r>
            <a:r>
              <a:rPr kumimoji="0" lang="fr-FR" sz="9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ttt</a:t>
            </a:r>
            <a:r>
              <a:rPr kumimoji="0" lang="fr-FR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113" name="ZoneTexte 112">
            <a:extLst>
              <a:ext uri="{FF2B5EF4-FFF2-40B4-BE49-F238E27FC236}">
                <a16:creationId xmlns:a16="http://schemas.microsoft.com/office/drawing/2014/main" id="{3C95BA6E-B670-E9AF-A9A2-93165D161607}"/>
              </a:ext>
            </a:extLst>
          </p:cNvPr>
          <p:cNvSpPr txBox="1"/>
          <p:nvPr/>
        </p:nvSpPr>
        <p:spPr>
          <a:xfrm>
            <a:off x="3854257" y="4267734"/>
            <a:ext cx="1620000" cy="593647"/>
          </a:xfrm>
          <a:prstGeom prst="roundRect">
            <a:avLst>
              <a:gd name="adj" fmla="val 6729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  <a:prstDash val="dash"/>
          </a:ln>
        </p:spPr>
        <p:txBody>
          <a:bodyPr wrap="square" lIns="0" rIns="0" rtlCol="0" anchor="b">
            <a:noAutofit/>
          </a:bodyPr>
          <a:lstStyle>
            <a:defPPr>
              <a:defRPr lang="fr-FR"/>
            </a:defPPr>
            <a:lvl1pPr marL="171450" marR="0" lvl="0" indent="-1714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B9702"/>
              </a:buClr>
              <a:buSzTx/>
              <a:buFont typeface="Segoe UI Light" panose="020B0502040204020203" pitchFamily="34" charset="0"/>
              <a:buChar char="•"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marL="128588" marR="0" lvl="0" indent="-128588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ACBC">
                  <a:lumMod val="75000"/>
                </a:srgbClr>
              </a:buClr>
              <a:buSzTx/>
              <a:buFont typeface="Segoe UI Light" panose="020B0502040204020203" pitchFamily="34" charset="0"/>
              <a:buChar char="•"/>
              <a:tabLst/>
              <a:defRPr/>
            </a:pPr>
            <a:r>
              <a:rPr kumimoji="0" lang="fr-FR" sz="7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Envoi de CR de dispensation, notamment 4 données obligatoires </a:t>
            </a:r>
          </a:p>
          <a:p>
            <a:pPr marL="128588" marR="0" lvl="0" indent="-128588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ACBC">
                  <a:lumMod val="75000"/>
                </a:srgbClr>
              </a:buClr>
              <a:buSzTx/>
              <a:buFont typeface="Segoe UI Light" panose="020B0502040204020203" pitchFamily="34" charset="0"/>
              <a:buChar char="•"/>
              <a:tabLst/>
              <a:defRPr/>
            </a:pPr>
            <a:r>
              <a:rPr kumimoji="0" lang="fr-FR" sz="7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Contact pour toute urgence, question </a:t>
            </a:r>
          </a:p>
        </p:txBody>
      </p:sp>
      <p:cxnSp>
        <p:nvCxnSpPr>
          <p:cNvPr id="114" name="Connecteur droit avec flèche 113">
            <a:extLst>
              <a:ext uri="{FF2B5EF4-FFF2-40B4-BE49-F238E27FC236}">
                <a16:creationId xmlns:a16="http://schemas.microsoft.com/office/drawing/2014/main" id="{37E5BBBE-FD7C-C177-D0C1-02AE6B3EA1D4}"/>
              </a:ext>
            </a:extLst>
          </p:cNvPr>
          <p:cNvCxnSpPr>
            <a:cxnSpLocks/>
          </p:cNvCxnSpPr>
          <p:nvPr/>
        </p:nvCxnSpPr>
        <p:spPr>
          <a:xfrm>
            <a:off x="1464141" y="4110871"/>
            <a:ext cx="4387054" cy="0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ZoneTexte 114">
            <a:extLst>
              <a:ext uri="{FF2B5EF4-FFF2-40B4-BE49-F238E27FC236}">
                <a16:creationId xmlns:a16="http://schemas.microsoft.com/office/drawing/2014/main" id="{258592DA-6BAE-6C3F-AC55-1E84295A957B}"/>
              </a:ext>
            </a:extLst>
          </p:cNvPr>
          <p:cNvSpPr txBox="1"/>
          <p:nvPr/>
        </p:nvSpPr>
        <p:spPr>
          <a:xfrm>
            <a:off x="5922143" y="3973853"/>
            <a:ext cx="539910" cy="280461"/>
          </a:xfrm>
          <a:prstGeom prst="roundRect">
            <a:avLst/>
          </a:prstGeom>
          <a:solidFill>
            <a:srgbClr val="1D8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>
            <a:defPPr>
              <a:defRPr lang="fr-FR"/>
            </a:defPPr>
            <a:lvl1pPr algn="ctr">
              <a:defRPr sz="800" b="1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Votre rémunération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88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50 €</a:t>
            </a:r>
          </a:p>
        </p:txBody>
      </p:sp>
      <p:sp>
        <p:nvSpPr>
          <p:cNvPr id="116" name="Ellipse 115">
            <a:extLst>
              <a:ext uri="{FF2B5EF4-FFF2-40B4-BE49-F238E27FC236}">
                <a16:creationId xmlns:a16="http://schemas.microsoft.com/office/drawing/2014/main" id="{3E00D650-88C8-A2D3-65D6-2A7F0A7B01C5}"/>
              </a:ext>
            </a:extLst>
          </p:cNvPr>
          <p:cNvSpPr/>
          <p:nvPr/>
        </p:nvSpPr>
        <p:spPr>
          <a:xfrm>
            <a:off x="2756597" y="4062200"/>
            <a:ext cx="108000" cy="108000"/>
          </a:xfrm>
          <a:prstGeom prst="ellipse">
            <a:avLst/>
          </a:prstGeom>
          <a:solidFill>
            <a:srgbClr val="1D8B91"/>
          </a:solidFill>
          <a:ln>
            <a:solidFill>
              <a:srgbClr val="1D8B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7" name="Ellipse 116">
            <a:extLst>
              <a:ext uri="{FF2B5EF4-FFF2-40B4-BE49-F238E27FC236}">
                <a16:creationId xmlns:a16="http://schemas.microsoft.com/office/drawing/2014/main" id="{75736AF3-CAF0-774C-563B-7DB7CE094205}"/>
              </a:ext>
            </a:extLst>
          </p:cNvPr>
          <p:cNvSpPr/>
          <p:nvPr/>
        </p:nvSpPr>
        <p:spPr>
          <a:xfrm>
            <a:off x="4550123" y="4054598"/>
            <a:ext cx="108000" cy="108000"/>
          </a:xfrm>
          <a:prstGeom prst="ellipse">
            <a:avLst/>
          </a:prstGeom>
          <a:solidFill>
            <a:srgbClr val="1D8B91"/>
          </a:solidFill>
          <a:ln>
            <a:solidFill>
              <a:srgbClr val="1D8B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8" name="ZoneTexte 117">
            <a:extLst>
              <a:ext uri="{FF2B5EF4-FFF2-40B4-BE49-F238E27FC236}">
                <a16:creationId xmlns:a16="http://schemas.microsoft.com/office/drawing/2014/main" id="{868A2D8B-9AA0-AA1C-6905-2F89EB0C307C}"/>
              </a:ext>
            </a:extLst>
          </p:cNvPr>
          <p:cNvSpPr txBox="1"/>
          <p:nvPr/>
        </p:nvSpPr>
        <p:spPr>
          <a:xfrm>
            <a:off x="2135597" y="4267734"/>
            <a:ext cx="1350000" cy="425887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  <a:prstDash val="dash"/>
          </a:ln>
        </p:spPr>
        <p:txBody>
          <a:bodyPr wrap="square" lIns="0" tIns="0" rIns="0" bIns="0" rtlCol="0" anchor="b">
            <a:noAutofit/>
          </a:bodyPr>
          <a:lstStyle>
            <a:defPPr>
              <a:defRPr lang="fr-FR"/>
            </a:defPPr>
            <a:lvl1pPr marL="171450" marR="0" lvl="0" indent="-1714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Segoe UI Light" panose="020B0502040204020203" pitchFamily="34" charset="0"/>
              <a:buChar char="•"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marL="128588" marR="0" lvl="0" indent="-128588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ACBC">
                  <a:lumMod val="75000"/>
                </a:srgbClr>
              </a:buClr>
              <a:buSzTx/>
              <a:buFont typeface="Segoe UI Light" panose="020B0502040204020203" pitchFamily="34" charset="0"/>
              <a:buChar char="•"/>
              <a:tabLst/>
              <a:defRPr/>
            </a:pPr>
            <a:r>
              <a:rPr kumimoji="0" lang="fr-FR" sz="7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Dispensation sécurisée</a:t>
            </a:r>
          </a:p>
          <a:p>
            <a:pPr marL="128588" marR="0" lvl="0" indent="-128588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ACBC">
                  <a:lumMod val="75000"/>
                </a:srgbClr>
              </a:buClr>
              <a:buSzTx/>
              <a:buFont typeface="Segoe UI Light" panose="020B0502040204020203" pitchFamily="34" charset="0"/>
              <a:buChar char="•"/>
              <a:tabLst/>
              <a:defRPr/>
            </a:pPr>
            <a:r>
              <a:rPr kumimoji="0" lang="fr-FR" sz="7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Entretien patient : Suivi des EI et observance</a:t>
            </a:r>
          </a:p>
        </p:txBody>
      </p:sp>
      <p:pic>
        <p:nvPicPr>
          <p:cNvPr id="119" name="Image 118">
            <a:extLst>
              <a:ext uri="{FF2B5EF4-FFF2-40B4-BE49-F238E27FC236}">
                <a16:creationId xmlns:a16="http://schemas.microsoft.com/office/drawing/2014/main" id="{5B839F0A-16BE-A3B4-4E53-4100D60C60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3989" y="4137008"/>
            <a:ext cx="216000" cy="216000"/>
          </a:xfrm>
          <a:prstGeom prst="rect">
            <a:avLst/>
          </a:prstGeom>
        </p:spPr>
      </p:pic>
      <p:pic>
        <p:nvPicPr>
          <p:cNvPr id="120" name="Image 119">
            <a:extLst>
              <a:ext uri="{FF2B5EF4-FFF2-40B4-BE49-F238E27FC236}">
                <a16:creationId xmlns:a16="http://schemas.microsoft.com/office/drawing/2014/main" id="{A79FC0B1-97D9-0144-4CED-057D7AC0EF3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546" y="4137008"/>
            <a:ext cx="216000" cy="216000"/>
          </a:xfrm>
          <a:prstGeom prst="rect">
            <a:avLst/>
          </a:prstGeom>
        </p:spPr>
      </p:pic>
      <p:grpSp>
        <p:nvGrpSpPr>
          <p:cNvPr id="121" name="Groupe 120">
            <a:extLst>
              <a:ext uri="{FF2B5EF4-FFF2-40B4-BE49-F238E27FC236}">
                <a16:creationId xmlns:a16="http://schemas.microsoft.com/office/drawing/2014/main" id="{387A4573-7616-DAFF-443D-C4ACC9C72DD7}"/>
              </a:ext>
            </a:extLst>
          </p:cNvPr>
          <p:cNvGrpSpPr/>
          <p:nvPr/>
        </p:nvGrpSpPr>
        <p:grpSpPr>
          <a:xfrm>
            <a:off x="4231838" y="4137009"/>
            <a:ext cx="216000" cy="216290"/>
            <a:chOff x="5352865" y="3341838"/>
            <a:chExt cx="288000" cy="288387"/>
          </a:xfrm>
        </p:grpSpPr>
        <p:sp>
          <p:nvSpPr>
            <p:cNvPr id="122" name="Ellipse 121">
              <a:extLst>
                <a:ext uri="{FF2B5EF4-FFF2-40B4-BE49-F238E27FC236}">
                  <a16:creationId xmlns:a16="http://schemas.microsoft.com/office/drawing/2014/main" id="{E4708FE9-CB8A-2B23-E672-9445C245944B}"/>
                </a:ext>
              </a:extLst>
            </p:cNvPr>
            <p:cNvSpPr/>
            <p:nvPr/>
          </p:nvSpPr>
          <p:spPr>
            <a:xfrm>
              <a:off x="5352865" y="3342225"/>
              <a:ext cx="288000" cy="288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pic>
          <p:nvPicPr>
            <p:cNvPr id="123" name="Image 122">
              <a:extLst>
                <a:ext uri="{FF2B5EF4-FFF2-40B4-BE49-F238E27FC236}">
                  <a16:creationId xmlns:a16="http://schemas.microsoft.com/office/drawing/2014/main" id="{A95779E3-107E-48D8-0A98-9BDB4E86A8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6909" y="3392150"/>
              <a:ext cx="199912" cy="180000"/>
            </a:xfrm>
            <a:prstGeom prst="rect">
              <a:avLst/>
            </a:prstGeom>
            <a:ln>
              <a:noFill/>
            </a:ln>
          </p:spPr>
        </p:pic>
        <p:sp>
          <p:nvSpPr>
            <p:cNvPr id="124" name="Arc partiel 123">
              <a:extLst>
                <a:ext uri="{FF2B5EF4-FFF2-40B4-BE49-F238E27FC236}">
                  <a16:creationId xmlns:a16="http://schemas.microsoft.com/office/drawing/2014/main" id="{2A13B986-A54A-C426-F725-A8EA9CE597CC}"/>
                </a:ext>
              </a:extLst>
            </p:cNvPr>
            <p:cNvSpPr/>
            <p:nvPr/>
          </p:nvSpPr>
          <p:spPr>
            <a:xfrm rot="10800000">
              <a:off x="5352865" y="3341838"/>
              <a:ext cx="288000" cy="288000"/>
            </a:xfrm>
            <a:prstGeom prst="pie">
              <a:avLst>
                <a:gd name="adj1" fmla="val 5421008"/>
                <a:gd name="adj2" fmla="val 16200000"/>
              </a:avLst>
            </a:prstGeom>
            <a:solidFill>
              <a:schemeClr val="bg1">
                <a:lumMod val="65000"/>
                <a:alpha val="3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27" name="ZoneTexte 126">
            <a:extLst>
              <a:ext uri="{FF2B5EF4-FFF2-40B4-BE49-F238E27FC236}">
                <a16:creationId xmlns:a16="http://schemas.microsoft.com/office/drawing/2014/main" id="{3AE90C61-5412-9498-7EC5-F062E7748D75}"/>
              </a:ext>
            </a:extLst>
          </p:cNvPr>
          <p:cNvSpPr txBox="1"/>
          <p:nvPr/>
        </p:nvSpPr>
        <p:spPr>
          <a:xfrm>
            <a:off x="2147893" y="3903471"/>
            <a:ext cx="1329211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algn="ctr">
              <a:defRPr sz="1000" b="1" cap="small">
                <a:solidFill>
                  <a:schemeClr val="accent2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50" b="1" i="0" u="none" strike="noStrike" kern="1200" cap="small" spc="0" normalizeH="0" baseline="0" noProof="0">
                <a:ln>
                  <a:noFill/>
                </a:ln>
                <a:solidFill>
                  <a:srgbClr val="2FACBC">
                    <a:lumMod val="50000"/>
                  </a:srgbClr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Dispensation à chaque cycle</a:t>
            </a:r>
          </a:p>
        </p:txBody>
      </p:sp>
      <p:sp>
        <p:nvSpPr>
          <p:cNvPr id="128" name="ZoneTexte 127">
            <a:extLst>
              <a:ext uri="{FF2B5EF4-FFF2-40B4-BE49-F238E27FC236}">
                <a16:creationId xmlns:a16="http://schemas.microsoft.com/office/drawing/2014/main" id="{586C7D80-8B24-A9A2-EF4F-455B90B81DD2}"/>
              </a:ext>
            </a:extLst>
          </p:cNvPr>
          <p:cNvSpPr txBox="1"/>
          <p:nvPr/>
        </p:nvSpPr>
        <p:spPr>
          <a:xfrm>
            <a:off x="4215014" y="3903471"/>
            <a:ext cx="790601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algn="ctr">
              <a:defRPr sz="1000" b="1" cap="small">
                <a:solidFill>
                  <a:schemeClr val="accent2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50" b="1" i="0" u="none" strike="noStrike" kern="1200" cap="small" spc="0" normalizeH="0" baseline="0" noProof="0">
                <a:ln>
                  <a:noFill/>
                </a:ln>
                <a:solidFill>
                  <a:srgbClr val="2FACBC">
                    <a:lumMod val="50000"/>
                  </a:srgbClr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Lien à l’hôpital</a:t>
            </a:r>
          </a:p>
        </p:txBody>
      </p:sp>
      <p:sp>
        <p:nvSpPr>
          <p:cNvPr id="59" name="Rectangle avec coin rogné 58"/>
          <p:cNvSpPr/>
          <p:nvPr/>
        </p:nvSpPr>
        <p:spPr>
          <a:xfrm>
            <a:off x="0" y="-13604"/>
            <a:ext cx="9143999" cy="735747"/>
          </a:xfrm>
          <a:prstGeom prst="snip1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Rôle du Pharmacien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D’officine : En pratique, un parcours centré sur les entretiens de dispensation et le lien à l’hôpital </a:t>
            </a:r>
          </a:p>
        </p:txBody>
      </p:sp>
    </p:spTree>
    <p:extLst>
      <p:ext uri="{BB962C8B-B14F-4D97-AF65-F5344CB8AC3E}">
        <p14:creationId xmlns:p14="http://schemas.microsoft.com/office/powerpoint/2010/main" val="10696872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numéro de diapositive 4">
            <a:extLst>
              <a:ext uri="{FF2B5EF4-FFF2-40B4-BE49-F238E27FC236}">
                <a16:creationId xmlns:a16="http://schemas.microsoft.com/office/drawing/2014/main" id="{1BE6FF7B-C273-46F9-82E6-50D7C15CC05C}"/>
              </a:ext>
            </a:extLst>
          </p:cNvPr>
          <p:cNvSpPr txBox="1">
            <a:spLocks/>
          </p:cNvSpPr>
          <p:nvPr/>
        </p:nvSpPr>
        <p:spPr>
          <a:xfrm>
            <a:off x="8726905" y="4788051"/>
            <a:ext cx="417095" cy="273844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8D63F3-0096-47C9-9189-84FD82E7C48C}" type="slidenum"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fr-FR" sz="1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7898F19-BA7C-4E94-8723-D6F73171101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200" y="0"/>
            <a:ext cx="685800" cy="685800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C1445EA1-59B9-911F-F9B4-5A17191AC15E}"/>
              </a:ext>
            </a:extLst>
          </p:cNvPr>
          <p:cNvSpPr txBox="1"/>
          <p:nvPr/>
        </p:nvSpPr>
        <p:spPr>
          <a:xfrm>
            <a:off x="1514473" y="889207"/>
            <a:ext cx="6115049" cy="715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50" b="0" i="0" u="none" strike="noStrike" kern="1200" cap="small" spc="0" normalizeH="0" baseline="0" noProof="0">
                <a:ln>
                  <a:noFill/>
                </a:ln>
                <a:solidFill>
                  <a:srgbClr val="3493A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L’expérimentation </a:t>
            </a:r>
            <a:r>
              <a:rPr kumimoji="0" lang="fr-FR" sz="1350" b="0" i="0" u="none" strike="noStrike" kern="1200" cap="small" spc="0" normalizeH="0" baseline="0" noProof="0" err="1">
                <a:ln>
                  <a:noFill/>
                </a:ln>
                <a:solidFill>
                  <a:srgbClr val="3493A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Onco’Link</a:t>
            </a:r>
            <a:r>
              <a:rPr kumimoji="0" lang="fr-FR" sz="1350" b="0" i="0" u="none" strike="noStrike" kern="1200" cap="small" spc="0" normalizeH="0" baseline="0" noProof="0">
                <a:ln>
                  <a:noFill/>
                </a:ln>
                <a:solidFill>
                  <a:srgbClr val="3493A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: 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50" b="1" i="0" u="none" strike="noStrike" kern="1200" cap="none" spc="0" normalizeH="0" baseline="0" noProof="0">
                <a:ln>
                  <a:noFill/>
                </a:ln>
                <a:solidFill>
                  <a:srgbClr val="3493A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 </a:t>
            </a:r>
            <a:r>
              <a:rPr kumimoji="0" lang="fr-FR" sz="1350" b="1" i="0" u="none" strike="noStrike" kern="1200" cap="none" spc="0" normalizeH="0" baseline="0" noProof="0">
                <a:ln>
                  <a:noFill/>
                </a:ln>
                <a:solidFill>
                  <a:srgbClr val="EC641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parcours coordonné ville-hôpital </a:t>
            </a:r>
            <a:r>
              <a:rPr kumimoji="0" lang="fr-FR" sz="1350" b="1" i="0" u="none" strike="noStrike" kern="1200" cap="none" spc="0" normalizeH="0" baseline="0" noProof="0">
                <a:ln>
                  <a:noFill/>
                </a:ln>
                <a:solidFill>
                  <a:srgbClr val="3493A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pour la 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50" b="1" i="0" u="none" strike="noStrike" kern="1200" cap="none" spc="0" normalizeH="0" baseline="0" noProof="0">
                <a:ln>
                  <a:noFill/>
                </a:ln>
                <a:solidFill>
                  <a:srgbClr val="3493A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sécurisation des suivis de traitements anticancéreux oraux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AE6F27F-9F90-822D-D3BB-841EF9D5DC1B}"/>
              </a:ext>
            </a:extLst>
          </p:cNvPr>
          <p:cNvSpPr/>
          <p:nvPr/>
        </p:nvSpPr>
        <p:spPr>
          <a:xfrm>
            <a:off x="2007563" y="1782754"/>
            <a:ext cx="5128874" cy="2245178"/>
          </a:xfrm>
          <a:prstGeom prst="roundRect">
            <a:avLst>
              <a:gd name="adj" fmla="val 842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F8DD684-DC12-9B4E-80C6-46EA64E1EA87}"/>
              </a:ext>
            </a:extLst>
          </p:cNvPr>
          <p:cNvSpPr txBox="1"/>
          <p:nvPr/>
        </p:nvSpPr>
        <p:spPr>
          <a:xfrm>
            <a:off x="2162210" y="1897494"/>
            <a:ext cx="49152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3 </a:t>
            </a: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3493AB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évolutions fondamentales</a:t>
            </a: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pour votre suivi des thérapies orales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D1A5B145-51C4-AC19-1696-7BC5D10BB2B8}"/>
              </a:ext>
            </a:extLst>
          </p:cNvPr>
          <p:cNvSpPr/>
          <p:nvPr/>
        </p:nvSpPr>
        <p:spPr>
          <a:xfrm>
            <a:off x="3826012" y="2324645"/>
            <a:ext cx="1491974" cy="1491974"/>
          </a:xfrm>
          <a:prstGeom prst="ellipse">
            <a:avLst/>
          </a:prstGeom>
          <a:solidFill>
            <a:schemeClr val="bg1"/>
          </a:solidFill>
          <a:ln>
            <a:solidFill>
              <a:schemeClr val="tx2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>
                <a:ln>
                  <a:noFill/>
                </a:ln>
                <a:solidFill>
                  <a:srgbClr val="EC6414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Lien direct avec l’équipe hospitalière  </a:t>
            </a:r>
            <a:r>
              <a:rPr kumimoji="0" lang="fr-FR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tout au long du parcours</a:t>
            </a: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D0D6429F-54AE-0C2F-F1B3-F2366CB15D38}"/>
              </a:ext>
            </a:extLst>
          </p:cNvPr>
          <p:cNvSpPr/>
          <p:nvPr/>
        </p:nvSpPr>
        <p:spPr>
          <a:xfrm>
            <a:off x="2162210" y="2316182"/>
            <a:ext cx="1491974" cy="1491974"/>
          </a:xfrm>
          <a:prstGeom prst="ellipse">
            <a:avLst/>
          </a:prstGeom>
          <a:solidFill>
            <a:schemeClr val="bg1"/>
          </a:solidFill>
          <a:ln>
            <a:solidFill>
              <a:schemeClr val="tx2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Des </a:t>
            </a:r>
            <a:r>
              <a:rPr kumimoji="0" lang="fr-FR" sz="900" b="1" i="0" u="none" strike="noStrike" kern="1200" cap="none" spc="0" normalizeH="0" baseline="0" noProof="0">
                <a:ln>
                  <a:noFill/>
                </a:ln>
                <a:solidFill>
                  <a:srgbClr val="EC6414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entretiens patients à chaque dispensation </a:t>
            </a:r>
            <a:r>
              <a:rPr kumimoji="0" lang="fr-FR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pour le suivi de l’observance, des interactions médicamenteuses et des EI</a:t>
            </a: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9911034F-3B6C-B2C2-D926-FD4D6D396F39}"/>
              </a:ext>
            </a:extLst>
          </p:cNvPr>
          <p:cNvSpPr/>
          <p:nvPr/>
        </p:nvSpPr>
        <p:spPr>
          <a:xfrm>
            <a:off x="5489818" y="2316181"/>
            <a:ext cx="1491974" cy="1491974"/>
          </a:xfrm>
          <a:prstGeom prst="ellipse">
            <a:avLst/>
          </a:prstGeom>
          <a:solidFill>
            <a:schemeClr val="bg1"/>
          </a:solidFill>
          <a:ln>
            <a:solidFill>
              <a:schemeClr val="tx2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Une </a:t>
            </a:r>
            <a:r>
              <a:rPr kumimoji="0" lang="fr-FR" sz="900" b="1" i="0" u="none" strike="noStrike" kern="1200" cap="none" spc="0" normalizeH="0" baseline="0" noProof="0">
                <a:ln>
                  <a:noFill/>
                </a:ln>
                <a:solidFill>
                  <a:srgbClr val="EC6414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rémunération forfaitaire par séquence</a:t>
            </a:r>
            <a:r>
              <a:rPr kumimoji="0" lang="fr-FR" sz="900" b="0" i="0" u="none" strike="noStrike" kern="1200" cap="none" spc="0" normalizeH="0" baseline="0" noProof="0">
                <a:ln>
                  <a:noFill/>
                </a:ln>
                <a:solidFill>
                  <a:srgbClr val="EC6414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</a:t>
            </a:r>
            <a:r>
              <a:rPr kumimoji="0" lang="fr-FR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pour le suivi patient ET la coordination avec l’hôpital</a:t>
            </a:r>
          </a:p>
        </p:txBody>
      </p:sp>
      <p:sp>
        <p:nvSpPr>
          <p:cNvPr id="11" name="Titre 9">
            <a:extLst>
              <a:ext uri="{FF2B5EF4-FFF2-40B4-BE49-F238E27FC236}">
                <a16:creationId xmlns:a16="http://schemas.microsoft.com/office/drawing/2014/main" id="{62FFA081-17F7-6976-8043-F33B606E96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7798526" cy="627017"/>
          </a:xfrm>
          <a:noFill/>
          <a:ln>
            <a:noFill/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68580" tIns="34290" rIns="27000" bIns="34290" numCol="1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fr-FR">
                <a:latin typeface="Segoe UI Semibold"/>
                <a:ea typeface="Segoe UI Historic"/>
                <a:cs typeface="Segoe UI Semibold"/>
              </a:rPr>
              <a:t>Quels changements pour les pharmaciens d’officine ? </a:t>
            </a:r>
          </a:p>
        </p:txBody>
      </p:sp>
    </p:spTree>
    <p:extLst>
      <p:ext uri="{BB962C8B-B14F-4D97-AF65-F5344CB8AC3E}">
        <p14:creationId xmlns:p14="http://schemas.microsoft.com/office/powerpoint/2010/main" val="28007332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Espace réservé du numéro de diapositive 4">
            <a:extLst>
              <a:ext uri="{FF2B5EF4-FFF2-40B4-BE49-F238E27FC236}">
                <a16:creationId xmlns:a16="http://schemas.microsoft.com/office/drawing/2014/main" id="{16886EAA-6364-443E-8B5B-FE706B396C2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75158" y="4759819"/>
            <a:ext cx="450668" cy="314099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685800" rtl="0" eaLnBrk="1" latinLnBrk="0" hangingPunct="1">
              <a:defRPr sz="1200" b="1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8D63F3-0096-47C9-9189-84FD82E7C48C}" type="slidenum"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fr-FR" sz="1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36" name="Titre 2">
            <a:extLst>
              <a:ext uri="{FF2B5EF4-FFF2-40B4-BE49-F238E27FC236}">
                <a16:creationId xmlns:a16="http://schemas.microsoft.com/office/drawing/2014/main" id="{EC7C606F-E2EE-4D25-8405-51A417632D18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300432" y="0"/>
            <a:ext cx="7072810" cy="491468"/>
          </a:xfrm>
          <a:prstGeom prst="roundRect">
            <a:avLst>
              <a:gd name="adj" fmla="val 0"/>
            </a:avLst>
          </a:prstGeom>
          <a:noFill/>
          <a:ln>
            <a:noFill/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Ins="27000" numCol="1" anchor="ctr">
            <a:noAutofit/>
          </a:bodyPr>
          <a:lstStyle>
            <a:defPPr>
              <a:defRPr lang="fr-FR"/>
            </a:defPPr>
            <a:lvl1pPr marR="0" lvl="0" indent="0" fontAlgn="auto">
              <a:lnSpc>
                <a:spcPts val="18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small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Light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1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 panose="020B0702040204020203" pitchFamily="34" charset="0"/>
                <a:ea typeface="Segoe UI Historic" panose="020B0502040204020203" pitchFamily="34" charset="0"/>
                <a:cs typeface="Segoe UI Semibold" panose="020B0702040204020203" pitchFamily="34" charset="0"/>
              </a:rPr>
              <a:t>En pratique…les documents obligatoires à transmettre aux professionnels de ville : le bulletin d’adhésion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4822EDDF-EA98-4CF8-83E3-4F9629E8CD2E}"/>
              </a:ext>
            </a:extLst>
          </p:cNvPr>
          <p:cNvSpPr/>
          <p:nvPr/>
        </p:nvSpPr>
        <p:spPr>
          <a:xfrm>
            <a:off x="125212" y="72898"/>
            <a:ext cx="1429652" cy="358148"/>
          </a:xfrm>
          <a:prstGeom prst="roundRect">
            <a:avLst/>
          </a:prstGeom>
          <a:solidFill>
            <a:srgbClr val="74A220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lIns="68580" tIns="34290" rIns="68580" bIns="34290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/>
                <a:ea typeface="+mn-lt"/>
                <a:cs typeface="Segoe UI Semibold"/>
              </a:rPr>
              <a:t>Prise en</a:t>
            </a: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Semibold" panose="020B0702040204020203" pitchFamily="34" charset="0"/>
              <a:ea typeface="+mn-lt"/>
              <a:cs typeface="Segoe UI Semibold" panose="020B0702040204020203" pitchFamily="34" charset="0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/>
                <a:ea typeface="+mn-lt"/>
                <a:cs typeface="Segoe UI Semibold"/>
              </a:rPr>
              <a:t>charge du patient</a:t>
            </a: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emibold"/>
              <a:ea typeface="+mn-ea"/>
              <a:cs typeface="Segoe UI Semibold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B92588F-4D31-4ECF-8DA8-273B649477D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470" y="17235"/>
            <a:ext cx="305960" cy="305960"/>
          </a:xfrm>
          <a:prstGeom prst="rect">
            <a:avLst/>
          </a:prstGeom>
        </p:spPr>
      </p:pic>
      <p:sp>
        <p:nvSpPr>
          <p:cNvPr id="8" name="Titre 2">
            <a:extLst>
              <a:ext uri="{FF2B5EF4-FFF2-40B4-BE49-F238E27FC236}">
                <a16:creationId xmlns:a16="http://schemas.microsoft.com/office/drawing/2014/main" id="{FE441470-5CE6-3038-484C-951DDBA502A8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209694" y="740452"/>
            <a:ext cx="1597156" cy="1021556"/>
          </a:xfrm>
          <a:prstGeom prst="wedgeEllipseCallout">
            <a:avLst>
              <a:gd name="adj1" fmla="val 56385"/>
              <a:gd name="adj2" fmla="val 34656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4290" rIns="0" bIns="34290" rtlCol="0" anchor="ctr"/>
          <a:lstStyle>
            <a:defPPr>
              <a:defRPr lang="fr-FR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cs typeface="Segoe UI Light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82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L’établissement de santé est responsable de </a:t>
            </a:r>
            <a:r>
              <a:rPr kumimoji="0" lang="fr-CA" sz="825" b="1" i="0" u="none" strike="noStrike" kern="1200" cap="none" spc="0" normalizeH="0" baseline="0" noProof="0">
                <a:ln>
                  <a:noFill/>
                </a:ln>
                <a:solidFill>
                  <a:srgbClr val="EC6414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conventionner avec chaque expérimentateur (PHO et MT) au travers du bulletin d’adhésion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560ED94-057A-F407-3DBD-732BE6E0C1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65198" y="2217906"/>
            <a:ext cx="1962769" cy="27761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B8BCD7B-9FB5-3103-5A17-801A6C7103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2428" y="2140734"/>
            <a:ext cx="1922770" cy="27761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89FAED89-5831-3A88-7B0D-54744BF100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61228" y="1562630"/>
            <a:ext cx="2522421" cy="32609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AF62F9EA-4AE0-6437-FE25-73229E46FA33}"/>
              </a:ext>
            </a:extLst>
          </p:cNvPr>
          <p:cNvSpPr txBox="1"/>
          <p:nvPr/>
        </p:nvSpPr>
        <p:spPr>
          <a:xfrm>
            <a:off x="5913074" y="885870"/>
            <a:ext cx="3122579" cy="877163"/>
          </a:xfrm>
          <a:prstGeom prst="rect">
            <a:avLst/>
          </a:prstGeom>
          <a:solidFill>
            <a:srgbClr val="FFECB7"/>
          </a:solidFill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Attention : le bulletin d’adhésion est donc bien</a:t>
            </a: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2FACBC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</a:t>
            </a: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246C94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un document obligatoire et juridique </a:t>
            </a: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pour les PHO et MT 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(vous le retrouverez en annexe 3 de la convention de financement signée en septembre)</a:t>
            </a:r>
          </a:p>
        </p:txBody>
      </p:sp>
      <p:pic>
        <p:nvPicPr>
          <p:cNvPr id="37" name="Picture 2">
            <a:extLst>
              <a:ext uri="{FF2B5EF4-FFF2-40B4-BE49-F238E27FC236}">
                <a16:creationId xmlns:a16="http://schemas.microsoft.com/office/drawing/2014/main" id="{68148C53-7792-7CEB-3606-80DD5400E9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967" y="802679"/>
            <a:ext cx="415893" cy="415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FC0074F-8672-FE24-23F4-9189C0642871}"/>
              </a:ext>
            </a:extLst>
          </p:cNvPr>
          <p:cNvSpPr txBox="1"/>
          <p:nvPr/>
        </p:nvSpPr>
        <p:spPr>
          <a:xfrm>
            <a:off x="125211" y="4044239"/>
            <a:ext cx="18242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>
                <a:ln>
                  <a:noFill/>
                </a:ln>
                <a:solidFill>
                  <a:srgbClr val="EC6414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Pour les sites cibles, </a:t>
            </a: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une</a:t>
            </a:r>
            <a:r>
              <a:rPr kumimoji="0" lang="fr-FR" sz="1050" b="1" i="0" u="none" strike="noStrike" kern="1200" cap="none" spc="0" normalizeH="0" baseline="0" noProof="0">
                <a:ln>
                  <a:noFill/>
                </a:ln>
                <a:solidFill>
                  <a:srgbClr val="EC6414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</a:t>
            </a: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version personnalisée vous sera mise à disposition après signature des conventions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61227" y="1562630"/>
            <a:ext cx="2522421" cy="3197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0217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36BAC5B8-B2F7-4EA3-A8CE-8202E85C707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54" b="19417"/>
          <a:stretch/>
        </p:blipFill>
        <p:spPr>
          <a:xfrm>
            <a:off x="2873012" y="0"/>
            <a:ext cx="889282" cy="543601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4D430D3-27B9-4C49-9B33-706FB312C924}"/>
              </a:ext>
            </a:extLst>
          </p:cNvPr>
          <p:cNvSpPr/>
          <p:nvPr/>
        </p:nvSpPr>
        <p:spPr>
          <a:xfrm>
            <a:off x="2933347" y="891744"/>
            <a:ext cx="3165333" cy="270966"/>
          </a:xfrm>
          <a:prstGeom prst="roundRect">
            <a:avLst/>
          </a:prstGeom>
          <a:noFill/>
          <a:ln w="31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19" b="1" i="0" u="none" strike="noStrike" kern="1200" cap="small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Nom et prénom du patient :</a:t>
            </a:r>
          </a:p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19" b="1" i="0" u="none" strike="noStrike" kern="1200" cap="small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N° Inclusion :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2B324EB-EBC4-4F3F-ADE1-1213B620F680}"/>
              </a:ext>
            </a:extLst>
          </p:cNvPr>
          <p:cNvSpPr/>
          <p:nvPr/>
        </p:nvSpPr>
        <p:spPr>
          <a:xfrm>
            <a:off x="2941902" y="4482238"/>
            <a:ext cx="1522519" cy="517409"/>
          </a:xfrm>
          <a:prstGeom prst="rect">
            <a:avLst/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3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5207122-E504-40C0-9FD1-77FB9BB05547}"/>
              </a:ext>
            </a:extLst>
          </p:cNvPr>
          <p:cNvSpPr/>
          <p:nvPr/>
        </p:nvSpPr>
        <p:spPr>
          <a:xfrm>
            <a:off x="4669180" y="4482238"/>
            <a:ext cx="1602432" cy="517410"/>
          </a:xfrm>
          <a:prstGeom prst="rect">
            <a:avLst/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3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6BEE71B3-B8B1-4060-BCD4-61B583CB06FF}"/>
              </a:ext>
            </a:extLst>
          </p:cNvPr>
          <p:cNvSpPr txBox="1"/>
          <p:nvPr/>
        </p:nvSpPr>
        <p:spPr>
          <a:xfrm>
            <a:off x="3249390" y="4406778"/>
            <a:ext cx="1104402" cy="80740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67" b="1" i="0" u="none" strike="noStrike" kern="1200" cap="sm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Equipe hospitalière (obligatoire)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B68B0076-DADD-4F10-A5CB-44767F7A81EA}"/>
              </a:ext>
            </a:extLst>
          </p:cNvPr>
          <p:cNvSpPr txBox="1"/>
          <p:nvPr/>
        </p:nvSpPr>
        <p:spPr>
          <a:xfrm>
            <a:off x="5065815" y="4397597"/>
            <a:ext cx="922220" cy="81463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67" b="1" i="0" u="none" strike="noStrike" kern="1200" cap="sm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Pharmacie</a:t>
            </a:r>
            <a:r>
              <a:rPr kumimoji="0" lang="fr-FR" sz="519" b="1" i="0" u="none" strike="noStrike" kern="1200" cap="sm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(obligatoire)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A3B59BF3-A8DE-4E6B-A70F-1D671B990632}"/>
              </a:ext>
            </a:extLst>
          </p:cNvPr>
          <p:cNvSpPr txBox="1"/>
          <p:nvPr/>
        </p:nvSpPr>
        <p:spPr>
          <a:xfrm>
            <a:off x="4656821" y="4508932"/>
            <a:ext cx="627356" cy="283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1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Tampon de l’officine ou contact :  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744F51B-F17D-4045-AA23-C0C0A2DCC543}"/>
              </a:ext>
            </a:extLst>
          </p:cNvPr>
          <p:cNvSpPr/>
          <p:nvPr/>
        </p:nvSpPr>
        <p:spPr>
          <a:xfrm>
            <a:off x="4789757" y="143852"/>
            <a:ext cx="1374749" cy="340633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27" b="0" i="0" u="none" strike="noStrike" kern="1200" cap="sm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1</a:t>
            </a:r>
            <a:r>
              <a:rPr kumimoji="0" lang="fr-FR" sz="727" b="0" i="0" u="none" strike="noStrike" kern="1200" cap="small" spc="0" normalizeH="0" baseline="3000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er</a:t>
            </a:r>
            <a:r>
              <a:rPr kumimoji="0" lang="fr-FR" sz="727" b="0" i="0" u="none" strike="noStrike" kern="1200" cap="sm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 entretien avec le patient</a:t>
            </a:r>
          </a:p>
        </p:txBody>
      </p:sp>
      <p:sp>
        <p:nvSpPr>
          <p:cNvPr id="114" name="ZoneTexte 113">
            <a:extLst>
              <a:ext uri="{FF2B5EF4-FFF2-40B4-BE49-F238E27FC236}">
                <a16:creationId xmlns:a16="http://schemas.microsoft.com/office/drawing/2014/main" id="{9550B2D9-5888-47AA-B33C-BFFE8B95EEC2}"/>
              </a:ext>
            </a:extLst>
          </p:cNvPr>
          <p:cNvSpPr txBox="1"/>
          <p:nvPr/>
        </p:nvSpPr>
        <p:spPr>
          <a:xfrm>
            <a:off x="2954686" y="4761154"/>
            <a:ext cx="1591408" cy="156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1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Contact : 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D1EA3AE5-498B-4713-8A45-5CE0D0BC2633}"/>
              </a:ext>
            </a:extLst>
          </p:cNvPr>
          <p:cNvSpPr/>
          <p:nvPr/>
        </p:nvSpPr>
        <p:spPr>
          <a:xfrm>
            <a:off x="2911202" y="1245561"/>
            <a:ext cx="1689141" cy="419194"/>
          </a:xfrm>
          <a:prstGeom prst="rect">
            <a:avLst/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1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B056677-834C-4D47-9037-624576166979}"/>
              </a:ext>
            </a:extLst>
          </p:cNvPr>
          <p:cNvSpPr/>
          <p:nvPr/>
        </p:nvSpPr>
        <p:spPr>
          <a:xfrm>
            <a:off x="4601302" y="1226179"/>
            <a:ext cx="1680555" cy="438967"/>
          </a:xfrm>
          <a:prstGeom prst="rect">
            <a:avLst/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1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55BD35EA-1A25-4DDB-8235-CEC2582ADEF2}"/>
              </a:ext>
            </a:extLst>
          </p:cNvPr>
          <p:cNvSpPr txBox="1"/>
          <p:nvPr/>
        </p:nvSpPr>
        <p:spPr>
          <a:xfrm>
            <a:off x="2908909" y="1238045"/>
            <a:ext cx="1591408" cy="156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1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Nom du traitement anticancéreux </a:t>
            </a:r>
            <a:r>
              <a:rPr kumimoji="0" lang="fr-FR" sz="41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: </a:t>
            </a:r>
          </a:p>
        </p:txBody>
      </p:sp>
      <p:sp>
        <p:nvSpPr>
          <p:cNvPr id="79" name="ZoneTexte 78">
            <a:extLst>
              <a:ext uri="{FF2B5EF4-FFF2-40B4-BE49-F238E27FC236}">
                <a16:creationId xmlns:a16="http://schemas.microsoft.com/office/drawing/2014/main" id="{7D147696-97EC-4A22-A190-CD965FD7D910}"/>
              </a:ext>
            </a:extLst>
          </p:cNvPr>
          <p:cNvSpPr txBox="1"/>
          <p:nvPr/>
        </p:nvSpPr>
        <p:spPr>
          <a:xfrm>
            <a:off x="2911202" y="1318379"/>
            <a:ext cx="1591408" cy="156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1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Date de début de traitement : </a:t>
            </a:r>
          </a:p>
        </p:txBody>
      </p:sp>
      <p:sp>
        <p:nvSpPr>
          <p:cNvPr id="80" name="ZoneTexte 79">
            <a:extLst>
              <a:ext uri="{FF2B5EF4-FFF2-40B4-BE49-F238E27FC236}">
                <a16:creationId xmlns:a16="http://schemas.microsoft.com/office/drawing/2014/main" id="{696731A8-4BA1-459F-A0BB-111F450EA883}"/>
              </a:ext>
            </a:extLst>
          </p:cNvPr>
          <p:cNvSpPr txBox="1"/>
          <p:nvPr/>
        </p:nvSpPr>
        <p:spPr>
          <a:xfrm>
            <a:off x="2908909" y="1412302"/>
            <a:ext cx="1591408" cy="156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15" b="1" i="0" u="none" strike="noStrike" kern="1200" cap="none" spc="0" normalizeH="0" baseline="0" noProof="0" dirty="0">
                <a:ln>
                  <a:noFill/>
                </a:ln>
                <a:solidFill>
                  <a:srgbClr val="EC6414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Date de la dispensation (obligatoire) </a:t>
            </a:r>
            <a:r>
              <a:rPr kumimoji="0" lang="fr-FR" sz="41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:  </a:t>
            </a: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E34ED998-3B60-40E7-A0B5-B5026216EE80}"/>
              </a:ext>
            </a:extLst>
          </p:cNvPr>
          <p:cNvSpPr txBox="1"/>
          <p:nvPr/>
        </p:nvSpPr>
        <p:spPr>
          <a:xfrm>
            <a:off x="4620112" y="1432376"/>
            <a:ext cx="1591408" cy="156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15" b="1" i="0" u="none" strike="noStrike" kern="1200" cap="none" spc="0" normalizeH="0" baseline="0" noProof="0" dirty="0">
                <a:ln>
                  <a:noFill/>
                </a:ln>
                <a:solidFill>
                  <a:srgbClr val="EC6414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Modalité de l’entretien pharmaceutique (obligatoire) </a:t>
            </a:r>
            <a:r>
              <a:rPr kumimoji="0" lang="fr-FR" sz="41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: </a:t>
            </a:r>
          </a:p>
        </p:txBody>
      </p:sp>
      <p:sp>
        <p:nvSpPr>
          <p:cNvPr id="83" name="ZoneTexte 82">
            <a:extLst>
              <a:ext uri="{FF2B5EF4-FFF2-40B4-BE49-F238E27FC236}">
                <a16:creationId xmlns:a16="http://schemas.microsoft.com/office/drawing/2014/main" id="{F80715C8-8A7F-4972-8A40-3426DA4FFE99}"/>
              </a:ext>
            </a:extLst>
          </p:cNvPr>
          <p:cNvSpPr txBox="1"/>
          <p:nvPr/>
        </p:nvSpPr>
        <p:spPr>
          <a:xfrm>
            <a:off x="2903531" y="1502610"/>
            <a:ext cx="1591408" cy="111805"/>
          </a:xfrm>
          <a:prstGeom prst="rect">
            <a:avLst/>
          </a:prstGeom>
          <a:noFill/>
        </p:spPr>
        <p:txBody>
          <a:bodyPr wrap="square" lIns="47478" tIns="23739" rIns="47478" bIns="23739" rtlCol="0" anchor="t">
            <a:spAutoFit/>
          </a:bodyPr>
          <a:lstStyle/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1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Dispensation à : </a:t>
            </a:r>
            <a:endParaRPr kumimoji="0" lang="fr-FR" sz="415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6016BE2-45B3-FEC5-2153-5A2D5616F110}"/>
              </a:ext>
            </a:extLst>
          </p:cNvPr>
          <p:cNvGrpSpPr/>
          <p:nvPr/>
        </p:nvGrpSpPr>
        <p:grpSpPr>
          <a:xfrm>
            <a:off x="3337955" y="1507896"/>
            <a:ext cx="395646" cy="220060"/>
            <a:chOff x="1042397" y="3353293"/>
            <a:chExt cx="761985" cy="423819"/>
          </a:xfrm>
          <a:solidFill>
            <a:schemeClr val="bg1"/>
          </a:solidFill>
        </p:grpSpPr>
        <p:sp>
          <p:nvSpPr>
            <p:cNvPr id="137" name="ZoneTexte 136">
              <a:extLst>
                <a:ext uri="{FF2B5EF4-FFF2-40B4-BE49-F238E27FC236}">
                  <a16:creationId xmlns:a16="http://schemas.microsoft.com/office/drawing/2014/main" id="{55C7D3AF-2ED1-4BDE-80CB-B41C2730E623}"/>
                </a:ext>
              </a:extLst>
            </p:cNvPr>
            <p:cNvSpPr txBox="1"/>
            <p:nvPr/>
          </p:nvSpPr>
          <p:spPr>
            <a:xfrm>
              <a:off x="1165082" y="3353293"/>
              <a:ext cx="639300" cy="42381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l" defTabSz="47475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41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 Light" panose="020B0502040204020203" pitchFamily="34" charset="0"/>
                  <a:ea typeface="+mn-ea"/>
                  <a:cs typeface="Segoe UI Light" panose="020B0502040204020203" pitchFamily="34" charset="0"/>
                </a:rPr>
                <a:t>Patient</a:t>
              </a:r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B79727EE-2FF5-4580-B158-CFF82FB9788C}"/>
                </a:ext>
              </a:extLst>
            </p:cNvPr>
            <p:cNvSpPr/>
            <p:nvPr/>
          </p:nvSpPr>
          <p:spPr>
            <a:xfrm>
              <a:off x="1042397" y="3398541"/>
              <a:ext cx="163629" cy="140336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7475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41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EA057D1B-B3AE-74E0-F027-DFAFD0BB8979}"/>
              </a:ext>
            </a:extLst>
          </p:cNvPr>
          <p:cNvGrpSpPr/>
          <p:nvPr/>
        </p:nvGrpSpPr>
        <p:grpSpPr>
          <a:xfrm>
            <a:off x="3647681" y="1505406"/>
            <a:ext cx="392628" cy="156197"/>
            <a:chOff x="1853969" y="3353293"/>
            <a:chExt cx="756173" cy="300824"/>
          </a:xfrm>
          <a:solidFill>
            <a:schemeClr val="bg1"/>
          </a:solidFill>
        </p:grpSpPr>
        <p:sp>
          <p:nvSpPr>
            <p:cNvPr id="138" name="ZoneTexte 137">
              <a:extLst>
                <a:ext uri="{FF2B5EF4-FFF2-40B4-BE49-F238E27FC236}">
                  <a16:creationId xmlns:a16="http://schemas.microsoft.com/office/drawing/2014/main" id="{DC580539-B63A-42BC-9FEC-0DC63BE5B063}"/>
                </a:ext>
              </a:extLst>
            </p:cNvPr>
            <p:cNvSpPr txBox="1"/>
            <p:nvPr/>
          </p:nvSpPr>
          <p:spPr>
            <a:xfrm>
              <a:off x="1976654" y="3353293"/>
              <a:ext cx="633488" cy="30082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l" defTabSz="47475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41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 Light" panose="020B0502040204020203" pitchFamily="34" charset="0"/>
                  <a:ea typeface="+mn-ea"/>
                  <a:cs typeface="Segoe UI Light" panose="020B0502040204020203" pitchFamily="34" charset="0"/>
                </a:rPr>
                <a:t>Aidant</a:t>
              </a:r>
            </a:p>
          </p:txBody>
        </p: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A49D323E-8528-4C6A-B2F0-574CEAFEE073}"/>
                </a:ext>
              </a:extLst>
            </p:cNvPr>
            <p:cNvSpPr/>
            <p:nvPr/>
          </p:nvSpPr>
          <p:spPr>
            <a:xfrm>
              <a:off x="1853969" y="3398541"/>
              <a:ext cx="163629" cy="140336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7475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41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4" name="ZoneTexte 93">
            <a:extLst>
              <a:ext uri="{FF2B5EF4-FFF2-40B4-BE49-F238E27FC236}">
                <a16:creationId xmlns:a16="http://schemas.microsoft.com/office/drawing/2014/main" id="{ABCDBCD1-F8FC-4ED7-85C4-A4EDD5F31B06}"/>
              </a:ext>
            </a:extLst>
          </p:cNvPr>
          <p:cNvSpPr txBox="1"/>
          <p:nvPr/>
        </p:nvSpPr>
        <p:spPr>
          <a:xfrm>
            <a:off x="5239052" y="1541962"/>
            <a:ext cx="370079" cy="220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1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Téléphone</a:t>
            </a:r>
          </a:p>
        </p:txBody>
      </p:sp>
      <p:sp>
        <p:nvSpPr>
          <p:cNvPr id="95" name="ZoneTexte 94">
            <a:extLst>
              <a:ext uri="{FF2B5EF4-FFF2-40B4-BE49-F238E27FC236}">
                <a16:creationId xmlns:a16="http://schemas.microsoft.com/office/drawing/2014/main" id="{60C05488-19C3-4FCE-93D3-468E74CC7585}"/>
              </a:ext>
            </a:extLst>
          </p:cNvPr>
          <p:cNvSpPr txBox="1"/>
          <p:nvPr/>
        </p:nvSpPr>
        <p:spPr>
          <a:xfrm>
            <a:off x="5660446" y="1541962"/>
            <a:ext cx="328926" cy="156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1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Visio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4563CA29-ED1A-4025-8A9D-E160052B8AE7}"/>
              </a:ext>
            </a:extLst>
          </p:cNvPr>
          <p:cNvSpPr/>
          <p:nvPr/>
        </p:nvSpPr>
        <p:spPr>
          <a:xfrm>
            <a:off x="5175350" y="1565455"/>
            <a:ext cx="84961" cy="7286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1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7D1D785F-D43F-4FA7-BC11-F464535ABEEE}"/>
              </a:ext>
            </a:extLst>
          </p:cNvPr>
          <p:cNvSpPr/>
          <p:nvPr/>
        </p:nvSpPr>
        <p:spPr>
          <a:xfrm>
            <a:off x="5596743" y="1565455"/>
            <a:ext cx="84961" cy="7286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1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8" name="ZoneTexte 97">
            <a:extLst>
              <a:ext uri="{FF2B5EF4-FFF2-40B4-BE49-F238E27FC236}">
                <a16:creationId xmlns:a16="http://schemas.microsoft.com/office/drawing/2014/main" id="{0CAABC8E-5727-4DCE-8FA9-28369EC3B79E}"/>
              </a:ext>
            </a:extLst>
          </p:cNvPr>
          <p:cNvSpPr txBox="1"/>
          <p:nvPr/>
        </p:nvSpPr>
        <p:spPr>
          <a:xfrm>
            <a:off x="4779524" y="1540779"/>
            <a:ext cx="370079" cy="220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1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Présentiel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F70FBB2B-B84B-40B9-93E5-64AA3A700669}"/>
              </a:ext>
            </a:extLst>
          </p:cNvPr>
          <p:cNvSpPr/>
          <p:nvPr/>
        </p:nvSpPr>
        <p:spPr>
          <a:xfrm>
            <a:off x="4715822" y="1564273"/>
            <a:ext cx="84961" cy="7286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1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97330292-2EFE-483F-B125-FB2B0AA63AE5}"/>
              </a:ext>
            </a:extLst>
          </p:cNvPr>
          <p:cNvSpPr/>
          <p:nvPr/>
        </p:nvSpPr>
        <p:spPr>
          <a:xfrm>
            <a:off x="3814146" y="1429348"/>
            <a:ext cx="403833" cy="815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1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3" name="ZoneTexte 182">
            <a:extLst>
              <a:ext uri="{FF2B5EF4-FFF2-40B4-BE49-F238E27FC236}">
                <a16:creationId xmlns:a16="http://schemas.microsoft.com/office/drawing/2014/main" id="{39243495-AAAB-47EB-9E98-07F0DA14DE70}"/>
              </a:ext>
            </a:extLst>
          </p:cNvPr>
          <p:cNvSpPr txBox="1"/>
          <p:nvPr/>
        </p:nvSpPr>
        <p:spPr>
          <a:xfrm>
            <a:off x="2954686" y="4508932"/>
            <a:ext cx="1591408" cy="156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1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Établissement : </a:t>
            </a:r>
          </a:p>
        </p:txBody>
      </p:sp>
      <p:sp>
        <p:nvSpPr>
          <p:cNvPr id="75" name="ZoneTexte 74">
            <a:extLst>
              <a:ext uri="{FF2B5EF4-FFF2-40B4-BE49-F238E27FC236}">
                <a16:creationId xmlns:a16="http://schemas.microsoft.com/office/drawing/2014/main" id="{A985ACC8-828B-4E08-8B3C-FE244253C512}"/>
              </a:ext>
            </a:extLst>
          </p:cNvPr>
          <p:cNvSpPr txBox="1"/>
          <p:nvPr/>
        </p:nvSpPr>
        <p:spPr>
          <a:xfrm>
            <a:off x="4058248" y="1199348"/>
            <a:ext cx="1073540" cy="86746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67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Informations générales (obligatoire)</a:t>
            </a:r>
          </a:p>
        </p:txBody>
      </p:sp>
      <p:sp>
        <p:nvSpPr>
          <p:cNvPr id="192" name="ZoneTexte 191">
            <a:extLst>
              <a:ext uri="{FF2B5EF4-FFF2-40B4-BE49-F238E27FC236}">
                <a16:creationId xmlns:a16="http://schemas.microsoft.com/office/drawing/2014/main" id="{50BE027D-9D2D-4484-BDD6-8B1CD6BF5867}"/>
              </a:ext>
            </a:extLst>
          </p:cNvPr>
          <p:cNvSpPr txBox="1"/>
          <p:nvPr/>
        </p:nvSpPr>
        <p:spPr>
          <a:xfrm>
            <a:off x="4620112" y="1289650"/>
            <a:ext cx="1591408" cy="156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15" b="1" i="0" u="none" strike="noStrike" kern="1200" cap="none" spc="0" normalizeH="0" baseline="0" noProof="0" dirty="0">
                <a:ln>
                  <a:noFill/>
                </a:ln>
                <a:solidFill>
                  <a:srgbClr val="EC6414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Date de l’entretien pharmaceutique :   </a:t>
            </a:r>
          </a:p>
        </p:txBody>
      </p:sp>
      <p:sp>
        <p:nvSpPr>
          <p:cNvPr id="197" name="Rectangle : coins arrondis 196">
            <a:extLst>
              <a:ext uri="{FF2B5EF4-FFF2-40B4-BE49-F238E27FC236}">
                <a16:creationId xmlns:a16="http://schemas.microsoft.com/office/drawing/2014/main" id="{C100820F-A3FF-4DAA-A0E4-17D65FB822D2}"/>
              </a:ext>
            </a:extLst>
          </p:cNvPr>
          <p:cNvSpPr/>
          <p:nvPr/>
        </p:nvSpPr>
        <p:spPr>
          <a:xfrm>
            <a:off x="3758495" y="143852"/>
            <a:ext cx="827041" cy="34063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19" b="1" i="0" u="none" strike="noStrike" kern="1200" cap="small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logo du site: </a:t>
            </a: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0C91F8C0-FE6B-B242-689A-532557295FFD}"/>
              </a:ext>
            </a:extLst>
          </p:cNvPr>
          <p:cNvSpPr/>
          <p:nvPr/>
        </p:nvSpPr>
        <p:spPr>
          <a:xfrm>
            <a:off x="2915557" y="1795861"/>
            <a:ext cx="3372949" cy="885884"/>
          </a:xfrm>
          <a:prstGeom prst="roundRect">
            <a:avLst>
              <a:gd name="adj" fmla="val 4667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692" tIns="23739" rIns="18692" bIns="23739" rtlCol="0" anchor="t"/>
          <a:lstStyle/>
          <a:p>
            <a:pPr marL="45333" marR="0" lvl="0" indent="-45333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CA" sz="41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Une présentation des modalités spécifiques liées au traitement (</a:t>
            </a:r>
            <a:r>
              <a:rPr kumimoji="0" lang="fr-CA" sz="415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indication, posologie, effets indésirables et risques</a:t>
            </a:r>
            <a:r>
              <a:rPr kumimoji="0" lang="fr-CA" sz="41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) du patient a-elle été faite et sont-elles bien comprises?             </a:t>
            </a:r>
          </a:p>
          <a:p>
            <a:pPr marL="45333" marR="0" lvl="0" indent="-45333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CA" sz="41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/>
              <a:ea typeface="+mn-ea"/>
              <a:cs typeface="Segoe UI Light"/>
            </a:endParaRPr>
          </a:p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41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/>
              <a:ea typeface="+mn-ea"/>
              <a:cs typeface="Segoe UI Light"/>
            </a:endParaRPr>
          </a:p>
          <a:p>
            <a:pPr marL="45333" marR="0" lvl="0" indent="-45333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CA" sz="41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Quelles sont les incompréhensions ou les questions que le patient a vis-à-vis de son traitement ?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38304EF9-2EE8-FA54-BE51-B51A246E2C09}"/>
              </a:ext>
            </a:extLst>
          </p:cNvPr>
          <p:cNvSpPr txBox="1"/>
          <p:nvPr/>
        </p:nvSpPr>
        <p:spPr>
          <a:xfrm>
            <a:off x="4043621" y="1728589"/>
            <a:ext cx="1045513" cy="77972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67" b="1" i="0" u="none" strike="noStrike" kern="1200" cap="sm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Compréhension du traitement </a:t>
            </a: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6A267F13-E58C-2FB9-1225-C44FAAD9A6F6}"/>
              </a:ext>
            </a:extLst>
          </p:cNvPr>
          <p:cNvSpPr txBox="1"/>
          <p:nvPr/>
        </p:nvSpPr>
        <p:spPr>
          <a:xfrm>
            <a:off x="3732572" y="1946993"/>
            <a:ext cx="331944" cy="156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15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Acquis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CBD44A12-3049-7BA5-5307-B45159AEFECA}"/>
              </a:ext>
            </a:extLst>
          </p:cNvPr>
          <p:cNvSpPr/>
          <p:nvPr/>
        </p:nvSpPr>
        <p:spPr>
          <a:xfrm>
            <a:off x="3668870" y="1965929"/>
            <a:ext cx="84961" cy="7286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1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9BAF23F-A7FF-90C3-649C-F63E58BF5812}"/>
              </a:ext>
            </a:extLst>
          </p:cNvPr>
          <p:cNvGrpSpPr/>
          <p:nvPr/>
        </p:nvGrpSpPr>
        <p:grpSpPr>
          <a:xfrm>
            <a:off x="4129294" y="1946996"/>
            <a:ext cx="707381" cy="156197"/>
            <a:chOff x="2608301" y="3768162"/>
            <a:chExt cx="1362363" cy="300825"/>
          </a:xfrm>
        </p:grpSpPr>
        <p:sp>
          <p:nvSpPr>
            <p:cNvPr id="63" name="ZoneTexte 62">
              <a:extLst>
                <a:ext uri="{FF2B5EF4-FFF2-40B4-BE49-F238E27FC236}">
                  <a16:creationId xmlns:a16="http://schemas.microsoft.com/office/drawing/2014/main" id="{09F07894-41D6-1E87-5B92-FECE0967BCC6}"/>
                </a:ext>
              </a:extLst>
            </p:cNvPr>
            <p:cNvSpPr txBox="1"/>
            <p:nvPr/>
          </p:nvSpPr>
          <p:spPr>
            <a:xfrm>
              <a:off x="2751459" y="3768162"/>
              <a:ext cx="1219205" cy="300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7475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415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 Light" panose="020B0502040204020203" pitchFamily="34" charset="0"/>
                  <a:ea typeface="+mn-ea"/>
                  <a:cs typeface="Segoe UI Light" panose="020B0502040204020203" pitchFamily="34" charset="0"/>
                </a:rPr>
                <a:t>Partiellement acquis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0511ED6A-96DB-0548-D6F8-37C7FD387BEF}"/>
                </a:ext>
              </a:extLst>
            </p:cNvPr>
            <p:cNvSpPr/>
            <p:nvPr/>
          </p:nvSpPr>
          <p:spPr>
            <a:xfrm>
              <a:off x="2608301" y="3792559"/>
              <a:ext cx="163629" cy="140336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7475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41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F86508A-EBEC-16A4-925B-39F483A5A2D9}"/>
              </a:ext>
            </a:extLst>
          </p:cNvPr>
          <p:cNvGrpSpPr/>
          <p:nvPr/>
        </p:nvGrpSpPr>
        <p:grpSpPr>
          <a:xfrm>
            <a:off x="4757697" y="1946990"/>
            <a:ext cx="574663" cy="156197"/>
            <a:chOff x="3970664" y="3768162"/>
            <a:chExt cx="761985" cy="300824"/>
          </a:xfrm>
        </p:grpSpPr>
        <p:sp>
          <p:nvSpPr>
            <p:cNvPr id="65" name="ZoneTexte 64">
              <a:extLst>
                <a:ext uri="{FF2B5EF4-FFF2-40B4-BE49-F238E27FC236}">
                  <a16:creationId xmlns:a16="http://schemas.microsoft.com/office/drawing/2014/main" id="{EBA727B1-F5C1-2F51-5E85-062237CE80C7}"/>
                </a:ext>
              </a:extLst>
            </p:cNvPr>
            <p:cNvSpPr txBox="1"/>
            <p:nvPr/>
          </p:nvSpPr>
          <p:spPr>
            <a:xfrm>
              <a:off x="4093351" y="3768162"/>
              <a:ext cx="639298" cy="300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7475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415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 Light" panose="020B0502040204020203" pitchFamily="34" charset="0"/>
                  <a:ea typeface="+mn-ea"/>
                  <a:cs typeface="Segoe UI Light" panose="020B0502040204020203" pitchFamily="34" charset="0"/>
                </a:rPr>
                <a:t>Non acquis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F32A922C-71EE-B958-3848-A372DE134998}"/>
                </a:ext>
              </a:extLst>
            </p:cNvPr>
            <p:cNvSpPr/>
            <p:nvPr/>
          </p:nvSpPr>
          <p:spPr>
            <a:xfrm>
              <a:off x="3970664" y="3813410"/>
              <a:ext cx="112656" cy="140336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7475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41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D0F7EF4A-539A-D1B3-4CCF-8186B575B6B0}"/>
              </a:ext>
            </a:extLst>
          </p:cNvPr>
          <p:cNvSpPr/>
          <p:nvPr/>
        </p:nvSpPr>
        <p:spPr>
          <a:xfrm>
            <a:off x="2941903" y="562016"/>
            <a:ext cx="2039687" cy="304324"/>
          </a:xfrm>
          <a:prstGeom prst="roundRect">
            <a:avLst>
              <a:gd name="adj" fmla="val 5099"/>
            </a:avLst>
          </a:prstGeom>
          <a:solidFill>
            <a:srgbClr val="EAF8FA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692" rIns="18692" rtlCol="0" anchor="t"/>
          <a:lstStyle/>
          <a:p>
            <a:pPr marL="89017" marR="0" lvl="0" indent="-89017" algn="just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CA" sz="415" b="1" i="1" u="none" strike="noStrike" kern="1200" cap="none" spc="0" normalizeH="0" baseline="0" noProof="0" dirty="0">
                <a:ln>
                  <a:noFill/>
                </a:ln>
                <a:solidFill>
                  <a:srgbClr val="3493AB">
                    <a:lumMod val="75000"/>
                  </a:srgbClr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Initier</a:t>
            </a:r>
            <a:r>
              <a:rPr kumimoji="0" lang="fr-CA" sz="415" b="0" i="1" u="none" strike="noStrike" kern="1200" cap="none" spc="0" normalizeH="0" baseline="0" noProof="0" dirty="0">
                <a:ln>
                  <a:noFill/>
                </a:ln>
                <a:solidFill>
                  <a:srgbClr val="3493AB">
                    <a:lumMod val="75000"/>
                  </a:srgbClr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le début de l’expérimentation du patient après son passage à l’officine</a:t>
            </a:r>
          </a:p>
          <a:p>
            <a:pPr marL="89017" marR="0" lvl="0" indent="-89017" algn="just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CA" sz="415" b="1" i="1" u="none" strike="noStrike" kern="1200" cap="none" spc="0" normalizeH="0" baseline="0" noProof="0" dirty="0">
                <a:ln>
                  <a:noFill/>
                </a:ln>
                <a:solidFill>
                  <a:srgbClr val="3493AB">
                    <a:lumMod val="75000"/>
                  </a:srgbClr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Renseigner</a:t>
            </a:r>
            <a:r>
              <a:rPr kumimoji="0" lang="fr-CA" sz="415" b="0" i="1" u="none" strike="noStrike" kern="1200" cap="none" spc="0" normalizeH="0" baseline="0" noProof="0" dirty="0">
                <a:ln>
                  <a:noFill/>
                </a:ln>
                <a:solidFill>
                  <a:srgbClr val="3493AB">
                    <a:lumMod val="75000"/>
                  </a:srgbClr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les premiers échanges entre le pharmacien d’officine et le patient</a:t>
            </a:r>
          </a:p>
          <a:p>
            <a:pPr marL="89017" marR="0" lvl="0" indent="-89017" algn="just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CA" sz="415" b="1" i="1" u="none" strike="noStrike" kern="1200" cap="none" spc="0" normalizeH="0" baseline="0" noProof="0" dirty="0">
                <a:ln>
                  <a:noFill/>
                </a:ln>
                <a:solidFill>
                  <a:srgbClr val="3493AB">
                    <a:lumMod val="75000"/>
                  </a:srgbClr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Établir</a:t>
            </a:r>
            <a:r>
              <a:rPr kumimoji="0" lang="fr-CA" sz="415" b="0" i="1" u="none" strike="noStrike" kern="1200" cap="none" spc="0" normalizeH="0" baseline="0" noProof="0" dirty="0">
                <a:ln>
                  <a:noFill/>
                </a:ln>
                <a:solidFill>
                  <a:srgbClr val="3493AB">
                    <a:lumMod val="75000"/>
                  </a:srgbClr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une relation de confiance et un premier contact avec le patient sur le début de sa prise en charge</a:t>
            </a:r>
          </a:p>
          <a:p>
            <a:pPr marL="0" marR="0" lvl="0" indent="0" algn="just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415" b="0" i="1" u="none" strike="noStrike" kern="1200" cap="none" spc="0" normalizeH="0" baseline="0" noProof="0" dirty="0">
              <a:ln>
                <a:noFill/>
              </a:ln>
              <a:solidFill>
                <a:srgbClr val="EC6414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84" name="Rectangle : coins arrondis 83">
            <a:extLst>
              <a:ext uri="{FF2B5EF4-FFF2-40B4-BE49-F238E27FC236}">
                <a16:creationId xmlns:a16="http://schemas.microsoft.com/office/drawing/2014/main" id="{3FD147DA-68B5-7E26-E8F0-CE2A0572E02F}"/>
              </a:ext>
            </a:extLst>
          </p:cNvPr>
          <p:cNvSpPr/>
          <p:nvPr/>
        </p:nvSpPr>
        <p:spPr>
          <a:xfrm>
            <a:off x="5185550" y="87383"/>
            <a:ext cx="583164" cy="140302"/>
          </a:xfrm>
          <a:prstGeom prst="roundRect">
            <a:avLst/>
          </a:prstGeom>
          <a:solidFill>
            <a:schemeClr val="tx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27" b="0" i="0" u="none" strike="noStrike" kern="1200" cap="small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sequence</a:t>
            </a:r>
            <a:r>
              <a:rPr kumimoji="0" lang="fr-FR" sz="727" b="0" i="0" u="none" strike="noStrike" kern="1200" cap="sm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 1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1801D1D-D2C2-F4A6-A52F-8B59229780BA}"/>
              </a:ext>
            </a:extLst>
          </p:cNvPr>
          <p:cNvSpPr txBox="1"/>
          <p:nvPr/>
        </p:nvSpPr>
        <p:spPr>
          <a:xfrm>
            <a:off x="4248104" y="913821"/>
            <a:ext cx="1015021" cy="2201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31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Pré-rempli</a:t>
            </a:r>
            <a:r>
              <a:rPr kumimoji="0" lang="fr-FR" sz="831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par </a:t>
            </a:r>
            <a:r>
              <a:rPr kumimoji="0" lang="fr-FR" sz="831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l’ets</a:t>
            </a:r>
            <a:endParaRPr kumimoji="0" lang="fr-FR" sz="831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105" name="Rectangle : coins arrondis 104">
            <a:extLst>
              <a:ext uri="{FF2B5EF4-FFF2-40B4-BE49-F238E27FC236}">
                <a16:creationId xmlns:a16="http://schemas.microsoft.com/office/drawing/2014/main" id="{8540CA6C-E5EC-3B79-B3B9-95FE50DDA922}"/>
              </a:ext>
            </a:extLst>
          </p:cNvPr>
          <p:cNvSpPr/>
          <p:nvPr/>
        </p:nvSpPr>
        <p:spPr>
          <a:xfrm>
            <a:off x="2902252" y="2821664"/>
            <a:ext cx="3372949" cy="877981"/>
          </a:xfrm>
          <a:prstGeom prst="roundRect">
            <a:avLst>
              <a:gd name="adj" fmla="val 4667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692" tIns="23739" rIns="18692" bIns="23739" rtlCol="0" anchor="t"/>
          <a:lstStyle/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41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   </a:t>
            </a:r>
            <a:endParaRPr kumimoji="0" lang="fr-CA" sz="41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45333" marR="0" lvl="0" indent="-45333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CA" sz="41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Y a-t-il des difficultés vécues ou pressenties par le patient au début de son traitement qui doivent être signalées (</a:t>
            </a:r>
            <a:r>
              <a:rPr kumimoji="0" lang="fr-CA" sz="415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prise en charge, manque d’aide hospitalière, incompatibilités d’horaires pour la prise du traitement, </a:t>
            </a:r>
            <a:r>
              <a:rPr kumimoji="0" lang="fr-CA" sz="41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…)? Lesquelles ?</a:t>
            </a:r>
          </a:p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41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/>
              <a:ea typeface="+mn-ea"/>
              <a:cs typeface="Segoe UI Light"/>
            </a:endParaRPr>
          </a:p>
        </p:txBody>
      </p:sp>
      <p:sp>
        <p:nvSpPr>
          <p:cNvPr id="86" name="ZoneTexte 85">
            <a:extLst>
              <a:ext uri="{FF2B5EF4-FFF2-40B4-BE49-F238E27FC236}">
                <a16:creationId xmlns:a16="http://schemas.microsoft.com/office/drawing/2014/main" id="{20C971D9-1AB0-962B-1E44-803B31A0DE4B}"/>
              </a:ext>
            </a:extLst>
          </p:cNvPr>
          <p:cNvSpPr txBox="1"/>
          <p:nvPr/>
        </p:nvSpPr>
        <p:spPr>
          <a:xfrm>
            <a:off x="4043621" y="2771351"/>
            <a:ext cx="1045513" cy="77972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67" b="1" i="0" u="none" strike="noStrike" kern="1200" cap="sm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Expérience du patient</a:t>
            </a: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29498511-4E87-D126-9F8E-8855301C6152}"/>
              </a:ext>
            </a:extLst>
          </p:cNvPr>
          <p:cNvSpPr/>
          <p:nvPr/>
        </p:nvSpPr>
        <p:spPr>
          <a:xfrm>
            <a:off x="2931616" y="3802028"/>
            <a:ext cx="3339996" cy="502367"/>
          </a:xfrm>
          <a:prstGeom prst="rect">
            <a:avLst/>
          </a:prstGeom>
          <a:noFill/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1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AFFC0639-4CF1-1B7E-961B-132A2CF56D5D}"/>
              </a:ext>
            </a:extLst>
          </p:cNvPr>
          <p:cNvSpPr/>
          <p:nvPr/>
        </p:nvSpPr>
        <p:spPr>
          <a:xfrm>
            <a:off x="3011043" y="3129416"/>
            <a:ext cx="3134060" cy="524860"/>
          </a:xfrm>
          <a:prstGeom prst="rect">
            <a:avLst/>
          </a:prstGeom>
          <a:solidFill>
            <a:schemeClr val="bg1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1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AD4F4BF3-B355-3AB4-9B9F-3EB1DEFC5E87}"/>
              </a:ext>
            </a:extLst>
          </p:cNvPr>
          <p:cNvSpPr/>
          <p:nvPr/>
        </p:nvSpPr>
        <p:spPr>
          <a:xfrm>
            <a:off x="3002552" y="2155173"/>
            <a:ext cx="3184931" cy="492233"/>
          </a:xfrm>
          <a:prstGeom prst="rect">
            <a:avLst/>
          </a:prstGeom>
          <a:solidFill>
            <a:schemeClr val="bg1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1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3" name="ZoneTexte 142">
            <a:extLst>
              <a:ext uri="{FF2B5EF4-FFF2-40B4-BE49-F238E27FC236}">
                <a16:creationId xmlns:a16="http://schemas.microsoft.com/office/drawing/2014/main" id="{D83B4BAE-7B96-BEF1-28E6-3932A4EADB33}"/>
              </a:ext>
            </a:extLst>
          </p:cNvPr>
          <p:cNvSpPr txBox="1"/>
          <p:nvPr/>
        </p:nvSpPr>
        <p:spPr>
          <a:xfrm>
            <a:off x="4674692" y="4774001"/>
            <a:ext cx="1591408" cy="156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1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Contact MSSanté : </a:t>
            </a: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A67223AB-7B3B-FEF1-FBA4-E5252E547536}"/>
              </a:ext>
            </a:extLst>
          </p:cNvPr>
          <p:cNvSpPr/>
          <p:nvPr/>
        </p:nvSpPr>
        <p:spPr>
          <a:xfrm>
            <a:off x="5215770" y="4797087"/>
            <a:ext cx="827661" cy="1563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1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1" name="Groupe 70">
            <a:extLst>
              <a:ext uri="{FF2B5EF4-FFF2-40B4-BE49-F238E27FC236}">
                <a16:creationId xmlns:a16="http://schemas.microsoft.com/office/drawing/2014/main" id="{02A243CE-5A73-87CB-F700-543ED048F607}"/>
              </a:ext>
            </a:extLst>
          </p:cNvPr>
          <p:cNvGrpSpPr/>
          <p:nvPr/>
        </p:nvGrpSpPr>
        <p:grpSpPr>
          <a:xfrm>
            <a:off x="3100365" y="3491144"/>
            <a:ext cx="574663" cy="220060"/>
            <a:chOff x="3970664" y="3768162"/>
            <a:chExt cx="761985" cy="423819"/>
          </a:xfrm>
        </p:grpSpPr>
        <p:sp>
          <p:nvSpPr>
            <p:cNvPr id="72" name="ZoneTexte 71">
              <a:extLst>
                <a:ext uri="{FF2B5EF4-FFF2-40B4-BE49-F238E27FC236}">
                  <a16:creationId xmlns:a16="http://schemas.microsoft.com/office/drawing/2014/main" id="{57D6F44D-BCF8-44FA-C2BD-2BC1E199F008}"/>
                </a:ext>
              </a:extLst>
            </p:cNvPr>
            <p:cNvSpPr txBox="1"/>
            <p:nvPr/>
          </p:nvSpPr>
          <p:spPr>
            <a:xfrm>
              <a:off x="4093351" y="3768162"/>
              <a:ext cx="639298" cy="4238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7475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415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 Light" panose="020B0502040204020203" pitchFamily="34" charset="0"/>
                  <a:ea typeface="+mn-ea"/>
                  <a:cs typeface="Segoe UI Light" panose="020B0502040204020203" pitchFamily="34" charset="0"/>
                </a:rPr>
                <a:t>Rien à signaler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8A17DC6B-91E8-E5C1-7B52-A55B1302FF40}"/>
                </a:ext>
              </a:extLst>
            </p:cNvPr>
            <p:cNvSpPr/>
            <p:nvPr/>
          </p:nvSpPr>
          <p:spPr>
            <a:xfrm>
              <a:off x="3970664" y="3813410"/>
              <a:ext cx="112656" cy="140336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7475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41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76" name="ZoneTexte 75">
            <a:extLst>
              <a:ext uri="{FF2B5EF4-FFF2-40B4-BE49-F238E27FC236}">
                <a16:creationId xmlns:a16="http://schemas.microsoft.com/office/drawing/2014/main" id="{6A44DBE3-D4B2-EF5B-8C7E-3A3EFC382EFB}"/>
              </a:ext>
            </a:extLst>
          </p:cNvPr>
          <p:cNvSpPr txBox="1"/>
          <p:nvPr/>
        </p:nvSpPr>
        <p:spPr>
          <a:xfrm>
            <a:off x="3050320" y="3831929"/>
            <a:ext cx="482137" cy="220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15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Commentaires :</a:t>
            </a:r>
          </a:p>
        </p:txBody>
      </p: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81C5A328-1093-0111-68EF-68289C6AB053}"/>
              </a:ext>
            </a:extLst>
          </p:cNvPr>
          <p:cNvGrpSpPr/>
          <p:nvPr/>
        </p:nvGrpSpPr>
        <p:grpSpPr>
          <a:xfrm>
            <a:off x="3094206" y="4168284"/>
            <a:ext cx="574663" cy="220060"/>
            <a:chOff x="3970664" y="3768162"/>
            <a:chExt cx="761985" cy="423819"/>
          </a:xfrm>
        </p:grpSpPr>
        <p:sp>
          <p:nvSpPr>
            <p:cNvPr id="85" name="ZoneTexte 84">
              <a:extLst>
                <a:ext uri="{FF2B5EF4-FFF2-40B4-BE49-F238E27FC236}">
                  <a16:creationId xmlns:a16="http://schemas.microsoft.com/office/drawing/2014/main" id="{18BF2AC5-1258-CF2B-4DB7-CE99380EEFBB}"/>
                </a:ext>
              </a:extLst>
            </p:cNvPr>
            <p:cNvSpPr txBox="1"/>
            <p:nvPr/>
          </p:nvSpPr>
          <p:spPr>
            <a:xfrm>
              <a:off x="4093351" y="3768162"/>
              <a:ext cx="639298" cy="4238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7475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415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 Light" panose="020B0502040204020203" pitchFamily="34" charset="0"/>
                  <a:ea typeface="+mn-ea"/>
                  <a:cs typeface="Segoe UI Light" panose="020B0502040204020203" pitchFamily="34" charset="0"/>
                </a:rPr>
                <a:t>Rien à signaler</a:t>
              </a: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1C80519D-2A07-0F54-4CFF-3C98421279C3}"/>
                </a:ext>
              </a:extLst>
            </p:cNvPr>
            <p:cNvSpPr/>
            <p:nvPr/>
          </p:nvSpPr>
          <p:spPr>
            <a:xfrm>
              <a:off x="3970664" y="3813410"/>
              <a:ext cx="112656" cy="140336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7475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41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9" name="ZoneTexte 68">
            <a:extLst>
              <a:ext uri="{FF2B5EF4-FFF2-40B4-BE49-F238E27FC236}">
                <a16:creationId xmlns:a16="http://schemas.microsoft.com/office/drawing/2014/main" id="{85B33875-5270-008B-39F1-2E3478888BFF}"/>
              </a:ext>
            </a:extLst>
          </p:cNvPr>
          <p:cNvSpPr txBox="1"/>
          <p:nvPr/>
        </p:nvSpPr>
        <p:spPr>
          <a:xfrm>
            <a:off x="3050320" y="3161825"/>
            <a:ext cx="482137" cy="220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15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Commentaires : </a:t>
            </a:r>
          </a:p>
        </p:txBody>
      </p:sp>
      <p:grpSp>
        <p:nvGrpSpPr>
          <p:cNvPr id="90" name="Groupe 89">
            <a:extLst>
              <a:ext uri="{FF2B5EF4-FFF2-40B4-BE49-F238E27FC236}">
                <a16:creationId xmlns:a16="http://schemas.microsoft.com/office/drawing/2014/main" id="{A8A75877-063F-57FE-EBFD-39480AACEA68}"/>
              </a:ext>
            </a:extLst>
          </p:cNvPr>
          <p:cNvGrpSpPr/>
          <p:nvPr/>
        </p:nvGrpSpPr>
        <p:grpSpPr>
          <a:xfrm>
            <a:off x="3099849" y="2480741"/>
            <a:ext cx="574663" cy="220060"/>
            <a:chOff x="3970664" y="3768162"/>
            <a:chExt cx="761985" cy="423819"/>
          </a:xfrm>
        </p:grpSpPr>
        <p:sp>
          <p:nvSpPr>
            <p:cNvPr id="91" name="ZoneTexte 90">
              <a:extLst>
                <a:ext uri="{FF2B5EF4-FFF2-40B4-BE49-F238E27FC236}">
                  <a16:creationId xmlns:a16="http://schemas.microsoft.com/office/drawing/2014/main" id="{45119DAD-07C0-B281-64A2-B8D4B6C59A38}"/>
                </a:ext>
              </a:extLst>
            </p:cNvPr>
            <p:cNvSpPr txBox="1"/>
            <p:nvPr/>
          </p:nvSpPr>
          <p:spPr>
            <a:xfrm>
              <a:off x="4093351" y="3768162"/>
              <a:ext cx="639298" cy="4238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7475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415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 Light" panose="020B0502040204020203" pitchFamily="34" charset="0"/>
                  <a:ea typeface="+mn-ea"/>
                  <a:cs typeface="Segoe UI Light" panose="020B0502040204020203" pitchFamily="34" charset="0"/>
                </a:rPr>
                <a:t>Rien à signaler</a:t>
              </a: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DA61B414-94E3-8E92-6B24-97B1D24F6CEF}"/>
                </a:ext>
              </a:extLst>
            </p:cNvPr>
            <p:cNvSpPr/>
            <p:nvPr/>
          </p:nvSpPr>
          <p:spPr>
            <a:xfrm>
              <a:off x="3970664" y="3813410"/>
              <a:ext cx="112656" cy="140336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7475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41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3" name="ZoneTexte 92">
            <a:extLst>
              <a:ext uri="{FF2B5EF4-FFF2-40B4-BE49-F238E27FC236}">
                <a16:creationId xmlns:a16="http://schemas.microsoft.com/office/drawing/2014/main" id="{12E7F004-D683-15A8-6AFF-AD560E939C2D}"/>
              </a:ext>
            </a:extLst>
          </p:cNvPr>
          <p:cNvSpPr txBox="1"/>
          <p:nvPr/>
        </p:nvSpPr>
        <p:spPr>
          <a:xfrm>
            <a:off x="3050320" y="2180288"/>
            <a:ext cx="482137" cy="220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15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Commentaires : </a:t>
            </a:r>
          </a:p>
        </p:txBody>
      </p:sp>
      <p:sp>
        <p:nvSpPr>
          <p:cNvPr id="157" name="ZoneTexte 156">
            <a:extLst>
              <a:ext uri="{FF2B5EF4-FFF2-40B4-BE49-F238E27FC236}">
                <a16:creationId xmlns:a16="http://schemas.microsoft.com/office/drawing/2014/main" id="{DDACDBC1-3B08-55C6-B761-7A0D96FAE2EC}"/>
              </a:ext>
            </a:extLst>
          </p:cNvPr>
          <p:cNvSpPr txBox="1"/>
          <p:nvPr/>
        </p:nvSpPr>
        <p:spPr>
          <a:xfrm>
            <a:off x="4139494" y="3744062"/>
            <a:ext cx="831005" cy="8074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b="1" cap="small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67" b="1" i="0" u="none" strike="noStrike" kern="1200" cap="sm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Commentaires libres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A5A12340-3813-569E-639B-B7BC8726B6DF}"/>
              </a:ext>
            </a:extLst>
          </p:cNvPr>
          <p:cNvSpPr/>
          <p:nvPr/>
        </p:nvSpPr>
        <p:spPr>
          <a:xfrm>
            <a:off x="3362479" y="4528885"/>
            <a:ext cx="1051260" cy="1825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1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423D2462-DF50-E83F-A6F7-B0D9CCB3F688}"/>
              </a:ext>
            </a:extLst>
          </p:cNvPr>
          <p:cNvSpPr/>
          <p:nvPr/>
        </p:nvSpPr>
        <p:spPr>
          <a:xfrm>
            <a:off x="3361508" y="4797087"/>
            <a:ext cx="1052231" cy="172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1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FAF7CC38-9856-50E3-424B-08686F47C4D4}"/>
              </a:ext>
            </a:extLst>
          </p:cNvPr>
          <p:cNvSpPr/>
          <p:nvPr/>
        </p:nvSpPr>
        <p:spPr>
          <a:xfrm>
            <a:off x="5089134" y="755428"/>
            <a:ext cx="994881" cy="1019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1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ZoneTexte 99">
            <a:extLst>
              <a:ext uri="{FF2B5EF4-FFF2-40B4-BE49-F238E27FC236}">
                <a16:creationId xmlns:a16="http://schemas.microsoft.com/office/drawing/2014/main" id="{BFC31C44-F76A-2A5C-B35B-F7F164EFE454}"/>
              </a:ext>
            </a:extLst>
          </p:cNvPr>
          <p:cNvSpPr txBox="1"/>
          <p:nvPr/>
        </p:nvSpPr>
        <p:spPr>
          <a:xfrm>
            <a:off x="5172744" y="617136"/>
            <a:ext cx="827661" cy="164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6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N° AM Pharmacien  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35093C37-5D17-67BD-D239-4842A16CB0D0}"/>
              </a:ext>
            </a:extLst>
          </p:cNvPr>
          <p:cNvSpPr/>
          <p:nvPr/>
        </p:nvSpPr>
        <p:spPr>
          <a:xfrm>
            <a:off x="5526924" y="1302249"/>
            <a:ext cx="739176" cy="857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1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83492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36BAC5B8-B2F7-4EA3-A8CE-8202E85C707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54" b="19417"/>
          <a:stretch/>
        </p:blipFill>
        <p:spPr>
          <a:xfrm>
            <a:off x="2875685" y="28446"/>
            <a:ext cx="876140" cy="535567"/>
          </a:xfrm>
          <a:prstGeom prst="rect">
            <a:avLst/>
          </a:prstGeom>
        </p:spPr>
      </p:pic>
      <p:sp>
        <p:nvSpPr>
          <p:cNvPr id="115" name="Rectangle 114">
            <a:extLst>
              <a:ext uri="{FF2B5EF4-FFF2-40B4-BE49-F238E27FC236}">
                <a16:creationId xmlns:a16="http://schemas.microsoft.com/office/drawing/2014/main" id="{1295E501-8E5F-4D23-A659-E271D353A7B1}"/>
              </a:ext>
            </a:extLst>
          </p:cNvPr>
          <p:cNvSpPr/>
          <p:nvPr/>
        </p:nvSpPr>
        <p:spPr>
          <a:xfrm>
            <a:off x="3991229" y="2841355"/>
            <a:ext cx="93462" cy="9346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3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1" name="Rectangle : coins arrondis 140">
            <a:extLst>
              <a:ext uri="{FF2B5EF4-FFF2-40B4-BE49-F238E27FC236}">
                <a16:creationId xmlns:a16="http://schemas.microsoft.com/office/drawing/2014/main" id="{A7BB42A1-7E35-409B-A980-3F0D71EFE283}"/>
              </a:ext>
            </a:extLst>
          </p:cNvPr>
          <p:cNvSpPr/>
          <p:nvPr/>
        </p:nvSpPr>
        <p:spPr>
          <a:xfrm>
            <a:off x="2883911" y="1829378"/>
            <a:ext cx="3416815" cy="1433673"/>
          </a:xfrm>
          <a:prstGeom prst="roundRect">
            <a:avLst>
              <a:gd name="adj" fmla="val 4667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692" tIns="23739" rIns="18692" bIns="23739" rtlCol="0" anchor="t"/>
          <a:lstStyle/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415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Guide des questions pour orienter l’échange</a:t>
            </a:r>
          </a:p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415" b="0" i="1" u="none" strike="noStrike" kern="1200" cap="none" spc="0" normalizeH="0" baseline="0" noProof="0" dirty="0">
              <a:ln>
                <a:noFill/>
              </a:ln>
              <a:solidFill>
                <a:srgbClr val="3493AB">
                  <a:lumMod val="75000"/>
                </a:srgbClr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45333" marR="0" lvl="0" indent="-45333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CA" sz="41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Comment vit-il son traitement ? Les difficultés au quotidien ? </a:t>
            </a:r>
          </a:p>
          <a:p>
            <a:pPr marL="45333" marR="0" lvl="0" indent="-45333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CA" sz="41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A-t-il des rendez-vous suffisamment réguliers avec les services hospitaliers ?</a:t>
            </a:r>
            <a:endParaRPr kumimoji="0" lang="fr-CA" sz="415" b="0" i="0" u="none" strike="sng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/>
              <a:ea typeface="+mn-ea"/>
              <a:cs typeface="Segoe UI Light"/>
            </a:endParaRPr>
          </a:p>
          <a:p>
            <a:pPr marL="45333" marR="0" lvl="0" indent="-45333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CA" sz="41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Le patient a-t-il le sentiment d’être éloigné du monde médical du fait de la voie d’administration de son traitement ?</a:t>
            </a:r>
            <a:endParaRPr kumimoji="0" lang="fr-CA" sz="41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45333" marR="0" lvl="0" indent="-45333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CA" sz="41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Ressent-il le besoin d’avoir une aide extérieure ? (psychologique, aide à domicile…) ?              </a:t>
            </a:r>
            <a:endParaRPr kumimoji="0" lang="fr-CA" sz="41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45333" marR="0" lvl="0" indent="-45333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CA" sz="41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Le patient a-t-il des questions ?       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D1EA3AE5-498B-4713-8A45-5CE0D0BC2633}"/>
              </a:ext>
            </a:extLst>
          </p:cNvPr>
          <p:cNvSpPr/>
          <p:nvPr/>
        </p:nvSpPr>
        <p:spPr>
          <a:xfrm>
            <a:off x="2886610" y="1263866"/>
            <a:ext cx="1683727" cy="439026"/>
          </a:xfrm>
          <a:prstGeom prst="rect">
            <a:avLst/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1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B056677-834C-4D47-9037-624576166979}"/>
              </a:ext>
            </a:extLst>
          </p:cNvPr>
          <p:cNvSpPr/>
          <p:nvPr/>
        </p:nvSpPr>
        <p:spPr>
          <a:xfrm>
            <a:off x="4570337" y="1263866"/>
            <a:ext cx="1683727" cy="439026"/>
          </a:xfrm>
          <a:prstGeom prst="rect">
            <a:avLst/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1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55BD35EA-1A25-4DDB-8235-CEC2582ADEF2}"/>
              </a:ext>
            </a:extLst>
          </p:cNvPr>
          <p:cNvSpPr txBox="1"/>
          <p:nvPr/>
        </p:nvSpPr>
        <p:spPr>
          <a:xfrm>
            <a:off x="2881115" y="1275732"/>
            <a:ext cx="1591408" cy="156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15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Nom du traitement anticancéreux : </a:t>
            </a:r>
          </a:p>
        </p:txBody>
      </p:sp>
      <p:sp>
        <p:nvSpPr>
          <p:cNvPr id="79" name="ZoneTexte 78">
            <a:extLst>
              <a:ext uri="{FF2B5EF4-FFF2-40B4-BE49-F238E27FC236}">
                <a16:creationId xmlns:a16="http://schemas.microsoft.com/office/drawing/2014/main" id="{7D147696-97EC-4A22-A190-CD965FD7D910}"/>
              </a:ext>
            </a:extLst>
          </p:cNvPr>
          <p:cNvSpPr txBox="1"/>
          <p:nvPr/>
        </p:nvSpPr>
        <p:spPr>
          <a:xfrm>
            <a:off x="2883409" y="1356066"/>
            <a:ext cx="1591408" cy="156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15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Date de début de traitement : </a:t>
            </a:r>
          </a:p>
        </p:txBody>
      </p:sp>
      <p:sp>
        <p:nvSpPr>
          <p:cNvPr id="80" name="ZoneTexte 79">
            <a:extLst>
              <a:ext uri="{FF2B5EF4-FFF2-40B4-BE49-F238E27FC236}">
                <a16:creationId xmlns:a16="http://schemas.microsoft.com/office/drawing/2014/main" id="{696731A8-4BA1-459F-A0BB-111F450EA883}"/>
              </a:ext>
            </a:extLst>
          </p:cNvPr>
          <p:cNvSpPr txBox="1"/>
          <p:nvPr/>
        </p:nvSpPr>
        <p:spPr>
          <a:xfrm>
            <a:off x="2881115" y="1449989"/>
            <a:ext cx="1591408" cy="156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15" b="1" i="0" u="none" strike="noStrike" kern="1200" cap="none" spc="0" normalizeH="0" baseline="0" noProof="0" dirty="0">
                <a:ln>
                  <a:noFill/>
                </a:ln>
                <a:solidFill>
                  <a:srgbClr val="EC6414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Date de la dispensation (obligatoire) </a:t>
            </a:r>
            <a:r>
              <a:rPr kumimoji="0" lang="fr-FR" sz="41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:  </a:t>
            </a: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E34ED998-3B60-40E7-A0B5-B5026216EE80}"/>
              </a:ext>
            </a:extLst>
          </p:cNvPr>
          <p:cNvSpPr txBox="1"/>
          <p:nvPr/>
        </p:nvSpPr>
        <p:spPr>
          <a:xfrm>
            <a:off x="4592319" y="1470063"/>
            <a:ext cx="1591408" cy="156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15" b="1" i="0" u="none" strike="noStrike" kern="1200" cap="none" spc="0" normalizeH="0" baseline="0" noProof="0" dirty="0">
                <a:ln>
                  <a:noFill/>
                </a:ln>
                <a:solidFill>
                  <a:srgbClr val="EC6414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Modalité de l’entretien pharmaceutique (obligatoire) </a:t>
            </a:r>
            <a:r>
              <a:rPr kumimoji="0" lang="fr-FR" sz="41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: </a:t>
            </a:r>
          </a:p>
        </p:txBody>
      </p:sp>
      <p:sp>
        <p:nvSpPr>
          <p:cNvPr id="83" name="ZoneTexte 82">
            <a:extLst>
              <a:ext uri="{FF2B5EF4-FFF2-40B4-BE49-F238E27FC236}">
                <a16:creationId xmlns:a16="http://schemas.microsoft.com/office/drawing/2014/main" id="{F80715C8-8A7F-4972-8A40-3426DA4FFE99}"/>
              </a:ext>
            </a:extLst>
          </p:cNvPr>
          <p:cNvSpPr txBox="1"/>
          <p:nvPr/>
        </p:nvSpPr>
        <p:spPr>
          <a:xfrm>
            <a:off x="2889936" y="1598229"/>
            <a:ext cx="1591408" cy="111805"/>
          </a:xfrm>
          <a:prstGeom prst="rect">
            <a:avLst/>
          </a:prstGeom>
          <a:noFill/>
        </p:spPr>
        <p:txBody>
          <a:bodyPr wrap="square" lIns="47478" tIns="23739" rIns="47478" bIns="23739" rtlCol="0" anchor="t">
            <a:spAutoFit/>
          </a:bodyPr>
          <a:lstStyle/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15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Dispensation à : </a:t>
            </a:r>
            <a:endParaRPr kumimoji="0" lang="fr-FR" sz="415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137" name="ZoneTexte 136">
            <a:extLst>
              <a:ext uri="{FF2B5EF4-FFF2-40B4-BE49-F238E27FC236}">
                <a16:creationId xmlns:a16="http://schemas.microsoft.com/office/drawing/2014/main" id="{55C7D3AF-2ED1-4BDE-80CB-B41C2730E623}"/>
              </a:ext>
            </a:extLst>
          </p:cNvPr>
          <p:cNvSpPr txBox="1"/>
          <p:nvPr/>
        </p:nvSpPr>
        <p:spPr>
          <a:xfrm>
            <a:off x="3394842" y="1587215"/>
            <a:ext cx="331944" cy="220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15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Patient</a:t>
            </a:r>
          </a:p>
        </p:txBody>
      </p:sp>
      <p:sp>
        <p:nvSpPr>
          <p:cNvPr id="138" name="ZoneTexte 137">
            <a:extLst>
              <a:ext uri="{FF2B5EF4-FFF2-40B4-BE49-F238E27FC236}">
                <a16:creationId xmlns:a16="http://schemas.microsoft.com/office/drawing/2014/main" id="{DC580539-B63A-42BC-9FEC-0DC63BE5B063}"/>
              </a:ext>
            </a:extLst>
          </p:cNvPr>
          <p:cNvSpPr txBox="1"/>
          <p:nvPr/>
        </p:nvSpPr>
        <p:spPr>
          <a:xfrm>
            <a:off x="3816235" y="1587215"/>
            <a:ext cx="328926" cy="156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15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Aidant</a:t>
            </a: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B79727EE-2FF5-4580-B158-CFF82FB9788C}"/>
              </a:ext>
            </a:extLst>
          </p:cNvPr>
          <p:cNvSpPr/>
          <p:nvPr/>
        </p:nvSpPr>
        <p:spPr>
          <a:xfrm>
            <a:off x="3331140" y="1610709"/>
            <a:ext cx="84961" cy="7286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1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A49D323E-8528-4C6A-B2F0-574CEAFEE073}"/>
              </a:ext>
            </a:extLst>
          </p:cNvPr>
          <p:cNvSpPr/>
          <p:nvPr/>
        </p:nvSpPr>
        <p:spPr>
          <a:xfrm>
            <a:off x="3752533" y="1610709"/>
            <a:ext cx="84961" cy="7286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1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4" name="ZoneTexte 93">
            <a:extLst>
              <a:ext uri="{FF2B5EF4-FFF2-40B4-BE49-F238E27FC236}">
                <a16:creationId xmlns:a16="http://schemas.microsoft.com/office/drawing/2014/main" id="{ABCDBCD1-F8FC-4ED7-85C4-A4EDD5F31B06}"/>
              </a:ext>
            </a:extLst>
          </p:cNvPr>
          <p:cNvSpPr txBox="1"/>
          <p:nvPr/>
        </p:nvSpPr>
        <p:spPr>
          <a:xfrm>
            <a:off x="5211259" y="1579648"/>
            <a:ext cx="370079" cy="220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15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Téléphone</a:t>
            </a:r>
          </a:p>
        </p:txBody>
      </p:sp>
      <p:sp>
        <p:nvSpPr>
          <p:cNvPr id="95" name="ZoneTexte 94">
            <a:extLst>
              <a:ext uri="{FF2B5EF4-FFF2-40B4-BE49-F238E27FC236}">
                <a16:creationId xmlns:a16="http://schemas.microsoft.com/office/drawing/2014/main" id="{60C05488-19C3-4FCE-93D3-468E74CC7585}"/>
              </a:ext>
            </a:extLst>
          </p:cNvPr>
          <p:cNvSpPr txBox="1"/>
          <p:nvPr/>
        </p:nvSpPr>
        <p:spPr>
          <a:xfrm>
            <a:off x="5632652" y="1579648"/>
            <a:ext cx="328926" cy="156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15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Visio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4563CA29-ED1A-4025-8A9D-E160052B8AE7}"/>
              </a:ext>
            </a:extLst>
          </p:cNvPr>
          <p:cNvSpPr/>
          <p:nvPr/>
        </p:nvSpPr>
        <p:spPr>
          <a:xfrm>
            <a:off x="5147557" y="1603142"/>
            <a:ext cx="84961" cy="7286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1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7D1D785F-D43F-4FA7-BC11-F464535ABEEE}"/>
              </a:ext>
            </a:extLst>
          </p:cNvPr>
          <p:cNvSpPr/>
          <p:nvPr/>
        </p:nvSpPr>
        <p:spPr>
          <a:xfrm>
            <a:off x="5568950" y="1603142"/>
            <a:ext cx="84961" cy="7286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1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8" name="ZoneTexte 97">
            <a:extLst>
              <a:ext uri="{FF2B5EF4-FFF2-40B4-BE49-F238E27FC236}">
                <a16:creationId xmlns:a16="http://schemas.microsoft.com/office/drawing/2014/main" id="{0CAABC8E-5727-4DCE-8FA9-28369EC3B79E}"/>
              </a:ext>
            </a:extLst>
          </p:cNvPr>
          <p:cNvSpPr txBox="1"/>
          <p:nvPr/>
        </p:nvSpPr>
        <p:spPr>
          <a:xfrm>
            <a:off x="4751731" y="1578466"/>
            <a:ext cx="370079" cy="220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15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Présentiel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F70FBB2B-B84B-40B9-93E5-64AA3A700669}"/>
              </a:ext>
            </a:extLst>
          </p:cNvPr>
          <p:cNvSpPr/>
          <p:nvPr/>
        </p:nvSpPr>
        <p:spPr>
          <a:xfrm>
            <a:off x="4688028" y="1601960"/>
            <a:ext cx="84961" cy="7286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1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3" name="Rectangle : coins arrondis 122">
            <a:extLst>
              <a:ext uri="{FF2B5EF4-FFF2-40B4-BE49-F238E27FC236}">
                <a16:creationId xmlns:a16="http://schemas.microsoft.com/office/drawing/2014/main" id="{F59A2F3C-2789-4F4A-BC4C-5E7372BC2A5C}"/>
              </a:ext>
            </a:extLst>
          </p:cNvPr>
          <p:cNvSpPr/>
          <p:nvPr/>
        </p:nvSpPr>
        <p:spPr>
          <a:xfrm>
            <a:off x="2933348" y="2387112"/>
            <a:ext cx="3333128" cy="813576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6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ZoneTexte 75">
            <a:extLst>
              <a:ext uri="{FF2B5EF4-FFF2-40B4-BE49-F238E27FC236}">
                <a16:creationId xmlns:a16="http://schemas.microsoft.com/office/drawing/2014/main" id="{8FC126A9-96BB-4808-BE89-66588A8E4D25}"/>
              </a:ext>
            </a:extLst>
          </p:cNvPr>
          <p:cNvSpPr txBox="1"/>
          <p:nvPr/>
        </p:nvSpPr>
        <p:spPr>
          <a:xfrm>
            <a:off x="4177862" y="1747579"/>
            <a:ext cx="800136" cy="110887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19" b="1" i="0" u="none" strike="noStrike" kern="1200" cap="sm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Expérience patient</a:t>
            </a: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97330292-2EFE-483F-B125-FB2B0AA63AE5}"/>
              </a:ext>
            </a:extLst>
          </p:cNvPr>
          <p:cNvSpPr/>
          <p:nvPr/>
        </p:nvSpPr>
        <p:spPr>
          <a:xfrm>
            <a:off x="3787287" y="1475843"/>
            <a:ext cx="712284" cy="87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1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ZoneTexte 74">
            <a:extLst>
              <a:ext uri="{FF2B5EF4-FFF2-40B4-BE49-F238E27FC236}">
                <a16:creationId xmlns:a16="http://schemas.microsoft.com/office/drawing/2014/main" id="{A985ACC8-828B-4E08-8B3C-FE244253C512}"/>
              </a:ext>
            </a:extLst>
          </p:cNvPr>
          <p:cNvSpPr txBox="1"/>
          <p:nvPr/>
        </p:nvSpPr>
        <p:spPr>
          <a:xfrm>
            <a:off x="3986989" y="1227124"/>
            <a:ext cx="1162108" cy="96007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19" b="1" i="0" u="none" strike="noStrike" kern="1200" cap="sm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Informations générales (obligatoire)</a:t>
            </a:r>
          </a:p>
        </p:txBody>
      </p:sp>
      <p:sp>
        <p:nvSpPr>
          <p:cNvPr id="192" name="ZoneTexte 191">
            <a:extLst>
              <a:ext uri="{FF2B5EF4-FFF2-40B4-BE49-F238E27FC236}">
                <a16:creationId xmlns:a16="http://schemas.microsoft.com/office/drawing/2014/main" id="{50BE027D-9D2D-4484-BDD6-8B1CD6BF5867}"/>
              </a:ext>
            </a:extLst>
          </p:cNvPr>
          <p:cNvSpPr txBox="1"/>
          <p:nvPr/>
        </p:nvSpPr>
        <p:spPr>
          <a:xfrm>
            <a:off x="4596830" y="1327106"/>
            <a:ext cx="1591408" cy="156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15" b="1" i="0" u="none" strike="noStrike" kern="1200" cap="none" spc="0" normalizeH="0" baseline="0" noProof="0" dirty="0">
                <a:ln>
                  <a:noFill/>
                </a:ln>
                <a:solidFill>
                  <a:srgbClr val="EC6414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Date de l’entretien pharmaceutique :   </a:t>
            </a:r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CFE71508-716F-4E1F-9A7A-5155CE88450E}"/>
              </a:ext>
            </a:extLst>
          </p:cNvPr>
          <p:cNvSpPr/>
          <p:nvPr/>
        </p:nvSpPr>
        <p:spPr>
          <a:xfrm>
            <a:off x="5605224" y="1343175"/>
            <a:ext cx="403833" cy="815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1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7" name="ZoneTexte 206">
            <a:extLst>
              <a:ext uri="{FF2B5EF4-FFF2-40B4-BE49-F238E27FC236}">
                <a16:creationId xmlns:a16="http://schemas.microsoft.com/office/drawing/2014/main" id="{7F80DA03-D1D6-467C-99B8-B2F2C286B20F}"/>
              </a:ext>
            </a:extLst>
          </p:cNvPr>
          <p:cNvSpPr txBox="1"/>
          <p:nvPr/>
        </p:nvSpPr>
        <p:spPr>
          <a:xfrm>
            <a:off x="4030641" y="2282333"/>
            <a:ext cx="1106217" cy="220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15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Commentaires pour l’équipe hospitalière :</a:t>
            </a:r>
          </a:p>
        </p:txBody>
      </p:sp>
      <p:sp>
        <p:nvSpPr>
          <p:cNvPr id="120" name="Rectangle : coins arrondis 119">
            <a:extLst>
              <a:ext uri="{FF2B5EF4-FFF2-40B4-BE49-F238E27FC236}">
                <a16:creationId xmlns:a16="http://schemas.microsoft.com/office/drawing/2014/main" id="{6C5976B5-DE69-F7A8-BBAB-0B29844EAF9F}"/>
              </a:ext>
            </a:extLst>
          </p:cNvPr>
          <p:cNvSpPr/>
          <p:nvPr/>
        </p:nvSpPr>
        <p:spPr>
          <a:xfrm>
            <a:off x="2876142" y="3418989"/>
            <a:ext cx="3419611" cy="1598372"/>
          </a:xfrm>
          <a:prstGeom prst="roundRect">
            <a:avLst>
              <a:gd name="adj" fmla="val 4667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692" tIns="23739" rIns="18692" bIns="23739" rtlCol="0" anchor="t"/>
          <a:lstStyle/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15" b="0" i="1" u="none" strike="noStrike" kern="1200" cap="none" spc="0" normalizeH="0" baseline="0" noProof="0">
                <a:ln>
                  <a:noFill/>
                </a:ln>
                <a:solidFill>
                  <a:srgbClr val="3493AB">
                    <a:lumMod val="75000"/>
                  </a:srgbClr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Pour apprécier l’observance du patient pour son traitement, le questionnaire de GIRERD a été choisi dans le cadre de l’expérimentation</a:t>
            </a:r>
            <a:endParaRPr kumimoji="0" lang="fr-CA" sz="415" b="0" i="1" u="none" strike="noStrike" kern="1200" cap="none" spc="0" normalizeH="0" baseline="0" noProof="0">
              <a:ln>
                <a:noFill/>
              </a:ln>
              <a:solidFill>
                <a:srgbClr val="3493AB">
                  <a:lumMod val="75000"/>
                </a:srgbClr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415" b="0" i="1" u="none" strike="noStrike" kern="1200" cap="none" spc="0" normalizeH="0" baseline="0" noProof="0">
              <a:ln>
                <a:noFill/>
              </a:ln>
              <a:solidFill>
                <a:srgbClr val="3493AB">
                  <a:lumMod val="75000"/>
                </a:srgbClr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415" b="0" i="1" u="none" strike="noStrike" kern="1200" cap="none" spc="0" normalizeH="0" baseline="0" noProof="0">
              <a:ln>
                <a:noFill/>
              </a:ln>
              <a:solidFill>
                <a:srgbClr val="3493AB">
                  <a:lumMod val="75000"/>
                </a:srgbClr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415" b="0" i="1" u="none" strike="noStrike" kern="1200" cap="none" spc="0" normalizeH="0" baseline="0" noProof="0">
              <a:ln>
                <a:noFill/>
              </a:ln>
              <a:solidFill>
                <a:srgbClr val="3493AB">
                  <a:lumMod val="75000"/>
                </a:srgbClr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121" name="Rectangle : coins arrondis 120">
            <a:extLst>
              <a:ext uri="{FF2B5EF4-FFF2-40B4-BE49-F238E27FC236}">
                <a16:creationId xmlns:a16="http://schemas.microsoft.com/office/drawing/2014/main" id="{9A2A217E-685E-E763-8BAD-DB4478A964A1}"/>
              </a:ext>
            </a:extLst>
          </p:cNvPr>
          <p:cNvSpPr/>
          <p:nvPr/>
        </p:nvSpPr>
        <p:spPr>
          <a:xfrm>
            <a:off x="5511314" y="3851444"/>
            <a:ext cx="497743" cy="3075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72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6" name="ZoneTexte 125">
            <a:extLst>
              <a:ext uri="{FF2B5EF4-FFF2-40B4-BE49-F238E27FC236}">
                <a16:creationId xmlns:a16="http://schemas.microsoft.com/office/drawing/2014/main" id="{9B4AA0D9-19D6-3B0B-BCA4-913DF071F6F8}"/>
              </a:ext>
            </a:extLst>
          </p:cNvPr>
          <p:cNvSpPr txBox="1"/>
          <p:nvPr/>
        </p:nvSpPr>
        <p:spPr>
          <a:xfrm>
            <a:off x="3898416" y="3324941"/>
            <a:ext cx="1396828" cy="128240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1" i="0" u="none" strike="noStrike" cap="small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19" b="1" i="0" u="none" strike="noStrike" kern="1200" cap="sm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Observance par score </a:t>
            </a:r>
            <a:r>
              <a:rPr kumimoji="0" lang="fr-FR" sz="519" b="1" i="0" u="none" strike="noStrike" kern="1200" cap="small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girerd</a:t>
            </a:r>
            <a:r>
              <a:rPr kumimoji="0" lang="fr-FR" sz="519" b="1" i="0" u="none" strike="noStrike" kern="1200" cap="sm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(obligatoire) </a:t>
            </a:r>
          </a:p>
        </p:txBody>
      </p:sp>
      <p:sp>
        <p:nvSpPr>
          <p:cNvPr id="158" name="ZoneTexte 157">
            <a:extLst>
              <a:ext uri="{FF2B5EF4-FFF2-40B4-BE49-F238E27FC236}">
                <a16:creationId xmlns:a16="http://schemas.microsoft.com/office/drawing/2014/main" id="{54F0302C-4094-70DE-2FC8-192AADBAE78B}"/>
              </a:ext>
            </a:extLst>
          </p:cNvPr>
          <p:cNvSpPr txBox="1"/>
          <p:nvPr/>
        </p:nvSpPr>
        <p:spPr>
          <a:xfrm>
            <a:off x="5355234" y="4252011"/>
            <a:ext cx="903813" cy="252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519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Chaque réponse positive vaut 1 point</a:t>
            </a:r>
            <a:endParaRPr kumimoji="0" lang="fr-FR" sz="51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9" name="ZoneTexte 158">
            <a:extLst>
              <a:ext uri="{FF2B5EF4-FFF2-40B4-BE49-F238E27FC236}">
                <a16:creationId xmlns:a16="http://schemas.microsoft.com/office/drawing/2014/main" id="{63BD2B28-2A6F-61D8-ED4C-D31E2FB41804}"/>
              </a:ext>
            </a:extLst>
          </p:cNvPr>
          <p:cNvSpPr txBox="1"/>
          <p:nvPr/>
        </p:nvSpPr>
        <p:spPr>
          <a:xfrm>
            <a:off x="5281797" y="4486779"/>
            <a:ext cx="1053044" cy="411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2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519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Bonne observance – score = 0 ; Faible observance – score = 1 ou 2</a:t>
            </a:r>
          </a:p>
          <a:p>
            <a:pPr marL="0" marR="0" lvl="2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519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Non observance - score &gt;= 3</a:t>
            </a:r>
            <a:endParaRPr kumimoji="0" lang="fr-CA" sz="519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30FFC9FB-AFB0-F8A2-00F3-99E4FD9E0899}"/>
              </a:ext>
            </a:extLst>
          </p:cNvPr>
          <p:cNvSpPr txBox="1"/>
          <p:nvPr/>
        </p:nvSpPr>
        <p:spPr>
          <a:xfrm>
            <a:off x="5316942" y="3721125"/>
            <a:ext cx="1017898" cy="268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571" b="1" i="0" u="none" strike="noStrike" kern="1200" cap="none" spc="0" normalizeH="0" baseline="0" noProof="0">
                <a:ln>
                  <a:noFill/>
                </a:ln>
                <a:solidFill>
                  <a:srgbClr val="EC6414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SCORE GIRERD (obligatoire) : </a:t>
            </a:r>
          </a:p>
        </p:txBody>
      </p:sp>
      <p:sp>
        <p:nvSpPr>
          <p:cNvPr id="63" name="Rectangle : coins arrondis 62">
            <a:extLst>
              <a:ext uri="{FF2B5EF4-FFF2-40B4-BE49-F238E27FC236}">
                <a16:creationId xmlns:a16="http://schemas.microsoft.com/office/drawing/2014/main" id="{7DD9AA1E-1F19-7FFA-4D1B-E04FFDEA8AFA}"/>
              </a:ext>
            </a:extLst>
          </p:cNvPr>
          <p:cNvSpPr/>
          <p:nvPr/>
        </p:nvSpPr>
        <p:spPr>
          <a:xfrm>
            <a:off x="2933348" y="626406"/>
            <a:ext cx="1902861" cy="250760"/>
          </a:xfrm>
          <a:prstGeom prst="roundRect">
            <a:avLst>
              <a:gd name="adj" fmla="val 5099"/>
            </a:avLst>
          </a:prstGeom>
          <a:solidFill>
            <a:srgbClr val="EAF8FA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692" rIns="18692" rtlCol="0" anchor="t"/>
          <a:lstStyle/>
          <a:p>
            <a:pPr marL="89017" marR="0" lvl="0" indent="-89017" algn="just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CA" sz="415" b="1" i="1" u="none" strike="noStrike" kern="1200" cap="none" spc="0" normalizeH="0" baseline="0" noProof="0">
                <a:ln>
                  <a:noFill/>
                </a:ln>
                <a:solidFill>
                  <a:srgbClr val="3493AB">
                    <a:lumMod val="75000"/>
                  </a:srgbClr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Réaliser </a:t>
            </a:r>
            <a:r>
              <a:rPr kumimoji="0" lang="fr-CA" sz="415" b="0" i="1" u="none" strike="noStrike" kern="1200" cap="none" spc="0" normalizeH="0" baseline="0" noProof="0">
                <a:ln>
                  <a:noFill/>
                </a:ln>
                <a:solidFill>
                  <a:srgbClr val="3493AB">
                    <a:lumMod val="75000"/>
                  </a:srgbClr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un entretien de suivi sur la prise en charge du patient</a:t>
            </a:r>
          </a:p>
          <a:p>
            <a:pPr marL="89017" marR="0" lvl="0" indent="-89017" algn="just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CA" sz="415" b="1" i="1" u="none" strike="noStrike" kern="1200" cap="none" spc="0" normalizeH="0" baseline="0" noProof="0">
                <a:ln>
                  <a:noFill/>
                </a:ln>
                <a:solidFill>
                  <a:srgbClr val="3493AB">
                    <a:lumMod val="75000"/>
                  </a:srgbClr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Renseigner</a:t>
            </a:r>
            <a:r>
              <a:rPr kumimoji="0" lang="fr-CA" sz="415" b="0" i="1" u="none" strike="noStrike" kern="1200" cap="none" spc="0" normalizeH="0" baseline="0" noProof="0">
                <a:ln>
                  <a:noFill/>
                </a:ln>
                <a:solidFill>
                  <a:srgbClr val="3493AB">
                    <a:lumMod val="75000"/>
                  </a:srgbClr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les premiers échanges entre le pharmacien d’officine et le patient</a:t>
            </a:r>
          </a:p>
          <a:p>
            <a:pPr marL="89017" marR="0" lvl="0" indent="-89017" algn="just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CA" sz="415" b="1" i="1" u="none" strike="noStrike" kern="1200" cap="none" spc="0" normalizeH="0" baseline="0" noProof="0">
                <a:ln>
                  <a:noFill/>
                </a:ln>
                <a:solidFill>
                  <a:srgbClr val="3493AB">
                    <a:lumMod val="75000"/>
                  </a:srgbClr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Renforcer</a:t>
            </a:r>
            <a:r>
              <a:rPr kumimoji="0" lang="fr-CA" sz="415" b="0" i="1" u="none" strike="noStrike" kern="1200" cap="none" spc="0" normalizeH="0" baseline="0" noProof="0">
                <a:ln>
                  <a:noFill/>
                </a:ln>
                <a:solidFill>
                  <a:srgbClr val="3493AB">
                    <a:lumMod val="75000"/>
                  </a:srgbClr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la relation patient soignant, et la coordination ville hôpital</a:t>
            </a:r>
          </a:p>
          <a:p>
            <a:pPr marL="0" marR="0" lvl="0" indent="0" algn="just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415" b="0" i="1" u="none" strike="noStrike" kern="1200" cap="none" spc="0" normalizeH="0" baseline="0" noProof="0">
              <a:ln>
                <a:noFill/>
              </a:ln>
              <a:solidFill>
                <a:srgbClr val="3493AB">
                  <a:lumMod val="75000"/>
                </a:srgbClr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65" name="Rectangle : coins arrondis 64">
            <a:extLst>
              <a:ext uri="{FF2B5EF4-FFF2-40B4-BE49-F238E27FC236}">
                <a16:creationId xmlns:a16="http://schemas.microsoft.com/office/drawing/2014/main" id="{9861D110-8189-C219-9CA4-DF07A9E428F8}"/>
              </a:ext>
            </a:extLst>
          </p:cNvPr>
          <p:cNvSpPr/>
          <p:nvPr/>
        </p:nvSpPr>
        <p:spPr>
          <a:xfrm>
            <a:off x="2933347" y="932701"/>
            <a:ext cx="3165333" cy="270966"/>
          </a:xfrm>
          <a:prstGeom prst="roundRect">
            <a:avLst/>
          </a:prstGeom>
          <a:noFill/>
          <a:ln w="31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19" b="1" i="0" u="none" strike="noStrike" kern="1200" cap="small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Nom et prénom du patient :</a:t>
            </a:r>
          </a:p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19" b="1" i="0" u="none" strike="noStrike" kern="1200" cap="small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N° Inclusion : </a:t>
            </a:r>
          </a:p>
        </p:txBody>
      </p:sp>
      <p:sp>
        <p:nvSpPr>
          <p:cNvPr id="66" name="Rectangle : coins arrondis 65">
            <a:extLst>
              <a:ext uri="{FF2B5EF4-FFF2-40B4-BE49-F238E27FC236}">
                <a16:creationId xmlns:a16="http://schemas.microsoft.com/office/drawing/2014/main" id="{02A76A64-58C1-47B4-0140-DD3EFC34C62B}"/>
              </a:ext>
            </a:extLst>
          </p:cNvPr>
          <p:cNvSpPr/>
          <p:nvPr/>
        </p:nvSpPr>
        <p:spPr>
          <a:xfrm>
            <a:off x="4789757" y="143852"/>
            <a:ext cx="1374749" cy="340633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27" b="0" i="0" u="none" strike="noStrike" kern="1200" cap="sm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Entretien de dispensation</a:t>
            </a:r>
          </a:p>
        </p:txBody>
      </p:sp>
      <p:sp>
        <p:nvSpPr>
          <p:cNvPr id="69" name="Rectangle : coins arrondis 68">
            <a:extLst>
              <a:ext uri="{FF2B5EF4-FFF2-40B4-BE49-F238E27FC236}">
                <a16:creationId xmlns:a16="http://schemas.microsoft.com/office/drawing/2014/main" id="{52CBF5DD-1E24-B048-39D4-1BB8E4596DF2}"/>
              </a:ext>
            </a:extLst>
          </p:cNvPr>
          <p:cNvSpPr/>
          <p:nvPr/>
        </p:nvSpPr>
        <p:spPr>
          <a:xfrm>
            <a:off x="3758495" y="143852"/>
            <a:ext cx="827041" cy="34063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19" b="1" i="0" u="none" strike="noStrike" kern="12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Nom/logo du site: </a:t>
            </a:r>
          </a:p>
        </p:txBody>
      </p:sp>
      <p:sp>
        <p:nvSpPr>
          <p:cNvPr id="71" name="Rectangle : coins arrondis 70">
            <a:extLst>
              <a:ext uri="{FF2B5EF4-FFF2-40B4-BE49-F238E27FC236}">
                <a16:creationId xmlns:a16="http://schemas.microsoft.com/office/drawing/2014/main" id="{42F6D846-C1C4-93E1-61CC-BA01F8DBDBEA}"/>
              </a:ext>
            </a:extLst>
          </p:cNvPr>
          <p:cNvSpPr/>
          <p:nvPr/>
        </p:nvSpPr>
        <p:spPr>
          <a:xfrm>
            <a:off x="5107338" y="80576"/>
            <a:ext cx="739587" cy="167594"/>
          </a:xfrm>
          <a:prstGeom prst="roundRect">
            <a:avLst/>
          </a:prstGeom>
          <a:solidFill>
            <a:schemeClr val="tx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27" b="0" i="0" u="none" strike="noStrike" kern="1200" cap="small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Sequence</a:t>
            </a:r>
            <a:r>
              <a:rPr kumimoji="0" lang="fr-FR" sz="727" b="0" i="0" u="none" strike="noStrike" kern="1200" cap="sm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 2</a:t>
            </a:r>
            <a:r>
              <a:rPr kumimoji="0" lang="fr-FR" sz="571" b="0" i="0" u="none" strike="noStrike" kern="1200" cap="sm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&amp;</a:t>
            </a:r>
            <a:r>
              <a:rPr kumimoji="0" lang="fr-FR" sz="727" b="0" i="0" u="none" strike="noStrike" kern="1200" cap="sm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3</a:t>
            </a:r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D19D8E1B-DA5F-8EF5-0560-C1F49A1D5A03}"/>
              </a:ext>
            </a:extLst>
          </p:cNvPr>
          <p:cNvSpPr txBox="1"/>
          <p:nvPr/>
        </p:nvSpPr>
        <p:spPr>
          <a:xfrm>
            <a:off x="4353819" y="955430"/>
            <a:ext cx="1112805" cy="236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35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Pré-rempli</a:t>
            </a:r>
            <a:r>
              <a:rPr kumimoji="0" lang="fr-FR" sz="935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par </a:t>
            </a:r>
            <a:r>
              <a:rPr kumimoji="0" lang="fr-FR" sz="935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l’ets</a:t>
            </a:r>
            <a:endParaRPr kumimoji="0" lang="fr-FR" sz="935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Rectangle : coins arrondis 72">
            <a:extLst>
              <a:ext uri="{FF2B5EF4-FFF2-40B4-BE49-F238E27FC236}">
                <a16:creationId xmlns:a16="http://schemas.microsoft.com/office/drawing/2014/main" id="{837AB41D-0508-CF08-4E86-29F752F68BC5}"/>
              </a:ext>
            </a:extLst>
          </p:cNvPr>
          <p:cNvSpPr/>
          <p:nvPr/>
        </p:nvSpPr>
        <p:spPr>
          <a:xfrm>
            <a:off x="2988623" y="3567598"/>
            <a:ext cx="2291615" cy="1418505"/>
          </a:xfrm>
          <a:prstGeom prst="roundRect">
            <a:avLst>
              <a:gd name="adj" fmla="val 5597"/>
            </a:avLst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54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Tableau 5">
            <a:extLst>
              <a:ext uri="{FF2B5EF4-FFF2-40B4-BE49-F238E27FC236}">
                <a16:creationId xmlns:a16="http://schemas.microsoft.com/office/drawing/2014/main" id="{5239178A-721F-E03F-C825-7A8A9CFB835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044737" y="3610995"/>
          <a:ext cx="2121521" cy="13367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1183">
                  <a:extLst>
                    <a:ext uri="{9D8B030D-6E8A-4147-A177-3AD203B41FA5}">
                      <a16:colId xmlns:a16="http://schemas.microsoft.com/office/drawing/2014/main" val="2212070154"/>
                    </a:ext>
                  </a:extLst>
                </a:gridCol>
                <a:gridCol w="285270">
                  <a:extLst>
                    <a:ext uri="{9D8B030D-6E8A-4147-A177-3AD203B41FA5}">
                      <a16:colId xmlns:a16="http://schemas.microsoft.com/office/drawing/2014/main" val="2976342672"/>
                    </a:ext>
                  </a:extLst>
                </a:gridCol>
                <a:gridCol w="295068">
                  <a:extLst>
                    <a:ext uri="{9D8B030D-6E8A-4147-A177-3AD203B41FA5}">
                      <a16:colId xmlns:a16="http://schemas.microsoft.com/office/drawing/2014/main" val="345135730"/>
                    </a:ext>
                  </a:extLst>
                </a:gridCol>
              </a:tblGrid>
              <a:tr h="135758">
                <a:tc>
                  <a:txBody>
                    <a:bodyPr/>
                    <a:lstStyle/>
                    <a:p>
                      <a:pPr algn="ctr"/>
                      <a:r>
                        <a:rPr lang="fr-FR" sz="400" b="1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 Questions</a:t>
                      </a:r>
                    </a:p>
                  </a:txBody>
                  <a:tcPr marL="47478" marR="47478" marT="23739" marB="23739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0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Oui</a:t>
                      </a:r>
                    </a:p>
                  </a:txBody>
                  <a:tcPr marL="47478" marR="47478" marT="23739" marB="23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0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Non</a:t>
                      </a:r>
                    </a:p>
                  </a:txBody>
                  <a:tcPr marL="47478" marR="47478" marT="23739" marB="23739" anchor="ctr"/>
                </a:tc>
                <a:extLst>
                  <a:ext uri="{0D108BD9-81ED-4DB2-BD59-A6C34878D82A}">
                    <a16:rowId xmlns:a16="http://schemas.microsoft.com/office/drawing/2014/main" val="1718274189"/>
                  </a:ext>
                </a:extLst>
              </a:tr>
              <a:tr h="166986">
                <a:tc>
                  <a:txBody>
                    <a:bodyPr/>
                    <a:lstStyle/>
                    <a:p>
                      <a:r>
                        <a:rPr lang="fr-FR" sz="400">
                          <a:solidFill>
                            <a:prstClr val="black"/>
                          </a:solidFill>
                          <a:latin typeface="Segoe UI Light"/>
                          <a:cs typeface="Segoe UI Light"/>
                        </a:rPr>
                        <a:t>Ce matin avez-vous oublié de prendre votre médicament ? </a:t>
                      </a:r>
                    </a:p>
                  </a:txBody>
                  <a:tcPr marL="47478" marR="47478" marT="23739" marB="23739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40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47478" marR="47478" marT="23739" marB="23739"/>
                </a:tc>
                <a:tc>
                  <a:txBody>
                    <a:bodyPr/>
                    <a:lstStyle/>
                    <a:p>
                      <a:endParaRPr lang="fr-FR" sz="40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47478" marR="47478" marT="23739" marB="23739"/>
                </a:tc>
                <a:extLst>
                  <a:ext uri="{0D108BD9-81ED-4DB2-BD59-A6C34878D82A}">
                    <a16:rowId xmlns:a16="http://schemas.microsoft.com/office/drawing/2014/main" val="517290191"/>
                  </a:ext>
                </a:extLst>
              </a:tr>
              <a:tr h="180623">
                <a:tc>
                  <a:txBody>
                    <a:bodyPr/>
                    <a:lstStyle/>
                    <a:p>
                      <a:r>
                        <a:rPr lang="fr-FR" sz="400">
                          <a:solidFill>
                            <a:prstClr val="black"/>
                          </a:solidFill>
                          <a:latin typeface="Segoe UI Light"/>
                          <a:cs typeface="Segoe UI Light"/>
                        </a:rPr>
                        <a:t>Depuis la dernière consultation avez-vous été en panne de médicament ?</a:t>
                      </a:r>
                    </a:p>
                  </a:txBody>
                  <a:tcPr marL="47478" marR="47478" marT="23739" marB="23739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40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47478" marR="47478" marT="23739" marB="23739"/>
                </a:tc>
                <a:tc>
                  <a:txBody>
                    <a:bodyPr/>
                    <a:lstStyle/>
                    <a:p>
                      <a:endParaRPr lang="fr-FR" sz="40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47478" marR="47478" marT="23739" marB="23739"/>
                </a:tc>
                <a:extLst>
                  <a:ext uri="{0D108BD9-81ED-4DB2-BD59-A6C34878D82A}">
                    <a16:rowId xmlns:a16="http://schemas.microsoft.com/office/drawing/2014/main" val="587895888"/>
                  </a:ext>
                </a:extLst>
              </a:tr>
              <a:tr h="194921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00">
                          <a:solidFill>
                            <a:prstClr val="black"/>
                          </a:solidFill>
                          <a:latin typeface="Segoe UI Light"/>
                          <a:cs typeface="Segoe UI Light"/>
                        </a:rPr>
                        <a:t>Vous est-il arrivé de prendre votre traitement avec retard par rapport à l’heure habituelle ? </a:t>
                      </a:r>
                    </a:p>
                  </a:txBody>
                  <a:tcPr marL="47478" marR="47478" marT="23739" marB="23739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40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47478" marR="47478" marT="23739" marB="23739"/>
                </a:tc>
                <a:tc>
                  <a:txBody>
                    <a:bodyPr/>
                    <a:lstStyle/>
                    <a:p>
                      <a:endParaRPr lang="fr-FR" sz="40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47478" marR="47478" marT="23739" marB="23739"/>
                </a:tc>
                <a:extLst>
                  <a:ext uri="{0D108BD9-81ED-4DB2-BD59-A6C34878D82A}">
                    <a16:rowId xmlns:a16="http://schemas.microsoft.com/office/drawing/2014/main" val="1764180597"/>
                  </a:ext>
                </a:extLst>
              </a:tr>
              <a:tr h="175992">
                <a:tc>
                  <a:txBody>
                    <a:bodyPr/>
                    <a:lstStyle/>
                    <a:p>
                      <a:r>
                        <a:rPr lang="fr-FR" sz="400">
                          <a:solidFill>
                            <a:prstClr val="black"/>
                          </a:solidFill>
                          <a:latin typeface="Segoe UI Light"/>
                          <a:cs typeface="Segoe UI Light"/>
                        </a:rPr>
                        <a:t>Vous est-il arrivé de ne pas prendre votre traitement parce que, certains jours, votre mémoire vous fait défaut ? </a:t>
                      </a:r>
                      <a:endParaRPr lang="fr-FR" sz="400" b="1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47478" marR="47478" marT="23739" marB="23739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40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47478" marR="47478" marT="23739" marB="23739"/>
                </a:tc>
                <a:tc>
                  <a:txBody>
                    <a:bodyPr/>
                    <a:lstStyle/>
                    <a:p>
                      <a:endParaRPr lang="fr-FR" sz="40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47478" marR="47478" marT="23739" marB="23739"/>
                </a:tc>
                <a:extLst>
                  <a:ext uri="{0D108BD9-81ED-4DB2-BD59-A6C34878D82A}">
                    <a16:rowId xmlns:a16="http://schemas.microsoft.com/office/drawing/2014/main" val="3576817611"/>
                  </a:ext>
                </a:extLst>
              </a:tr>
              <a:tr h="237392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00">
                          <a:solidFill>
                            <a:prstClr val="black"/>
                          </a:solidFill>
                          <a:latin typeface="Segoe UI Light"/>
                          <a:cs typeface="Segoe UI Light"/>
                        </a:rPr>
                        <a:t>Vous est-il arrivé de ne pas prendre votre traitement parce que, certains jours, vous avez l’impression que votre traitement vous fait plus de mal que de bien ? </a:t>
                      </a:r>
                    </a:p>
                  </a:txBody>
                  <a:tcPr marL="47478" marR="47478" marT="23739" marB="23739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40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47478" marR="47478" marT="23739" marB="23739"/>
                </a:tc>
                <a:tc>
                  <a:txBody>
                    <a:bodyPr/>
                    <a:lstStyle/>
                    <a:p>
                      <a:endParaRPr lang="fr-FR" sz="40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47478" marR="47478" marT="23739" marB="23739"/>
                </a:tc>
                <a:extLst>
                  <a:ext uri="{0D108BD9-81ED-4DB2-BD59-A6C34878D82A}">
                    <a16:rowId xmlns:a16="http://schemas.microsoft.com/office/drawing/2014/main" val="595830058"/>
                  </a:ext>
                </a:extLst>
              </a:tr>
              <a:tr h="134309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00">
                          <a:solidFill>
                            <a:prstClr val="black"/>
                          </a:solidFill>
                          <a:latin typeface="Segoe UI Light"/>
                          <a:cs typeface="Segoe UI Light"/>
                        </a:rPr>
                        <a:t>Pensez-vous que vous avez trop de comprimés à prendre ?</a:t>
                      </a:r>
                    </a:p>
                  </a:txBody>
                  <a:tcPr marL="47478" marR="47478" marT="23739" marB="23739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40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47478" marR="47478" marT="23739" marB="23739"/>
                </a:tc>
                <a:tc>
                  <a:txBody>
                    <a:bodyPr/>
                    <a:lstStyle/>
                    <a:p>
                      <a:endParaRPr lang="fr-FR" sz="40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47478" marR="47478" marT="23739" marB="23739"/>
                </a:tc>
                <a:extLst>
                  <a:ext uri="{0D108BD9-81ED-4DB2-BD59-A6C34878D82A}">
                    <a16:rowId xmlns:a16="http://schemas.microsoft.com/office/drawing/2014/main" val="312301003"/>
                  </a:ext>
                </a:extLst>
              </a:tr>
              <a:tr h="110783">
                <a:tc>
                  <a:txBody>
                    <a:bodyPr/>
                    <a:lstStyle/>
                    <a:p>
                      <a:pPr algn="r"/>
                      <a:r>
                        <a:rPr lang="fr-FR" sz="400" b="1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Total</a:t>
                      </a:r>
                    </a:p>
                  </a:txBody>
                  <a:tcPr marL="47478" marR="47478" marT="23739" marB="23739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40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47478" marR="47478" marT="23739" marB="23739"/>
                </a:tc>
                <a:tc>
                  <a:txBody>
                    <a:bodyPr/>
                    <a:lstStyle/>
                    <a:p>
                      <a:endParaRPr lang="fr-FR" sz="40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47478" marR="47478" marT="23739" marB="23739"/>
                </a:tc>
                <a:extLst>
                  <a:ext uri="{0D108BD9-81ED-4DB2-BD59-A6C34878D82A}">
                    <a16:rowId xmlns:a16="http://schemas.microsoft.com/office/drawing/2014/main" val="36076040"/>
                  </a:ext>
                </a:extLst>
              </a:tr>
            </a:tbl>
          </a:graphicData>
        </a:graphic>
      </p:graphicFrame>
      <p:grpSp>
        <p:nvGrpSpPr>
          <p:cNvPr id="46" name="Groupe 45">
            <a:extLst>
              <a:ext uri="{FF2B5EF4-FFF2-40B4-BE49-F238E27FC236}">
                <a16:creationId xmlns:a16="http://schemas.microsoft.com/office/drawing/2014/main" id="{81C5A328-1093-0111-68EF-68289C6AB053}"/>
              </a:ext>
            </a:extLst>
          </p:cNvPr>
          <p:cNvGrpSpPr/>
          <p:nvPr/>
        </p:nvGrpSpPr>
        <p:grpSpPr>
          <a:xfrm>
            <a:off x="3026423" y="3034173"/>
            <a:ext cx="789812" cy="172227"/>
            <a:chOff x="3970664" y="3768162"/>
            <a:chExt cx="761985" cy="331696"/>
          </a:xfrm>
        </p:grpSpPr>
        <p:sp>
          <p:nvSpPr>
            <p:cNvPr id="47" name="ZoneTexte 84">
              <a:extLst>
                <a:ext uri="{FF2B5EF4-FFF2-40B4-BE49-F238E27FC236}">
                  <a16:creationId xmlns:a16="http://schemas.microsoft.com/office/drawing/2014/main" id="{18BF2AC5-1258-CF2B-4DB7-CE99380EEFBB}"/>
                </a:ext>
              </a:extLst>
            </p:cNvPr>
            <p:cNvSpPr txBox="1"/>
            <p:nvPr/>
          </p:nvSpPr>
          <p:spPr>
            <a:xfrm>
              <a:off x="4093350" y="3768162"/>
              <a:ext cx="639299" cy="331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47475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19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 Light" panose="020B0502040204020203" pitchFamily="34" charset="0"/>
                  <a:ea typeface="+mn-ea"/>
                  <a:cs typeface="Segoe UI Light" panose="020B0502040204020203" pitchFamily="34" charset="0"/>
                </a:rPr>
                <a:t>Rien à signaler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1C80519D-2A07-0F54-4CFF-3C98421279C3}"/>
                </a:ext>
              </a:extLst>
            </p:cNvPr>
            <p:cNvSpPr/>
            <p:nvPr/>
          </p:nvSpPr>
          <p:spPr>
            <a:xfrm>
              <a:off x="3970664" y="3813410"/>
              <a:ext cx="112656" cy="140336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7475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519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9" name="ZoneTexte 84">
            <a:extLst>
              <a:ext uri="{FF2B5EF4-FFF2-40B4-BE49-F238E27FC236}">
                <a16:creationId xmlns:a16="http://schemas.microsoft.com/office/drawing/2014/main" id="{018E32C5-7187-0BED-DD28-087221F913E3}"/>
              </a:ext>
            </a:extLst>
          </p:cNvPr>
          <p:cNvSpPr txBox="1"/>
          <p:nvPr/>
        </p:nvSpPr>
        <p:spPr>
          <a:xfrm>
            <a:off x="2988623" y="2422308"/>
            <a:ext cx="482137" cy="220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15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Commentaires : 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8AF76DE9-3E6D-96F8-B33A-68AD5EB041CA}"/>
              </a:ext>
            </a:extLst>
          </p:cNvPr>
          <p:cNvSpPr/>
          <p:nvPr/>
        </p:nvSpPr>
        <p:spPr>
          <a:xfrm>
            <a:off x="5138805" y="749953"/>
            <a:ext cx="959875" cy="1272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1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C715905E-D464-E3E9-E64A-F35AD53904EF}"/>
              </a:ext>
            </a:extLst>
          </p:cNvPr>
          <p:cNvSpPr txBox="1"/>
          <p:nvPr/>
        </p:nvSpPr>
        <p:spPr>
          <a:xfrm>
            <a:off x="5204912" y="621711"/>
            <a:ext cx="827661" cy="23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6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N° AM Pharmacien d’O</a:t>
            </a:r>
            <a:r>
              <a:rPr kumimoji="0" lang="fr-FR" sz="467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fficine</a:t>
            </a:r>
            <a:r>
              <a:rPr kumimoji="0" lang="fr-FR" sz="46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772696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Rectangle : coins arrondis 85">
            <a:extLst>
              <a:ext uri="{FF2B5EF4-FFF2-40B4-BE49-F238E27FC236}">
                <a16:creationId xmlns:a16="http://schemas.microsoft.com/office/drawing/2014/main" id="{C3569DA9-E2BF-C1C7-7F90-0B03CB96972E}"/>
              </a:ext>
            </a:extLst>
          </p:cNvPr>
          <p:cNvSpPr/>
          <p:nvPr/>
        </p:nvSpPr>
        <p:spPr>
          <a:xfrm>
            <a:off x="2962929" y="1393627"/>
            <a:ext cx="3252564" cy="1633927"/>
          </a:xfrm>
          <a:prstGeom prst="roundRect">
            <a:avLst>
              <a:gd name="adj" fmla="val 4667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692" tIns="23739" rIns="18692" bIns="23739" rtlCol="0" anchor="t"/>
          <a:lstStyle/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415" b="0" i="1" u="none" strike="noStrike" kern="1200" cap="none" spc="0" normalizeH="0" baseline="0" noProof="0">
              <a:ln>
                <a:noFill/>
              </a:ln>
              <a:solidFill>
                <a:srgbClr val="3493AB">
                  <a:lumMod val="75000"/>
                </a:srgbClr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415" b="0" i="1" u="none" strike="noStrike" kern="1200" cap="none" spc="0" normalizeH="0" baseline="0" noProof="0">
                <a:ln>
                  <a:noFill/>
                </a:ln>
                <a:solidFill>
                  <a:srgbClr val="3493AB">
                    <a:lumMod val="75000"/>
                  </a:srgbClr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</a:t>
            </a:r>
          </a:p>
        </p:txBody>
      </p:sp>
      <p:sp>
        <p:nvSpPr>
          <p:cNvPr id="90" name="Rectangle : coins arrondis 89">
            <a:extLst>
              <a:ext uri="{FF2B5EF4-FFF2-40B4-BE49-F238E27FC236}">
                <a16:creationId xmlns:a16="http://schemas.microsoft.com/office/drawing/2014/main" id="{F64D53C9-254F-CC09-B3CF-8DB93DAAA4E4}"/>
              </a:ext>
            </a:extLst>
          </p:cNvPr>
          <p:cNvSpPr/>
          <p:nvPr/>
        </p:nvSpPr>
        <p:spPr>
          <a:xfrm>
            <a:off x="3017461" y="1824353"/>
            <a:ext cx="3093316" cy="11192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6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91" name="ZoneTexte 90">
            <a:extLst>
              <a:ext uri="{FF2B5EF4-FFF2-40B4-BE49-F238E27FC236}">
                <a16:creationId xmlns:a16="http://schemas.microsoft.com/office/drawing/2014/main" id="{72EDDDC9-B7FB-3938-E058-AE6B9E0F6F0E}"/>
              </a:ext>
            </a:extLst>
          </p:cNvPr>
          <p:cNvSpPr txBox="1"/>
          <p:nvPr/>
        </p:nvSpPr>
        <p:spPr>
          <a:xfrm>
            <a:off x="3764220" y="1273410"/>
            <a:ext cx="1527397" cy="158644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19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Description de l’</a:t>
            </a:r>
            <a:r>
              <a:rPr kumimoji="0" lang="fr-FR" sz="519" b="1" i="0" u="none" strike="noStrike" kern="1200" cap="small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evenement</a:t>
            </a:r>
            <a:r>
              <a:rPr kumimoji="0" lang="fr-FR" sz="519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(obligatoire)</a:t>
            </a:r>
          </a:p>
        </p:txBody>
      </p:sp>
      <p:sp>
        <p:nvSpPr>
          <p:cNvPr id="101" name="ZoneTexte 100">
            <a:extLst>
              <a:ext uri="{FF2B5EF4-FFF2-40B4-BE49-F238E27FC236}">
                <a16:creationId xmlns:a16="http://schemas.microsoft.com/office/drawing/2014/main" id="{B487159A-3F43-6E93-7841-9E98BC0F20F8}"/>
              </a:ext>
            </a:extLst>
          </p:cNvPr>
          <p:cNvSpPr txBox="1"/>
          <p:nvPr/>
        </p:nvSpPr>
        <p:spPr>
          <a:xfrm>
            <a:off x="2983063" y="1693154"/>
            <a:ext cx="2491427" cy="1722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19" b="1" i="0" u="none" strike="noStrike" kern="1200" cap="none" spc="0" normalizeH="0" baseline="0" noProof="0" dirty="0">
                <a:ln>
                  <a:noFill/>
                </a:ln>
                <a:solidFill>
                  <a:srgbClr val="EC6414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Commentaires (obligatoire pour préciser la typologie du besoin) :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85F5618B-E367-0C4E-8418-1643C7A4493A}"/>
              </a:ext>
            </a:extLst>
          </p:cNvPr>
          <p:cNvSpPr/>
          <p:nvPr/>
        </p:nvSpPr>
        <p:spPr>
          <a:xfrm>
            <a:off x="3864167" y="3895214"/>
            <a:ext cx="1509735" cy="636767"/>
          </a:xfrm>
          <a:prstGeom prst="rect">
            <a:avLst/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3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C6732FF8-4AF1-3F94-901F-B550D32C60B1}"/>
              </a:ext>
            </a:extLst>
          </p:cNvPr>
          <p:cNvSpPr/>
          <p:nvPr/>
        </p:nvSpPr>
        <p:spPr>
          <a:xfrm>
            <a:off x="4631774" y="3218043"/>
            <a:ext cx="1602432" cy="517410"/>
          </a:xfrm>
          <a:prstGeom prst="rect">
            <a:avLst/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3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4" name="ZoneTexte 93">
            <a:extLst>
              <a:ext uri="{FF2B5EF4-FFF2-40B4-BE49-F238E27FC236}">
                <a16:creationId xmlns:a16="http://schemas.microsoft.com/office/drawing/2014/main" id="{17FB4D44-42C2-2EC0-BCA3-BE780567D867}"/>
              </a:ext>
            </a:extLst>
          </p:cNvPr>
          <p:cNvSpPr txBox="1"/>
          <p:nvPr/>
        </p:nvSpPr>
        <p:spPr>
          <a:xfrm>
            <a:off x="4060441" y="3825649"/>
            <a:ext cx="1104402" cy="80740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19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Equipe hospitalière (obligatoire)</a:t>
            </a:r>
          </a:p>
        </p:txBody>
      </p:sp>
      <p:sp>
        <p:nvSpPr>
          <p:cNvPr id="95" name="ZoneTexte 94">
            <a:extLst>
              <a:ext uri="{FF2B5EF4-FFF2-40B4-BE49-F238E27FC236}">
                <a16:creationId xmlns:a16="http://schemas.microsoft.com/office/drawing/2014/main" id="{80DCE7CA-AB1F-BF10-94EB-70C2FE7D56A8}"/>
              </a:ext>
            </a:extLst>
          </p:cNvPr>
          <p:cNvSpPr txBox="1"/>
          <p:nvPr/>
        </p:nvSpPr>
        <p:spPr>
          <a:xfrm>
            <a:off x="4980786" y="3112298"/>
            <a:ext cx="922220" cy="102779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19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Pharmacie (obligatoire)</a:t>
            </a:r>
          </a:p>
        </p:txBody>
      </p:sp>
      <p:sp>
        <p:nvSpPr>
          <p:cNvPr id="96" name="ZoneTexte 95">
            <a:extLst>
              <a:ext uri="{FF2B5EF4-FFF2-40B4-BE49-F238E27FC236}">
                <a16:creationId xmlns:a16="http://schemas.microsoft.com/office/drawing/2014/main" id="{0075A9D6-4E25-742A-C18F-442990CBE384}"/>
              </a:ext>
            </a:extLst>
          </p:cNvPr>
          <p:cNvSpPr txBox="1"/>
          <p:nvPr/>
        </p:nvSpPr>
        <p:spPr>
          <a:xfrm>
            <a:off x="4619414" y="3244737"/>
            <a:ext cx="942377" cy="156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1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Tampon de l’officine ou contact :  </a:t>
            </a:r>
          </a:p>
        </p:txBody>
      </p:sp>
      <p:sp>
        <p:nvSpPr>
          <p:cNvPr id="97" name="ZoneTexte 96">
            <a:extLst>
              <a:ext uri="{FF2B5EF4-FFF2-40B4-BE49-F238E27FC236}">
                <a16:creationId xmlns:a16="http://schemas.microsoft.com/office/drawing/2014/main" id="{3661211A-05ED-58FE-2D7B-EAED71DC2275}"/>
              </a:ext>
            </a:extLst>
          </p:cNvPr>
          <p:cNvSpPr txBox="1"/>
          <p:nvPr/>
        </p:nvSpPr>
        <p:spPr>
          <a:xfrm>
            <a:off x="3864167" y="4174130"/>
            <a:ext cx="1591408" cy="156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1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Contact</a:t>
            </a:r>
            <a:r>
              <a:rPr kumimoji="0" lang="fr-FR" sz="41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: </a:t>
            </a:r>
          </a:p>
        </p:txBody>
      </p:sp>
      <p:sp>
        <p:nvSpPr>
          <p:cNvPr id="98" name="ZoneTexte 97">
            <a:extLst>
              <a:ext uri="{FF2B5EF4-FFF2-40B4-BE49-F238E27FC236}">
                <a16:creationId xmlns:a16="http://schemas.microsoft.com/office/drawing/2014/main" id="{2A1D2D6A-5EFE-CB4C-7767-D0B8F0D6D236}"/>
              </a:ext>
            </a:extLst>
          </p:cNvPr>
          <p:cNvSpPr txBox="1"/>
          <p:nvPr/>
        </p:nvSpPr>
        <p:spPr>
          <a:xfrm>
            <a:off x="3864167" y="3921908"/>
            <a:ext cx="1591408" cy="156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1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Établissement</a:t>
            </a:r>
            <a:r>
              <a:rPr kumimoji="0" lang="fr-FR" sz="41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: 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4DD976B3-23CA-7CC3-11DC-F12A12AF4B33}"/>
              </a:ext>
            </a:extLst>
          </p:cNvPr>
          <p:cNvSpPr/>
          <p:nvPr/>
        </p:nvSpPr>
        <p:spPr>
          <a:xfrm>
            <a:off x="5178364" y="3401485"/>
            <a:ext cx="827661" cy="1036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1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ZoneTexte 99">
            <a:extLst>
              <a:ext uri="{FF2B5EF4-FFF2-40B4-BE49-F238E27FC236}">
                <a16:creationId xmlns:a16="http://schemas.microsoft.com/office/drawing/2014/main" id="{A588853F-6433-D01F-D0B4-B103CEBE3665}"/>
              </a:ext>
            </a:extLst>
          </p:cNvPr>
          <p:cNvSpPr txBox="1"/>
          <p:nvPr/>
        </p:nvSpPr>
        <p:spPr>
          <a:xfrm>
            <a:off x="4631773" y="3385095"/>
            <a:ext cx="827661" cy="156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1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N° AM Pharmacien : </a:t>
            </a:r>
          </a:p>
        </p:txBody>
      </p:sp>
      <p:sp>
        <p:nvSpPr>
          <p:cNvPr id="103" name="ZoneTexte 102">
            <a:extLst>
              <a:ext uri="{FF2B5EF4-FFF2-40B4-BE49-F238E27FC236}">
                <a16:creationId xmlns:a16="http://schemas.microsoft.com/office/drawing/2014/main" id="{4C226580-E3D1-1D9D-6EBF-E3F5EF345E4C}"/>
              </a:ext>
            </a:extLst>
          </p:cNvPr>
          <p:cNvSpPr txBox="1"/>
          <p:nvPr/>
        </p:nvSpPr>
        <p:spPr>
          <a:xfrm>
            <a:off x="4637286" y="3598393"/>
            <a:ext cx="1591408" cy="156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1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Contact MSSanté : 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EE7E9A88-F2A7-12DC-030C-55244D94DF9F}"/>
              </a:ext>
            </a:extLst>
          </p:cNvPr>
          <p:cNvSpPr/>
          <p:nvPr/>
        </p:nvSpPr>
        <p:spPr>
          <a:xfrm>
            <a:off x="5178364" y="3606588"/>
            <a:ext cx="827661" cy="1036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1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ZoneTexte 84">
            <a:extLst>
              <a:ext uri="{FF2B5EF4-FFF2-40B4-BE49-F238E27FC236}">
                <a16:creationId xmlns:a16="http://schemas.microsoft.com/office/drawing/2014/main" id="{31336C45-3B38-ACE6-7E51-14B10C752264}"/>
              </a:ext>
            </a:extLst>
          </p:cNvPr>
          <p:cNvSpPr txBox="1"/>
          <p:nvPr/>
        </p:nvSpPr>
        <p:spPr>
          <a:xfrm>
            <a:off x="4767248" y="1467473"/>
            <a:ext cx="794543" cy="220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1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Interactions médicamenteuses </a:t>
            </a:r>
          </a:p>
        </p:txBody>
      </p:sp>
      <p:sp>
        <p:nvSpPr>
          <p:cNvPr id="79" name="ZoneTexte 84">
            <a:extLst>
              <a:ext uri="{FF2B5EF4-FFF2-40B4-BE49-F238E27FC236}">
                <a16:creationId xmlns:a16="http://schemas.microsoft.com/office/drawing/2014/main" id="{4B149E8C-FB3C-98BA-A7C5-E20F98554CA9}"/>
              </a:ext>
            </a:extLst>
          </p:cNvPr>
          <p:cNvSpPr txBox="1"/>
          <p:nvPr/>
        </p:nvSpPr>
        <p:spPr>
          <a:xfrm>
            <a:off x="3128778" y="1465521"/>
            <a:ext cx="902924" cy="156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1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Expérience patient </a:t>
            </a:r>
          </a:p>
        </p:txBody>
      </p:sp>
      <p:sp>
        <p:nvSpPr>
          <p:cNvPr id="84" name="ZoneTexte 84">
            <a:extLst>
              <a:ext uri="{FF2B5EF4-FFF2-40B4-BE49-F238E27FC236}">
                <a16:creationId xmlns:a16="http://schemas.microsoft.com/office/drawing/2014/main" id="{40C5C797-7B73-6002-EAFD-1FD0DA98E18C}"/>
              </a:ext>
            </a:extLst>
          </p:cNvPr>
          <p:cNvSpPr txBox="1"/>
          <p:nvPr/>
        </p:nvSpPr>
        <p:spPr>
          <a:xfrm>
            <a:off x="3851383" y="1463721"/>
            <a:ext cx="774309" cy="220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1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Changements thérapeutiques 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C009A707-4558-4559-FDD1-8B29ECF20DAC}"/>
              </a:ext>
            </a:extLst>
          </p:cNvPr>
          <p:cNvSpPr/>
          <p:nvPr/>
        </p:nvSpPr>
        <p:spPr>
          <a:xfrm>
            <a:off x="3782389" y="1483219"/>
            <a:ext cx="82304" cy="7286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1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EF5224F9-5D17-5503-ED45-994F00467865}"/>
              </a:ext>
            </a:extLst>
          </p:cNvPr>
          <p:cNvSpPr/>
          <p:nvPr/>
        </p:nvSpPr>
        <p:spPr>
          <a:xfrm>
            <a:off x="3067944" y="1485020"/>
            <a:ext cx="84961" cy="7286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1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F2BB09B5-AE98-18C6-F1AF-92A83E50C7BD}"/>
              </a:ext>
            </a:extLst>
          </p:cNvPr>
          <p:cNvSpPr/>
          <p:nvPr/>
        </p:nvSpPr>
        <p:spPr>
          <a:xfrm>
            <a:off x="4702624" y="1486971"/>
            <a:ext cx="82304" cy="7286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1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ZoneTexte 84">
            <a:extLst>
              <a:ext uri="{FF2B5EF4-FFF2-40B4-BE49-F238E27FC236}">
                <a16:creationId xmlns:a16="http://schemas.microsoft.com/office/drawing/2014/main" id="{F1F3C13C-B942-8DB9-90B0-7C1D21086607}"/>
              </a:ext>
            </a:extLst>
          </p:cNvPr>
          <p:cNvSpPr txBox="1"/>
          <p:nvPr/>
        </p:nvSpPr>
        <p:spPr>
          <a:xfrm>
            <a:off x="5678785" y="1463721"/>
            <a:ext cx="794543" cy="156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1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Effets indésirables 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93F0AD7A-5D0F-E0B4-CB05-E74C5DF5F9AF}"/>
              </a:ext>
            </a:extLst>
          </p:cNvPr>
          <p:cNvSpPr/>
          <p:nvPr/>
        </p:nvSpPr>
        <p:spPr>
          <a:xfrm>
            <a:off x="5614161" y="1483219"/>
            <a:ext cx="82304" cy="7286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1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ZoneTexte 84">
            <a:extLst>
              <a:ext uri="{FF2B5EF4-FFF2-40B4-BE49-F238E27FC236}">
                <a16:creationId xmlns:a16="http://schemas.microsoft.com/office/drawing/2014/main" id="{B7B350CA-6DCB-AD5C-27ED-419906AA80C4}"/>
              </a:ext>
            </a:extLst>
          </p:cNvPr>
          <p:cNvSpPr txBox="1"/>
          <p:nvPr/>
        </p:nvSpPr>
        <p:spPr>
          <a:xfrm>
            <a:off x="4228420" y="1579616"/>
            <a:ext cx="794543" cy="156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1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Parcours </a:t>
            </a:r>
            <a:r>
              <a:rPr kumimoji="0" lang="fr-FR" sz="415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Onco’Link</a:t>
            </a:r>
            <a:r>
              <a:rPr kumimoji="0" lang="fr-FR" sz="41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45E43C65-AF99-2F12-43FB-00FAEED07F95}"/>
              </a:ext>
            </a:extLst>
          </p:cNvPr>
          <p:cNvSpPr/>
          <p:nvPr/>
        </p:nvSpPr>
        <p:spPr>
          <a:xfrm>
            <a:off x="4163796" y="1599114"/>
            <a:ext cx="82304" cy="7286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1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C28CBE2-E415-DBC6-5BD9-4729AA947C17}"/>
              </a:ext>
            </a:extLst>
          </p:cNvPr>
          <p:cNvSpPr txBox="1"/>
          <p:nvPr/>
        </p:nvSpPr>
        <p:spPr>
          <a:xfrm>
            <a:off x="5414195" y="1597141"/>
            <a:ext cx="794543" cy="156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1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Autres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DAF438D0-4359-2567-D1EA-3520D687A3E8}"/>
              </a:ext>
            </a:extLst>
          </p:cNvPr>
          <p:cNvSpPr/>
          <p:nvPr/>
        </p:nvSpPr>
        <p:spPr>
          <a:xfrm>
            <a:off x="5349571" y="1616639"/>
            <a:ext cx="82304" cy="7286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1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2CED47A-5B96-2055-236C-B17D0CDC7399}"/>
              </a:ext>
            </a:extLst>
          </p:cNvPr>
          <p:cNvSpPr txBox="1"/>
          <p:nvPr/>
        </p:nvSpPr>
        <p:spPr>
          <a:xfrm>
            <a:off x="2946525" y="963537"/>
            <a:ext cx="593972" cy="1801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71" b="0" i="0" u="none" strike="noStrike" kern="12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 suis</a:t>
            </a:r>
          </a:p>
        </p:txBody>
      </p:sp>
      <p:sp>
        <p:nvSpPr>
          <p:cNvPr id="105" name="ZoneTexte 84">
            <a:extLst>
              <a:ext uri="{FF2B5EF4-FFF2-40B4-BE49-F238E27FC236}">
                <a16:creationId xmlns:a16="http://schemas.microsoft.com/office/drawing/2014/main" id="{000101A7-C6A0-0174-A83D-3B44F0C27736}"/>
              </a:ext>
            </a:extLst>
          </p:cNvPr>
          <p:cNvSpPr txBox="1"/>
          <p:nvPr/>
        </p:nvSpPr>
        <p:spPr>
          <a:xfrm>
            <a:off x="3400699" y="987171"/>
            <a:ext cx="902924" cy="156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1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Pharmacien d’officine</a:t>
            </a:r>
          </a:p>
        </p:txBody>
      </p:sp>
      <p:sp>
        <p:nvSpPr>
          <p:cNvPr id="106" name="ZoneTexte 84">
            <a:extLst>
              <a:ext uri="{FF2B5EF4-FFF2-40B4-BE49-F238E27FC236}">
                <a16:creationId xmlns:a16="http://schemas.microsoft.com/office/drawing/2014/main" id="{D196A20B-E767-2DEB-89C1-F13275688C98}"/>
              </a:ext>
            </a:extLst>
          </p:cNvPr>
          <p:cNvSpPr txBox="1"/>
          <p:nvPr/>
        </p:nvSpPr>
        <p:spPr>
          <a:xfrm>
            <a:off x="4819999" y="987171"/>
            <a:ext cx="1727083" cy="156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1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Equipe hospitalière : ………………………………………………………………………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19CA53DE-ED7E-EAD3-CCFB-93C7F7FA01A9}"/>
              </a:ext>
            </a:extLst>
          </p:cNvPr>
          <p:cNvSpPr/>
          <p:nvPr/>
        </p:nvSpPr>
        <p:spPr>
          <a:xfrm>
            <a:off x="4751004" y="1006669"/>
            <a:ext cx="82304" cy="7286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1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9F8BAA34-0B54-03FA-C0D4-9091F755EC3F}"/>
              </a:ext>
            </a:extLst>
          </p:cNvPr>
          <p:cNvSpPr/>
          <p:nvPr/>
        </p:nvSpPr>
        <p:spPr>
          <a:xfrm>
            <a:off x="3339865" y="1006669"/>
            <a:ext cx="84961" cy="7286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1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Rectangle : coins arrondis 108">
            <a:extLst>
              <a:ext uri="{FF2B5EF4-FFF2-40B4-BE49-F238E27FC236}">
                <a16:creationId xmlns:a16="http://schemas.microsoft.com/office/drawing/2014/main" id="{F62AF7D6-E367-2BE3-8A0B-C1887513F64F}"/>
              </a:ext>
            </a:extLst>
          </p:cNvPr>
          <p:cNvSpPr/>
          <p:nvPr/>
        </p:nvSpPr>
        <p:spPr>
          <a:xfrm>
            <a:off x="3700562" y="597322"/>
            <a:ext cx="1902861" cy="250760"/>
          </a:xfrm>
          <a:prstGeom prst="roundRect">
            <a:avLst>
              <a:gd name="adj" fmla="val 5099"/>
            </a:avLst>
          </a:prstGeom>
          <a:solidFill>
            <a:srgbClr val="EAF8FA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692" rIns="18692" rtlCol="0" anchor="ctr"/>
          <a:lstStyle/>
          <a:p>
            <a:pPr marL="89017" marR="0" lvl="0" indent="-89017" algn="just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CA" sz="415" b="1" i="1" u="none" strike="noStrike" kern="1200" cap="none" spc="0" normalizeH="0" baseline="0" noProof="0" dirty="0">
                <a:ln>
                  <a:noFill/>
                </a:ln>
                <a:solidFill>
                  <a:srgbClr val="3493AB">
                    <a:lumMod val="75000"/>
                  </a:srgbClr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Faciliter la transmission d’informations de la ville vers l’hôpital et de l’hôpital vers la ville</a:t>
            </a:r>
            <a:r>
              <a:rPr kumimoji="0" lang="fr-CA" sz="415" b="0" i="1" u="none" strike="noStrike" kern="1200" cap="none" spc="0" normalizeH="0" baseline="0" noProof="0" dirty="0">
                <a:ln>
                  <a:noFill/>
                </a:ln>
                <a:solidFill>
                  <a:srgbClr val="3493AB">
                    <a:lumMod val="75000"/>
                  </a:srgbClr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en dehors des séquences</a:t>
            </a:r>
          </a:p>
        </p:txBody>
      </p:sp>
      <p:sp>
        <p:nvSpPr>
          <p:cNvPr id="110" name="Rectangle : coins arrondis 109">
            <a:extLst>
              <a:ext uri="{FF2B5EF4-FFF2-40B4-BE49-F238E27FC236}">
                <a16:creationId xmlns:a16="http://schemas.microsoft.com/office/drawing/2014/main" id="{BBE99AA6-047D-21E4-CADA-9A25F2DD00B1}"/>
              </a:ext>
            </a:extLst>
          </p:cNvPr>
          <p:cNvSpPr/>
          <p:nvPr/>
        </p:nvSpPr>
        <p:spPr>
          <a:xfrm>
            <a:off x="4789757" y="143852"/>
            <a:ext cx="1374749" cy="340633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27" b="0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Fiche d’</a:t>
            </a:r>
            <a:r>
              <a:rPr kumimoji="0" lang="fr-FR" sz="727" b="0" i="0" u="none" strike="noStrike" kern="1200" cap="small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evenements</a:t>
            </a:r>
            <a:endParaRPr kumimoji="0" lang="fr-FR" sz="727" b="0" i="0" u="none" strike="noStrike" kern="1200" cap="small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AFFEC743-F261-6B97-67C1-6475B658FEBE}"/>
              </a:ext>
            </a:extLst>
          </p:cNvPr>
          <p:cNvSpPr/>
          <p:nvPr/>
        </p:nvSpPr>
        <p:spPr>
          <a:xfrm>
            <a:off x="3758495" y="143852"/>
            <a:ext cx="827041" cy="34063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19" b="1" i="0" u="none" strike="noStrike" kern="1200" cap="small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logo du site: </a:t>
            </a:r>
          </a:p>
        </p:txBody>
      </p:sp>
      <p:pic>
        <p:nvPicPr>
          <p:cNvPr id="113" name="Image 112">
            <a:extLst>
              <a:ext uri="{FF2B5EF4-FFF2-40B4-BE49-F238E27FC236}">
                <a16:creationId xmlns:a16="http://schemas.microsoft.com/office/drawing/2014/main" id="{0A06CE18-6DC6-12F1-FF16-38A48DD2D6F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54" b="19417"/>
          <a:stretch/>
        </p:blipFill>
        <p:spPr>
          <a:xfrm>
            <a:off x="2875685" y="28446"/>
            <a:ext cx="876140" cy="535567"/>
          </a:xfrm>
          <a:prstGeom prst="rect">
            <a:avLst/>
          </a:prstGeom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39DC6CF7-ED9E-5221-F57D-9959CEB3ACFC}"/>
              </a:ext>
            </a:extLst>
          </p:cNvPr>
          <p:cNvSpPr txBox="1"/>
          <p:nvPr/>
        </p:nvSpPr>
        <p:spPr>
          <a:xfrm>
            <a:off x="3354161" y="1594176"/>
            <a:ext cx="794543" cy="156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1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Interruption de traitements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5F5609C-E99C-DB89-2FDF-4EA93C35839F}"/>
              </a:ext>
            </a:extLst>
          </p:cNvPr>
          <p:cNvSpPr/>
          <p:nvPr/>
        </p:nvSpPr>
        <p:spPr>
          <a:xfrm>
            <a:off x="3289537" y="1613675"/>
            <a:ext cx="82304" cy="7286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1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ZoneTexte 84">
            <a:extLst>
              <a:ext uri="{FF2B5EF4-FFF2-40B4-BE49-F238E27FC236}">
                <a16:creationId xmlns:a16="http://schemas.microsoft.com/office/drawing/2014/main" id="{18FE052A-789D-CEA7-C50C-BA8A31FAFEA6}"/>
              </a:ext>
            </a:extLst>
          </p:cNvPr>
          <p:cNvSpPr txBox="1"/>
          <p:nvPr/>
        </p:nvSpPr>
        <p:spPr>
          <a:xfrm>
            <a:off x="4122784" y="987171"/>
            <a:ext cx="902924" cy="156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1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Médecin traitant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8C89879-830C-91B6-76DF-41C09926F0FF}"/>
              </a:ext>
            </a:extLst>
          </p:cNvPr>
          <p:cNvSpPr/>
          <p:nvPr/>
        </p:nvSpPr>
        <p:spPr>
          <a:xfrm>
            <a:off x="4061950" y="1006669"/>
            <a:ext cx="84961" cy="7286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1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3B57B8A-610C-13F5-C7C3-E613FB7323F0}"/>
              </a:ext>
            </a:extLst>
          </p:cNvPr>
          <p:cNvSpPr/>
          <p:nvPr/>
        </p:nvSpPr>
        <p:spPr>
          <a:xfrm>
            <a:off x="2899346" y="3216477"/>
            <a:ext cx="1602432" cy="517410"/>
          </a:xfrm>
          <a:prstGeom prst="rect">
            <a:avLst/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3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34D0F4A3-256E-3372-4ABB-3187C3024BD2}"/>
              </a:ext>
            </a:extLst>
          </p:cNvPr>
          <p:cNvSpPr txBox="1"/>
          <p:nvPr/>
        </p:nvSpPr>
        <p:spPr>
          <a:xfrm>
            <a:off x="3249795" y="3126932"/>
            <a:ext cx="1050779" cy="102779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19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Médecin traitant (obligatoire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AEFC813-1F86-0471-7897-415312C67044}"/>
              </a:ext>
            </a:extLst>
          </p:cNvPr>
          <p:cNvSpPr/>
          <p:nvPr/>
        </p:nvSpPr>
        <p:spPr>
          <a:xfrm>
            <a:off x="3445936" y="3332475"/>
            <a:ext cx="827661" cy="1036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1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05A3ED70-29C2-5DA0-B8B3-FB8D7DB81EBE}"/>
              </a:ext>
            </a:extLst>
          </p:cNvPr>
          <p:cNvSpPr txBox="1"/>
          <p:nvPr/>
        </p:nvSpPr>
        <p:spPr>
          <a:xfrm>
            <a:off x="2899345" y="3316085"/>
            <a:ext cx="827661" cy="156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1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N° AM Médecin : 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356C5304-1F75-3183-2D68-8840AA651A74}"/>
              </a:ext>
            </a:extLst>
          </p:cNvPr>
          <p:cNvSpPr txBox="1"/>
          <p:nvPr/>
        </p:nvSpPr>
        <p:spPr>
          <a:xfrm>
            <a:off x="2904858" y="3575809"/>
            <a:ext cx="1591408" cy="156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1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Contact MSSanté : 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F1F4464-ABCB-A6DB-F143-EB8635F36DDB}"/>
              </a:ext>
            </a:extLst>
          </p:cNvPr>
          <p:cNvSpPr/>
          <p:nvPr/>
        </p:nvSpPr>
        <p:spPr>
          <a:xfrm>
            <a:off x="3445936" y="3584004"/>
            <a:ext cx="827661" cy="1036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1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200074B1-BA34-A4F5-C9FE-FA50613F36DB}"/>
              </a:ext>
            </a:extLst>
          </p:cNvPr>
          <p:cNvSpPr/>
          <p:nvPr/>
        </p:nvSpPr>
        <p:spPr>
          <a:xfrm>
            <a:off x="4294577" y="3956796"/>
            <a:ext cx="1025868" cy="1379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1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D099566D-CEA3-BAAC-49B2-D7CE9AA16F8A}"/>
              </a:ext>
            </a:extLst>
          </p:cNvPr>
          <p:cNvSpPr/>
          <p:nvPr/>
        </p:nvSpPr>
        <p:spPr>
          <a:xfrm>
            <a:off x="4300574" y="4242907"/>
            <a:ext cx="1019871" cy="1325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74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1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78830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500400" y="1145263"/>
            <a:ext cx="8139540" cy="3044580"/>
          </a:xfrm>
        </p:spPr>
        <p:txBody>
          <a:bodyPr/>
          <a:lstStyle/>
          <a:p>
            <a:r>
              <a:rPr lang="fr-FR" sz="1400" dirty="0" smtClean="0"/>
              <a:t>Objectif d’inclusion: 460 patients sur 2 ans</a:t>
            </a:r>
          </a:p>
          <a:p>
            <a:endParaRPr lang="fr-FR" sz="1400" dirty="0"/>
          </a:p>
          <a:p>
            <a:r>
              <a:rPr lang="fr-FR" sz="1400" dirty="0" smtClean="0"/>
              <a:t>1</a:t>
            </a:r>
            <a:r>
              <a:rPr lang="fr-FR" sz="1400" baseline="30000" dirty="0" smtClean="0"/>
              <a:t>ère</a:t>
            </a:r>
            <a:r>
              <a:rPr lang="fr-FR" sz="1400" dirty="0" smtClean="0"/>
              <a:t> </a:t>
            </a:r>
            <a:r>
              <a:rPr lang="fr-FR" sz="1400" dirty="0"/>
              <a:t>inclusion le 07/12/2022</a:t>
            </a:r>
          </a:p>
          <a:p>
            <a:endParaRPr lang="fr-FR" sz="1400" dirty="0"/>
          </a:p>
          <a:p>
            <a:r>
              <a:rPr lang="fr-FR" sz="1400" dirty="0"/>
              <a:t>Au total : 37 </a:t>
            </a:r>
            <a:r>
              <a:rPr lang="fr-FR" sz="1400" dirty="0" smtClean="0"/>
              <a:t>patients inclus dans </a:t>
            </a:r>
            <a:r>
              <a:rPr lang="fr-FR" sz="1400" dirty="0" smtClean="0"/>
              <a:t>l’expérimentation </a:t>
            </a:r>
            <a:r>
              <a:rPr lang="fr-FR" sz="1400" dirty="0" err="1" smtClean="0"/>
              <a:t>Onco’link</a:t>
            </a:r>
            <a:r>
              <a:rPr lang="fr-FR" sz="1400" dirty="0" smtClean="0"/>
              <a:t> </a:t>
            </a:r>
            <a:r>
              <a:rPr lang="fr-FR" sz="1400" dirty="0"/>
              <a:t>au 26/05/2023</a:t>
            </a:r>
          </a:p>
          <a:p>
            <a:r>
              <a:rPr lang="fr-FR" sz="1400" dirty="0" smtClean="0"/>
              <a:t>22 </a:t>
            </a:r>
            <a:r>
              <a:rPr lang="fr-FR" sz="1400" dirty="0"/>
              <a:t>pharmacies </a:t>
            </a:r>
            <a:r>
              <a:rPr lang="fr-FR" sz="1400" dirty="0" smtClean="0"/>
              <a:t>d’officine incluses</a:t>
            </a:r>
            <a:endParaRPr lang="fr-FR" sz="1400" dirty="0"/>
          </a:p>
          <a:p>
            <a:r>
              <a:rPr lang="fr-FR" sz="1400" dirty="0"/>
              <a:t>1 traitement combiné</a:t>
            </a:r>
          </a:p>
          <a:p>
            <a:r>
              <a:rPr lang="fr-FR" sz="1400" dirty="0"/>
              <a:t>8 </a:t>
            </a:r>
            <a:r>
              <a:rPr lang="fr-FR" sz="1400" dirty="0" smtClean="0"/>
              <a:t>chimiothérapies </a:t>
            </a:r>
            <a:r>
              <a:rPr lang="fr-FR" sz="1400" dirty="0"/>
              <a:t>+/- thérapie ciblée</a:t>
            </a:r>
          </a:p>
          <a:p>
            <a:r>
              <a:rPr lang="fr-FR" sz="1400" dirty="0"/>
              <a:t>29 thérapies ciblées +/- </a:t>
            </a:r>
            <a:r>
              <a:rPr lang="fr-FR" sz="1400" dirty="0" smtClean="0"/>
              <a:t>hormonothérapie</a:t>
            </a:r>
            <a:endParaRPr lang="fr-FR" sz="1400" dirty="0"/>
          </a:p>
          <a:p>
            <a:endParaRPr lang="fr-FR" sz="1400" dirty="0"/>
          </a:p>
          <a:p>
            <a:r>
              <a:rPr lang="fr-FR" sz="1400" dirty="0"/>
              <a:t>Pour le moment, uniquement des suivis </a:t>
            </a:r>
            <a:r>
              <a:rPr lang="fr-FR" sz="1400" dirty="0" smtClean="0"/>
              <a:t>téléphoniques</a:t>
            </a:r>
          </a:p>
          <a:p>
            <a:r>
              <a:rPr lang="fr-FR" sz="1400" dirty="0"/>
              <a:t>1 personne dédiée à la saisie des </a:t>
            </a:r>
            <a:r>
              <a:rPr lang="fr-FR" sz="1400" dirty="0" smtClean="0"/>
              <a:t>données, </a:t>
            </a:r>
            <a:r>
              <a:rPr lang="fr-FR" sz="1400" dirty="0"/>
              <a:t>et codage pour la </a:t>
            </a:r>
            <a:r>
              <a:rPr lang="fr-FR" sz="1400" dirty="0" smtClean="0"/>
              <a:t>facturation</a:t>
            </a:r>
            <a:endParaRPr lang="fr-FR" sz="1400" dirty="0"/>
          </a:p>
          <a:p>
            <a:endParaRPr lang="fr-FR" sz="140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DF6494-144D-3A4D-B02E-AA4496EA0EEB}" type="datetime1">
              <a:rPr lang="fr-FR" smtClean="0"/>
              <a:pPr/>
              <a:t>05/06/2023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Titre du document</a:t>
            </a:r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Expérience </a:t>
            </a:r>
            <a:r>
              <a:rPr lang="fr-FR" dirty="0" err="1" smtClean="0"/>
              <a:t>Onco’link</a:t>
            </a:r>
            <a:r>
              <a:rPr lang="fr-FR" dirty="0" smtClean="0"/>
              <a:t> au CFB</a:t>
            </a:r>
            <a:endParaRPr lang="fr-FR" dirty="0"/>
          </a:p>
        </p:txBody>
      </p:sp>
      <p:graphicFrame>
        <p:nvGraphicFramePr>
          <p:cNvPr id="6" name="Graphique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6687952"/>
              </p:ext>
            </p:extLst>
          </p:nvPr>
        </p:nvGraphicFramePr>
        <p:xfrm>
          <a:off x="4205683" y="2586988"/>
          <a:ext cx="3355460" cy="14300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134342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501843" y="1053137"/>
            <a:ext cx="8139540" cy="3229271"/>
          </a:xfrm>
        </p:spPr>
        <p:txBody>
          <a:bodyPr/>
          <a:lstStyle/>
          <a:p>
            <a:r>
              <a:rPr lang="fr-FR" b="1" dirty="0" smtClean="0"/>
              <a:t>Au sein du CFB</a:t>
            </a:r>
            <a:r>
              <a:rPr lang="fr-FR" dirty="0" smtClean="0"/>
              <a:t>:</a:t>
            </a:r>
          </a:p>
          <a:p>
            <a:r>
              <a:rPr lang="fr-FR" dirty="0" smtClean="0"/>
              <a:t>Augmentation </a:t>
            </a:r>
            <a:r>
              <a:rPr lang="fr-FR" dirty="0"/>
              <a:t>du suivi téléphonique à la fois sur séquence 1 et 2</a:t>
            </a:r>
          </a:p>
          <a:p>
            <a:pPr marL="0" indent="0">
              <a:buNone/>
            </a:pPr>
            <a:r>
              <a:rPr lang="fr-FR" dirty="0"/>
              <a:t>-&gt; charge de travail supplémentaire pour les IDEC</a:t>
            </a:r>
          </a:p>
          <a:p>
            <a:endParaRPr lang="fr-FR" dirty="0" smtClean="0"/>
          </a:p>
          <a:p>
            <a:r>
              <a:rPr lang="fr-FR" b="1" dirty="0" smtClean="0"/>
              <a:t>Avec les professionnels de ville</a:t>
            </a:r>
            <a:r>
              <a:rPr lang="fr-FR" dirty="0" smtClean="0"/>
              <a:t>:</a:t>
            </a:r>
          </a:p>
          <a:p>
            <a:r>
              <a:rPr lang="fr-FR" dirty="0" smtClean="0"/>
              <a:t>Pharmacies </a:t>
            </a:r>
            <a:r>
              <a:rPr lang="fr-FR" dirty="0"/>
              <a:t>d’officine non </a:t>
            </a:r>
            <a:r>
              <a:rPr lang="fr-FR" dirty="0" smtClean="0"/>
              <a:t>informées </a:t>
            </a:r>
            <a:r>
              <a:rPr lang="fr-FR" dirty="0"/>
              <a:t>de l’expérimentation </a:t>
            </a:r>
            <a:r>
              <a:rPr lang="fr-FR" dirty="0" err="1" smtClean="0"/>
              <a:t>Onco’link</a:t>
            </a:r>
            <a:endParaRPr lang="fr-FR" dirty="0"/>
          </a:p>
          <a:p>
            <a:r>
              <a:rPr lang="fr-FR" dirty="0" smtClean="0"/>
              <a:t>Si </a:t>
            </a:r>
            <a:r>
              <a:rPr lang="fr-FR" dirty="0"/>
              <a:t>acceptation de participer : Faible retour des </a:t>
            </a:r>
            <a:r>
              <a:rPr lang="fr-FR" dirty="0" smtClean="0"/>
              <a:t>pharmacies </a:t>
            </a:r>
            <a:r>
              <a:rPr lang="fr-FR" dirty="0"/>
              <a:t>d’officine pour les CR de suivi de </a:t>
            </a:r>
            <a:r>
              <a:rPr lang="fr-FR" dirty="0" smtClean="0"/>
              <a:t>dispensation – Relances quasi-systématiques pour récupération des </a:t>
            </a:r>
            <a:r>
              <a:rPr lang="fr-FR" dirty="0" smtClean="0"/>
              <a:t>CR</a:t>
            </a:r>
            <a:endParaRPr lang="fr-FR" dirty="0"/>
          </a:p>
          <a:p>
            <a:r>
              <a:rPr lang="fr-FR" dirty="0" smtClean="0"/>
              <a:t>Facturation: pour la rémunération des pharmaciens d’officine : nécessité du numéro AM ( aujourd’hui : 8 pharmacies en attente</a:t>
            </a:r>
            <a:r>
              <a:rPr lang="fr-FR" dirty="0" smtClean="0"/>
              <a:t>)</a:t>
            </a:r>
          </a:p>
          <a:p>
            <a:r>
              <a:rPr lang="fr-FR" dirty="0" smtClean="0"/>
              <a:t>Médecins </a:t>
            </a:r>
            <a:r>
              <a:rPr lang="fr-FR" dirty="0"/>
              <a:t>traitants non sollicités </a:t>
            </a:r>
          </a:p>
          <a:p>
            <a:endParaRPr lang="fr-FR" dirty="0" smtClean="0"/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DF6494-144D-3A4D-B02E-AA4496EA0EEB}" type="datetime1">
              <a:rPr lang="fr-FR" smtClean="0"/>
              <a:pPr/>
              <a:t>05/06/2023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Titre du document</a:t>
            </a:r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Difficultés rencontrées</a:t>
            </a:r>
          </a:p>
        </p:txBody>
      </p:sp>
    </p:spTree>
    <p:extLst>
      <p:ext uri="{BB962C8B-B14F-4D97-AF65-F5344CB8AC3E}">
        <p14:creationId xmlns:p14="http://schemas.microsoft.com/office/powerpoint/2010/main" val="6462523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DF6494-144D-3A4D-B02E-AA4496EA0EEB}" type="datetime1">
              <a:rPr lang="fr-FR" smtClean="0"/>
              <a:pPr/>
              <a:t>05/06/2023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Titre du document</a:t>
            </a:r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Outils numériques d’aide à la coordination</a:t>
            </a:r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9F450AC-93C6-FD43-9A85-827C5FA5915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406" y="1756997"/>
            <a:ext cx="921782" cy="23942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5FF587A-D4AA-BD4F-8426-EEB7D89EDCBF}"/>
              </a:ext>
            </a:extLst>
          </p:cNvPr>
          <p:cNvSpPr/>
          <p:nvPr/>
        </p:nvSpPr>
        <p:spPr>
          <a:xfrm>
            <a:off x="3613899" y="2140833"/>
            <a:ext cx="561662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1D73FD"/>
                </a:solidFill>
                <a:effectLst/>
                <a:uLnTx/>
                <a:uFillTx/>
                <a:latin typeface="Proxima Nova Semibold" panose="02000506030000020004" pitchFamily="2" charset="77"/>
                <a:ea typeface="+mn-ea"/>
                <a:cs typeface="+mn-cs"/>
              </a:rPr>
              <a:t>Bimedoc vous permet de collaborer simplement avec l’équipe de soins du patient.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B23DC36-8122-B145-B8CC-2FA2A26787D3}"/>
              </a:ext>
            </a:extLst>
          </p:cNvPr>
          <p:cNvSpPr/>
          <p:nvPr/>
        </p:nvSpPr>
        <p:spPr>
          <a:xfrm>
            <a:off x="3700698" y="2671082"/>
            <a:ext cx="561662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000" dirty="0">
                <a:solidFill>
                  <a:prstClr val="black"/>
                </a:solidFill>
              </a:rPr>
              <a:t>✅ 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1D73FD"/>
                </a:solidFill>
                <a:effectLst/>
                <a:uLnTx/>
                <a:uFillTx/>
                <a:ea typeface="+mn-ea"/>
                <a:cs typeface="+mn-cs"/>
              </a:rPr>
              <a:t>Adressage facilité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des patients polymédiquées au dispositif d’appui hospitalier le plus proche</a:t>
            </a:r>
          </a:p>
          <a:p>
            <a:pPr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>
              <a:defRPr/>
            </a:pPr>
            <a:r>
              <a:rPr lang="fr-FR" sz="1000" dirty="0">
                <a:solidFill>
                  <a:prstClr val="black"/>
                </a:solidFill>
              </a:rPr>
              <a:t>✅ </a:t>
            </a:r>
            <a:r>
              <a:rPr lang="fr-FR" sz="1000" b="1" dirty="0">
                <a:solidFill>
                  <a:srgbClr val="1D73FD"/>
                </a:solidFill>
              </a:rPr>
              <a:t>Elaboration</a:t>
            </a:r>
            <a:r>
              <a:rPr lang="fr-FR" sz="1000" dirty="0">
                <a:solidFill>
                  <a:prstClr val="black"/>
                </a:solidFill>
              </a:rPr>
              <a:t> conjointe du plan pharmaceutique personnalisé et de coordination en santé du patient</a:t>
            </a:r>
          </a:p>
          <a:p>
            <a:pPr>
              <a:defRPr/>
            </a:pPr>
            <a:endParaRPr lang="fr-FR" sz="10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fr-FR" sz="1000" dirty="0">
                <a:solidFill>
                  <a:prstClr val="black"/>
                </a:solidFill>
              </a:rPr>
              <a:t>✅ </a:t>
            </a:r>
            <a:r>
              <a:rPr lang="fr-FR" sz="1000" b="1" dirty="0">
                <a:solidFill>
                  <a:srgbClr val="1D73FD"/>
                </a:solidFill>
              </a:rPr>
              <a:t>La collaboration médicale valorisée</a:t>
            </a:r>
            <a:r>
              <a:rPr lang="fr-FR" sz="1000" dirty="0">
                <a:solidFill>
                  <a:srgbClr val="1D73FD"/>
                </a:solidFill>
              </a:rPr>
              <a:t>  </a:t>
            </a:r>
            <a:r>
              <a:rPr lang="fr-FR" sz="1000" dirty="0">
                <a:solidFill>
                  <a:prstClr val="black"/>
                </a:solidFill>
              </a:rPr>
              <a:t>par l’accès à une rémunération pour la participation à une</a:t>
            </a:r>
          </a:p>
          <a:p>
            <a:pPr>
              <a:defRPr/>
            </a:pPr>
            <a:r>
              <a:rPr lang="fr-FR" sz="1000" dirty="0">
                <a:solidFill>
                  <a:prstClr val="black"/>
                </a:solidFill>
              </a:rPr>
              <a:t>       collaboration pluriprofessionnelle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258" y="1148726"/>
            <a:ext cx="1523628" cy="368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258" y="1677518"/>
            <a:ext cx="2758254" cy="108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0187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Dispositif </a:t>
            </a:r>
            <a:r>
              <a:rPr lang="fr-FR" dirty="0" smtClean="0"/>
              <a:t>ambitieux mais important pour la qualité de la prise en charge de nos patients </a:t>
            </a:r>
          </a:p>
          <a:p>
            <a:r>
              <a:rPr lang="fr-FR" dirty="0" smtClean="0"/>
              <a:t>Importance de la coordination du parcours patient </a:t>
            </a:r>
          </a:p>
          <a:p>
            <a:r>
              <a:rPr lang="fr-FR" dirty="0" smtClean="0"/>
              <a:t>Nécessité d’une implication de tous les acteurs de santé 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DF6494-144D-3A4D-B02E-AA4496EA0EEB}" type="datetime1">
              <a:rPr lang="fr-FR" smtClean="0"/>
              <a:pPr/>
              <a:t>05/06/2023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Titre du document</a:t>
            </a:r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En Conclusion 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9739" y="2827418"/>
            <a:ext cx="1664352" cy="1115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93906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heme/theme1.xml><?xml version="1.0" encoding="utf-8"?>
<a:theme xmlns:a="http://schemas.openxmlformats.org/drawingml/2006/main" name="Thème Office">
  <a:themeElements>
    <a:clrScheme name="BACLESSE">
      <a:dk1>
        <a:srgbClr val="002447"/>
      </a:dk1>
      <a:lt1>
        <a:srgbClr val="FEFFFE"/>
      </a:lt1>
      <a:dk2>
        <a:srgbClr val="39B6AB"/>
      </a:dk2>
      <a:lt2>
        <a:srgbClr val="006986"/>
      </a:lt2>
      <a:accent1>
        <a:srgbClr val="D51E4A"/>
      </a:accent1>
      <a:accent2>
        <a:srgbClr val="E36736"/>
      </a:accent2>
      <a:accent3>
        <a:srgbClr val="EE9F3E"/>
      </a:accent3>
      <a:accent4>
        <a:srgbClr val="3B4586"/>
      </a:accent4>
      <a:accent5>
        <a:srgbClr val="B5A8C4"/>
      </a:accent5>
      <a:accent6>
        <a:srgbClr val="DF6299"/>
      </a:accent6>
      <a:hlink>
        <a:srgbClr val="FEFFFE"/>
      </a:hlink>
      <a:folHlink>
        <a:srgbClr val="D9D5D8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lIns="0" tIns="0" rIns="0" bIns="0"/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GABARIT PPT- CENTRE-BACLESSE-BASE-2" id="{837A4271-CA73-154B-9B0A-A26997E2DFC5}" vid="{36611D0E-1452-1147-8EC6-A23A95018DC4}"/>
    </a:ext>
  </a:extLst>
</a:theme>
</file>

<file path=ppt/theme/theme2.xml><?xml version="1.0" encoding="utf-8"?>
<a:theme xmlns:a="http://schemas.openxmlformats.org/drawingml/2006/main" name="2_Govhe art 51">
  <a:themeElements>
    <a:clrScheme name="Article 5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C6414"/>
      </a:accent1>
      <a:accent2>
        <a:srgbClr val="2FACBC"/>
      </a:accent2>
      <a:accent3>
        <a:srgbClr val="246C94"/>
      </a:accent3>
      <a:accent4>
        <a:srgbClr val="3493AB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ovhe art 51" id="{3AAABEBD-FFB9-41BD-9439-E3AB86E38A1D}" vid="{5BB240E9-23B6-408A-971E-EC7C9D7BC5C7}"/>
    </a:ext>
  </a:extLst>
</a:theme>
</file>

<file path=ppt/theme/theme3.xml><?xml version="1.0" encoding="utf-8"?>
<a:theme xmlns:a="http://schemas.openxmlformats.org/drawingml/2006/main" name="3_Govhe art 51">
  <a:themeElements>
    <a:clrScheme name="Article 5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C6414"/>
      </a:accent1>
      <a:accent2>
        <a:srgbClr val="2FACBC"/>
      </a:accent2>
      <a:accent3>
        <a:srgbClr val="246C94"/>
      </a:accent3>
      <a:accent4>
        <a:srgbClr val="3493AB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ovhe art 51" id="{3AAABEBD-FFB9-41BD-9439-E3AB86E38A1D}" vid="{5BB240E9-23B6-408A-971E-EC7C9D7BC5C7}"/>
    </a:ext>
  </a:extLst>
</a:theme>
</file>

<file path=ppt/theme/theme4.xml><?xml version="1.0" encoding="utf-8"?>
<a:theme xmlns:a="http://schemas.openxmlformats.org/drawingml/2006/main" name="4_Govhe art 51">
  <a:themeElements>
    <a:clrScheme name="Article 5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C6414"/>
      </a:accent1>
      <a:accent2>
        <a:srgbClr val="2FACBC"/>
      </a:accent2>
      <a:accent3>
        <a:srgbClr val="246C94"/>
      </a:accent3>
      <a:accent4>
        <a:srgbClr val="3493AB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ovhe art 51" id="{3AAABEBD-FFB9-41BD-9439-E3AB86E38A1D}" vid="{5BB240E9-23B6-408A-971E-EC7C9D7BC5C7}"/>
    </a:ext>
  </a:extLst>
</a:theme>
</file>

<file path=ppt/theme/theme5.xml><?xml version="1.0" encoding="utf-8"?>
<a:theme xmlns:a="http://schemas.openxmlformats.org/drawingml/2006/main" name="Govhe art 51">
  <a:themeElements>
    <a:clrScheme name="Article 5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C6414"/>
      </a:accent1>
      <a:accent2>
        <a:srgbClr val="2FACBC"/>
      </a:accent2>
      <a:accent3>
        <a:srgbClr val="246C94"/>
      </a:accent3>
      <a:accent4>
        <a:srgbClr val="3493AB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ovhe art 51" id="{3AAABEBD-FFB9-41BD-9439-E3AB86E38A1D}" vid="{5BB240E9-23B6-408A-971E-EC7C9D7BC5C7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Thème Office</Template>
  <TotalTime>651</TotalTime>
  <Words>3221</Words>
  <Application>Microsoft Office PowerPoint</Application>
  <PresentationFormat>Affichage à l'écran (16:9)</PresentationFormat>
  <Paragraphs>637</Paragraphs>
  <Slides>27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27</vt:i4>
      </vt:variant>
    </vt:vector>
  </HeadingPairs>
  <TitlesOfParts>
    <vt:vector size="43" baseType="lpstr">
      <vt:lpstr>Arial</vt:lpstr>
      <vt:lpstr>Calibri</vt:lpstr>
      <vt:lpstr>Calibri Light</vt:lpstr>
      <vt:lpstr>GeosansLight</vt:lpstr>
      <vt:lpstr>Proxima Nova Semibold</vt:lpstr>
      <vt:lpstr>Segoe UI</vt:lpstr>
      <vt:lpstr>Segoe UI Black</vt:lpstr>
      <vt:lpstr>Segoe UI Historic</vt:lpstr>
      <vt:lpstr>Segoe UI Light</vt:lpstr>
      <vt:lpstr>Segoe UI Semibold</vt:lpstr>
      <vt:lpstr>Wingdings</vt:lpstr>
      <vt:lpstr>Thème Office</vt:lpstr>
      <vt:lpstr>2_Govhe art 51</vt:lpstr>
      <vt:lpstr>3_Govhe art 51</vt:lpstr>
      <vt:lpstr>4_Govhe art 51</vt:lpstr>
      <vt:lpstr>Govhe art 51</vt:lpstr>
      <vt:lpstr> Parcours des patients sous chimiothérapies orales  Expérimentation nationale Onco’Link </vt:lpstr>
      <vt:lpstr>Chimiothérapie orale </vt:lpstr>
      <vt:lpstr>Chimiothérapie orale : prise en charge hors les murs </vt:lpstr>
      <vt:lpstr>Chimiothérapie orale </vt:lpstr>
      <vt:lpstr>Thérapie orale : Expérimentation Onco’LinK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Onco’Link  : Financement </vt:lpstr>
      <vt:lpstr>Expérience du Centre François Baclesse</vt:lpstr>
      <vt:lpstr>Parcours patient sous thérapie orale</vt:lpstr>
      <vt:lpstr>Consultation de primo-prescription</vt:lpstr>
      <vt:lpstr>Mise en place de Onco’link</vt:lpstr>
      <vt:lpstr>Présentation PowerPoint</vt:lpstr>
      <vt:lpstr>Quels changements pour les pharmaciens d’officine ? </vt:lpstr>
      <vt:lpstr>Présentation PowerPoint</vt:lpstr>
      <vt:lpstr>Présentation PowerPoint</vt:lpstr>
      <vt:lpstr>Présentation PowerPoint</vt:lpstr>
      <vt:lpstr>Présentation PowerPoint</vt:lpstr>
      <vt:lpstr>Expérience Onco’link au CFB</vt:lpstr>
      <vt:lpstr>Difficultés rencontrées</vt:lpstr>
      <vt:lpstr>Outils numériques d’aide à la coordination</vt:lpstr>
      <vt:lpstr>En Conclusion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LAURE FRANCOISE</dc:creator>
  <cp:lastModifiedBy>Dr Adeline MOREL</cp:lastModifiedBy>
  <cp:revision>72</cp:revision>
  <dcterms:created xsi:type="dcterms:W3CDTF">2022-03-03T13:07:24Z</dcterms:created>
  <dcterms:modified xsi:type="dcterms:W3CDTF">2023-06-05T17:32:45Z</dcterms:modified>
</cp:coreProperties>
</file>