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2" r:id="rId2"/>
  </p:sldMasterIdLst>
  <p:notesMasterIdLst>
    <p:notesMasterId r:id="rId5"/>
  </p:notesMasterIdLst>
  <p:sldIdLst>
    <p:sldId id="400" r:id="rId3"/>
    <p:sldId id="407" r:id="rId4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FF3D4E-D812-E4BA-B742-B96080603F2E}" name="Louis HAROU" initials="LH" userId="0dfd38b74f323ed9" providerId="Windows Live"/>
  <p188:author id="{BEFD185A-DB10-FF7B-A295-2B46E21DDFED}" name="Mariana Beija" initials="MB" userId="d2d5e5bf869fdace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erry Chanet" initials="TC" lastIdx="2" clrIdx="0">
    <p:extLst>
      <p:ext uri="{19B8F6BF-5375-455C-9EA6-DF929625EA0E}">
        <p15:presenceInfo xmlns:p15="http://schemas.microsoft.com/office/powerpoint/2012/main" userId="13e9b4bf70967e35" providerId="Windows Live"/>
      </p:ext>
    </p:extLst>
  </p:cmAuthor>
  <p:cmAuthor id="2" name="CELINE BRUELLE" initials="CB" lastIdx="18" clrIdx="1">
    <p:extLst>
      <p:ext uri="{19B8F6BF-5375-455C-9EA6-DF929625EA0E}">
        <p15:presenceInfo xmlns:p15="http://schemas.microsoft.com/office/powerpoint/2012/main" userId="75d133438cc983d5" providerId="Windows Live"/>
      </p:ext>
    </p:extLst>
  </p:cmAuthor>
  <p:cmAuthor id="3" name="Marianne Haddad" initials="MH" lastIdx="3" clrIdx="2">
    <p:extLst>
      <p:ext uri="{19B8F6BF-5375-455C-9EA6-DF929625EA0E}">
        <p15:presenceInfo xmlns:p15="http://schemas.microsoft.com/office/powerpoint/2012/main" userId="818231a81fced73f" providerId="Windows Live"/>
      </p:ext>
    </p:extLst>
  </p:cmAuthor>
  <p:cmAuthor id="4" name="Nathalie CREGUT" initials="NC" lastIdx="1" clrIdx="3">
    <p:extLst>
      <p:ext uri="{19B8F6BF-5375-455C-9EA6-DF929625EA0E}">
        <p15:presenceInfo xmlns:p15="http://schemas.microsoft.com/office/powerpoint/2012/main" userId="136a10c6e2da593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3ED"/>
    <a:srgbClr val="EAF8FA"/>
    <a:srgbClr val="D3F0F4"/>
    <a:srgbClr val="FFEEEA"/>
    <a:srgbClr val="324A5E"/>
    <a:srgbClr val="86A917"/>
    <a:srgbClr val="F6BA92"/>
    <a:srgbClr val="622D09"/>
    <a:srgbClr val="805E3C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65CB60-B831-41B1-8D03-4FF358B17E25}" v="372" dt="2022-06-08T12:21:00.0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317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 HAROU" userId="0dfd38b74f323ed9" providerId="LiveId" clId="{3DC76C7F-24F7-4001-A057-05170DAFEA22}"/>
    <pc:docChg chg="modSld">
      <pc:chgData name="Louis HAROU" userId="0dfd38b74f323ed9" providerId="LiveId" clId="{3DC76C7F-24F7-4001-A057-05170DAFEA22}" dt="2022-06-08T13:46:54.827" v="0" actId="207"/>
      <pc:docMkLst>
        <pc:docMk/>
      </pc:docMkLst>
      <pc:sldChg chg="modSp mod">
        <pc:chgData name="Louis HAROU" userId="0dfd38b74f323ed9" providerId="LiveId" clId="{3DC76C7F-24F7-4001-A057-05170DAFEA22}" dt="2022-06-08T13:46:54.827" v="0" actId="207"/>
        <pc:sldMkLst>
          <pc:docMk/>
          <pc:sldMk cId="3943891391" sldId="400"/>
        </pc:sldMkLst>
        <pc:spChg chg="mod">
          <ac:chgData name="Louis HAROU" userId="0dfd38b74f323ed9" providerId="LiveId" clId="{3DC76C7F-24F7-4001-A057-05170DAFEA22}" dt="2022-06-08T13:46:54.827" v="0" actId="207"/>
          <ac:spMkLst>
            <pc:docMk/>
            <pc:sldMk cId="3943891391" sldId="400"/>
            <ac:spMk id="192" creationId="{50BE027D-9D2D-4484-BDD6-8B1CD6BF586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178F2-66DC-49EE-9328-BD0785766949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A7D57-9764-4C90-8E1B-7B125E2D2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1pPr>
    <a:lvl2pPr marL="210769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2pPr>
    <a:lvl3pPr marL="42153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3pPr>
    <a:lvl4pPr marL="63230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4pPr>
    <a:lvl5pPr marL="843077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5pPr>
    <a:lvl6pPr marL="1053846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6pPr>
    <a:lvl7pPr marL="1264615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7pPr>
    <a:lvl8pPr marL="147538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8pPr>
    <a:lvl9pPr marL="168615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A7D57-9764-4C90-8E1B-7B125E2D2CB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572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A7D57-9764-4C90-8E1B-7B125E2D2CB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33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D009-38BE-443E-8EAD-B35C6C6F686B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0163" y="9137343"/>
            <a:ext cx="2177674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358" y="1675127"/>
            <a:ext cx="6477828" cy="6924428"/>
          </a:xfrm>
        </p:spPr>
        <p:txBody>
          <a:bodyPr>
            <a:normAutofit/>
          </a:bodyPr>
          <a:lstStyle>
            <a:lvl1pPr>
              <a:defRPr sz="1013"/>
            </a:lvl1pPr>
            <a:lvl2pPr>
              <a:defRPr sz="1013"/>
            </a:lvl2pPr>
            <a:lvl3pPr>
              <a:defRPr sz="1013"/>
            </a:lvl3pPr>
            <a:lvl4pPr>
              <a:defRPr sz="1013"/>
            </a:lvl4pPr>
            <a:lvl5pPr>
              <a:defRPr sz="1013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9681598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93621"/>
            <a:ext cx="5915025" cy="2910346"/>
          </a:xfrm>
        </p:spPr>
        <p:txBody>
          <a:bodyPr/>
          <a:lstStyle>
            <a:lvl1pPr marL="128588" indent="-128588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385763" indent="-128588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642938" indent="-128588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004783"/>
            <a:ext cx="1543050" cy="527403"/>
          </a:xfrm>
        </p:spPr>
        <p:txBody>
          <a:bodyPr/>
          <a:lstStyle/>
          <a:p>
            <a:fld id="{B354D009-38BE-443E-8EAD-B35C6C6F686B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8279" y="9004782"/>
            <a:ext cx="1741442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61156" y="9263196"/>
            <a:ext cx="268809" cy="620632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570EE5-88B2-48EB-A9AD-6D136765739B}"/>
              </a:ext>
            </a:extLst>
          </p:cNvPr>
          <p:cNvSpPr/>
          <p:nvPr/>
        </p:nvSpPr>
        <p:spPr>
          <a:xfrm>
            <a:off x="1080134" y="6742697"/>
            <a:ext cx="3885321" cy="172429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335492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2C62B-AFD6-41B0-84FB-A3E4E5E7E612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D569D1A-F776-4DBF-9B88-A664E39DA0A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35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7818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1D25-A731-4F82-B65F-874D15346B9B}" type="datetime1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736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E58BC-32F8-4824-B4FB-CCAC741FB630}" type="datetime1">
              <a:rPr lang="fr-FR" smtClean="0"/>
              <a:t>26/04/2023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8280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6D54-9DE8-4908-A5BB-B0955A090E21}" type="datetime1">
              <a:rPr lang="fr-FR" smtClean="0"/>
              <a:t>26/04/2023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00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21CF-4BB5-40B4-9E5B-2C0B6B166C66}" type="datetime1">
              <a:rPr lang="fr-FR" smtClean="0"/>
              <a:t>26/04/2023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17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F0AAD-A6FD-404F-AB28-0551255A0C6D}" type="datetime1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0934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BEC54-AE03-4E0E-A62D-945A57325854}" type="datetime1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21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4A80-7135-4805-81D7-8693DA42F275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230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32D06-773E-4B06-A125-BF1BFEA1AE9C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644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21139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55181A-4B00-4FFB-B85B-0CC999E76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79856C-25A5-4786-BDBD-2E373F88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E553-7B70-43E1-9973-86D13E00C524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0EC14-39DF-40F2-9570-56B4B45F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ACD047F7-BBFE-A249-B588-41057890C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71834" y="9275059"/>
            <a:ext cx="197937" cy="508281"/>
          </a:xfrm>
          <a:prstGeom prst="ellipse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ctr">
              <a:defRPr sz="1240" b="1">
                <a:solidFill>
                  <a:schemeClr val="tx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989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>
            <a:extLst>
              <a:ext uri="{FF2B5EF4-FFF2-40B4-BE49-F238E27FC236}">
                <a16:creationId xmlns:a16="http://schemas.microsoft.com/office/drawing/2014/main" id="{B994B5B5-BA1F-4771-81D3-371CEB32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408351C6-EC3F-4D10-9A8C-E577FCDC955B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9816CEF-AF49-437B-B975-FA76FD854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178D8DE7-82FE-4600-B2C5-76F08D6C0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759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7B503E-E0A7-47C1-9056-6410190A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549371-11A0-4971-842D-64F393E76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191C0F-B137-455E-8FB3-46DEB457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47BA3-41BA-4163-BF04-AAB8142B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FBAC6F-7108-415D-8F22-679CD7A83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271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6195D-F8E7-4484-868D-33DDE2A41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623986-67DC-48D9-AA88-A32C6D5F8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CE117A-241A-47AC-B15D-CE62AB9C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4D552E-5CE4-4B14-A7B2-28B2D673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848B8-6C72-4DD7-B54A-65E0F0D3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12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9E6AC7-24FA-4B71-AF4C-0D1D780F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9E004E-B4BD-4A78-95DA-33199B314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D53E36-0447-4D93-B8FD-2F60089D2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41C861-9127-4FD0-A4FF-3E3A8B7F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DC8628-3CE6-4B04-B272-231FBC0C2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F8E32F-6600-4349-AEE9-89097FBD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268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C1CE10-C6F3-4F7A-A8F3-1ED8BC32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30A320-8B2F-42CB-AA6F-162648AF0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0B03B9-6748-4139-B30C-52AEE63BD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0799E2E-5515-4193-ABB3-D3ABBBC4D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13127E6-BEC1-4106-806E-1BEDECDDE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0442F9D-711B-44D0-AE1B-B0DD7D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4BA9A0C-A217-4096-BF9E-70B01849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81677A-7D00-42FC-B77A-9F95A152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796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64FE48-D6A4-4688-AE32-F8FAD3F75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0872F5-8B2F-4131-B75F-4374CDF2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6065BE-3D13-413A-88E1-C2B69EE8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C67649-BF84-42FA-8879-638A09C4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086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5F35776-9618-46C5-B4D5-BCD968B9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04684D-1987-4341-9ECD-DDF6DDF0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AE96E8-CE65-4129-B8AC-70D859BC4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002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5532C6-AD51-483E-844A-8389D3A4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510325-1F67-402C-8E6C-E8DEC4854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D16ED2-E440-4807-9C78-43DFA13B8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0C4AEC-90C0-411A-AFB5-C015D8A9D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B22238-49F2-4554-AD6F-7E1AD669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BAE4A9-8074-4A6A-9F21-9FEAC7C8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1471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71D92-E4B3-48F2-858C-D497B155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F513F4-7ABD-4E96-8F88-885B7F234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A66F41-871D-40EA-B115-2B3E30321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DBEE47-04BC-4C88-8EB1-F8230235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2CBD48-54A7-4EAB-A4E4-6F4E1EC0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37066C-8050-492C-A16E-FBB923F3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518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6AAD29-9DD5-476D-8890-49E554871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806EF4-544B-48AE-82AC-C40CDA58E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21E3A2-698B-4DDD-A3BD-726C5348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D0902A-CA78-4C30-B476-A83B611B6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BE1654-0921-4CAB-8A5E-16473295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63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83E802-CA1E-4995-B59A-654061D31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E05658-62B4-4443-8A3A-43B047853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B2BC73-D945-4CA3-9823-A2201E43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BFC25-1119-4796-BFD8-73FC7FE8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3656F1-C2BA-48FD-A203-1E24753C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9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id="{5BA306B5-F17B-4A22-81D9-31AF2A06A945}"/>
              </a:ext>
            </a:extLst>
          </p:cNvPr>
          <p:cNvSpPr/>
          <p:nvPr/>
        </p:nvSpPr>
        <p:spPr>
          <a:xfrm rot="5400000">
            <a:off x="6216225" y="9267153"/>
            <a:ext cx="918288" cy="404745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131" y="1739269"/>
            <a:ext cx="6472238" cy="5984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098012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4D009-38BE-443E-8EAD-B35C6C6F686B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134" y="8972592"/>
            <a:ext cx="268809" cy="6049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36C8911F-0CEC-433E-9C0F-C6B14FB163CB}"/>
              </a:ext>
            </a:extLst>
          </p:cNvPr>
          <p:cNvSpPr/>
          <p:nvPr/>
        </p:nvSpPr>
        <p:spPr>
          <a:xfrm>
            <a:off x="-1" y="-13106"/>
            <a:ext cx="6272835" cy="1214511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12069C7-1DDA-4367-B6BA-698D02BC7FB2}"/>
              </a:ext>
            </a:extLst>
          </p:cNvPr>
          <p:cNvSpPr txBox="1">
            <a:spLocks/>
          </p:cNvSpPr>
          <p:nvPr/>
        </p:nvSpPr>
        <p:spPr>
          <a:xfrm>
            <a:off x="0" y="17171"/>
            <a:ext cx="6045591" cy="115395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2475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374D047-9413-46D6-863D-A2D8D371784B}"/>
              </a:ext>
            </a:extLst>
          </p:cNvPr>
          <p:cNvSpPr txBox="1">
            <a:spLocks/>
          </p:cNvSpPr>
          <p:nvPr/>
        </p:nvSpPr>
        <p:spPr>
          <a:xfrm>
            <a:off x="1353136" y="6805575"/>
            <a:ext cx="3339318" cy="1724297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lvl="1" indent="0">
              <a:buNone/>
            </a:pPr>
            <a:endParaRPr lang="fr-FR" sz="135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7B3654-85CC-4822-8122-F93D96EE38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333" y="1"/>
            <a:ext cx="532717" cy="1352940"/>
          </a:xfrm>
          <a:prstGeom prst="rect">
            <a:avLst/>
          </a:prstGeom>
        </p:spPr>
      </p:pic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169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66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3"/>
        </a:buClr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514350" indent="-257175" algn="l" defTabSz="514350" rtl="0" eaLnBrk="1" latinLnBrk="0" hangingPunct="1">
        <a:lnSpc>
          <a:spcPct val="90000"/>
        </a:lnSpc>
        <a:spcBef>
          <a:spcPts val="281"/>
        </a:spcBef>
        <a:buClr>
          <a:schemeClr val="accent4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FC7F8E9-54E6-49DE-80A8-05D8FE1CD455}"/>
              </a:ext>
            </a:extLst>
          </p:cNvPr>
          <p:cNvSpPr/>
          <p:nvPr/>
        </p:nvSpPr>
        <p:spPr>
          <a:xfrm>
            <a:off x="2239564" y="5577978"/>
            <a:ext cx="2378869" cy="81485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940DE5-DB43-4D01-813D-B1451A29F472}"/>
              </a:ext>
            </a:extLst>
          </p:cNvPr>
          <p:cNvSpPr/>
          <p:nvPr/>
        </p:nvSpPr>
        <p:spPr>
          <a:xfrm>
            <a:off x="-2" y="3221954"/>
            <a:ext cx="6858002" cy="19278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EED3837-9FCA-4679-8E5F-F01F74B36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/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DF0F1706-5D6D-44CF-8E6B-B5AAD36A32C8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5F31AF-A21B-4021-9C0E-E8CFB360B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21" y="1"/>
            <a:ext cx="753911" cy="1914705"/>
          </a:xfrm>
          <a:prstGeom prst="rect">
            <a:avLst/>
          </a:prstGeom>
        </p:spPr>
      </p:pic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BDE16643-F9B8-4067-BA5B-793A14BCB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 : avec coin arrondi 9">
            <a:extLst>
              <a:ext uri="{FF2B5EF4-FFF2-40B4-BE49-F238E27FC236}">
                <a16:creationId xmlns:a16="http://schemas.microsoft.com/office/drawing/2014/main" id="{7DF5AA36-9E6B-47F4-B220-518FEF300F31}"/>
              </a:ext>
            </a:extLst>
          </p:cNvPr>
          <p:cNvSpPr/>
          <p:nvPr/>
        </p:nvSpPr>
        <p:spPr>
          <a:xfrm>
            <a:off x="-2" y="1"/>
            <a:ext cx="6045591" cy="1927812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025" cap="small" baseline="0">
                <a:latin typeface="Segoe UI Semibold" panose="020B0702040204020203" pitchFamily="34" charset="0"/>
                <a:cs typeface="Segoe UI Semibold" panose="020B0702040204020203" pitchFamily="34" charset="0"/>
              </a:rPr>
              <a:t>Expérimentation Thérapies Orales</a:t>
            </a:r>
            <a:endParaRPr lang="fr-FR" sz="2025" cap="small" baseline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3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7">
            <a:extLst>
              <a:ext uri="{FF2B5EF4-FFF2-40B4-BE49-F238E27FC236}">
                <a16:creationId xmlns:a16="http://schemas.microsoft.com/office/drawing/2014/main" id="{1F775B0E-84FA-4D10-9BE2-A913412B7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8609" y="14845984"/>
            <a:ext cx="410067" cy="609026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77F78-3436-4FCC-AFB2-422655AD958A}" type="slidenum">
              <a:rPr kumimoji="0" lang="fr-FR" sz="124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4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BAC5B8-B2F7-4EA3-A8CE-8202E85C70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17"/>
          <a:stretch/>
        </p:blipFill>
        <p:spPr>
          <a:xfrm>
            <a:off x="162022" y="54785"/>
            <a:ext cx="1687381" cy="1031463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1295E501-8E5F-4D23-A659-E271D353A7B1}"/>
              </a:ext>
            </a:extLst>
          </p:cNvPr>
          <p:cNvSpPr/>
          <p:nvPr/>
        </p:nvSpPr>
        <p:spPr>
          <a:xfrm>
            <a:off x="2310479" y="5472240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Rectangle : coins arrondis 140">
            <a:extLst>
              <a:ext uri="{FF2B5EF4-FFF2-40B4-BE49-F238E27FC236}">
                <a16:creationId xmlns:a16="http://schemas.microsoft.com/office/drawing/2014/main" id="{A7BB42A1-7E35-409B-A980-3F0D71EFE283}"/>
              </a:ext>
            </a:extLst>
          </p:cNvPr>
          <p:cNvSpPr/>
          <p:nvPr/>
        </p:nvSpPr>
        <p:spPr>
          <a:xfrm>
            <a:off x="177866" y="3523246"/>
            <a:ext cx="6580532" cy="2761148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720" rIns="36000" bIns="4572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Guide des questions pour orienter l’échange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800" b="0" i="1" u="none" strike="noStrike" kern="1200" cap="none" spc="0" normalizeH="0" baseline="0" noProof="0" dirty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Comment vit-il son traitement ? Les difficultés au quotidien ? 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A-t-il des rendez-vous </a:t>
            </a:r>
            <a:r>
              <a:rPr kumimoji="0" lang="fr-CA" sz="800" b="0" i="0" u="non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suffisamment </a:t>
            </a: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réguliers avec les services hospitaliers ?</a:t>
            </a:r>
            <a:endParaRPr kumimoji="0" lang="fr-CA" sz="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Le patient a-t-il le sentiment d’être éloigné du monde médical du fait de la voie d’administration de son traitement ?</a:t>
            </a:r>
            <a:endParaRPr kumimoji="0" lang="fr-C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Ressent-il le besoin d’avoir une aide extérieure ? (psychologique, aide </a:t>
            </a:r>
            <a:r>
              <a:rPr lang="fr-CA" sz="800" dirty="0">
                <a:solidFill>
                  <a:prstClr val="black"/>
                </a:solidFill>
                <a:latin typeface="Segoe UI Light"/>
                <a:cs typeface="Segoe UI Light"/>
              </a:rPr>
              <a:t>à domicile</a:t>
            </a: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…) ?              </a:t>
            </a:r>
            <a:endParaRPr kumimoji="0" lang="fr-C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Le patient a-t-il des questions ?       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1EA3AE5-498B-4713-8A45-5CE0D0BC2633}"/>
              </a:ext>
            </a:extLst>
          </p:cNvPr>
          <p:cNvSpPr/>
          <p:nvPr/>
        </p:nvSpPr>
        <p:spPr>
          <a:xfrm>
            <a:off x="183064" y="2434112"/>
            <a:ext cx="3242733" cy="845532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B056677-834C-4D47-9037-624576166979}"/>
              </a:ext>
            </a:extLst>
          </p:cNvPr>
          <p:cNvSpPr/>
          <p:nvPr/>
        </p:nvSpPr>
        <p:spPr>
          <a:xfrm>
            <a:off x="3425797" y="2434112"/>
            <a:ext cx="3242733" cy="845532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55BD35EA-1A25-4DDB-8235-CEC2582ADEF2}"/>
              </a:ext>
            </a:extLst>
          </p:cNvPr>
          <p:cNvSpPr txBox="1"/>
          <p:nvPr/>
        </p:nvSpPr>
        <p:spPr>
          <a:xfrm>
            <a:off x="172481" y="2456964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Nom du traitement anticancéreux :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7D147696-97EC-4A22-A190-CD965FD7D910}"/>
              </a:ext>
            </a:extLst>
          </p:cNvPr>
          <p:cNvSpPr txBox="1"/>
          <p:nvPr/>
        </p:nvSpPr>
        <p:spPr>
          <a:xfrm>
            <a:off x="176898" y="2611681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de début de traitement :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696731A8-4BA1-459F-A0BB-111F450EA883}"/>
              </a:ext>
            </a:extLst>
          </p:cNvPr>
          <p:cNvSpPr txBox="1"/>
          <p:nvPr/>
        </p:nvSpPr>
        <p:spPr>
          <a:xfrm>
            <a:off x="172481" y="2792571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Date de la dispensation (obligatoire) </a:t>
            </a:r>
            <a:r>
              <a:rPr lang="fr-FR" sz="8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 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E34ED998-3B60-40E7-A0B5-B5026216EE80}"/>
              </a:ext>
            </a:extLst>
          </p:cNvPr>
          <p:cNvSpPr txBox="1"/>
          <p:nvPr/>
        </p:nvSpPr>
        <p:spPr>
          <a:xfrm>
            <a:off x="3468132" y="2831231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Modalité de l’entretien pharmaceutique (obligatoire) </a:t>
            </a: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F80715C8-8A7F-4972-8A40-3426DA4FFE99}"/>
              </a:ext>
            </a:extLst>
          </p:cNvPr>
          <p:cNvSpPr txBox="1"/>
          <p:nvPr/>
        </p:nvSpPr>
        <p:spPr>
          <a:xfrm>
            <a:off x="189470" y="3078069"/>
            <a:ext cx="306493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Dispensation à : </a:t>
            </a:r>
            <a:endParaRPr kumimoji="0" lang="fr-FR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55C7D3AF-2ED1-4BDE-80CB-B41C2730E623}"/>
              </a:ext>
            </a:extLst>
          </p:cNvPr>
          <p:cNvSpPr txBox="1"/>
          <p:nvPr/>
        </p:nvSpPr>
        <p:spPr>
          <a:xfrm>
            <a:off x="1161880" y="3056858"/>
            <a:ext cx="6392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Patient</a:t>
            </a: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DC580539-B63A-42BC-9FEC-0DC63BE5B063}"/>
              </a:ext>
            </a:extLst>
          </p:cNvPr>
          <p:cNvSpPr txBox="1"/>
          <p:nvPr/>
        </p:nvSpPr>
        <p:spPr>
          <a:xfrm>
            <a:off x="1973452" y="3056858"/>
            <a:ext cx="633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Aidant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B79727EE-2FF5-4580-B158-CFF82FB9788C}"/>
              </a:ext>
            </a:extLst>
          </p:cNvPr>
          <p:cNvSpPr/>
          <p:nvPr/>
        </p:nvSpPr>
        <p:spPr>
          <a:xfrm>
            <a:off x="1039194" y="3102106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A49D323E-8528-4C6A-B2F0-574CEAFEE073}"/>
              </a:ext>
            </a:extLst>
          </p:cNvPr>
          <p:cNvSpPr/>
          <p:nvPr/>
        </p:nvSpPr>
        <p:spPr>
          <a:xfrm>
            <a:off x="1850766" y="3102106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ABCDBCD1-F8FC-4ED7-85C4-A4EDD5F31B06}"/>
              </a:ext>
            </a:extLst>
          </p:cNvPr>
          <p:cNvSpPr txBox="1"/>
          <p:nvPr/>
        </p:nvSpPr>
        <p:spPr>
          <a:xfrm>
            <a:off x="4660165" y="3042285"/>
            <a:ext cx="712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Téléphone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60C05488-19C3-4FCE-93D3-468E74CC7585}"/>
              </a:ext>
            </a:extLst>
          </p:cNvPr>
          <p:cNvSpPr txBox="1"/>
          <p:nvPr/>
        </p:nvSpPr>
        <p:spPr>
          <a:xfrm>
            <a:off x="5471737" y="3042285"/>
            <a:ext cx="633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Visio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563CA29-ED1A-4025-8A9D-E160052B8AE7}"/>
              </a:ext>
            </a:extLst>
          </p:cNvPr>
          <p:cNvSpPr/>
          <p:nvPr/>
        </p:nvSpPr>
        <p:spPr>
          <a:xfrm>
            <a:off x="4537479" y="3087533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D1D785F-D43F-4FA7-BC11-F464535ABEEE}"/>
              </a:ext>
            </a:extLst>
          </p:cNvPr>
          <p:cNvSpPr/>
          <p:nvPr/>
        </p:nvSpPr>
        <p:spPr>
          <a:xfrm>
            <a:off x="5349051" y="3087533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0CAABC8E-5727-4DCE-8FA9-28369EC3B79E}"/>
              </a:ext>
            </a:extLst>
          </p:cNvPr>
          <p:cNvSpPr txBox="1"/>
          <p:nvPr/>
        </p:nvSpPr>
        <p:spPr>
          <a:xfrm>
            <a:off x="3775147" y="3040008"/>
            <a:ext cx="712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Présentiel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70FBB2B-B84B-40B9-93E5-64AA3A700669}"/>
              </a:ext>
            </a:extLst>
          </p:cNvPr>
          <p:cNvSpPr/>
          <p:nvPr/>
        </p:nvSpPr>
        <p:spPr>
          <a:xfrm>
            <a:off x="3652461" y="3085256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Rectangle : coins arrondis 122">
            <a:extLst>
              <a:ext uri="{FF2B5EF4-FFF2-40B4-BE49-F238E27FC236}">
                <a16:creationId xmlns:a16="http://schemas.microsoft.com/office/drawing/2014/main" id="{F59A2F3C-2789-4F4A-BC4C-5E7372BC2A5C}"/>
              </a:ext>
            </a:extLst>
          </p:cNvPr>
          <p:cNvSpPr/>
          <p:nvPr/>
        </p:nvSpPr>
        <p:spPr>
          <a:xfrm>
            <a:off x="273077" y="4597400"/>
            <a:ext cx="6419357" cy="1566888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8FC126A9-96BB-4808-BE89-66588A8E4D25}"/>
              </a:ext>
            </a:extLst>
          </p:cNvPr>
          <p:cNvSpPr txBox="1"/>
          <p:nvPr/>
        </p:nvSpPr>
        <p:spPr>
          <a:xfrm>
            <a:off x="2669919" y="3365708"/>
            <a:ext cx="1541002" cy="21356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Expérience patient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97330292-2EFE-483F-B125-FB2B0AA63AE5}"/>
              </a:ext>
            </a:extLst>
          </p:cNvPr>
          <p:cNvSpPr/>
          <p:nvPr/>
        </p:nvSpPr>
        <p:spPr>
          <a:xfrm>
            <a:off x="1917700" y="2842364"/>
            <a:ext cx="1371807" cy="169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A985ACC8-828B-4E08-8B3C-FE244253C512}"/>
              </a:ext>
            </a:extLst>
          </p:cNvPr>
          <p:cNvSpPr txBox="1"/>
          <p:nvPr/>
        </p:nvSpPr>
        <p:spPr>
          <a:xfrm>
            <a:off x="2302313" y="2363350"/>
            <a:ext cx="2238134" cy="18490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Informations générales (obligatoire)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50BE027D-9D2D-4484-BDD6-8B1CD6BF5867}"/>
              </a:ext>
            </a:extLst>
          </p:cNvPr>
          <p:cNvSpPr txBox="1"/>
          <p:nvPr/>
        </p:nvSpPr>
        <p:spPr>
          <a:xfrm>
            <a:off x="3476820" y="2555907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de l’entretien pharmaceutique :   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CFE71508-716F-4E1F-9A7A-5155CE88450E}"/>
              </a:ext>
            </a:extLst>
          </p:cNvPr>
          <p:cNvSpPr/>
          <p:nvPr/>
        </p:nvSpPr>
        <p:spPr>
          <a:xfrm>
            <a:off x="5418914" y="2586856"/>
            <a:ext cx="777752" cy="156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207" name="ZoneTexte 206">
            <a:extLst>
              <a:ext uri="{FF2B5EF4-FFF2-40B4-BE49-F238E27FC236}">
                <a16:creationId xmlns:a16="http://schemas.microsoft.com/office/drawing/2014/main" id="{7F80DA03-D1D6-467C-99B8-B2F2C286B20F}"/>
              </a:ext>
            </a:extLst>
          </p:cNvPr>
          <p:cNvSpPr txBox="1"/>
          <p:nvPr/>
        </p:nvSpPr>
        <p:spPr>
          <a:xfrm>
            <a:off x="2386382" y="4395604"/>
            <a:ext cx="2130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Commentaires pour l’équipe hospitalière :</a:t>
            </a:r>
          </a:p>
        </p:txBody>
      </p:sp>
      <p:sp>
        <p:nvSpPr>
          <p:cNvPr id="120" name="Rectangle : coins arrondis 119">
            <a:extLst>
              <a:ext uri="{FF2B5EF4-FFF2-40B4-BE49-F238E27FC236}">
                <a16:creationId xmlns:a16="http://schemas.microsoft.com/office/drawing/2014/main" id="{6C5976B5-DE69-F7A8-BBAB-0B29844EAF9F}"/>
              </a:ext>
            </a:extLst>
          </p:cNvPr>
          <p:cNvSpPr/>
          <p:nvPr/>
        </p:nvSpPr>
        <p:spPr>
          <a:xfrm>
            <a:off x="162902" y="6584719"/>
            <a:ext cx="6585917" cy="3078347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720" rIns="36000" bIns="45720" rtlCol="0" anchor="t"/>
          <a:lstStyle/>
          <a:p>
            <a:r>
              <a:rPr lang="fr-FR" sz="800" i="1">
                <a:solidFill>
                  <a:srgbClr val="3493AB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apprécier l’observance du patient pour son traitement, le questionnaire de GIRERD a été choisi dans le cadre de l’expérimentation</a:t>
            </a:r>
            <a:endParaRPr lang="fr-CA" sz="800" i="1">
              <a:solidFill>
                <a:srgbClr val="3493AB">
                  <a:lumMod val="7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CA" sz="800" i="1">
              <a:solidFill>
                <a:srgbClr val="3493AB">
                  <a:lumMod val="7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CA" sz="800" i="1">
              <a:solidFill>
                <a:srgbClr val="3493AB">
                  <a:lumMod val="7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CA" sz="800" i="1">
              <a:solidFill>
                <a:srgbClr val="3493AB">
                  <a:lumMod val="7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1" name="Rectangle : coins arrondis 120">
            <a:extLst>
              <a:ext uri="{FF2B5EF4-FFF2-40B4-BE49-F238E27FC236}">
                <a16:creationId xmlns:a16="http://schemas.microsoft.com/office/drawing/2014/main" id="{9A2A217E-685E-E763-8BAD-DB4478A964A1}"/>
              </a:ext>
            </a:extLst>
          </p:cNvPr>
          <p:cNvSpPr/>
          <p:nvPr/>
        </p:nvSpPr>
        <p:spPr>
          <a:xfrm>
            <a:off x="5238050" y="7417596"/>
            <a:ext cx="958616" cy="592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9B4AA0D9-19D6-3B0B-BCA4-913DF071F6F8}"/>
              </a:ext>
            </a:extLst>
          </p:cNvPr>
          <p:cNvSpPr txBox="1"/>
          <p:nvPr/>
        </p:nvSpPr>
        <p:spPr>
          <a:xfrm>
            <a:off x="2123038" y="7177142"/>
            <a:ext cx="2690188" cy="246981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Observance par score </a:t>
            </a:r>
            <a:r>
              <a:rPr lang="fr-FR" err="1"/>
              <a:t>girerd</a:t>
            </a:r>
            <a:r>
              <a:rPr lang="fr-FR"/>
              <a:t> (obligatoire) </a:t>
            </a:r>
          </a:p>
        </p:txBody>
      </p:sp>
      <p:sp>
        <p:nvSpPr>
          <p:cNvPr id="158" name="ZoneTexte 157">
            <a:extLst>
              <a:ext uri="{FF2B5EF4-FFF2-40B4-BE49-F238E27FC236}">
                <a16:creationId xmlns:a16="http://schemas.microsoft.com/office/drawing/2014/main" id="{54F0302C-4094-70DE-2FC8-192AADBAE78B}"/>
              </a:ext>
            </a:extLst>
          </p:cNvPr>
          <p:cNvSpPr txBox="1"/>
          <p:nvPr/>
        </p:nvSpPr>
        <p:spPr>
          <a:xfrm>
            <a:off x="4937451" y="8189058"/>
            <a:ext cx="17406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Chaque réponse positive vaut 1 point</a:t>
            </a: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63BD2B28-2A6F-61D8-ED4C-D31E2FB41804}"/>
              </a:ext>
            </a:extLst>
          </p:cNvPr>
          <p:cNvSpPr txBox="1"/>
          <p:nvPr/>
        </p:nvSpPr>
        <p:spPr>
          <a:xfrm>
            <a:off x="4796016" y="8641204"/>
            <a:ext cx="202808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Bonne observance – score = 0 ; Faible observance – score = 1 ou 2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Non observance - score &gt;= 3</a:t>
            </a:r>
            <a:endParaRPr kumimoji="0" lang="fr-CA" sz="1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30FFC9FB-AFB0-F8A2-00F3-99E4FD9E0899}"/>
              </a:ext>
            </a:extLst>
          </p:cNvPr>
          <p:cNvSpPr txBox="1"/>
          <p:nvPr/>
        </p:nvSpPr>
        <p:spPr>
          <a:xfrm>
            <a:off x="4863703" y="7166612"/>
            <a:ext cx="196039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1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SCORE GIRERD (obligatoire) : </a:t>
            </a:r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7DD9AA1E-1F19-7FFA-4D1B-E04FFDEA8AFA}"/>
              </a:ext>
            </a:extLst>
          </p:cNvPr>
          <p:cNvSpPr/>
          <p:nvPr/>
        </p:nvSpPr>
        <p:spPr>
          <a:xfrm>
            <a:off x="273077" y="1206411"/>
            <a:ext cx="3664770" cy="482946"/>
          </a:xfrm>
          <a:prstGeom prst="roundRect">
            <a:avLst>
              <a:gd name="adj" fmla="val 5099"/>
            </a:avLst>
          </a:prstGeom>
          <a:solidFill>
            <a:srgbClr val="EAF8F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Réaliser </a:t>
            </a:r>
            <a:r>
              <a:rPr lang="fr-CA" sz="800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entretien de suivi sur la prise en charge du patient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Renseigner</a:t>
            </a:r>
            <a:r>
              <a:rPr lang="fr-CA" sz="800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les premiers échanges entre le pharmacien d’officine et le patient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Renforcer</a:t>
            </a:r>
            <a:r>
              <a:rPr lang="fr-CA" sz="800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la relation patient soignant, et la coordination ville hôpital</a:t>
            </a:r>
          </a:p>
          <a:p>
            <a:pPr algn="just"/>
            <a:endParaRPr lang="fr-CA" sz="800" i="1">
              <a:solidFill>
                <a:schemeClr val="accent4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9861D110-8189-C219-9CA4-DF07A9E428F8}"/>
              </a:ext>
            </a:extLst>
          </p:cNvPr>
          <p:cNvSpPr/>
          <p:nvPr/>
        </p:nvSpPr>
        <p:spPr>
          <a:xfrm>
            <a:off x="273077" y="1796314"/>
            <a:ext cx="6096196" cy="521860"/>
          </a:xfrm>
          <a:prstGeom prst="roundRect">
            <a:avLst/>
          </a:prstGeom>
          <a:noFill/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fr-FR" sz="1000" b="1" cap="small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Nom et prénom du patient :</a:t>
            </a:r>
          </a:p>
          <a:p>
            <a:r>
              <a:rPr lang="fr-FR" sz="1000" b="1" cap="small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N° Inclusion : </a:t>
            </a: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02A76A64-58C1-47B4-0140-DD3EFC34C62B}"/>
              </a:ext>
            </a:extLst>
          </p:cNvPr>
          <p:cNvSpPr/>
          <p:nvPr/>
        </p:nvSpPr>
        <p:spPr>
          <a:xfrm>
            <a:off x="3848385" y="277049"/>
            <a:ext cx="2647664" cy="65603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Entretien de dispensation</a:t>
            </a:r>
          </a:p>
        </p:txBody>
      </p: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52CBF5DD-1E24-B048-39D4-1BB8E4596DF2}"/>
              </a:ext>
            </a:extLst>
          </p:cNvPr>
          <p:cNvSpPr/>
          <p:nvPr/>
        </p:nvSpPr>
        <p:spPr>
          <a:xfrm>
            <a:off x="1973451" y="290091"/>
            <a:ext cx="1592819" cy="65603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endParaRPr lang="fr-FR" sz="1000" b="1" cap="small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42F6D846-C1C4-93E1-61CC-BA01F8DBDBEA}"/>
              </a:ext>
            </a:extLst>
          </p:cNvPr>
          <p:cNvSpPr/>
          <p:nvPr/>
        </p:nvSpPr>
        <p:spPr>
          <a:xfrm>
            <a:off x="4460022" y="155183"/>
            <a:ext cx="1424389" cy="322774"/>
          </a:xfrm>
          <a:prstGeom prst="roundRect">
            <a:avLst/>
          </a:prstGeom>
          <a:solidFill>
            <a:schemeClr val="tx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cap="small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Sequence</a:t>
            </a:r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 2</a:t>
            </a:r>
            <a:r>
              <a:rPr lang="fr-FR" sz="11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&amp;</a:t>
            </a:r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3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D19D8E1B-DA5F-8EF5-0560-C1F49A1D5A03}"/>
              </a:ext>
            </a:extLst>
          </p:cNvPr>
          <p:cNvSpPr txBox="1"/>
          <p:nvPr/>
        </p:nvSpPr>
        <p:spPr>
          <a:xfrm>
            <a:off x="3008799" y="1840086"/>
            <a:ext cx="22781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Pré-rempli par l’établissement de santé </a:t>
            </a:r>
          </a:p>
        </p:txBody>
      </p: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837AB41D-0508-CF08-4E86-29F752F68BC5}"/>
              </a:ext>
            </a:extLst>
          </p:cNvPr>
          <p:cNvSpPr/>
          <p:nvPr/>
        </p:nvSpPr>
        <p:spPr>
          <a:xfrm>
            <a:off x="379532" y="6870929"/>
            <a:ext cx="4413481" cy="2731936"/>
          </a:xfrm>
          <a:prstGeom prst="roundRect">
            <a:avLst>
              <a:gd name="adj" fmla="val 5597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5239178A-721F-E03F-C825-7A8A9CFB8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439382"/>
              </p:ext>
            </p:extLst>
          </p:nvPr>
        </p:nvGraphicFramePr>
        <p:xfrm>
          <a:off x="487604" y="6954509"/>
          <a:ext cx="4085893" cy="257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8205">
                  <a:extLst>
                    <a:ext uri="{9D8B030D-6E8A-4147-A177-3AD203B41FA5}">
                      <a16:colId xmlns:a16="http://schemas.microsoft.com/office/drawing/2014/main" val="2212070154"/>
                    </a:ext>
                  </a:extLst>
                </a:gridCol>
                <a:gridCol w="549409">
                  <a:extLst>
                    <a:ext uri="{9D8B030D-6E8A-4147-A177-3AD203B41FA5}">
                      <a16:colId xmlns:a16="http://schemas.microsoft.com/office/drawing/2014/main" val="2976342672"/>
                    </a:ext>
                  </a:extLst>
                </a:gridCol>
                <a:gridCol w="568279">
                  <a:extLst>
                    <a:ext uri="{9D8B030D-6E8A-4147-A177-3AD203B41FA5}">
                      <a16:colId xmlns:a16="http://schemas.microsoft.com/office/drawing/2014/main" val="345135730"/>
                    </a:ext>
                  </a:extLst>
                </a:gridCol>
              </a:tblGrid>
              <a:tr h="261459">
                <a:tc>
                  <a:txBody>
                    <a:bodyPr/>
                    <a:lstStyle/>
                    <a:p>
                      <a:pPr algn="ctr"/>
                      <a:r>
                        <a:rPr lang="fr-FR" sz="800" b="1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Questions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Oui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8274189"/>
                  </a:ext>
                </a:extLst>
              </a:tr>
              <a:tr h="321603">
                <a:tc>
                  <a:txBody>
                    <a:bodyPr/>
                    <a:lstStyle/>
                    <a:p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Ce matin avez-vous oublié de prendre votre médicament ?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90191"/>
                  </a:ext>
                </a:extLst>
              </a:tr>
              <a:tr h="347867">
                <a:tc>
                  <a:txBody>
                    <a:bodyPr/>
                    <a:lstStyle/>
                    <a:p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Depuis la dernière consultation avez-vous été en panne de médicament 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895888"/>
                  </a:ext>
                </a:extLst>
              </a:tr>
              <a:tr h="375404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Vous est-il arrivé de prendre votre traitement avec retard par rapport à l’heure habituelle ?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180597"/>
                  </a:ext>
                </a:extLst>
              </a:tr>
              <a:tr h="338947">
                <a:tc>
                  <a:txBody>
                    <a:bodyPr/>
                    <a:lstStyle/>
                    <a:p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Vous est-il arrivé de ne pas prendre votre traitement parce que, certains jours, votre mémoire vous fait défaut ? </a:t>
                      </a:r>
                      <a:endParaRPr lang="fr-FR" sz="800" b="1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817611"/>
                  </a:ext>
                </a:extLst>
              </a:tr>
              <a:tr h="438550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Vous est-il arrivé de ne pas prendre votre traitement parce que, certains jours, vous avez l’impression que votre traitement vous fait plus de mal que de bien ?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830058"/>
                  </a:ext>
                </a:extLst>
              </a:tr>
              <a:tr h="258670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Pensez-vous que vous avez trop de comprimés à prendre 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01003"/>
                  </a:ext>
                </a:extLst>
              </a:tr>
              <a:tr h="206402">
                <a:tc>
                  <a:txBody>
                    <a:bodyPr/>
                    <a:lstStyle/>
                    <a:p>
                      <a:pPr algn="r"/>
                      <a:r>
                        <a:rPr lang="fr-FR" sz="800" b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Total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6040"/>
                  </a:ext>
                </a:extLst>
              </a:tr>
            </a:tbl>
          </a:graphicData>
        </a:graphic>
      </p:graphicFrame>
      <p:grpSp>
        <p:nvGrpSpPr>
          <p:cNvPr id="46" name="Groupe 45">
            <a:extLst>
              <a:ext uri="{FF2B5EF4-FFF2-40B4-BE49-F238E27FC236}">
                <a16:creationId xmlns:a16="http://schemas.microsoft.com/office/drawing/2014/main" id="{81C5A328-1093-0111-68EF-68289C6AB053}"/>
              </a:ext>
            </a:extLst>
          </p:cNvPr>
          <p:cNvGrpSpPr/>
          <p:nvPr/>
        </p:nvGrpSpPr>
        <p:grpSpPr>
          <a:xfrm>
            <a:off x="452332" y="5843590"/>
            <a:ext cx="1521119" cy="400110"/>
            <a:chOff x="3970664" y="3768162"/>
            <a:chExt cx="761985" cy="400110"/>
          </a:xfrm>
        </p:grpSpPr>
        <p:sp>
          <p:nvSpPr>
            <p:cNvPr id="47" name="ZoneTexte 84">
              <a:extLst>
                <a:ext uri="{FF2B5EF4-FFF2-40B4-BE49-F238E27FC236}">
                  <a16:creationId xmlns:a16="http://schemas.microsoft.com/office/drawing/2014/main" id="{18BF2AC5-1258-CF2B-4DB7-CE99380EEFBB}"/>
                </a:ext>
              </a:extLst>
            </p:cNvPr>
            <p:cNvSpPr txBox="1"/>
            <p:nvPr/>
          </p:nvSpPr>
          <p:spPr>
            <a:xfrm>
              <a:off x="4093350" y="3768162"/>
              <a:ext cx="6392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0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C80519D-2A07-0F54-4CFF-3C98421279C3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000"/>
            </a:p>
          </p:txBody>
        </p:sp>
      </p:grpSp>
      <p:sp>
        <p:nvSpPr>
          <p:cNvPr id="49" name="ZoneTexte 84">
            <a:extLst>
              <a:ext uri="{FF2B5EF4-FFF2-40B4-BE49-F238E27FC236}">
                <a16:creationId xmlns:a16="http://schemas.microsoft.com/office/drawing/2014/main" id="{018E32C5-7187-0BED-DD28-087221F913E3}"/>
              </a:ext>
            </a:extLst>
          </p:cNvPr>
          <p:cNvSpPr txBox="1"/>
          <p:nvPr/>
        </p:nvSpPr>
        <p:spPr>
          <a:xfrm>
            <a:off x="379532" y="4665185"/>
            <a:ext cx="928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b="1">
                <a:latin typeface="Segoe UI Light" panose="020B0502040204020203" pitchFamily="34" charset="0"/>
                <a:cs typeface="Segoe UI Light" panose="020B0502040204020203" pitchFamily="34" charset="0"/>
              </a:rPr>
              <a:t>Commentaires : </a:t>
            </a:r>
          </a:p>
        </p:txBody>
      </p:sp>
      <p:sp>
        <p:nvSpPr>
          <p:cNvPr id="51" name="Espace réservé du numéro de diapositive 4">
            <a:extLst>
              <a:ext uri="{FF2B5EF4-FFF2-40B4-BE49-F238E27FC236}">
                <a16:creationId xmlns:a16="http://schemas.microsoft.com/office/drawing/2014/main" id="{4B5DEB83-7106-80CE-A186-6AF824B431ED}"/>
              </a:ext>
            </a:extLst>
          </p:cNvPr>
          <p:cNvSpPr txBox="1">
            <a:spLocks/>
          </p:cNvSpPr>
          <p:nvPr/>
        </p:nvSpPr>
        <p:spPr>
          <a:xfrm>
            <a:off x="3214013" y="9663066"/>
            <a:ext cx="390812" cy="486862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1/2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AF76DE9-3E6D-96F8-B33A-68AD5EB041CA}"/>
              </a:ext>
            </a:extLst>
          </p:cNvPr>
          <p:cNvSpPr/>
          <p:nvPr/>
        </p:nvSpPr>
        <p:spPr>
          <a:xfrm>
            <a:off x="4520624" y="1444354"/>
            <a:ext cx="1848649" cy="245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C715905E-D464-E3E9-E64A-F35AD53904EF}"/>
              </a:ext>
            </a:extLst>
          </p:cNvPr>
          <p:cNvSpPr txBox="1"/>
          <p:nvPr/>
        </p:nvSpPr>
        <p:spPr>
          <a:xfrm>
            <a:off x="4647941" y="1197370"/>
            <a:ext cx="15940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N° AM Pharmacien d’</a:t>
            </a:r>
            <a:r>
              <a:rPr lang="fr-FR" sz="9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</a:t>
            </a:r>
            <a:r>
              <a:rPr kumimoji="0" lang="fr-FR" sz="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fficine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5462" y="101393"/>
            <a:ext cx="1278592" cy="87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91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 : coins arrondis 142">
            <a:extLst>
              <a:ext uri="{FF2B5EF4-FFF2-40B4-BE49-F238E27FC236}">
                <a16:creationId xmlns:a16="http://schemas.microsoft.com/office/drawing/2014/main" id="{7BA3154E-F766-43B2-9E83-EEC0FA10FE62}"/>
              </a:ext>
            </a:extLst>
          </p:cNvPr>
          <p:cNvSpPr/>
          <p:nvPr/>
        </p:nvSpPr>
        <p:spPr>
          <a:xfrm>
            <a:off x="231668" y="352425"/>
            <a:ext cx="6477623" cy="3879031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800" b="0" i="1" u="none" strike="noStrike" kern="1200" cap="none" spc="0" normalizeH="0" baseline="0" noProof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8" name="Espace réservé du numéro de diapositive 7">
            <a:extLst>
              <a:ext uri="{FF2B5EF4-FFF2-40B4-BE49-F238E27FC236}">
                <a16:creationId xmlns:a16="http://schemas.microsoft.com/office/drawing/2014/main" id="{1F775B0E-84FA-4D10-9BE2-A913412B7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8609" y="14845984"/>
            <a:ext cx="410067" cy="609026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77F78-3436-4FCC-AFB2-422655AD958A}" type="slidenum">
              <a:rPr kumimoji="0" lang="fr-FR" sz="124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4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2" name="Rectangle : coins arrondis 161">
            <a:extLst>
              <a:ext uri="{FF2B5EF4-FFF2-40B4-BE49-F238E27FC236}">
                <a16:creationId xmlns:a16="http://schemas.microsoft.com/office/drawing/2014/main" id="{E196D8D5-C65A-45F8-90EE-3AC82BEFC902}"/>
              </a:ext>
            </a:extLst>
          </p:cNvPr>
          <p:cNvSpPr/>
          <p:nvPr/>
        </p:nvSpPr>
        <p:spPr>
          <a:xfrm>
            <a:off x="190188" y="4419056"/>
            <a:ext cx="6477623" cy="3653842"/>
          </a:xfrm>
          <a:prstGeom prst="roundRect">
            <a:avLst>
              <a:gd name="adj" fmla="val 5099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800" b="0" i="1" u="none" strike="noStrike" kern="1200" cap="none" spc="0" normalizeH="0" baseline="0" noProof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49" name="Rectangle : coins arrondis 148">
            <a:extLst>
              <a:ext uri="{FF2B5EF4-FFF2-40B4-BE49-F238E27FC236}">
                <a16:creationId xmlns:a16="http://schemas.microsoft.com/office/drawing/2014/main" id="{57D04D9E-394B-4172-91BB-40C2CC9EB54B}"/>
              </a:ext>
            </a:extLst>
          </p:cNvPr>
          <p:cNvSpPr/>
          <p:nvPr/>
        </p:nvSpPr>
        <p:spPr>
          <a:xfrm>
            <a:off x="310186" y="4958146"/>
            <a:ext cx="6253837" cy="2953551"/>
          </a:xfrm>
          <a:prstGeom prst="roundRect">
            <a:avLst>
              <a:gd name="adj" fmla="val 5968"/>
            </a:avLst>
          </a:prstGeom>
          <a:solidFill>
            <a:schemeClr val="bg1"/>
          </a:solidFill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EC641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F1A62ED8-D848-4508-B6E4-C7D7494E263B}"/>
              </a:ext>
            </a:extLst>
          </p:cNvPr>
          <p:cNvSpPr txBox="1"/>
          <p:nvPr/>
        </p:nvSpPr>
        <p:spPr>
          <a:xfrm>
            <a:off x="2178750" y="234109"/>
            <a:ext cx="2654949" cy="20286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Effets indésirables (obligatoire)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1AD4F3D-45BB-B904-2533-3DCD04E0ED0D}"/>
              </a:ext>
            </a:extLst>
          </p:cNvPr>
          <p:cNvGrpSpPr/>
          <p:nvPr/>
        </p:nvGrpSpPr>
        <p:grpSpPr>
          <a:xfrm>
            <a:off x="279368" y="691276"/>
            <a:ext cx="4484204" cy="257519"/>
            <a:chOff x="279368" y="1126543"/>
            <a:chExt cx="4484204" cy="257519"/>
          </a:xfrm>
        </p:grpSpPr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62B03C6F-2583-4D7F-B433-9280F9691D8B}"/>
                </a:ext>
              </a:extLst>
            </p:cNvPr>
            <p:cNvSpPr txBox="1"/>
            <p:nvPr/>
          </p:nvSpPr>
          <p:spPr>
            <a:xfrm>
              <a:off x="279368" y="1127270"/>
              <a:ext cx="418976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Présence d’effets indésirables (obligatoire)</a:t>
              </a:r>
              <a:endParaRPr kumimoji="0" lang="fr-FR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endParaRP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49B72281-3F73-4C74-87CB-D44BBD946342}"/>
                </a:ext>
              </a:extLst>
            </p:cNvPr>
            <p:cNvGrpSpPr/>
            <p:nvPr/>
          </p:nvGrpSpPr>
          <p:grpSpPr>
            <a:xfrm>
              <a:off x="3101310" y="1126543"/>
              <a:ext cx="605971" cy="253916"/>
              <a:chOff x="3101310" y="1126543"/>
              <a:chExt cx="605971" cy="253916"/>
            </a:xfrm>
          </p:grpSpPr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E8BD369B-4795-4005-B7DF-300B7B81ED3A}"/>
                  </a:ext>
                </a:extLst>
              </p:cNvPr>
              <p:cNvSpPr/>
              <p:nvPr/>
            </p:nvSpPr>
            <p:spPr>
              <a:xfrm>
                <a:off x="3101310" y="1149965"/>
                <a:ext cx="176908" cy="176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BABF778-4C6B-4739-B622-BC252096FD6E}"/>
                  </a:ext>
                </a:extLst>
              </p:cNvPr>
              <p:cNvSpPr txBox="1"/>
              <p:nvPr/>
            </p:nvSpPr>
            <p:spPr>
              <a:xfrm>
                <a:off x="3278217" y="1126543"/>
                <a:ext cx="42906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Oui</a:t>
                </a: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DA4DA6F-8E19-FA26-BBB0-86D5B48C95A7}"/>
                </a:ext>
              </a:extLst>
            </p:cNvPr>
            <p:cNvGrpSpPr/>
            <p:nvPr/>
          </p:nvGrpSpPr>
          <p:grpSpPr>
            <a:xfrm>
              <a:off x="3637992" y="1126543"/>
              <a:ext cx="1125580" cy="257519"/>
              <a:chOff x="3637992" y="1137076"/>
              <a:chExt cx="1125580" cy="257519"/>
            </a:xfrm>
          </p:grpSpPr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0E63EF08-2260-4C4D-87CB-A801D4D5080E}"/>
                  </a:ext>
                </a:extLst>
              </p:cNvPr>
              <p:cNvSpPr/>
              <p:nvPr/>
            </p:nvSpPr>
            <p:spPr>
              <a:xfrm>
                <a:off x="3637992" y="1177626"/>
                <a:ext cx="176908" cy="16111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6" name="ZoneTexte 165">
                <a:extLst>
                  <a:ext uri="{FF2B5EF4-FFF2-40B4-BE49-F238E27FC236}">
                    <a16:creationId xmlns:a16="http://schemas.microsoft.com/office/drawing/2014/main" id="{AF35422A-F059-4CD3-992C-F8FD8A061F0B}"/>
                  </a:ext>
                </a:extLst>
              </p:cNvPr>
              <p:cNvSpPr txBox="1"/>
              <p:nvPr/>
            </p:nvSpPr>
            <p:spPr>
              <a:xfrm>
                <a:off x="3787187" y="1137076"/>
                <a:ext cx="976385" cy="25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Non</a:t>
                </a:r>
              </a:p>
            </p:txBody>
          </p:sp>
        </p:grpSp>
      </p:grpSp>
      <p:sp>
        <p:nvSpPr>
          <p:cNvPr id="107" name="Rectangle : coins arrondis 106">
            <a:extLst>
              <a:ext uri="{FF2B5EF4-FFF2-40B4-BE49-F238E27FC236}">
                <a16:creationId xmlns:a16="http://schemas.microsoft.com/office/drawing/2014/main" id="{B6C77532-5FE0-4C24-9F12-2CA4794822E0}"/>
              </a:ext>
            </a:extLst>
          </p:cNvPr>
          <p:cNvSpPr/>
          <p:nvPr/>
        </p:nvSpPr>
        <p:spPr>
          <a:xfrm>
            <a:off x="310186" y="985015"/>
            <a:ext cx="6277471" cy="140274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D813B04E-328A-43DF-AFAE-06B13D540F23}"/>
              </a:ext>
            </a:extLst>
          </p:cNvPr>
          <p:cNvSpPr txBox="1"/>
          <p:nvPr/>
        </p:nvSpPr>
        <p:spPr>
          <a:xfrm>
            <a:off x="346908" y="1073635"/>
            <a:ext cx="4189766" cy="218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Description des effets indésirables remontés : </a:t>
            </a:r>
          </a:p>
        </p:txBody>
      </p:sp>
      <p:sp>
        <p:nvSpPr>
          <p:cNvPr id="208" name="Rectangle : coins arrondis 207">
            <a:extLst>
              <a:ext uri="{FF2B5EF4-FFF2-40B4-BE49-F238E27FC236}">
                <a16:creationId xmlns:a16="http://schemas.microsoft.com/office/drawing/2014/main" id="{B18BF267-61C4-46A1-85F8-79A5B0EA2EC3}"/>
              </a:ext>
            </a:extLst>
          </p:cNvPr>
          <p:cNvSpPr/>
          <p:nvPr/>
        </p:nvSpPr>
        <p:spPr>
          <a:xfrm>
            <a:off x="311447" y="2483446"/>
            <a:ext cx="6277471" cy="16047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AB4D171E-2C6B-4162-B88C-B8F9D52833EB}"/>
              </a:ext>
            </a:extLst>
          </p:cNvPr>
          <p:cNvSpPr txBox="1"/>
          <p:nvPr/>
        </p:nvSpPr>
        <p:spPr>
          <a:xfrm>
            <a:off x="2178751" y="4327144"/>
            <a:ext cx="2654948" cy="19292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algn="ctr">
              <a:defRPr sz="11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Changements Thérapeutiques 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9CBF7A3E-ADA6-406B-8B38-8DB5A5422A0F}"/>
              </a:ext>
            </a:extLst>
          </p:cNvPr>
          <p:cNvSpPr txBox="1"/>
          <p:nvPr/>
        </p:nvSpPr>
        <p:spPr>
          <a:xfrm>
            <a:off x="346908" y="2583548"/>
            <a:ext cx="3527179" cy="218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Conseils pharmaceutiques apportés : </a:t>
            </a: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C41571BB-5A04-4311-B9DB-15073F3EA5BA}"/>
              </a:ext>
            </a:extLst>
          </p:cNvPr>
          <p:cNvSpPr txBox="1"/>
          <p:nvPr/>
        </p:nvSpPr>
        <p:spPr>
          <a:xfrm>
            <a:off x="415822" y="5068273"/>
            <a:ext cx="59435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Si oui, pour chacun : </a:t>
            </a:r>
            <a:r>
              <a:rPr kumimoji="0" lang="fr-CA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; prescripteur ; médicament ; posologie ; précision : initiation, arrêt ou modification ?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E16C6BF-DE8D-6006-F520-84A20A5ED241}"/>
              </a:ext>
            </a:extLst>
          </p:cNvPr>
          <p:cNvGrpSpPr/>
          <p:nvPr/>
        </p:nvGrpSpPr>
        <p:grpSpPr>
          <a:xfrm>
            <a:off x="524867" y="4650459"/>
            <a:ext cx="5943556" cy="215444"/>
            <a:chOff x="352914" y="4654327"/>
            <a:chExt cx="5943556" cy="215444"/>
          </a:xfrm>
        </p:grpSpPr>
        <p:sp>
          <p:nvSpPr>
            <p:cNvPr id="202" name="ZoneTexte 201">
              <a:extLst>
                <a:ext uri="{FF2B5EF4-FFF2-40B4-BE49-F238E27FC236}">
                  <a16:creationId xmlns:a16="http://schemas.microsoft.com/office/drawing/2014/main" id="{6C563234-8051-45C7-886B-482A5E45FA9C}"/>
                </a:ext>
              </a:extLst>
            </p:cNvPr>
            <p:cNvSpPr txBox="1"/>
            <p:nvPr/>
          </p:nvSpPr>
          <p:spPr>
            <a:xfrm>
              <a:off x="352914" y="4654327"/>
              <a:ext cx="594355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Y a t-il eu un changement de prescriptions allopathiques et/ ou prise de thérapies complémentaires?         Oui         Non            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B8E0F5F-416E-BF08-0EBB-10418B76B810}"/>
                </a:ext>
              </a:extLst>
            </p:cNvPr>
            <p:cNvSpPr/>
            <p:nvPr/>
          </p:nvSpPr>
          <p:spPr>
            <a:xfrm>
              <a:off x="4760279" y="4666884"/>
              <a:ext cx="157401" cy="1418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AF8049A-1F5B-2E9C-EC11-0ECCB84B2592}"/>
                </a:ext>
              </a:extLst>
            </p:cNvPr>
            <p:cNvSpPr/>
            <p:nvPr/>
          </p:nvSpPr>
          <p:spPr>
            <a:xfrm>
              <a:off x="5154068" y="4666884"/>
              <a:ext cx="157401" cy="1418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D0BB4DBA-8AD2-6957-204A-CBDBCE76A931}"/>
              </a:ext>
            </a:extLst>
          </p:cNvPr>
          <p:cNvSpPr/>
          <p:nvPr/>
        </p:nvSpPr>
        <p:spPr>
          <a:xfrm>
            <a:off x="289552" y="8379081"/>
            <a:ext cx="2932258" cy="996492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419815C-4137-1F52-5311-217B4D2B8727}"/>
              </a:ext>
            </a:extLst>
          </p:cNvPr>
          <p:cNvSpPr/>
          <p:nvPr/>
        </p:nvSpPr>
        <p:spPr>
          <a:xfrm>
            <a:off x="3616161" y="8379080"/>
            <a:ext cx="3086166" cy="996493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2FB22103-6531-722D-1140-F1BF1AEAD4FF}"/>
              </a:ext>
            </a:extLst>
          </p:cNvPr>
          <p:cNvSpPr txBox="1"/>
          <p:nvPr/>
        </p:nvSpPr>
        <p:spPr>
          <a:xfrm>
            <a:off x="881751" y="8233749"/>
            <a:ext cx="2126997" cy="1555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10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Equipe hospitalière (obligatoire)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EA993F4B-A13D-8404-80EB-4E470A09B3E7}"/>
              </a:ext>
            </a:extLst>
          </p:cNvPr>
          <p:cNvSpPr txBox="1"/>
          <p:nvPr/>
        </p:nvSpPr>
        <p:spPr>
          <a:xfrm>
            <a:off x="4380050" y="8216068"/>
            <a:ext cx="1776127" cy="15689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10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Pharmacie (obligatoire)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D6DEA1EF-DB24-9F5A-4DFD-C8556A2B2DBD}"/>
              </a:ext>
            </a:extLst>
          </p:cNvPr>
          <p:cNvSpPr txBox="1"/>
          <p:nvPr/>
        </p:nvSpPr>
        <p:spPr>
          <a:xfrm>
            <a:off x="3592358" y="8430490"/>
            <a:ext cx="1891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latin typeface="Segoe UI Light" panose="020B0502040204020203" pitchFamily="34" charset="0"/>
                <a:cs typeface="Segoe UI Light" panose="020B0502040204020203" pitchFamily="34" charset="0"/>
              </a:rPr>
              <a:t>Tampon de l’officine ou contact :  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94C18235-CEDE-C066-801C-CA2512B46D5D}"/>
              </a:ext>
            </a:extLst>
          </p:cNvPr>
          <p:cNvSpPr txBox="1"/>
          <p:nvPr/>
        </p:nvSpPr>
        <p:spPr>
          <a:xfrm>
            <a:off x="314173" y="8916252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>
                <a:latin typeface="Segoe UI Light" panose="020B0502040204020203" pitchFamily="34" charset="0"/>
                <a:cs typeface="Segoe UI Light" panose="020B0502040204020203" pitchFamily="34" charset="0"/>
              </a:rPr>
              <a:t>Contact : 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E63AEC53-E0B0-B44D-BBD3-C530EAC48C38}"/>
              </a:ext>
            </a:extLst>
          </p:cNvPr>
          <p:cNvSpPr txBox="1"/>
          <p:nvPr/>
        </p:nvSpPr>
        <p:spPr>
          <a:xfrm>
            <a:off x="314173" y="8497325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Établissement : 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2C6B8EDC-50E4-A692-5EBD-83C14E4A2374}"/>
              </a:ext>
            </a:extLst>
          </p:cNvPr>
          <p:cNvSpPr txBox="1"/>
          <p:nvPr/>
        </p:nvSpPr>
        <p:spPr>
          <a:xfrm>
            <a:off x="3616161" y="8934261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MSSanté :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8334696-CB53-3839-F4D5-391DBED9EAEB}"/>
              </a:ext>
            </a:extLst>
          </p:cNvPr>
          <p:cNvSpPr/>
          <p:nvPr/>
        </p:nvSpPr>
        <p:spPr>
          <a:xfrm>
            <a:off x="4593450" y="8991938"/>
            <a:ext cx="1874973" cy="2510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5B5EDEE-AD6F-1071-C5FE-3D6AA7F864A2}"/>
              </a:ext>
            </a:extLst>
          </p:cNvPr>
          <p:cNvSpPr/>
          <p:nvPr/>
        </p:nvSpPr>
        <p:spPr>
          <a:xfrm>
            <a:off x="1185262" y="8450787"/>
            <a:ext cx="1823486" cy="380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Pharmacie CRLCC Henri BECQUEREL </a:t>
            </a:r>
          </a:p>
          <a:p>
            <a:pPr lvl="0" algn="ctr">
              <a:defRPr/>
            </a:pPr>
            <a:r>
              <a:rPr lang="fr-FR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Rue d’Amiens</a:t>
            </a:r>
          </a:p>
          <a:p>
            <a:pPr lvl="0" algn="ctr">
              <a:defRPr/>
            </a:pPr>
            <a:r>
              <a:rPr lang="fr-FR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76038 ROUEN Cedex 01</a:t>
            </a:r>
            <a:endParaRPr lang="fr-FR" sz="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0F619FB-D96A-1BFC-F7C0-4B2E85BC9D11}"/>
              </a:ext>
            </a:extLst>
          </p:cNvPr>
          <p:cNvSpPr/>
          <p:nvPr/>
        </p:nvSpPr>
        <p:spPr>
          <a:xfrm>
            <a:off x="1185262" y="8954143"/>
            <a:ext cx="1823486" cy="2598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oncolink@chb.unicancer.fr</a:t>
            </a:r>
            <a:endParaRPr lang="fr-FR" sz="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Espace réservé du numéro de diapositive 4">
            <a:extLst>
              <a:ext uri="{FF2B5EF4-FFF2-40B4-BE49-F238E27FC236}">
                <a16:creationId xmlns:a16="http://schemas.microsoft.com/office/drawing/2014/main" id="{3F930EDB-8CF1-BE3B-7512-E814C2CDC921}"/>
              </a:ext>
            </a:extLst>
          </p:cNvPr>
          <p:cNvSpPr txBox="1">
            <a:spLocks/>
          </p:cNvSpPr>
          <p:nvPr/>
        </p:nvSpPr>
        <p:spPr>
          <a:xfrm>
            <a:off x="3214012" y="9663066"/>
            <a:ext cx="423979" cy="486862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2/2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203454"/>
      </p:ext>
    </p:extLst>
  </p:cSld>
  <p:clrMapOvr>
    <a:masterClrMapping/>
  </p:clrMapOvr>
</p:sld>
</file>

<file path=ppt/theme/theme1.xml><?xml version="1.0" encoding="utf-8"?>
<a:theme xmlns:a="http://schemas.openxmlformats.org/drawingml/2006/main" name="Govhe art 51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ovhe art 51" id="{3AAABEBD-FFB9-41BD-9439-E3AB86E38A1D}" vid="{5BB240E9-23B6-408A-971E-EC7C9D7BC5C7}"/>
    </a:ext>
  </a:extLst>
</a:theme>
</file>

<file path=ppt/theme/theme2.xml><?xml version="1.0" encoding="utf-8"?>
<a:theme xmlns:a="http://schemas.openxmlformats.org/drawingml/2006/main" name="2_Titres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Light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Govhe art 51</Template>
  <TotalTime>8</TotalTime>
  <Words>474</Words>
  <Application>Microsoft Office PowerPoint</Application>
  <PresentationFormat>Format A4 (210 x 297 mm)</PresentationFormat>
  <Paragraphs>74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Segoe UI Black</vt:lpstr>
      <vt:lpstr>Segoe UI Light</vt:lpstr>
      <vt:lpstr>Segoe UI Semibold</vt:lpstr>
      <vt:lpstr>Wingdings</vt:lpstr>
      <vt:lpstr>Govhe art 51</vt:lpstr>
      <vt:lpstr>2_Titres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Joana Félix</dc:creator>
  <cp:lastModifiedBy>GRONGNET Marie-hélène</cp:lastModifiedBy>
  <cp:revision>4</cp:revision>
  <dcterms:created xsi:type="dcterms:W3CDTF">2019-01-10T14:40:37Z</dcterms:created>
  <dcterms:modified xsi:type="dcterms:W3CDTF">2023-04-26T08:17:44Z</dcterms:modified>
</cp:coreProperties>
</file>