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2" r:id="rId2"/>
  </p:sldMasterIdLst>
  <p:notesMasterIdLst>
    <p:notesMasterId r:id="rId5"/>
  </p:notesMasterIdLst>
  <p:sldIdLst>
    <p:sldId id="400" r:id="rId3"/>
    <p:sldId id="407" r:id="rId4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FF3D4E-D812-E4BA-B742-B96080603F2E}" name="Louis HAROU" initials="LH" userId="0dfd38b74f323ed9" providerId="Windows Live"/>
  <p188:author id="{BEFD185A-DB10-FF7B-A295-2B46E21DDFED}" name="Mariana Beija" initials="MB" userId="d2d5e5bf869fdac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/>
  </p:cmAuthor>
  <p:cmAuthor id="2" name="CELINE BRUELLE" initials="CB" lastIdx="18" clrIdx="1">
    <p:extLst/>
  </p:cmAuthor>
  <p:cmAuthor id="3" name="Marianne Haddad" initials="MH" lastIdx="3" clrIdx="2">
    <p:extLst/>
  </p:cmAuthor>
  <p:cmAuthor id="4" name="Nathalie CREGUT" initials="NC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D"/>
    <a:srgbClr val="EAF8FA"/>
    <a:srgbClr val="D3F0F4"/>
    <a:srgbClr val="FFEEEA"/>
    <a:srgbClr val="324A5E"/>
    <a:srgbClr val="86A917"/>
    <a:srgbClr val="F6BA92"/>
    <a:srgbClr val="622D09"/>
    <a:srgbClr val="805E3C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5CB60-B831-41B1-8D03-4FF358B17E25}" v="372" dt="2022-06-08T12:21:00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2670" y="266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 HAROU" userId="0dfd38b74f323ed9" providerId="LiveId" clId="{3DC76C7F-24F7-4001-A057-05170DAFEA22}"/>
    <pc:docChg chg="modSld">
      <pc:chgData name="Louis HAROU" userId="0dfd38b74f323ed9" providerId="LiveId" clId="{3DC76C7F-24F7-4001-A057-05170DAFEA22}" dt="2022-06-08T13:46:54.827" v="0" actId="207"/>
      <pc:docMkLst>
        <pc:docMk/>
      </pc:docMkLst>
      <pc:sldChg chg="modSp mod">
        <pc:chgData name="Louis HAROU" userId="0dfd38b74f323ed9" providerId="LiveId" clId="{3DC76C7F-24F7-4001-A057-05170DAFEA22}" dt="2022-06-08T13:46:54.827" v="0" actId="207"/>
        <pc:sldMkLst>
          <pc:docMk/>
          <pc:sldMk cId="3943891391" sldId="400"/>
        </pc:sldMkLst>
        <pc:spChg chg="mod">
          <ac:chgData name="Louis HAROU" userId="0dfd38b74f323ed9" providerId="LiveId" clId="{3DC76C7F-24F7-4001-A057-05170DAFEA22}" dt="2022-06-08T13:46:54.827" v="0" actId="207"/>
          <ac:spMkLst>
            <pc:docMk/>
            <pc:sldMk cId="3943891391" sldId="400"/>
            <ac:spMk id="192" creationId="{50BE027D-9D2D-4484-BDD6-8B1CD6BF58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572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33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xmlns="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14/10/2022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14/10/2022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14/10/2022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xmlns="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xmlns="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xmlns="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xmlns="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xmlns="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xmlns="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xmlns="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xmlns="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xmlns="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xmlns="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xmlns="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xmlns="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77F78-3436-4FCC-AFB2-422655AD958A}" type="slidenum">
              <a:rPr kumimoji="0" lang="fr-FR" sz="124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4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162022" y="54785"/>
            <a:ext cx="1687381" cy="1031463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1295E501-8E5F-4D23-A659-E271D353A7B1}"/>
              </a:ext>
            </a:extLst>
          </p:cNvPr>
          <p:cNvSpPr/>
          <p:nvPr/>
        </p:nvSpPr>
        <p:spPr>
          <a:xfrm>
            <a:off x="2310479" y="5472240"/>
            <a:ext cx="180000" cy="180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xmlns="" id="{A7BB42A1-7E35-409B-A980-3F0D71EFE283}"/>
              </a:ext>
            </a:extLst>
          </p:cNvPr>
          <p:cNvSpPr/>
          <p:nvPr/>
        </p:nvSpPr>
        <p:spPr>
          <a:xfrm>
            <a:off x="177866" y="3523246"/>
            <a:ext cx="6580532" cy="2761148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Guide des questions pour orienter l’échange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800" b="0" i="1" u="none" strike="noStrike" kern="1200" cap="none" spc="0" normalizeH="0" baseline="0" noProof="0" dirty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Comment vit-il son traitement ? Les difficultés au quotidien ? 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A-t-il des rendez-vous </a:t>
            </a:r>
            <a:r>
              <a:rPr kumimoji="0" lang="fr-CA" sz="800" b="0" i="0" u="non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suffisamment </a:t>
            </a: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réguliers avec les services hospitaliers ?</a:t>
            </a:r>
            <a:endParaRPr kumimoji="0" lang="fr-CA" sz="8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Le patient a-t-il le sentiment d’être éloigné du monde médical du fait de la voie d’administration de son traitement ?</a:t>
            </a:r>
            <a:endParaRPr kumimoji="0" lang="fr-C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Ressent-il le besoin d’avoir une aide extérieure ? (psychologique, aide </a:t>
            </a:r>
            <a:r>
              <a:rPr lang="fr-CA" sz="800" dirty="0">
                <a:solidFill>
                  <a:prstClr val="black"/>
                </a:solidFill>
                <a:latin typeface="Segoe UI Light"/>
                <a:cs typeface="Segoe UI Light"/>
              </a:rPr>
              <a:t>à domicile</a:t>
            </a: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…) ?              </a:t>
            </a:r>
            <a:endParaRPr kumimoji="0" lang="fr-CA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Le patient a-t-il des questions ?       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D1EA3AE5-498B-4713-8A45-5CE0D0BC2633}"/>
              </a:ext>
            </a:extLst>
          </p:cNvPr>
          <p:cNvSpPr/>
          <p:nvPr/>
        </p:nvSpPr>
        <p:spPr>
          <a:xfrm>
            <a:off x="183064" y="2434112"/>
            <a:ext cx="3242733" cy="84553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CB056677-834C-4D47-9037-624576166979}"/>
              </a:ext>
            </a:extLst>
          </p:cNvPr>
          <p:cNvSpPr/>
          <p:nvPr/>
        </p:nvSpPr>
        <p:spPr>
          <a:xfrm>
            <a:off x="3425797" y="2434112"/>
            <a:ext cx="3242733" cy="84553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xmlns="" id="{55BD35EA-1A25-4DDB-8235-CEC2582ADEF2}"/>
              </a:ext>
            </a:extLst>
          </p:cNvPr>
          <p:cNvSpPr txBox="1"/>
          <p:nvPr/>
        </p:nvSpPr>
        <p:spPr>
          <a:xfrm>
            <a:off x="172481" y="2456964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 du traitement anticancéreux 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xmlns="" id="{7D147696-97EC-4A22-A190-CD965FD7D910}"/>
              </a:ext>
            </a:extLst>
          </p:cNvPr>
          <p:cNvSpPr txBox="1"/>
          <p:nvPr/>
        </p:nvSpPr>
        <p:spPr>
          <a:xfrm>
            <a:off x="176898" y="261168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xmlns="" id="{696731A8-4BA1-459F-A0BB-111F450EA883}"/>
              </a:ext>
            </a:extLst>
          </p:cNvPr>
          <p:cNvSpPr txBox="1"/>
          <p:nvPr/>
        </p:nvSpPr>
        <p:spPr>
          <a:xfrm>
            <a:off x="172481" y="279257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Date de la dispensation (obligatoire) </a:t>
            </a:r>
            <a:r>
              <a:rPr lang="fr-FR" sz="8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xmlns="" id="{E34ED998-3B60-40E7-A0B5-B5026216EE80}"/>
              </a:ext>
            </a:extLst>
          </p:cNvPr>
          <p:cNvSpPr txBox="1"/>
          <p:nvPr/>
        </p:nvSpPr>
        <p:spPr>
          <a:xfrm>
            <a:off x="3468132" y="283123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Modalité de l’entretien pharmaceutique (obligatoire) 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xmlns="" id="{F80715C8-8A7F-4972-8A40-3426DA4FFE99}"/>
              </a:ext>
            </a:extLst>
          </p:cNvPr>
          <p:cNvSpPr txBox="1"/>
          <p:nvPr/>
        </p:nvSpPr>
        <p:spPr>
          <a:xfrm>
            <a:off x="189470" y="3078069"/>
            <a:ext cx="306493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Dispensation à : </a:t>
            </a:r>
            <a:endParaRPr kumimoji="0" lang="fr-FR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xmlns="" id="{55C7D3AF-2ED1-4BDE-80CB-B41C2730E623}"/>
              </a:ext>
            </a:extLst>
          </p:cNvPr>
          <p:cNvSpPr txBox="1"/>
          <p:nvPr/>
        </p:nvSpPr>
        <p:spPr>
          <a:xfrm>
            <a:off x="1161880" y="3056858"/>
            <a:ext cx="6392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Patient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xmlns="" id="{DC580539-B63A-42BC-9FEC-0DC63BE5B063}"/>
              </a:ext>
            </a:extLst>
          </p:cNvPr>
          <p:cNvSpPr txBox="1"/>
          <p:nvPr/>
        </p:nvSpPr>
        <p:spPr>
          <a:xfrm>
            <a:off x="1973452" y="3056858"/>
            <a:ext cx="63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Aidant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xmlns="" id="{B79727EE-2FF5-4580-B158-CFF82FB9788C}"/>
              </a:ext>
            </a:extLst>
          </p:cNvPr>
          <p:cNvSpPr/>
          <p:nvPr/>
        </p:nvSpPr>
        <p:spPr>
          <a:xfrm>
            <a:off x="1039194" y="3102106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A49D323E-8528-4C6A-B2F0-574CEAFEE073}"/>
              </a:ext>
            </a:extLst>
          </p:cNvPr>
          <p:cNvSpPr/>
          <p:nvPr/>
        </p:nvSpPr>
        <p:spPr>
          <a:xfrm>
            <a:off x="1850766" y="3102106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xmlns="" id="{ABCDBCD1-F8FC-4ED7-85C4-A4EDD5F31B06}"/>
              </a:ext>
            </a:extLst>
          </p:cNvPr>
          <p:cNvSpPr txBox="1"/>
          <p:nvPr/>
        </p:nvSpPr>
        <p:spPr>
          <a:xfrm>
            <a:off x="4660165" y="3042285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xmlns="" id="{60C05488-19C3-4FCE-93D3-468E74CC7585}"/>
              </a:ext>
            </a:extLst>
          </p:cNvPr>
          <p:cNvSpPr txBox="1"/>
          <p:nvPr/>
        </p:nvSpPr>
        <p:spPr>
          <a:xfrm>
            <a:off x="5471737" y="3042285"/>
            <a:ext cx="63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xmlns="" id="{4563CA29-ED1A-4025-8A9D-E160052B8AE7}"/>
              </a:ext>
            </a:extLst>
          </p:cNvPr>
          <p:cNvSpPr/>
          <p:nvPr/>
        </p:nvSpPr>
        <p:spPr>
          <a:xfrm>
            <a:off x="4537479" y="3087533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7D1D785F-D43F-4FA7-BC11-F464535ABEEE}"/>
              </a:ext>
            </a:extLst>
          </p:cNvPr>
          <p:cNvSpPr/>
          <p:nvPr/>
        </p:nvSpPr>
        <p:spPr>
          <a:xfrm>
            <a:off x="5349051" y="3087533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xmlns="" id="{0CAABC8E-5727-4DCE-8FA9-28369EC3B79E}"/>
              </a:ext>
            </a:extLst>
          </p:cNvPr>
          <p:cNvSpPr txBox="1"/>
          <p:nvPr/>
        </p:nvSpPr>
        <p:spPr>
          <a:xfrm>
            <a:off x="3775147" y="3040008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F70FBB2B-B84B-40B9-93E5-64AA3A700669}"/>
              </a:ext>
            </a:extLst>
          </p:cNvPr>
          <p:cNvSpPr/>
          <p:nvPr/>
        </p:nvSpPr>
        <p:spPr>
          <a:xfrm>
            <a:off x="3652461" y="3085256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tangle : coins arrondis 122">
            <a:extLst>
              <a:ext uri="{FF2B5EF4-FFF2-40B4-BE49-F238E27FC236}">
                <a16:creationId xmlns:a16="http://schemas.microsoft.com/office/drawing/2014/main" xmlns="" id="{F59A2F3C-2789-4F4A-BC4C-5E7372BC2A5C}"/>
              </a:ext>
            </a:extLst>
          </p:cNvPr>
          <p:cNvSpPr/>
          <p:nvPr/>
        </p:nvSpPr>
        <p:spPr>
          <a:xfrm>
            <a:off x="273077" y="4597400"/>
            <a:ext cx="6419357" cy="15668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xmlns="" id="{8FC126A9-96BB-4808-BE89-66588A8E4D25}"/>
              </a:ext>
            </a:extLst>
          </p:cNvPr>
          <p:cNvSpPr txBox="1"/>
          <p:nvPr/>
        </p:nvSpPr>
        <p:spPr>
          <a:xfrm>
            <a:off x="2669919" y="3365708"/>
            <a:ext cx="1541002" cy="21356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Expérience patient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xmlns="" id="{97330292-2EFE-483F-B125-FB2B0AA63AE5}"/>
              </a:ext>
            </a:extLst>
          </p:cNvPr>
          <p:cNvSpPr/>
          <p:nvPr/>
        </p:nvSpPr>
        <p:spPr>
          <a:xfrm>
            <a:off x="1917700" y="2842364"/>
            <a:ext cx="1371807" cy="169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xmlns="" id="{A985ACC8-828B-4E08-8B3C-FE244253C512}"/>
              </a:ext>
            </a:extLst>
          </p:cNvPr>
          <p:cNvSpPr txBox="1"/>
          <p:nvPr/>
        </p:nvSpPr>
        <p:spPr>
          <a:xfrm>
            <a:off x="2302313" y="2363350"/>
            <a:ext cx="2238134" cy="18490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Informations générales (obligatoire)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xmlns="" id="{50BE027D-9D2D-4484-BDD6-8B1CD6BF5867}"/>
              </a:ext>
            </a:extLst>
          </p:cNvPr>
          <p:cNvSpPr txBox="1"/>
          <p:nvPr/>
        </p:nvSpPr>
        <p:spPr>
          <a:xfrm>
            <a:off x="3476820" y="2555907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l’entretien pharmaceutique :  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xmlns="" id="{CFE71508-716F-4E1F-9A7A-5155CE88450E}"/>
              </a:ext>
            </a:extLst>
          </p:cNvPr>
          <p:cNvSpPr/>
          <p:nvPr/>
        </p:nvSpPr>
        <p:spPr>
          <a:xfrm>
            <a:off x="5418914" y="2586856"/>
            <a:ext cx="777752" cy="156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207" name="ZoneTexte 206">
            <a:extLst>
              <a:ext uri="{FF2B5EF4-FFF2-40B4-BE49-F238E27FC236}">
                <a16:creationId xmlns:a16="http://schemas.microsoft.com/office/drawing/2014/main" xmlns="" id="{7F80DA03-D1D6-467C-99B8-B2F2C286B20F}"/>
              </a:ext>
            </a:extLst>
          </p:cNvPr>
          <p:cNvSpPr txBox="1"/>
          <p:nvPr/>
        </p:nvSpPr>
        <p:spPr>
          <a:xfrm>
            <a:off x="2386382" y="4395604"/>
            <a:ext cx="2130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pour l’équipe hospitalière :</a:t>
            </a:r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xmlns="" id="{6C5976B5-DE69-F7A8-BBAB-0B29844EAF9F}"/>
              </a:ext>
            </a:extLst>
          </p:cNvPr>
          <p:cNvSpPr/>
          <p:nvPr/>
        </p:nvSpPr>
        <p:spPr>
          <a:xfrm>
            <a:off x="162902" y="6584719"/>
            <a:ext cx="6585917" cy="307834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r>
              <a:rPr lang="fr-FR" sz="800" i="1">
                <a:solidFill>
                  <a:srgbClr val="3493AB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apprécier l’observance du patient pour son traitement, le questionnaire de GIRERD a été choisi dans le cadre de l’expérimentation</a:t>
            </a:r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CA" sz="800" i="1">
              <a:solidFill>
                <a:srgbClr val="3493AB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1" name="Rectangle : coins arrondis 120">
            <a:extLst>
              <a:ext uri="{FF2B5EF4-FFF2-40B4-BE49-F238E27FC236}">
                <a16:creationId xmlns:a16="http://schemas.microsoft.com/office/drawing/2014/main" xmlns="" id="{9A2A217E-685E-E763-8BAD-DB4478A964A1}"/>
              </a:ext>
            </a:extLst>
          </p:cNvPr>
          <p:cNvSpPr/>
          <p:nvPr/>
        </p:nvSpPr>
        <p:spPr>
          <a:xfrm>
            <a:off x="5238050" y="7417596"/>
            <a:ext cx="958616" cy="592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xmlns="" id="{9B4AA0D9-19D6-3B0B-BCA4-913DF071F6F8}"/>
              </a:ext>
            </a:extLst>
          </p:cNvPr>
          <p:cNvSpPr txBox="1"/>
          <p:nvPr/>
        </p:nvSpPr>
        <p:spPr>
          <a:xfrm>
            <a:off x="2131726" y="6403589"/>
            <a:ext cx="2690188" cy="24698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Observance par score </a:t>
            </a:r>
            <a:r>
              <a:rPr lang="fr-FR" err="1"/>
              <a:t>girerd</a:t>
            </a:r>
            <a:r>
              <a:rPr lang="fr-FR"/>
              <a:t> (obligatoire) </a:t>
            </a: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xmlns="" id="{54F0302C-4094-70DE-2FC8-192AADBAE78B}"/>
              </a:ext>
            </a:extLst>
          </p:cNvPr>
          <p:cNvSpPr txBox="1"/>
          <p:nvPr/>
        </p:nvSpPr>
        <p:spPr>
          <a:xfrm>
            <a:off x="4937451" y="8189058"/>
            <a:ext cx="17406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Chaque réponse positive vaut 1 point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xmlns="" id="{63BD2B28-2A6F-61D8-ED4C-D31E2FB41804}"/>
              </a:ext>
            </a:extLst>
          </p:cNvPr>
          <p:cNvSpPr txBox="1"/>
          <p:nvPr/>
        </p:nvSpPr>
        <p:spPr>
          <a:xfrm>
            <a:off x="4796016" y="8641204"/>
            <a:ext cx="20280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Bonne observance – score = 0 ; Faible observance – score = 1 ou 2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Non observance - score &gt;= 3</a:t>
            </a:r>
            <a:endParaRPr kumimoji="0" lang="fr-CA" sz="1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xmlns="" id="{30FFC9FB-AFB0-F8A2-00F3-99E4FD9E0899}"/>
              </a:ext>
            </a:extLst>
          </p:cNvPr>
          <p:cNvSpPr txBox="1"/>
          <p:nvPr/>
        </p:nvSpPr>
        <p:spPr>
          <a:xfrm>
            <a:off x="4863703" y="7166612"/>
            <a:ext cx="196039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1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SCORE GIRERD (obligatoire) : 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xmlns="" id="{7DD9AA1E-1F19-7FFA-4D1B-E04FFDEA8AFA}"/>
              </a:ext>
            </a:extLst>
          </p:cNvPr>
          <p:cNvSpPr/>
          <p:nvPr/>
        </p:nvSpPr>
        <p:spPr>
          <a:xfrm>
            <a:off x="273077" y="1206411"/>
            <a:ext cx="3664770" cy="482946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Réaliser </a:t>
            </a:r>
            <a:r>
              <a:rPr lang="fr-CA" sz="800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entretien de suivi sur la prise en charge du patient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Renseigner</a:t>
            </a:r>
            <a:r>
              <a:rPr lang="fr-CA" sz="800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les premiers échanges entre le pharmacien d’officine et le patient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Renforcer</a:t>
            </a:r>
            <a:r>
              <a:rPr lang="fr-CA" sz="800" i="1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la relation patient soignant, et la coordination ville hôpital</a:t>
            </a:r>
          </a:p>
          <a:p>
            <a:pPr algn="just"/>
            <a:endParaRPr lang="fr-CA" sz="800" i="1">
              <a:solidFill>
                <a:schemeClr val="accent4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xmlns="" id="{9861D110-8189-C219-9CA4-DF07A9E428F8}"/>
              </a:ext>
            </a:extLst>
          </p:cNvPr>
          <p:cNvSpPr/>
          <p:nvPr/>
        </p:nvSpPr>
        <p:spPr>
          <a:xfrm>
            <a:off x="273077" y="1796314"/>
            <a:ext cx="6096196" cy="521860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et prénom du patient :</a:t>
            </a:r>
          </a:p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N° Inclusion : 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xmlns="" id="{02A76A64-58C1-47B4-0140-DD3EFC34C62B}"/>
              </a:ext>
            </a:extLst>
          </p:cNvPr>
          <p:cNvSpPr/>
          <p:nvPr/>
        </p:nvSpPr>
        <p:spPr>
          <a:xfrm>
            <a:off x="3848385" y="277049"/>
            <a:ext cx="2647664" cy="6560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Entretien de dispensation</a:t>
            </a: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xmlns="" id="{42F6D846-C1C4-93E1-61CC-BA01F8DBDBEA}"/>
              </a:ext>
            </a:extLst>
          </p:cNvPr>
          <p:cNvSpPr/>
          <p:nvPr/>
        </p:nvSpPr>
        <p:spPr>
          <a:xfrm>
            <a:off x="4460022" y="155183"/>
            <a:ext cx="1424389" cy="322774"/>
          </a:xfrm>
          <a:prstGeom prst="roundRect">
            <a:avLst/>
          </a:prstGeom>
          <a:solidFill>
            <a:schemeClr val="tx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Sequence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 2</a:t>
            </a:r>
            <a:r>
              <a:rPr lang="fr-FR" sz="11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&amp;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xmlns="" id="{D19D8E1B-DA5F-8EF5-0560-C1F49A1D5A03}"/>
              </a:ext>
            </a:extLst>
          </p:cNvPr>
          <p:cNvSpPr txBox="1"/>
          <p:nvPr/>
        </p:nvSpPr>
        <p:spPr>
          <a:xfrm>
            <a:off x="3008799" y="1840086"/>
            <a:ext cx="1964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err="1"/>
              <a:t>Pré-rempli</a:t>
            </a:r>
            <a:r>
              <a:rPr lang="fr-FR" i="1"/>
              <a:t> par </a:t>
            </a:r>
            <a:r>
              <a:rPr lang="fr-FR" i="1" err="1"/>
              <a:t>l’ets</a:t>
            </a:r>
            <a:endParaRPr lang="fr-FR" i="1"/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xmlns="" id="{837AB41D-0508-CF08-4E86-29F752F68BC5}"/>
              </a:ext>
            </a:extLst>
          </p:cNvPr>
          <p:cNvSpPr/>
          <p:nvPr/>
        </p:nvSpPr>
        <p:spPr>
          <a:xfrm>
            <a:off x="379532" y="6870929"/>
            <a:ext cx="4413481" cy="2731936"/>
          </a:xfrm>
          <a:prstGeom prst="roundRect">
            <a:avLst>
              <a:gd name="adj" fmla="val 5597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xmlns="" id="{5239178A-721F-E03F-C825-7A8A9CFB8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439382"/>
              </p:ext>
            </p:extLst>
          </p:nvPr>
        </p:nvGraphicFramePr>
        <p:xfrm>
          <a:off x="487604" y="6954509"/>
          <a:ext cx="4085893" cy="257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205">
                  <a:extLst>
                    <a:ext uri="{9D8B030D-6E8A-4147-A177-3AD203B41FA5}">
                      <a16:colId xmlns:a16="http://schemas.microsoft.com/office/drawing/2014/main" xmlns="" val="2212070154"/>
                    </a:ext>
                  </a:extLst>
                </a:gridCol>
                <a:gridCol w="549409">
                  <a:extLst>
                    <a:ext uri="{9D8B030D-6E8A-4147-A177-3AD203B41FA5}">
                      <a16:colId xmlns:a16="http://schemas.microsoft.com/office/drawing/2014/main" xmlns="" val="2976342672"/>
                    </a:ext>
                  </a:extLst>
                </a:gridCol>
                <a:gridCol w="568279">
                  <a:extLst>
                    <a:ext uri="{9D8B030D-6E8A-4147-A177-3AD203B41FA5}">
                      <a16:colId xmlns:a16="http://schemas.microsoft.com/office/drawing/2014/main" xmlns="" val="345135730"/>
                    </a:ext>
                  </a:extLst>
                </a:gridCol>
              </a:tblGrid>
              <a:tr h="261459">
                <a:tc>
                  <a:txBody>
                    <a:bodyPr/>
                    <a:lstStyle/>
                    <a:p>
                      <a:pPr algn="ctr"/>
                      <a:r>
                        <a:rPr lang="fr-FR" sz="800" b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Questions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18274189"/>
                  </a:ext>
                </a:extLst>
              </a:tr>
              <a:tr h="321603">
                <a:tc>
                  <a:txBody>
                    <a:bodyPr/>
                    <a:lstStyle/>
                    <a:p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Ce matin avez-vous oublié de prendre votre médicament ?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7290191"/>
                  </a:ext>
                </a:extLst>
              </a:tr>
              <a:tr h="347867">
                <a:tc>
                  <a:txBody>
                    <a:bodyPr/>
                    <a:lstStyle/>
                    <a:p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Depuis la dernière consultation avez-vous été en panne de médicament 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7895888"/>
                  </a:ext>
                </a:extLst>
              </a:tr>
              <a:tr h="375404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prendre votre traitement avec retard par rapport à l’heure habituelle ?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4180597"/>
                  </a:ext>
                </a:extLst>
              </a:tr>
              <a:tr h="338947">
                <a:tc>
                  <a:txBody>
                    <a:bodyPr/>
                    <a:lstStyle/>
                    <a:p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ne pas prendre votre traitement parce que, certains jours, votre mémoire vous fait défaut ? </a:t>
                      </a:r>
                      <a:endParaRPr lang="fr-FR" sz="800" b="1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6817611"/>
                  </a:ext>
                </a:extLst>
              </a:tr>
              <a:tr h="43855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ne pas prendre votre traitement parce que, certains jours, vous avez l’impression que votre traitement vous fait plus de mal que de bien ?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5830058"/>
                  </a:ext>
                </a:extLst>
              </a:tr>
              <a:tr h="25867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Pensez-vous que vous avez trop de comprimés à prendre 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301003"/>
                  </a:ext>
                </a:extLst>
              </a:tr>
              <a:tr h="206402">
                <a:tc>
                  <a:txBody>
                    <a:bodyPr/>
                    <a:lstStyle/>
                    <a:p>
                      <a:pPr algn="r"/>
                      <a:r>
                        <a:rPr lang="fr-FR" sz="8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Total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76040"/>
                  </a:ext>
                </a:extLst>
              </a:tr>
            </a:tbl>
          </a:graphicData>
        </a:graphic>
      </p:graphicFrame>
      <p:grpSp>
        <p:nvGrpSpPr>
          <p:cNvPr id="46" name="Groupe 45">
            <a:extLst>
              <a:ext uri="{FF2B5EF4-FFF2-40B4-BE49-F238E27FC236}">
                <a16:creationId xmlns:a16="http://schemas.microsoft.com/office/drawing/2014/main" xmlns="" id="{81C5A328-1093-0111-68EF-68289C6AB053}"/>
              </a:ext>
            </a:extLst>
          </p:cNvPr>
          <p:cNvGrpSpPr/>
          <p:nvPr/>
        </p:nvGrpSpPr>
        <p:grpSpPr>
          <a:xfrm>
            <a:off x="452332" y="5843590"/>
            <a:ext cx="1521119" cy="400110"/>
            <a:chOff x="3970664" y="3768162"/>
            <a:chExt cx="761985" cy="400110"/>
          </a:xfrm>
        </p:grpSpPr>
        <p:sp>
          <p:nvSpPr>
            <p:cNvPr id="47" name="ZoneTexte 84">
              <a:extLst>
                <a:ext uri="{FF2B5EF4-FFF2-40B4-BE49-F238E27FC236}">
                  <a16:creationId xmlns:a16="http://schemas.microsoft.com/office/drawing/2014/main" xmlns="" id="{18BF2AC5-1258-CF2B-4DB7-CE99380EEFBB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1C80519D-2A07-0F54-4CFF-3C98421279C3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000"/>
            </a:p>
          </p:txBody>
        </p:sp>
      </p:grpSp>
      <p:sp>
        <p:nvSpPr>
          <p:cNvPr id="49" name="ZoneTexte 84">
            <a:extLst>
              <a:ext uri="{FF2B5EF4-FFF2-40B4-BE49-F238E27FC236}">
                <a16:creationId xmlns:a16="http://schemas.microsoft.com/office/drawing/2014/main" xmlns="" id="{018E32C5-7187-0BED-DD28-087221F913E3}"/>
              </a:ext>
            </a:extLst>
          </p:cNvPr>
          <p:cNvSpPr txBox="1"/>
          <p:nvPr/>
        </p:nvSpPr>
        <p:spPr>
          <a:xfrm>
            <a:off x="379532" y="4665185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 </a:t>
            </a:r>
          </a:p>
        </p:txBody>
      </p:sp>
      <p:sp>
        <p:nvSpPr>
          <p:cNvPr id="51" name="Espace réservé du numéro de diapositive 4">
            <a:extLst>
              <a:ext uri="{FF2B5EF4-FFF2-40B4-BE49-F238E27FC236}">
                <a16:creationId xmlns:a16="http://schemas.microsoft.com/office/drawing/2014/main" xmlns="" id="{4B5DEB83-7106-80CE-A186-6AF824B431ED}"/>
              </a:ext>
            </a:extLst>
          </p:cNvPr>
          <p:cNvSpPr txBox="1">
            <a:spLocks/>
          </p:cNvSpPr>
          <p:nvPr/>
        </p:nvSpPr>
        <p:spPr>
          <a:xfrm>
            <a:off x="3214013" y="9663066"/>
            <a:ext cx="390812" cy="486862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1/2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8AF76DE9-3E6D-96F8-B33A-68AD5EB041CA}"/>
              </a:ext>
            </a:extLst>
          </p:cNvPr>
          <p:cNvSpPr/>
          <p:nvPr/>
        </p:nvSpPr>
        <p:spPr>
          <a:xfrm>
            <a:off x="4520624" y="1444354"/>
            <a:ext cx="1848649" cy="245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xmlns="" id="{C715905E-D464-E3E9-E64A-F35AD53904EF}"/>
              </a:ext>
            </a:extLst>
          </p:cNvPr>
          <p:cNvSpPr txBox="1"/>
          <p:nvPr/>
        </p:nvSpPr>
        <p:spPr>
          <a:xfrm>
            <a:off x="4647941" y="1197370"/>
            <a:ext cx="15940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d’</a:t>
            </a:r>
            <a:r>
              <a:rPr lang="fr-FR" sz="9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fficine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</p:txBody>
      </p:sp>
      <p:pic>
        <p:nvPicPr>
          <p:cNvPr id="53" name="Picture 2" descr="\\s-grp\grp\Comm\2022\CHARTE-GRAPHIQUE\LOGO\LOGO-Baclesse-sans-bloc-RV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27" y="0"/>
            <a:ext cx="1374874" cy="105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89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 : coins arrondis 142">
            <a:extLst>
              <a:ext uri="{FF2B5EF4-FFF2-40B4-BE49-F238E27FC236}">
                <a16:creationId xmlns:a16="http://schemas.microsoft.com/office/drawing/2014/main" xmlns="" id="{7BA3154E-F766-43B2-9E83-EEC0FA10FE62}"/>
              </a:ext>
            </a:extLst>
          </p:cNvPr>
          <p:cNvSpPr/>
          <p:nvPr/>
        </p:nvSpPr>
        <p:spPr>
          <a:xfrm>
            <a:off x="231668" y="352425"/>
            <a:ext cx="6477623" cy="3879031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800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xmlns="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77F78-3436-4FCC-AFB2-422655AD958A}" type="slidenum">
              <a:rPr kumimoji="0" lang="fr-FR" sz="124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4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Rectangle : coins arrondis 161">
            <a:extLst>
              <a:ext uri="{FF2B5EF4-FFF2-40B4-BE49-F238E27FC236}">
                <a16:creationId xmlns:a16="http://schemas.microsoft.com/office/drawing/2014/main" xmlns="" id="{E196D8D5-C65A-45F8-90EE-3AC82BEFC902}"/>
              </a:ext>
            </a:extLst>
          </p:cNvPr>
          <p:cNvSpPr/>
          <p:nvPr/>
        </p:nvSpPr>
        <p:spPr>
          <a:xfrm>
            <a:off x="190188" y="4419056"/>
            <a:ext cx="6477623" cy="3653842"/>
          </a:xfrm>
          <a:prstGeom prst="roundRect">
            <a:avLst>
              <a:gd name="adj" fmla="val 5099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800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xmlns="" id="{57D04D9E-394B-4172-91BB-40C2CC9EB54B}"/>
              </a:ext>
            </a:extLst>
          </p:cNvPr>
          <p:cNvSpPr/>
          <p:nvPr/>
        </p:nvSpPr>
        <p:spPr>
          <a:xfrm>
            <a:off x="310186" y="4958146"/>
            <a:ext cx="6253837" cy="2953551"/>
          </a:xfrm>
          <a:prstGeom prst="roundRect">
            <a:avLst>
              <a:gd name="adj" fmla="val 5968"/>
            </a:avLst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EC641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xmlns="" id="{F1A62ED8-D848-4508-B6E4-C7D7494E263B}"/>
              </a:ext>
            </a:extLst>
          </p:cNvPr>
          <p:cNvSpPr txBox="1"/>
          <p:nvPr/>
        </p:nvSpPr>
        <p:spPr>
          <a:xfrm>
            <a:off x="2178750" y="234109"/>
            <a:ext cx="2654949" cy="20286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Effets indésirables (obligatoire)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xmlns="" id="{91AD4F3D-45BB-B904-2533-3DCD04E0ED0D}"/>
              </a:ext>
            </a:extLst>
          </p:cNvPr>
          <p:cNvGrpSpPr/>
          <p:nvPr/>
        </p:nvGrpSpPr>
        <p:grpSpPr>
          <a:xfrm>
            <a:off x="279368" y="691276"/>
            <a:ext cx="4484204" cy="257519"/>
            <a:chOff x="279368" y="1126543"/>
            <a:chExt cx="4484204" cy="257519"/>
          </a:xfrm>
        </p:grpSpPr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xmlns="" id="{62B03C6F-2583-4D7F-B433-9280F9691D8B}"/>
                </a:ext>
              </a:extLst>
            </p:cNvPr>
            <p:cNvSpPr txBox="1"/>
            <p:nvPr/>
          </p:nvSpPr>
          <p:spPr>
            <a:xfrm>
              <a:off x="279368" y="1127270"/>
              <a:ext cx="418976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Présence d’effets indésirables (obligatoire)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xmlns="" id="{49B72281-3F73-4C74-87CB-D44BBD946342}"/>
                </a:ext>
              </a:extLst>
            </p:cNvPr>
            <p:cNvGrpSpPr/>
            <p:nvPr/>
          </p:nvGrpSpPr>
          <p:grpSpPr>
            <a:xfrm>
              <a:off x="3101310" y="1126543"/>
              <a:ext cx="605971" cy="253916"/>
              <a:chOff x="3101310" y="1126543"/>
              <a:chExt cx="605971" cy="253916"/>
            </a:xfrm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xmlns="" id="{E8BD369B-4795-4005-B7DF-300B7B81ED3A}"/>
                  </a:ext>
                </a:extLst>
              </p:cNvPr>
              <p:cNvSpPr/>
              <p:nvPr/>
            </p:nvSpPr>
            <p:spPr>
              <a:xfrm>
                <a:off x="3101310" y="1149965"/>
                <a:ext cx="176908" cy="176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xmlns="" id="{1BABF778-4C6B-4739-B622-BC252096FD6E}"/>
                  </a:ext>
                </a:extLst>
              </p:cNvPr>
              <p:cNvSpPr txBox="1"/>
              <p:nvPr/>
            </p:nvSpPr>
            <p:spPr>
              <a:xfrm>
                <a:off x="3278217" y="1126543"/>
                <a:ext cx="42906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Oui</a:t>
                </a: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xmlns="" id="{7DA4DA6F-8E19-FA26-BBB0-86D5B48C95A7}"/>
                </a:ext>
              </a:extLst>
            </p:cNvPr>
            <p:cNvGrpSpPr/>
            <p:nvPr/>
          </p:nvGrpSpPr>
          <p:grpSpPr>
            <a:xfrm>
              <a:off x="3637992" y="1126543"/>
              <a:ext cx="1125580" cy="257519"/>
              <a:chOff x="3637992" y="1137076"/>
              <a:chExt cx="1125580" cy="25751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xmlns="" id="{0E63EF08-2260-4C4D-87CB-A801D4D5080E}"/>
                  </a:ext>
                </a:extLst>
              </p:cNvPr>
              <p:cNvSpPr/>
              <p:nvPr/>
            </p:nvSpPr>
            <p:spPr>
              <a:xfrm>
                <a:off x="3637992" y="1177626"/>
                <a:ext cx="176908" cy="16111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ZoneTexte 165">
                <a:extLst>
                  <a:ext uri="{FF2B5EF4-FFF2-40B4-BE49-F238E27FC236}">
                    <a16:creationId xmlns:a16="http://schemas.microsoft.com/office/drawing/2014/main" xmlns="" id="{AF35422A-F059-4CD3-992C-F8FD8A061F0B}"/>
                  </a:ext>
                </a:extLst>
              </p:cNvPr>
              <p:cNvSpPr txBox="1"/>
              <p:nvPr/>
            </p:nvSpPr>
            <p:spPr>
              <a:xfrm>
                <a:off x="3787187" y="1137076"/>
                <a:ext cx="976385" cy="25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Non</a:t>
                </a:r>
              </a:p>
            </p:txBody>
          </p:sp>
        </p:grpSp>
      </p:grpSp>
      <p:sp>
        <p:nvSpPr>
          <p:cNvPr id="107" name="Rectangle : coins arrondis 106">
            <a:extLst>
              <a:ext uri="{FF2B5EF4-FFF2-40B4-BE49-F238E27FC236}">
                <a16:creationId xmlns:a16="http://schemas.microsoft.com/office/drawing/2014/main" xmlns="" id="{B6C77532-5FE0-4C24-9F12-2CA4794822E0}"/>
              </a:ext>
            </a:extLst>
          </p:cNvPr>
          <p:cNvSpPr/>
          <p:nvPr/>
        </p:nvSpPr>
        <p:spPr>
          <a:xfrm>
            <a:off x="310186" y="985015"/>
            <a:ext cx="6277471" cy="140274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xmlns="" id="{D813B04E-328A-43DF-AFAE-06B13D540F23}"/>
              </a:ext>
            </a:extLst>
          </p:cNvPr>
          <p:cNvSpPr txBox="1"/>
          <p:nvPr/>
        </p:nvSpPr>
        <p:spPr>
          <a:xfrm>
            <a:off x="346908" y="1073635"/>
            <a:ext cx="4189766" cy="218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Description des effets indésirables remontés : </a:t>
            </a:r>
          </a:p>
        </p:txBody>
      </p:sp>
      <p:sp>
        <p:nvSpPr>
          <p:cNvPr id="208" name="Rectangle : coins arrondis 207">
            <a:extLst>
              <a:ext uri="{FF2B5EF4-FFF2-40B4-BE49-F238E27FC236}">
                <a16:creationId xmlns:a16="http://schemas.microsoft.com/office/drawing/2014/main" xmlns="" id="{B18BF267-61C4-46A1-85F8-79A5B0EA2EC3}"/>
              </a:ext>
            </a:extLst>
          </p:cNvPr>
          <p:cNvSpPr/>
          <p:nvPr/>
        </p:nvSpPr>
        <p:spPr>
          <a:xfrm>
            <a:off x="311447" y="2483446"/>
            <a:ext cx="6277471" cy="16047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xmlns="" id="{AB4D171E-2C6B-4162-B88C-B8F9D52833EB}"/>
              </a:ext>
            </a:extLst>
          </p:cNvPr>
          <p:cNvSpPr txBox="1"/>
          <p:nvPr/>
        </p:nvSpPr>
        <p:spPr>
          <a:xfrm>
            <a:off x="2178751" y="4327144"/>
            <a:ext cx="2654948" cy="19292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algn="ctr">
              <a:defRPr sz="11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Changements Thérapeutiques 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xmlns="" id="{9CBF7A3E-ADA6-406B-8B38-8DB5A5422A0F}"/>
              </a:ext>
            </a:extLst>
          </p:cNvPr>
          <p:cNvSpPr txBox="1"/>
          <p:nvPr/>
        </p:nvSpPr>
        <p:spPr>
          <a:xfrm>
            <a:off x="346908" y="2583548"/>
            <a:ext cx="3527179" cy="218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Conseils pharmaceutiques apportés : 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xmlns="" id="{C41571BB-5A04-4311-B9DB-15073F3EA5BA}"/>
              </a:ext>
            </a:extLst>
          </p:cNvPr>
          <p:cNvSpPr txBox="1"/>
          <p:nvPr/>
        </p:nvSpPr>
        <p:spPr>
          <a:xfrm>
            <a:off x="415822" y="5068273"/>
            <a:ext cx="59435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Si oui, pour chacun : </a:t>
            </a:r>
            <a:r>
              <a:rPr kumimoji="0" lang="fr-CA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; prescripteur ; médicament ; posologie ; précision : initiation, arrêt ou modification ?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EE16C6BF-DE8D-6006-F520-84A20A5ED241}"/>
              </a:ext>
            </a:extLst>
          </p:cNvPr>
          <p:cNvGrpSpPr/>
          <p:nvPr/>
        </p:nvGrpSpPr>
        <p:grpSpPr>
          <a:xfrm>
            <a:off x="524867" y="4650459"/>
            <a:ext cx="5943556" cy="215444"/>
            <a:chOff x="352914" y="4654327"/>
            <a:chExt cx="5943556" cy="215444"/>
          </a:xfrm>
        </p:grpSpPr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xmlns="" id="{6C563234-8051-45C7-886B-482A5E45FA9C}"/>
                </a:ext>
              </a:extLst>
            </p:cNvPr>
            <p:cNvSpPr txBox="1"/>
            <p:nvPr/>
          </p:nvSpPr>
          <p:spPr>
            <a:xfrm>
              <a:off x="352914" y="4654327"/>
              <a:ext cx="594355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Y a t-il eu un changement de prescriptions allopathiques et/ ou prise de thérapies complémentaires?         Oui         Non            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5B8E0F5F-416E-BF08-0EBB-10418B76B810}"/>
                </a:ext>
              </a:extLst>
            </p:cNvPr>
            <p:cNvSpPr/>
            <p:nvPr/>
          </p:nvSpPr>
          <p:spPr>
            <a:xfrm>
              <a:off x="4760279" y="4666884"/>
              <a:ext cx="157401" cy="1418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CAF8049A-1F5B-2E9C-EC11-0ECCB84B2592}"/>
                </a:ext>
              </a:extLst>
            </p:cNvPr>
            <p:cNvSpPr/>
            <p:nvPr/>
          </p:nvSpPr>
          <p:spPr>
            <a:xfrm>
              <a:off x="5154068" y="4666884"/>
              <a:ext cx="157401" cy="1418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2419815C-4137-1F52-5311-217B4D2B8727}"/>
              </a:ext>
            </a:extLst>
          </p:cNvPr>
          <p:cNvSpPr/>
          <p:nvPr/>
        </p:nvSpPr>
        <p:spPr>
          <a:xfrm>
            <a:off x="3616161" y="8379080"/>
            <a:ext cx="3086166" cy="996493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xmlns="" id="{EA993F4B-A13D-8404-80EB-4E470A09B3E7}"/>
              </a:ext>
            </a:extLst>
          </p:cNvPr>
          <p:cNvSpPr txBox="1"/>
          <p:nvPr/>
        </p:nvSpPr>
        <p:spPr>
          <a:xfrm>
            <a:off x="4380050" y="8216068"/>
            <a:ext cx="1776127" cy="15689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0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 (obligatoire)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xmlns="" id="{D6DEA1EF-DB24-9F5A-4DFD-C8556A2B2DBD}"/>
              </a:ext>
            </a:extLst>
          </p:cNvPr>
          <p:cNvSpPr txBox="1"/>
          <p:nvPr/>
        </p:nvSpPr>
        <p:spPr>
          <a:xfrm>
            <a:off x="3592358" y="8430490"/>
            <a:ext cx="1891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Tampon de l’officine ou contact :  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xmlns="" id="{2C6B8EDC-50E4-A692-5EBD-83C14E4A2374}"/>
              </a:ext>
            </a:extLst>
          </p:cNvPr>
          <p:cNvSpPr txBox="1"/>
          <p:nvPr/>
        </p:nvSpPr>
        <p:spPr>
          <a:xfrm>
            <a:off x="3616161" y="8934261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08334696-CB53-3839-F4D5-391DBED9EAEB}"/>
              </a:ext>
            </a:extLst>
          </p:cNvPr>
          <p:cNvSpPr/>
          <p:nvPr/>
        </p:nvSpPr>
        <p:spPr>
          <a:xfrm>
            <a:off x="4593450" y="8991938"/>
            <a:ext cx="1874973" cy="251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Espace réservé du numéro de diapositive 4">
            <a:extLst>
              <a:ext uri="{FF2B5EF4-FFF2-40B4-BE49-F238E27FC236}">
                <a16:creationId xmlns:a16="http://schemas.microsoft.com/office/drawing/2014/main" xmlns="" id="{3F930EDB-8CF1-BE3B-7512-E814C2CDC921}"/>
              </a:ext>
            </a:extLst>
          </p:cNvPr>
          <p:cNvSpPr txBox="1">
            <a:spLocks/>
          </p:cNvSpPr>
          <p:nvPr/>
        </p:nvSpPr>
        <p:spPr>
          <a:xfrm>
            <a:off x="3214012" y="9663066"/>
            <a:ext cx="423979" cy="486862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2/2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85F5618B-E367-0C4E-8418-1643C7A4493A}"/>
              </a:ext>
            </a:extLst>
          </p:cNvPr>
          <p:cNvSpPr/>
          <p:nvPr/>
        </p:nvSpPr>
        <p:spPr>
          <a:xfrm>
            <a:off x="294999" y="8349302"/>
            <a:ext cx="3100127" cy="1166028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3661211A-05ED-58FE-2D7B-EAED71DC2275}"/>
              </a:ext>
            </a:extLst>
          </p:cNvPr>
          <p:cNvSpPr txBox="1"/>
          <p:nvPr/>
        </p:nvSpPr>
        <p:spPr>
          <a:xfrm>
            <a:off x="328470" y="8886473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Contact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="" xmlns:a16="http://schemas.microsoft.com/office/drawing/2014/main" id="{2A1D2D6A-5EFE-CB4C-7767-D0B8F0D6D236}"/>
              </a:ext>
            </a:extLst>
          </p:cNvPr>
          <p:cNvSpPr txBox="1"/>
          <p:nvPr/>
        </p:nvSpPr>
        <p:spPr>
          <a:xfrm>
            <a:off x="328470" y="8504074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Établissement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200074B1-BA34-A4F5-C9FE-FA50613F36DB}"/>
              </a:ext>
            </a:extLst>
          </p:cNvPr>
          <p:cNvSpPr/>
          <p:nvPr/>
        </p:nvSpPr>
        <p:spPr>
          <a:xfrm>
            <a:off x="1143810" y="8467904"/>
            <a:ext cx="2148364" cy="265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 Baclesse - Oncologie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D099566D-CEA3-BAAC-49B2-D7CE9AA16F8A}"/>
              </a:ext>
            </a:extLst>
          </p:cNvPr>
          <p:cNvSpPr/>
          <p:nvPr/>
        </p:nvSpPr>
        <p:spPr>
          <a:xfrm>
            <a:off x="1143809" y="8872608"/>
            <a:ext cx="2148364" cy="255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02 31 45 86 48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D099566D-CEA3-BAAC-49B2-D7CE9AA16F8A}"/>
              </a:ext>
            </a:extLst>
          </p:cNvPr>
          <p:cNvSpPr/>
          <p:nvPr/>
        </p:nvSpPr>
        <p:spPr>
          <a:xfrm>
            <a:off x="1143809" y="9177713"/>
            <a:ext cx="2142589" cy="255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900" b="1" dirty="0">
                <a:solidFill>
                  <a:schemeClr val="tx1"/>
                </a:solidFill>
              </a:rPr>
              <a:t>i</a:t>
            </a:r>
            <a:r>
              <a:rPr lang="fr-FR" sz="900" b="1" dirty="0" smtClean="0">
                <a:solidFill>
                  <a:schemeClr val="tx1"/>
                </a:solidFill>
              </a:rPr>
              <a:t>deparcours.bleu@baclesse.unicancer.fr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="" xmlns:a16="http://schemas.microsoft.com/office/drawing/2014/main" id="{17FB4D44-42C2-2EC0-BCA3-BE780567D867}"/>
              </a:ext>
            </a:extLst>
          </p:cNvPr>
          <p:cNvSpPr txBox="1"/>
          <p:nvPr/>
        </p:nvSpPr>
        <p:spPr>
          <a:xfrm>
            <a:off x="813437" y="8209552"/>
            <a:ext cx="2126997" cy="1555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000" b="1" cap="small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Equipe hospitalière (obligatoire)</a:t>
            </a:r>
          </a:p>
        </p:txBody>
      </p:sp>
    </p:spTree>
    <p:extLst>
      <p:ext uri="{BB962C8B-B14F-4D97-AF65-F5344CB8AC3E}">
        <p14:creationId xmlns:p14="http://schemas.microsoft.com/office/powerpoint/2010/main" val="918203454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1</TotalTime>
  <Words>443</Words>
  <Application>Microsoft Office PowerPoint</Application>
  <PresentationFormat>Format A4 (210 x 297 mm)</PresentationFormat>
  <Paragraphs>73</Paragraphs>
  <Slides>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Govhe art 51</vt:lpstr>
      <vt:lpstr>2_Titres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Sophie TAILLARD</cp:lastModifiedBy>
  <cp:revision>2</cp:revision>
  <dcterms:created xsi:type="dcterms:W3CDTF">2019-01-10T14:40:37Z</dcterms:created>
  <dcterms:modified xsi:type="dcterms:W3CDTF">2022-10-14T15:23:22Z</dcterms:modified>
</cp:coreProperties>
</file>