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35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61"/>
  </p:notesMasterIdLst>
  <p:sldIdLst>
    <p:sldId id="257" r:id="rId4"/>
    <p:sldId id="335" r:id="rId5"/>
    <p:sldId id="258" r:id="rId6"/>
    <p:sldId id="259" r:id="rId7"/>
    <p:sldId id="260" r:id="rId8"/>
    <p:sldId id="261" r:id="rId9"/>
    <p:sldId id="262" r:id="rId10"/>
    <p:sldId id="263" r:id="rId11"/>
    <p:sldId id="325" r:id="rId12"/>
    <p:sldId id="299" r:id="rId13"/>
    <p:sldId id="275" r:id="rId14"/>
    <p:sldId id="326" r:id="rId15"/>
    <p:sldId id="294" r:id="rId16"/>
    <p:sldId id="327" r:id="rId17"/>
    <p:sldId id="356" r:id="rId18"/>
    <p:sldId id="357" r:id="rId19"/>
    <p:sldId id="358" r:id="rId20"/>
    <p:sldId id="328" r:id="rId21"/>
    <p:sldId id="300" r:id="rId22"/>
    <p:sldId id="339" r:id="rId23"/>
    <p:sldId id="329" r:id="rId24"/>
    <p:sldId id="277" r:id="rId25"/>
    <p:sldId id="330" r:id="rId26"/>
    <p:sldId id="331" r:id="rId27"/>
    <p:sldId id="332" r:id="rId28"/>
    <p:sldId id="336" r:id="rId29"/>
    <p:sldId id="265" r:id="rId30"/>
    <p:sldId id="264" r:id="rId31"/>
    <p:sldId id="324" r:id="rId32"/>
    <p:sldId id="266" r:id="rId33"/>
    <p:sldId id="267" r:id="rId34"/>
    <p:sldId id="268" r:id="rId35"/>
    <p:sldId id="360" r:id="rId36"/>
    <p:sldId id="342" r:id="rId37"/>
    <p:sldId id="347" r:id="rId38"/>
    <p:sldId id="350" r:id="rId39"/>
    <p:sldId id="352" r:id="rId40"/>
    <p:sldId id="355" r:id="rId41"/>
    <p:sldId id="351" r:id="rId42"/>
    <p:sldId id="269" r:id="rId43"/>
    <p:sldId id="354" r:id="rId44"/>
    <p:sldId id="359" r:id="rId45"/>
    <p:sldId id="361" r:id="rId46"/>
    <p:sldId id="362" r:id="rId47"/>
    <p:sldId id="363" r:id="rId48"/>
    <p:sldId id="364" r:id="rId49"/>
    <p:sldId id="365" r:id="rId50"/>
    <p:sldId id="366" r:id="rId51"/>
    <p:sldId id="367" r:id="rId52"/>
    <p:sldId id="368" r:id="rId53"/>
    <p:sldId id="369" r:id="rId54"/>
    <p:sldId id="370" r:id="rId55"/>
    <p:sldId id="341" r:id="rId56"/>
    <p:sldId id="337" r:id="rId57"/>
    <p:sldId id="310" r:id="rId58"/>
    <p:sldId id="323" r:id="rId59"/>
    <p:sldId id="320" r:id="rId60"/>
  </p:sldIdLst>
  <p:sldSz cx="9144000" cy="5143500" type="screen16x9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*" initials="*" lastIdx="1" clrIdx="0"/>
  <p:cmAuthor id="1" name="Yoan PAUL" initials="YP" lastIdx="1" clrIdx="1">
    <p:extLst>
      <p:ext uri="{19B8F6BF-5375-455C-9EA6-DF929625EA0E}">
        <p15:presenceInfo xmlns:p15="http://schemas.microsoft.com/office/powerpoint/2012/main" userId="S-1-5-21-3177125315-431800771-2236886301-63837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53" d="100"/>
          <a:sy n="153" d="100"/>
        </p:scale>
        <p:origin x="336" y="1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7" d="100"/>
          <a:sy n="57" d="100"/>
        </p:scale>
        <p:origin x="-2814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presProps" Target="pres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D4A438-48A5-4E81-BF84-2FB1A49D9289}" type="doc">
      <dgm:prSet loTypeId="urn:microsoft.com/office/officeart/2005/8/layout/process3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0AD68E8F-A6DB-4025-8B74-D730D26FCA60}">
      <dgm:prSet phldrT="[Texte]" custT="1"/>
      <dgm:spPr/>
      <dgm:t>
        <a:bodyPr/>
        <a:lstStyle/>
        <a:p>
          <a:r>
            <a:rPr lang="fr-FR" sz="1400" b="1" dirty="0"/>
            <a:t>Evènement indésirable</a:t>
          </a:r>
        </a:p>
      </dgm:t>
    </dgm:pt>
    <dgm:pt modelId="{5D10B77C-8A6E-47F0-9D49-64230CEE88BE}" type="parTrans" cxnId="{770688E9-1D73-4011-BAA8-8EAC607D3527}">
      <dgm:prSet/>
      <dgm:spPr/>
      <dgm:t>
        <a:bodyPr/>
        <a:lstStyle/>
        <a:p>
          <a:endParaRPr lang="fr-FR"/>
        </a:p>
      </dgm:t>
    </dgm:pt>
    <dgm:pt modelId="{308C92AA-F389-49A0-A74E-BAFEB890884D}" type="sibTrans" cxnId="{770688E9-1D73-4011-BAA8-8EAC607D3527}">
      <dgm:prSet/>
      <dgm:spPr/>
      <dgm:t>
        <a:bodyPr/>
        <a:lstStyle/>
        <a:p>
          <a:endParaRPr lang="fr-FR"/>
        </a:p>
      </dgm:t>
    </dgm:pt>
    <dgm:pt modelId="{1FF00B63-44BB-4EAC-8B3E-FBF72BFD4BF8}">
      <dgm:prSet phldrT="[Texte]"/>
      <dgm:spPr/>
      <dgm:t>
        <a:bodyPr/>
        <a:lstStyle/>
        <a:p>
          <a:r>
            <a:rPr lang="fr-FR" dirty="0"/>
            <a:t>Médicaments périmés dans un service</a:t>
          </a:r>
        </a:p>
      </dgm:t>
    </dgm:pt>
    <dgm:pt modelId="{618812C8-5AE4-4612-9209-69B9DC99882A}" type="parTrans" cxnId="{135B41D3-BA0E-4146-8505-D46B79E5DE07}">
      <dgm:prSet/>
      <dgm:spPr/>
      <dgm:t>
        <a:bodyPr/>
        <a:lstStyle/>
        <a:p>
          <a:endParaRPr lang="fr-FR"/>
        </a:p>
      </dgm:t>
    </dgm:pt>
    <dgm:pt modelId="{2115C34C-5E05-4BDB-96CD-D2C02F017FB2}" type="sibTrans" cxnId="{135B41D3-BA0E-4146-8505-D46B79E5DE07}">
      <dgm:prSet/>
      <dgm:spPr/>
      <dgm:t>
        <a:bodyPr/>
        <a:lstStyle/>
        <a:p>
          <a:endParaRPr lang="fr-FR"/>
        </a:p>
      </dgm:t>
    </dgm:pt>
    <dgm:pt modelId="{AC0C4BF0-2CF3-4A52-A645-373392870754}">
      <dgm:prSet phldrT="[Texte]" custT="1"/>
      <dgm:spPr/>
      <dgm:t>
        <a:bodyPr/>
        <a:lstStyle/>
        <a:p>
          <a:r>
            <a:rPr lang="fr-FR" sz="1400" b="1" dirty="0"/>
            <a:t>Action curative</a:t>
          </a:r>
        </a:p>
      </dgm:t>
    </dgm:pt>
    <dgm:pt modelId="{6AFC85CC-F572-4712-9832-909A768C5830}" type="parTrans" cxnId="{983F21F9-49B5-41C1-BDFE-9768823E0BAE}">
      <dgm:prSet/>
      <dgm:spPr/>
      <dgm:t>
        <a:bodyPr/>
        <a:lstStyle/>
        <a:p>
          <a:endParaRPr lang="fr-FR"/>
        </a:p>
      </dgm:t>
    </dgm:pt>
    <dgm:pt modelId="{9EF61EB7-AAF2-40EE-B12E-033455194A20}" type="sibTrans" cxnId="{983F21F9-49B5-41C1-BDFE-9768823E0BAE}">
      <dgm:prSet/>
      <dgm:spPr/>
      <dgm:t>
        <a:bodyPr/>
        <a:lstStyle/>
        <a:p>
          <a:endParaRPr lang="fr-FR"/>
        </a:p>
      </dgm:t>
    </dgm:pt>
    <dgm:pt modelId="{73AF82D2-D962-4687-A0EF-94A731B396A6}">
      <dgm:prSet phldrT="[Texte]"/>
      <dgm:spPr/>
      <dgm:t>
        <a:bodyPr/>
        <a:lstStyle/>
        <a:p>
          <a:r>
            <a:rPr lang="fr-FR" dirty="0"/>
            <a:t>Jeter les médicaments</a:t>
          </a:r>
        </a:p>
      </dgm:t>
    </dgm:pt>
    <dgm:pt modelId="{94B2D20A-F690-4CCD-BB6D-FF90AE811131}" type="parTrans" cxnId="{815E5AA4-2E44-498D-A255-2E104C0D4AE5}">
      <dgm:prSet/>
      <dgm:spPr/>
      <dgm:t>
        <a:bodyPr/>
        <a:lstStyle/>
        <a:p>
          <a:endParaRPr lang="fr-FR"/>
        </a:p>
      </dgm:t>
    </dgm:pt>
    <dgm:pt modelId="{5717D7FB-2235-46A0-A6F4-F3FFDDE781DA}" type="sibTrans" cxnId="{815E5AA4-2E44-498D-A255-2E104C0D4AE5}">
      <dgm:prSet/>
      <dgm:spPr/>
      <dgm:t>
        <a:bodyPr/>
        <a:lstStyle/>
        <a:p>
          <a:endParaRPr lang="fr-FR"/>
        </a:p>
      </dgm:t>
    </dgm:pt>
    <dgm:pt modelId="{319F0C35-5CF7-444B-98C5-7BFE720FC596}">
      <dgm:prSet phldrT="[Texte]" custT="1"/>
      <dgm:spPr/>
      <dgm:t>
        <a:bodyPr/>
        <a:lstStyle/>
        <a:p>
          <a:r>
            <a:rPr lang="fr-FR" sz="1400" b="1" dirty="0"/>
            <a:t>Action corrective</a:t>
          </a:r>
        </a:p>
      </dgm:t>
    </dgm:pt>
    <dgm:pt modelId="{64FFBD20-4479-4AF2-99D5-788EE03D4C10}" type="parTrans" cxnId="{B90FC50F-1577-49D1-8353-7AE6CEAED8E4}">
      <dgm:prSet/>
      <dgm:spPr/>
      <dgm:t>
        <a:bodyPr/>
        <a:lstStyle/>
        <a:p>
          <a:endParaRPr lang="fr-FR"/>
        </a:p>
      </dgm:t>
    </dgm:pt>
    <dgm:pt modelId="{E3E05224-E6CD-448F-9F9D-587F8D389F7C}" type="sibTrans" cxnId="{B90FC50F-1577-49D1-8353-7AE6CEAED8E4}">
      <dgm:prSet/>
      <dgm:spPr/>
      <dgm:t>
        <a:bodyPr/>
        <a:lstStyle/>
        <a:p>
          <a:endParaRPr lang="fr-FR"/>
        </a:p>
      </dgm:t>
    </dgm:pt>
    <dgm:pt modelId="{6E7903DD-1A35-4797-88B9-C67708504402}">
      <dgm:prSet phldrT="[Texte]"/>
      <dgm:spPr/>
      <dgm:t>
        <a:bodyPr/>
        <a:lstStyle/>
        <a:p>
          <a:r>
            <a:rPr lang="fr-FR" dirty="0"/>
            <a:t>Mettre en place une procédure de contrôle périodique dans les services</a:t>
          </a:r>
        </a:p>
      </dgm:t>
    </dgm:pt>
    <dgm:pt modelId="{E1546F74-9BE5-4246-B123-FBE6AABFB9C8}" type="parTrans" cxnId="{55D6A798-FD54-4804-A8D9-B3406E6159B4}">
      <dgm:prSet/>
      <dgm:spPr/>
      <dgm:t>
        <a:bodyPr/>
        <a:lstStyle/>
        <a:p>
          <a:endParaRPr lang="fr-FR"/>
        </a:p>
      </dgm:t>
    </dgm:pt>
    <dgm:pt modelId="{5F901C66-1E47-4FE3-B8FA-F4D7D8C161F4}" type="sibTrans" cxnId="{55D6A798-FD54-4804-A8D9-B3406E6159B4}">
      <dgm:prSet/>
      <dgm:spPr/>
      <dgm:t>
        <a:bodyPr/>
        <a:lstStyle/>
        <a:p>
          <a:endParaRPr lang="fr-FR"/>
        </a:p>
      </dgm:t>
    </dgm:pt>
    <dgm:pt modelId="{56171D3D-E1E9-4352-A25C-412FCD1757B0}">
      <dgm:prSet phldrT="[Texte]" custT="1"/>
      <dgm:spPr/>
      <dgm:t>
        <a:bodyPr/>
        <a:lstStyle/>
        <a:p>
          <a:r>
            <a:rPr lang="fr-FR" sz="1400" b="1" dirty="0"/>
            <a:t>Action préventive</a:t>
          </a:r>
        </a:p>
      </dgm:t>
    </dgm:pt>
    <dgm:pt modelId="{88BB649B-D01C-4705-A1D7-CC35372CF752}" type="parTrans" cxnId="{C5D2EA13-7C43-4D2D-AF84-C3F7E7A19E6A}">
      <dgm:prSet/>
      <dgm:spPr/>
      <dgm:t>
        <a:bodyPr/>
        <a:lstStyle/>
        <a:p>
          <a:endParaRPr lang="fr-FR"/>
        </a:p>
      </dgm:t>
    </dgm:pt>
    <dgm:pt modelId="{15FD013B-BC25-4A5E-89ED-70AFFBCF8E68}" type="sibTrans" cxnId="{C5D2EA13-7C43-4D2D-AF84-C3F7E7A19E6A}">
      <dgm:prSet/>
      <dgm:spPr/>
      <dgm:t>
        <a:bodyPr/>
        <a:lstStyle/>
        <a:p>
          <a:endParaRPr lang="fr-FR"/>
        </a:p>
      </dgm:t>
    </dgm:pt>
    <dgm:pt modelId="{BEDA235F-64EA-424A-8F75-EC9C459C3586}">
      <dgm:prSet phldrT="[Texte]"/>
      <dgm:spPr/>
      <dgm:t>
        <a:bodyPr/>
        <a:lstStyle/>
        <a:p>
          <a:r>
            <a:rPr lang="fr-FR" dirty="0"/>
            <a:t>Généraliser la procédure à d’autres produits (ex : solutés)</a:t>
          </a:r>
        </a:p>
      </dgm:t>
    </dgm:pt>
    <dgm:pt modelId="{9AC13EA0-8ED8-4633-83EC-2449A8314929}" type="parTrans" cxnId="{901416C5-0C5B-40B5-841B-E62921966F37}">
      <dgm:prSet/>
      <dgm:spPr/>
      <dgm:t>
        <a:bodyPr/>
        <a:lstStyle/>
        <a:p>
          <a:endParaRPr lang="fr-FR"/>
        </a:p>
      </dgm:t>
    </dgm:pt>
    <dgm:pt modelId="{4C72C04C-6925-48E3-B1C6-47F22F07200C}" type="sibTrans" cxnId="{901416C5-0C5B-40B5-841B-E62921966F37}">
      <dgm:prSet/>
      <dgm:spPr/>
      <dgm:t>
        <a:bodyPr/>
        <a:lstStyle/>
        <a:p>
          <a:endParaRPr lang="fr-FR"/>
        </a:p>
      </dgm:t>
    </dgm:pt>
    <dgm:pt modelId="{03B42D1E-9A9F-4BC7-9B19-D4FE92D0E71C}" type="pres">
      <dgm:prSet presAssocID="{DAD4A438-48A5-4E81-BF84-2FB1A49D928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0BACB63F-10C6-4F1D-8830-945D49FD9A3C}" type="pres">
      <dgm:prSet presAssocID="{0AD68E8F-A6DB-4025-8B74-D730D26FCA60}" presName="composite" presStyleCnt="0"/>
      <dgm:spPr/>
    </dgm:pt>
    <dgm:pt modelId="{0ADD9D24-0AB8-40B9-90F0-ACD962401707}" type="pres">
      <dgm:prSet presAssocID="{0AD68E8F-A6DB-4025-8B74-D730D26FCA60}" presName="par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9F7FB76-6419-4356-A5FD-C272E38DADD6}" type="pres">
      <dgm:prSet presAssocID="{0AD68E8F-A6DB-4025-8B74-D730D26FCA60}" presName="parSh" presStyleLbl="node1" presStyleIdx="0" presStyleCnt="4"/>
      <dgm:spPr/>
      <dgm:t>
        <a:bodyPr/>
        <a:lstStyle/>
        <a:p>
          <a:endParaRPr lang="fr-FR"/>
        </a:p>
      </dgm:t>
    </dgm:pt>
    <dgm:pt modelId="{90712D62-B8F2-4DA6-8E44-678F9447610D}" type="pres">
      <dgm:prSet presAssocID="{0AD68E8F-A6DB-4025-8B74-D730D26FCA60}" presName="desTx" presStyleLbl="fgAcc1" presStyleIdx="0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1123762-860E-469C-9046-B7CB53AD5DF1}" type="pres">
      <dgm:prSet presAssocID="{308C92AA-F389-49A0-A74E-BAFEB890884D}" presName="sibTrans" presStyleLbl="sibTrans2D1" presStyleIdx="0" presStyleCnt="3"/>
      <dgm:spPr/>
      <dgm:t>
        <a:bodyPr/>
        <a:lstStyle/>
        <a:p>
          <a:endParaRPr lang="fr-FR"/>
        </a:p>
      </dgm:t>
    </dgm:pt>
    <dgm:pt modelId="{663D2252-FB93-487C-8B42-9D2D87CF5C13}" type="pres">
      <dgm:prSet presAssocID="{308C92AA-F389-49A0-A74E-BAFEB890884D}" presName="connTx" presStyleLbl="sibTrans2D1" presStyleIdx="0" presStyleCnt="3"/>
      <dgm:spPr/>
      <dgm:t>
        <a:bodyPr/>
        <a:lstStyle/>
        <a:p>
          <a:endParaRPr lang="fr-FR"/>
        </a:p>
      </dgm:t>
    </dgm:pt>
    <dgm:pt modelId="{5C5A6D4B-3716-4F5F-AFD2-6A4EBE468427}" type="pres">
      <dgm:prSet presAssocID="{AC0C4BF0-2CF3-4A52-A645-373392870754}" presName="composite" presStyleCnt="0"/>
      <dgm:spPr/>
    </dgm:pt>
    <dgm:pt modelId="{FCC94E3C-9E2F-4903-BE2D-06A63267A001}" type="pres">
      <dgm:prSet presAssocID="{AC0C4BF0-2CF3-4A52-A645-373392870754}" presName="par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A005E07-C2AB-4C63-85F5-D8BC26328EA1}" type="pres">
      <dgm:prSet presAssocID="{AC0C4BF0-2CF3-4A52-A645-373392870754}" presName="parSh" presStyleLbl="node1" presStyleIdx="1" presStyleCnt="4"/>
      <dgm:spPr/>
      <dgm:t>
        <a:bodyPr/>
        <a:lstStyle/>
        <a:p>
          <a:endParaRPr lang="fr-FR"/>
        </a:p>
      </dgm:t>
    </dgm:pt>
    <dgm:pt modelId="{82CE5CEA-C4F7-4AD0-8D0F-3325363319AE}" type="pres">
      <dgm:prSet presAssocID="{AC0C4BF0-2CF3-4A52-A645-373392870754}" presName="desTx" presStyleLbl="fgAcc1" presStyleIdx="1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6EEB87A-BB4B-4918-8013-CF106D698DB8}" type="pres">
      <dgm:prSet presAssocID="{9EF61EB7-AAF2-40EE-B12E-033455194A20}" presName="sibTrans" presStyleLbl="sibTrans2D1" presStyleIdx="1" presStyleCnt="3"/>
      <dgm:spPr/>
      <dgm:t>
        <a:bodyPr/>
        <a:lstStyle/>
        <a:p>
          <a:endParaRPr lang="fr-FR"/>
        </a:p>
      </dgm:t>
    </dgm:pt>
    <dgm:pt modelId="{D96137AB-CAA1-456B-9106-E3D252B972BE}" type="pres">
      <dgm:prSet presAssocID="{9EF61EB7-AAF2-40EE-B12E-033455194A20}" presName="connTx" presStyleLbl="sibTrans2D1" presStyleIdx="1" presStyleCnt="3"/>
      <dgm:spPr/>
      <dgm:t>
        <a:bodyPr/>
        <a:lstStyle/>
        <a:p>
          <a:endParaRPr lang="fr-FR"/>
        </a:p>
      </dgm:t>
    </dgm:pt>
    <dgm:pt modelId="{147F7254-10CF-41A2-92B6-CBD1D3CEEA71}" type="pres">
      <dgm:prSet presAssocID="{319F0C35-5CF7-444B-98C5-7BFE720FC596}" presName="composite" presStyleCnt="0"/>
      <dgm:spPr/>
    </dgm:pt>
    <dgm:pt modelId="{E3974A48-4807-463C-84E0-51BF0593B135}" type="pres">
      <dgm:prSet presAssocID="{319F0C35-5CF7-444B-98C5-7BFE720FC596}" presName="parTx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1DED352-B40B-4427-9192-DB1D791C3DC1}" type="pres">
      <dgm:prSet presAssocID="{319F0C35-5CF7-444B-98C5-7BFE720FC596}" presName="parSh" presStyleLbl="node1" presStyleIdx="2" presStyleCnt="4"/>
      <dgm:spPr/>
      <dgm:t>
        <a:bodyPr/>
        <a:lstStyle/>
        <a:p>
          <a:endParaRPr lang="fr-FR"/>
        </a:p>
      </dgm:t>
    </dgm:pt>
    <dgm:pt modelId="{99EEACA2-FC0E-4605-B2C4-19DD73E80622}" type="pres">
      <dgm:prSet presAssocID="{319F0C35-5CF7-444B-98C5-7BFE720FC596}" presName="desTx" presStyleLbl="fgAcc1" presStyleIdx="2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29F9CA2-E0EB-4D18-8B9D-5C76C990D71D}" type="pres">
      <dgm:prSet presAssocID="{E3E05224-E6CD-448F-9F9D-587F8D389F7C}" presName="sibTrans" presStyleLbl="sibTrans2D1" presStyleIdx="2" presStyleCnt="3"/>
      <dgm:spPr/>
      <dgm:t>
        <a:bodyPr/>
        <a:lstStyle/>
        <a:p>
          <a:endParaRPr lang="fr-FR"/>
        </a:p>
      </dgm:t>
    </dgm:pt>
    <dgm:pt modelId="{574058FB-3346-47F6-94A5-28D0545169DA}" type="pres">
      <dgm:prSet presAssocID="{E3E05224-E6CD-448F-9F9D-587F8D389F7C}" presName="connTx" presStyleLbl="sibTrans2D1" presStyleIdx="2" presStyleCnt="3"/>
      <dgm:spPr/>
      <dgm:t>
        <a:bodyPr/>
        <a:lstStyle/>
        <a:p>
          <a:endParaRPr lang="fr-FR"/>
        </a:p>
      </dgm:t>
    </dgm:pt>
    <dgm:pt modelId="{0A8FC480-986A-4E2C-8C70-EFB77C9A28DA}" type="pres">
      <dgm:prSet presAssocID="{56171D3D-E1E9-4352-A25C-412FCD1757B0}" presName="composite" presStyleCnt="0"/>
      <dgm:spPr/>
    </dgm:pt>
    <dgm:pt modelId="{D145D2A5-F570-4379-BEB7-DF3D42F06116}" type="pres">
      <dgm:prSet presAssocID="{56171D3D-E1E9-4352-A25C-412FCD1757B0}" presName="parTx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50DA05B-E955-459B-A0B6-BB3B109FE323}" type="pres">
      <dgm:prSet presAssocID="{56171D3D-E1E9-4352-A25C-412FCD1757B0}" presName="parSh" presStyleLbl="node1" presStyleIdx="3" presStyleCnt="4"/>
      <dgm:spPr/>
      <dgm:t>
        <a:bodyPr/>
        <a:lstStyle/>
        <a:p>
          <a:endParaRPr lang="fr-FR"/>
        </a:p>
      </dgm:t>
    </dgm:pt>
    <dgm:pt modelId="{18983C0B-C45F-4FDA-B7C7-4450844774DD}" type="pres">
      <dgm:prSet presAssocID="{56171D3D-E1E9-4352-A25C-412FCD1757B0}" presName="desTx" presStyleLbl="fgAcc1" presStyleIdx="3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CB6A1D56-71D2-4B1D-B024-107D8B436024}" type="presOf" srcId="{56171D3D-E1E9-4352-A25C-412FCD1757B0}" destId="{D145D2A5-F570-4379-BEB7-DF3D42F06116}" srcOrd="0" destOrd="0" presId="urn:microsoft.com/office/officeart/2005/8/layout/process3"/>
    <dgm:cxn modelId="{770688E9-1D73-4011-BAA8-8EAC607D3527}" srcId="{DAD4A438-48A5-4E81-BF84-2FB1A49D9289}" destId="{0AD68E8F-A6DB-4025-8B74-D730D26FCA60}" srcOrd="0" destOrd="0" parTransId="{5D10B77C-8A6E-47F0-9D49-64230CEE88BE}" sibTransId="{308C92AA-F389-49A0-A74E-BAFEB890884D}"/>
    <dgm:cxn modelId="{3BE090E6-6BA7-48AF-AD50-BD2467AE771B}" type="presOf" srcId="{56171D3D-E1E9-4352-A25C-412FCD1757B0}" destId="{250DA05B-E955-459B-A0B6-BB3B109FE323}" srcOrd="1" destOrd="0" presId="urn:microsoft.com/office/officeart/2005/8/layout/process3"/>
    <dgm:cxn modelId="{815E5AA4-2E44-498D-A255-2E104C0D4AE5}" srcId="{AC0C4BF0-2CF3-4A52-A645-373392870754}" destId="{73AF82D2-D962-4687-A0EF-94A731B396A6}" srcOrd="0" destOrd="0" parTransId="{94B2D20A-F690-4CCD-BB6D-FF90AE811131}" sibTransId="{5717D7FB-2235-46A0-A6F4-F3FFDDE781DA}"/>
    <dgm:cxn modelId="{9462CAC6-45B8-4530-9132-A7362497FDF8}" type="presOf" srcId="{308C92AA-F389-49A0-A74E-BAFEB890884D}" destId="{663D2252-FB93-487C-8B42-9D2D87CF5C13}" srcOrd="1" destOrd="0" presId="urn:microsoft.com/office/officeart/2005/8/layout/process3"/>
    <dgm:cxn modelId="{43DC4751-C3AC-47ED-9205-FE0BF1D6F12C}" type="presOf" srcId="{9EF61EB7-AAF2-40EE-B12E-033455194A20}" destId="{D96137AB-CAA1-456B-9106-E3D252B972BE}" srcOrd="1" destOrd="0" presId="urn:microsoft.com/office/officeart/2005/8/layout/process3"/>
    <dgm:cxn modelId="{B90FC50F-1577-49D1-8353-7AE6CEAED8E4}" srcId="{DAD4A438-48A5-4E81-BF84-2FB1A49D9289}" destId="{319F0C35-5CF7-444B-98C5-7BFE720FC596}" srcOrd="2" destOrd="0" parTransId="{64FFBD20-4479-4AF2-99D5-788EE03D4C10}" sibTransId="{E3E05224-E6CD-448F-9F9D-587F8D389F7C}"/>
    <dgm:cxn modelId="{983F21F9-49B5-41C1-BDFE-9768823E0BAE}" srcId="{DAD4A438-48A5-4E81-BF84-2FB1A49D9289}" destId="{AC0C4BF0-2CF3-4A52-A645-373392870754}" srcOrd="1" destOrd="0" parTransId="{6AFC85CC-F572-4712-9832-909A768C5830}" sibTransId="{9EF61EB7-AAF2-40EE-B12E-033455194A20}"/>
    <dgm:cxn modelId="{4DD0DE55-49EC-4106-9048-2465517A6698}" type="presOf" srcId="{E3E05224-E6CD-448F-9F9D-587F8D389F7C}" destId="{574058FB-3346-47F6-94A5-28D0545169DA}" srcOrd="1" destOrd="0" presId="urn:microsoft.com/office/officeart/2005/8/layout/process3"/>
    <dgm:cxn modelId="{B21888B7-EC35-4BFE-AEEF-B25BF513F41F}" type="presOf" srcId="{319F0C35-5CF7-444B-98C5-7BFE720FC596}" destId="{F1DED352-B40B-4427-9192-DB1D791C3DC1}" srcOrd="1" destOrd="0" presId="urn:microsoft.com/office/officeart/2005/8/layout/process3"/>
    <dgm:cxn modelId="{FDDCA7A1-0185-4B2F-BCF5-4C4132AA99B9}" type="presOf" srcId="{BEDA235F-64EA-424A-8F75-EC9C459C3586}" destId="{18983C0B-C45F-4FDA-B7C7-4450844774DD}" srcOrd="0" destOrd="0" presId="urn:microsoft.com/office/officeart/2005/8/layout/process3"/>
    <dgm:cxn modelId="{9E082C19-2733-4E04-AC2D-AC4EC0383AE6}" type="presOf" srcId="{319F0C35-5CF7-444B-98C5-7BFE720FC596}" destId="{E3974A48-4807-463C-84E0-51BF0593B135}" srcOrd="0" destOrd="0" presId="urn:microsoft.com/office/officeart/2005/8/layout/process3"/>
    <dgm:cxn modelId="{E6E4BBC0-12AE-4F75-B57F-FC5273C2722C}" type="presOf" srcId="{308C92AA-F389-49A0-A74E-BAFEB890884D}" destId="{91123762-860E-469C-9046-B7CB53AD5DF1}" srcOrd="0" destOrd="0" presId="urn:microsoft.com/office/officeart/2005/8/layout/process3"/>
    <dgm:cxn modelId="{CA4D4A64-695B-4795-BBEC-E3AD22369C06}" type="presOf" srcId="{9EF61EB7-AAF2-40EE-B12E-033455194A20}" destId="{96EEB87A-BB4B-4918-8013-CF106D698DB8}" srcOrd="0" destOrd="0" presId="urn:microsoft.com/office/officeart/2005/8/layout/process3"/>
    <dgm:cxn modelId="{A51A44F8-BD98-4013-9178-EB4E4BB36FC7}" type="presOf" srcId="{0AD68E8F-A6DB-4025-8B74-D730D26FCA60}" destId="{F9F7FB76-6419-4356-A5FD-C272E38DADD6}" srcOrd="1" destOrd="0" presId="urn:microsoft.com/office/officeart/2005/8/layout/process3"/>
    <dgm:cxn modelId="{901416C5-0C5B-40B5-841B-E62921966F37}" srcId="{56171D3D-E1E9-4352-A25C-412FCD1757B0}" destId="{BEDA235F-64EA-424A-8F75-EC9C459C3586}" srcOrd="0" destOrd="0" parTransId="{9AC13EA0-8ED8-4633-83EC-2449A8314929}" sibTransId="{4C72C04C-6925-48E3-B1C6-47F22F07200C}"/>
    <dgm:cxn modelId="{27524E4D-3319-4654-9AB2-79836A12B64B}" type="presOf" srcId="{DAD4A438-48A5-4E81-BF84-2FB1A49D9289}" destId="{03B42D1E-9A9F-4BC7-9B19-D4FE92D0E71C}" srcOrd="0" destOrd="0" presId="urn:microsoft.com/office/officeart/2005/8/layout/process3"/>
    <dgm:cxn modelId="{3F31736C-925C-4C74-82E4-4D0BFEC36B32}" type="presOf" srcId="{AC0C4BF0-2CF3-4A52-A645-373392870754}" destId="{FCC94E3C-9E2F-4903-BE2D-06A63267A001}" srcOrd="0" destOrd="0" presId="urn:microsoft.com/office/officeart/2005/8/layout/process3"/>
    <dgm:cxn modelId="{135B41D3-BA0E-4146-8505-D46B79E5DE07}" srcId="{0AD68E8F-A6DB-4025-8B74-D730D26FCA60}" destId="{1FF00B63-44BB-4EAC-8B3E-FBF72BFD4BF8}" srcOrd="0" destOrd="0" parTransId="{618812C8-5AE4-4612-9209-69B9DC99882A}" sibTransId="{2115C34C-5E05-4BDB-96CD-D2C02F017FB2}"/>
    <dgm:cxn modelId="{ED4E1814-3093-4454-9660-FA72349716F4}" type="presOf" srcId="{1FF00B63-44BB-4EAC-8B3E-FBF72BFD4BF8}" destId="{90712D62-B8F2-4DA6-8E44-678F9447610D}" srcOrd="0" destOrd="0" presId="urn:microsoft.com/office/officeart/2005/8/layout/process3"/>
    <dgm:cxn modelId="{55D6A798-FD54-4804-A8D9-B3406E6159B4}" srcId="{319F0C35-5CF7-444B-98C5-7BFE720FC596}" destId="{6E7903DD-1A35-4797-88B9-C67708504402}" srcOrd="0" destOrd="0" parTransId="{E1546F74-9BE5-4246-B123-FBE6AABFB9C8}" sibTransId="{5F901C66-1E47-4FE3-B8FA-F4D7D8C161F4}"/>
    <dgm:cxn modelId="{C5D2EA13-7C43-4D2D-AF84-C3F7E7A19E6A}" srcId="{DAD4A438-48A5-4E81-BF84-2FB1A49D9289}" destId="{56171D3D-E1E9-4352-A25C-412FCD1757B0}" srcOrd="3" destOrd="0" parTransId="{88BB649B-D01C-4705-A1D7-CC35372CF752}" sibTransId="{15FD013B-BC25-4A5E-89ED-70AFFBCF8E68}"/>
    <dgm:cxn modelId="{C5217074-65B0-4DD5-943D-346751EBF8FD}" type="presOf" srcId="{E3E05224-E6CD-448F-9F9D-587F8D389F7C}" destId="{B29F9CA2-E0EB-4D18-8B9D-5C76C990D71D}" srcOrd="0" destOrd="0" presId="urn:microsoft.com/office/officeart/2005/8/layout/process3"/>
    <dgm:cxn modelId="{8A0ECADF-3ACF-4D83-8C80-86D17B0A9865}" type="presOf" srcId="{0AD68E8F-A6DB-4025-8B74-D730D26FCA60}" destId="{0ADD9D24-0AB8-40B9-90F0-ACD962401707}" srcOrd="0" destOrd="0" presId="urn:microsoft.com/office/officeart/2005/8/layout/process3"/>
    <dgm:cxn modelId="{82502D45-CA56-44CA-9CFC-5E0A4C990FDF}" type="presOf" srcId="{73AF82D2-D962-4687-A0EF-94A731B396A6}" destId="{82CE5CEA-C4F7-4AD0-8D0F-3325363319AE}" srcOrd="0" destOrd="0" presId="urn:microsoft.com/office/officeart/2005/8/layout/process3"/>
    <dgm:cxn modelId="{E1422A3E-0B83-4D89-9549-BCD4A49DBF8E}" type="presOf" srcId="{AC0C4BF0-2CF3-4A52-A645-373392870754}" destId="{3A005E07-C2AB-4C63-85F5-D8BC26328EA1}" srcOrd="1" destOrd="0" presId="urn:microsoft.com/office/officeart/2005/8/layout/process3"/>
    <dgm:cxn modelId="{C3E89384-ABFD-48B0-ADAA-5EEE1F6F4413}" type="presOf" srcId="{6E7903DD-1A35-4797-88B9-C67708504402}" destId="{99EEACA2-FC0E-4605-B2C4-19DD73E80622}" srcOrd="0" destOrd="0" presId="urn:microsoft.com/office/officeart/2005/8/layout/process3"/>
    <dgm:cxn modelId="{18344287-4200-453A-9A3A-BBCE0A03216F}" type="presParOf" srcId="{03B42D1E-9A9F-4BC7-9B19-D4FE92D0E71C}" destId="{0BACB63F-10C6-4F1D-8830-945D49FD9A3C}" srcOrd="0" destOrd="0" presId="urn:microsoft.com/office/officeart/2005/8/layout/process3"/>
    <dgm:cxn modelId="{665D635C-C225-4F7C-86A7-0C7B5CAF247C}" type="presParOf" srcId="{0BACB63F-10C6-4F1D-8830-945D49FD9A3C}" destId="{0ADD9D24-0AB8-40B9-90F0-ACD962401707}" srcOrd="0" destOrd="0" presId="urn:microsoft.com/office/officeart/2005/8/layout/process3"/>
    <dgm:cxn modelId="{946EC77E-43F4-448A-B5F1-A7203B8B1EE8}" type="presParOf" srcId="{0BACB63F-10C6-4F1D-8830-945D49FD9A3C}" destId="{F9F7FB76-6419-4356-A5FD-C272E38DADD6}" srcOrd="1" destOrd="0" presId="urn:microsoft.com/office/officeart/2005/8/layout/process3"/>
    <dgm:cxn modelId="{718B5E8E-964D-4AB3-A89B-D0C8B80CD636}" type="presParOf" srcId="{0BACB63F-10C6-4F1D-8830-945D49FD9A3C}" destId="{90712D62-B8F2-4DA6-8E44-678F9447610D}" srcOrd="2" destOrd="0" presId="urn:microsoft.com/office/officeart/2005/8/layout/process3"/>
    <dgm:cxn modelId="{FCDC2B47-8F23-4C64-A9F5-0C52F6E18FB5}" type="presParOf" srcId="{03B42D1E-9A9F-4BC7-9B19-D4FE92D0E71C}" destId="{91123762-860E-469C-9046-B7CB53AD5DF1}" srcOrd="1" destOrd="0" presId="urn:microsoft.com/office/officeart/2005/8/layout/process3"/>
    <dgm:cxn modelId="{C3EB9C9C-4160-46D0-BDE5-E605213FF62A}" type="presParOf" srcId="{91123762-860E-469C-9046-B7CB53AD5DF1}" destId="{663D2252-FB93-487C-8B42-9D2D87CF5C13}" srcOrd="0" destOrd="0" presId="urn:microsoft.com/office/officeart/2005/8/layout/process3"/>
    <dgm:cxn modelId="{98C4B2D7-5B29-4AEF-8F33-B582546BD675}" type="presParOf" srcId="{03B42D1E-9A9F-4BC7-9B19-D4FE92D0E71C}" destId="{5C5A6D4B-3716-4F5F-AFD2-6A4EBE468427}" srcOrd="2" destOrd="0" presId="urn:microsoft.com/office/officeart/2005/8/layout/process3"/>
    <dgm:cxn modelId="{9E5A93D7-61F0-43CA-8ACD-656B6BEB3736}" type="presParOf" srcId="{5C5A6D4B-3716-4F5F-AFD2-6A4EBE468427}" destId="{FCC94E3C-9E2F-4903-BE2D-06A63267A001}" srcOrd="0" destOrd="0" presId="urn:microsoft.com/office/officeart/2005/8/layout/process3"/>
    <dgm:cxn modelId="{A4D98301-F01B-4128-8704-7895F4E40A18}" type="presParOf" srcId="{5C5A6D4B-3716-4F5F-AFD2-6A4EBE468427}" destId="{3A005E07-C2AB-4C63-85F5-D8BC26328EA1}" srcOrd="1" destOrd="0" presId="urn:microsoft.com/office/officeart/2005/8/layout/process3"/>
    <dgm:cxn modelId="{0C3BD6BC-5ABD-4B1D-B844-189B194BFFC6}" type="presParOf" srcId="{5C5A6D4B-3716-4F5F-AFD2-6A4EBE468427}" destId="{82CE5CEA-C4F7-4AD0-8D0F-3325363319AE}" srcOrd="2" destOrd="0" presId="urn:microsoft.com/office/officeart/2005/8/layout/process3"/>
    <dgm:cxn modelId="{0D046F6A-087D-4146-BA0A-5A5362AE96DA}" type="presParOf" srcId="{03B42D1E-9A9F-4BC7-9B19-D4FE92D0E71C}" destId="{96EEB87A-BB4B-4918-8013-CF106D698DB8}" srcOrd="3" destOrd="0" presId="urn:microsoft.com/office/officeart/2005/8/layout/process3"/>
    <dgm:cxn modelId="{F48F3B39-C103-47D7-BCC9-9FB01AAFA15C}" type="presParOf" srcId="{96EEB87A-BB4B-4918-8013-CF106D698DB8}" destId="{D96137AB-CAA1-456B-9106-E3D252B972BE}" srcOrd="0" destOrd="0" presId="urn:microsoft.com/office/officeart/2005/8/layout/process3"/>
    <dgm:cxn modelId="{ACE3519D-018E-43A4-BD59-40C6C3149AC6}" type="presParOf" srcId="{03B42D1E-9A9F-4BC7-9B19-D4FE92D0E71C}" destId="{147F7254-10CF-41A2-92B6-CBD1D3CEEA71}" srcOrd="4" destOrd="0" presId="urn:microsoft.com/office/officeart/2005/8/layout/process3"/>
    <dgm:cxn modelId="{DFA31ADC-7E5B-47C2-B231-37305C4B7B9E}" type="presParOf" srcId="{147F7254-10CF-41A2-92B6-CBD1D3CEEA71}" destId="{E3974A48-4807-463C-84E0-51BF0593B135}" srcOrd="0" destOrd="0" presId="urn:microsoft.com/office/officeart/2005/8/layout/process3"/>
    <dgm:cxn modelId="{7EBAFB92-CBD8-4515-982C-5E1122F6D805}" type="presParOf" srcId="{147F7254-10CF-41A2-92B6-CBD1D3CEEA71}" destId="{F1DED352-B40B-4427-9192-DB1D791C3DC1}" srcOrd="1" destOrd="0" presId="urn:microsoft.com/office/officeart/2005/8/layout/process3"/>
    <dgm:cxn modelId="{5D93F112-041F-478E-A3D4-2F4C6BDCEA7D}" type="presParOf" srcId="{147F7254-10CF-41A2-92B6-CBD1D3CEEA71}" destId="{99EEACA2-FC0E-4605-B2C4-19DD73E80622}" srcOrd="2" destOrd="0" presId="urn:microsoft.com/office/officeart/2005/8/layout/process3"/>
    <dgm:cxn modelId="{099E65A5-D21B-4930-B680-468ABE0A0999}" type="presParOf" srcId="{03B42D1E-9A9F-4BC7-9B19-D4FE92D0E71C}" destId="{B29F9CA2-E0EB-4D18-8B9D-5C76C990D71D}" srcOrd="5" destOrd="0" presId="urn:microsoft.com/office/officeart/2005/8/layout/process3"/>
    <dgm:cxn modelId="{21F0B47D-96E7-4012-AA4D-6DAEFD3DAED4}" type="presParOf" srcId="{B29F9CA2-E0EB-4D18-8B9D-5C76C990D71D}" destId="{574058FB-3346-47F6-94A5-28D0545169DA}" srcOrd="0" destOrd="0" presId="urn:microsoft.com/office/officeart/2005/8/layout/process3"/>
    <dgm:cxn modelId="{5CF1A58F-B5C0-4B50-A57B-A79A3505FE5A}" type="presParOf" srcId="{03B42D1E-9A9F-4BC7-9B19-D4FE92D0E71C}" destId="{0A8FC480-986A-4E2C-8C70-EFB77C9A28DA}" srcOrd="6" destOrd="0" presId="urn:microsoft.com/office/officeart/2005/8/layout/process3"/>
    <dgm:cxn modelId="{2785BE4A-D82A-4E31-B08C-AF9FACE20335}" type="presParOf" srcId="{0A8FC480-986A-4E2C-8C70-EFB77C9A28DA}" destId="{D145D2A5-F570-4379-BEB7-DF3D42F06116}" srcOrd="0" destOrd="0" presId="urn:microsoft.com/office/officeart/2005/8/layout/process3"/>
    <dgm:cxn modelId="{DCA35E10-239F-48C7-B4E8-2734D68ABE07}" type="presParOf" srcId="{0A8FC480-986A-4E2C-8C70-EFB77C9A28DA}" destId="{250DA05B-E955-459B-A0B6-BB3B109FE323}" srcOrd="1" destOrd="0" presId="urn:microsoft.com/office/officeart/2005/8/layout/process3"/>
    <dgm:cxn modelId="{8203DA3A-05C8-4148-AB67-6B7C4312E089}" type="presParOf" srcId="{0A8FC480-986A-4E2C-8C70-EFB77C9A28DA}" destId="{18983C0B-C45F-4FDA-B7C7-4450844774DD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3A72204-956A-4D1E-B646-0E1FA9F69CDF}" type="doc">
      <dgm:prSet loTypeId="urn:microsoft.com/office/officeart/2005/8/layout/cycle8" loCatId="cycle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fr-FR"/>
        </a:p>
      </dgm:t>
    </dgm:pt>
    <dgm:pt modelId="{34CB88BA-6279-4F5F-AB91-2FA364869451}">
      <dgm:prSet phldrT="[Texte]" custT="1"/>
      <dgm:spPr/>
      <dgm:t>
        <a:bodyPr/>
        <a:lstStyle/>
        <a:p>
          <a:pPr algn="ctr"/>
          <a:r>
            <a:rPr lang="fr-FR" sz="1400" b="1" dirty="0"/>
            <a:t>Identifier</a:t>
          </a:r>
          <a:r>
            <a:rPr lang="fr-FR" sz="1400" dirty="0"/>
            <a:t/>
          </a:r>
          <a:br>
            <a:rPr lang="fr-FR" sz="1400" dirty="0"/>
          </a:br>
          <a:r>
            <a:rPr lang="fr-FR" sz="1400" i="1" dirty="0" smtClean="0"/>
            <a:t>a </a:t>
          </a:r>
          <a:r>
            <a:rPr lang="fr-FR" sz="1400" i="1" dirty="0"/>
            <a:t>posteriori</a:t>
          </a:r>
          <a:endParaRPr lang="fr-FR" sz="1400" dirty="0"/>
        </a:p>
      </dgm:t>
    </dgm:pt>
    <dgm:pt modelId="{C0CB378A-EE25-483E-BDB3-D974B5F83848}" type="parTrans" cxnId="{4E192062-385C-47BE-9766-C69865BB50A1}">
      <dgm:prSet/>
      <dgm:spPr/>
      <dgm:t>
        <a:bodyPr/>
        <a:lstStyle/>
        <a:p>
          <a:pPr algn="ctr"/>
          <a:endParaRPr lang="fr-FR" sz="2400"/>
        </a:p>
      </dgm:t>
    </dgm:pt>
    <dgm:pt modelId="{31A055A2-523A-4EAE-9BB5-DFF3449D5820}" type="sibTrans" cxnId="{4E192062-385C-47BE-9766-C69865BB50A1}">
      <dgm:prSet/>
      <dgm:spPr/>
      <dgm:t>
        <a:bodyPr/>
        <a:lstStyle/>
        <a:p>
          <a:pPr algn="ctr"/>
          <a:endParaRPr lang="fr-FR" sz="2400"/>
        </a:p>
      </dgm:t>
    </dgm:pt>
    <dgm:pt modelId="{19CE9CF2-49FA-4EA0-85AE-4604004C0066}">
      <dgm:prSet phldrT="[Texte]" custT="1"/>
      <dgm:spPr/>
      <dgm:t>
        <a:bodyPr/>
        <a:lstStyle/>
        <a:p>
          <a:pPr algn="ctr"/>
          <a:r>
            <a:rPr lang="fr-FR" sz="1400" b="1" i="0" dirty="0"/>
            <a:t>Analyser</a:t>
          </a:r>
          <a:r>
            <a:rPr lang="fr-FR" sz="1400" i="0" dirty="0"/>
            <a:t/>
          </a:r>
          <a:br>
            <a:rPr lang="fr-FR" sz="1400" i="0" dirty="0"/>
          </a:br>
          <a:r>
            <a:rPr lang="fr-FR" sz="1400" i="0" dirty="0"/>
            <a:t>recherche de causes,</a:t>
          </a:r>
          <a:br>
            <a:rPr lang="fr-FR" sz="1400" i="0" dirty="0"/>
          </a:br>
          <a:r>
            <a:rPr lang="fr-FR" sz="1400" i="0" dirty="0"/>
            <a:t>hiérarchiser</a:t>
          </a:r>
        </a:p>
      </dgm:t>
    </dgm:pt>
    <dgm:pt modelId="{F0333329-C06E-492D-B7E2-98FBD2FDB91F}" type="parTrans" cxnId="{5A33F069-3E63-4E17-862E-A5D4A9B73935}">
      <dgm:prSet/>
      <dgm:spPr/>
      <dgm:t>
        <a:bodyPr/>
        <a:lstStyle/>
        <a:p>
          <a:pPr algn="ctr"/>
          <a:endParaRPr lang="fr-FR" sz="2400"/>
        </a:p>
      </dgm:t>
    </dgm:pt>
    <dgm:pt modelId="{ACBA9038-DDD2-4FBC-BD42-A7BC74F06391}" type="sibTrans" cxnId="{5A33F069-3E63-4E17-862E-A5D4A9B73935}">
      <dgm:prSet/>
      <dgm:spPr/>
      <dgm:t>
        <a:bodyPr/>
        <a:lstStyle/>
        <a:p>
          <a:pPr algn="ctr"/>
          <a:endParaRPr lang="fr-FR" sz="2400"/>
        </a:p>
      </dgm:t>
    </dgm:pt>
    <dgm:pt modelId="{0738B285-B1A2-4679-803F-EF1F652F5C35}">
      <dgm:prSet phldrT="[Texte]" custT="1"/>
      <dgm:spPr/>
      <dgm:t>
        <a:bodyPr/>
        <a:lstStyle/>
        <a:p>
          <a:pPr algn="ctr"/>
          <a:r>
            <a:rPr lang="fr-FR" sz="1400" b="1" dirty="0"/>
            <a:t>Traiter</a:t>
          </a:r>
          <a:r>
            <a:rPr lang="fr-FR" sz="1400" dirty="0"/>
            <a:t/>
          </a:r>
          <a:br>
            <a:rPr lang="fr-FR" sz="1400" dirty="0"/>
          </a:br>
          <a:r>
            <a:rPr lang="fr-FR" sz="1400" dirty="0"/>
            <a:t>solutions / barrières</a:t>
          </a:r>
        </a:p>
      </dgm:t>
    </dgm:pt>
    <dgm:pt modelId="{D33D54B5-F468-40B1-8DC9-904502F0B80C}" type="parTrans" cxnId="{1B901609-CEE8-4A78-80DD-964DA95BC9F2}">
      <dgm:prSet/>
      <dgm:spPr/>
      <dgm:t>
        <a:bodyPr/>
        <a:lstStyle/>
        <a:p>
          <a:pPr algn="ctr"/>
          <a:endParaRPr lang="fr-FR" sz="2400"/>
        </a:p>
      </dgm:t>
    </dgm:pt>
    <dgm:pt modelId="{CDD00B4B-CCF5-4B55-B2D1-3097D1696874}" type="sibTrans" cxnId="{1B901609-CEE8-4A78-80DD-964DA95BC9F2}">
      <dgm:prSet/>
      <dgm:spPr/>
      <dgm:t>
        <a:bodyPr/>
        <a:lstStyle/>
        <a:p>
          <a:pPr algn="ctr"/>
          <a:endParaRPr lang="fr-FR" sz="2400"/>
        </a:p>
      </dgm:t>
    </dgm:pt>
    <dgm:pt modelId="{D50F2AED-15B8-4E55-BB49-5DF097B86839}">
      <dgm:prSet phldrT="[Texte]" custT="1"/>
      <dgm:spPr/>
      <dgm:t>
        <a:bodyPr/>
        <a:lstStyle/>
        <a:p>
          <a:pPr algn="ctr"/>
          <a:r>
            <a:rPr lang="fr-FR" sz="1400" dirty="0"/>
            <a:t>Assurer le </a:t>
          </a:r>
          <a:r>
            <a:rPr lang="fr-FR" sz="1400" b="1" dirty="0"/>
            <a:t>suivi</a:t>
          </a:r>
          <a:r>
            <a:rPr lang="fr-FR" sz="1400" dirty="0"/>
            <a:t> et mettre en place le </a:t>
          </a:r>
          <a:r>
            <a:rPr lang="fr-FR" sz="1400" b="1" dirty="0"/>
            <a:t>retour d'expérience</a:t>
          </a:r>
        </a:p>
      </dgm:t>
    </dgm:pt>
    <dgm:pt modelId="{C0E13A81-7FFA-48D4-B67C-48731E16EC12}" type="parTrans" cxnId="{AEE5E282-2688-407B-BDFA-48A4ED77E9FD}">
      <dgm:prSet/>
      <dgm:spPr/>
      <dgm:t>
        <a:bodyPr/>
        <a:lstStyle/>
        <a:p>
          <a:pPr algn="ctr"/>
          <a:endParaRPr lang="fr-FR" sz="2400"/>
        </a:p>
      </dgm:t>
    </dgm:pt>
    <dgm:pt modelId="{14B119FB-445E-4663-939E-7FF7CDE7460F}" type="sibTrans" cxnId="{AEE5E282-2688-407B-BDFA-48A4ED77E9FD}">
      <dgm:prSet/>
      <dgm:spPr/>
      <dgm:t>
        <a:bodyPr/>
        <a:lstStyle/>
        <a:p>
          <a:pPr algn="ctr"/>
          <a:endParaRPr lang="fr-FR" sz="2400"/>
        </a:p>
      </dgm:t>
    </dgm:pt>
    <dgm:pt modelId="{7053132D-D239-4317-B01C-200846493F59}" type="pres">
      <dgm:prSet presAssocID="{D3A72204-956A-4D1E-B646-0E1FA9F69CDF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5FDF3855-AB10-4F12-9652-A574D41167FB}" type="pres">
      <dgm:prSet presAssocID="{D3A72204-956A-4D1E-B646-0E1FA9F69CDF}" presName="wedge1" presStyleLbl="node1" presStyleIdx="0" presStyleCnt="4"/>
      <dgm:spPr/>
      <dgm:t>
        <a:bodyPr/>
        <a:lstStyle/>
        <a:p>
          <a:endParaRPr lang="fr-FR"/>
        </a:p>
      </dgm:t>
    </dgm:pt>
    <dgm:pt modelId="{54438B75-0E24-4F5C-83B2-F58D0BAD456E}" type="pres">
      <dgm:prSet presAssocID="{D3A72204-956A-4D1E-B646-0E1FA9F69CDF}" presName="dummy1a" presStyleCnt="0"/>
      <dgm:spPr/>
    </dgm:pt>
    <dgm:pt modelId="{42D50402-656D-4E39-A449-F9963B470029}" type="pres">
      <dgm:prSet presAssocID="{D3A72204-956A-4D1E-B646-0E1FA9F69CDF}" presName="dummy1b" presStyleCnt="0"/>
      <dgm:spPr/>
    </dgm:pt>
    <dgm:pt modelId="{8691F4F9-962A-4C9A-B3A9-7F154BC6D706}" type="pres">
      <dgm:prSet presAssocID="{D3A72204-956A-4D1E-B646-0E1FA9F69CDF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FB8C3BC-DDFC-4CAD-AEFF-AB819D4F296C}" type="pres">
      <dgm:prSet presAssocID="{D3A72204-956A-4D1E-B646-0E1FA9F69CDF}" presName="wedge2" presStyleLbl="node1" presStyleIdx="1" presStyleCnt="4"/>
      <dgm:spPr/>
      <dgm:t>
        <a:bodyPr/>
        <a:lstStyle/>
        <a:p>
          <a:endParaRPr lang="fr-FR"/>
        </a:p>
      </dgm:t>
    </dgm:pt>
    <dgm:pt modelId="{85E82DBC-92EA-4308-9BE0-C5B2CA163D59}" type="pres">
      <dgm:prSet presAssocID="{D3A72204-956A-4D1E-B646-0E1FA9F69CDF}" presName="dummy2a" presStyleCnt="0"/>
      <dgm:spPr/>
    </dgm:pt>
    <dgm:pt modelId="{32A3F926-3081-407A-8F17-FDBEC7CFE3FC}" type="pres">
      <dgm:prSet presAssocID="{D3A72204-956A-4D1E-B646-0E1FA9F69CDF}" presName="dummy2b" presStyleCnt="0"/>
      <dgm:spPr/>
    </dgm:pt>
    <dgm:pt modelId="{806A816E-5AA2-475C-B074-2060D612F1E9}" type="pres">
      <dgm:prSet presAssocID="{D3A72204-956A-4D1E-B646-0E1FA9F69CDF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F2B1E47-B50D-44DD-AD06-E624515341F9}" type="pres">
      <dgm:prSet presAssocID="{D3A72204-956A-4D1E-B646-0E1FA9F69CDF}" presName="wedge3" presStyleLbl="node1" presStyleIdx="2" presStyleCnt="4"/>
      <dgm:spPr/>
      <dgm:t>
        <a:bodyPr/>
        <a:lstStyle/>
        <a:p>
          <a:endParaRPr lang="fr-FR"/>
        </a:p>
      </dgm:t>
    </dgm:pt>
    <dgm:pt modelId="{C5EE6E41-0763-411E-BC3D-AA6FE9B22D97}" type="pres">
      <dgm:prSet presAssocID="{D3A72204-956A-4D1E-B646-0E1FA9F69CDF}" presName="dummy3a" presStyleCnt="0"/>
      <dgm:spPr/>
    </dgm:pt>
    <dgm:pt modelId="{706220B4-780F-4832-8411-8874D858398C}" type="pres">
      <dgm:prSet presAssocID="{D3A72204-956A-4D1E-B646-0E1FA9F69CDF}" presName="dummy3b" presStyleCnt="0"/>
      <dgm:spPr/>
    </dgm:pt>
    <dgm:pt modelId="{3C9B5F7D-30E6-4A4F-883B-109FA676C6AF}" type="pres">
      <dgm:prSet presAssocID="{D3A72204-956A-4D1E-B646-0E1FA9F69CDF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FCC7008-084A-49B2-89AF-42262D9D9913}" type="pres">
      <dgm:prSet presAssocID="{D3A72204-956A-4D1E-B646-0E1FA9F69CDF}" presName="wedge4" presStyleLbl="node1" presStyleIdx="3" presStyleCnt="4"/>
      <dgm:spPr/>
      <dgm:t>
        <a:bodyPr/>
        <a:lstStyle/>
        <a:p>
          <a:endParaRPr lang="fr-FR"/>
        </a:p>
      </dgm:t>
    </dgm:pt>
    <dgm:pt modelId="{BD238713-46E6-4908-8AB3-EAD7CA4B6DED}" type="pres">
      <dgm:prSet presAssocID="{D3A72204-956A-4D1E-B646-0E1FA9F69CDF}" presName="dummy4a" presStyleCnt="0"/>
      <dgm:spPr/>
    </dgm:pt>
    <dgm:pt modelId="{D90DEE3F-FFC3-416A-AD46-E774E4C1E37C}" type="pres">
      <dgm:prSet presAssocID="{D3A72204-956A-4D1E-B646-0E1FA9F69CDF}" presName="dummy4b" presStyleCnt="0"/>
      <dgm:spPr/>
    </dgm:pt>
    <dgm:pt modelId="{4911FEB2-9A5C-417A-B098-BFD0CC9ACFCE}" type="pres">
      <dgm:prSet presAssocID="{D3A72204-956A-4D1E-B646-0E1FA9F69CDF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47BB402-A34E-4595-A377-133217CAF471}" type="pres">
      <dgm:prSet presAssocID="{31A055A2-523A-4EAE-9BB5-DFF3449D5820}" presName="arrowWedge1" presStyleLbl="fgSibTrans2D1" presStyleIdx="0" presStyleCnt="4"/>
      <dgm:spPr/>
    </dgm:pt>
    <dgm:pt modelId="{9EAC436E-8A69-456A-AD23-400BDA0E7E59}" type="pres">
      <dgm:prSet presAssocID="{ACBA9038-DDD2-4FBC-BD42-A7BC74F06391}" presName="arrowWedge2" presStyleLbl="fgSibTrans2D1" presStyleIdx="1" presStyleCnt="4"/>
      <dgm:spPr/>
    </dgm:pt>
    <dgm:pt modelId="{375F8FEA-1365-4CA4-B0E0-B2540BEB789B}" type="pres">
      <dgm:prSet presAssocID="{CDD00B4B-CCF5-4B55-B2D1-3097D1696874}" presName="arrowWedge3" presStyleLbl="fgSibTrans2D1" presStyleIdx="2" presStyleCnt="4"/>
      <dgm:spPr/>
    </dgm:pt>
    <dgm:pt modelId="{34CEDB83-EB24-4E20-8CDC-03B7EDDDC9CB}" type="pres">
      <dgm:prSet presAssocID="{14B119FB-445E-4663-939E-7FF7CDE7460F}" presName="arrowWedge4" presStyleLbl="fgSibTrans2D1" presStyleIdx="3" presStyleCnt="4"/>
      <dgm:spPr/>
    </dgm:pt>
  </dgm:ptLst>
  <dgm:cxnLst>
    <dgm:cxn modelId="{1B901609-CEE8-4A78-80DD-964DA95BC9F2}" srcId="{D3A72204-956A-4D1E-B646-0E1FA9F69CDF}" destId="{0738B285-B1A2-4679-803F-EF1F652F5C35}" srcOrd="2" destOrd="0" parTransId="{D33D54B5-F468-40B1-8DC9-904502F0B80C}" sibTransId="{CDD00B4B-CCF5-4B55-B2D1-3097D1696874}"/>
    <dgm:cxn modelId="{820E4733-5F2A-46AA-89F3-C8832DE87594}" type="presOf" srcId="{D50F2AED-15B8-4E55-BB49-5DF097B86839}" destId="{EFCC7008-084A-49B2-89AF-42262D9D9913}" srcOrd="0" destOrd="0" presId="urn:microsoft.com/office/officeart/2005/8/layout/cycle8"/>
    <dgm:cxn modelId="{5A33F069-3E63-4E17-862E-A5D4A9B73935}" srcId="{D3A72204-956A-4D1E-B646-0E1FA9F69CDF}" destId="{19CE9CF2-49FA-4EA0-85AE-4604004C0066}" srcOrd="1" destOrd="0" parTransId="{F0333329-C06E-492D-B7E2-98FBD2FDB91F}" sibTransId="{ACBA9038-DDD2-4FBC-BD42-A7BC74F06391}"/>
    <dgm:cxn modelId="{26C5E384-1CB8-4768-968F-1F8D05789689}" type="presOf" srcId="{34CB88BA-6279-4F5F-AB91-2FA364869451}" destId="{5FDF3855-AB10-4F12-9652-A574D41167FB}" srcOrd="0" destOrd="0" presId="urn:microsoft.com/office/officeart/2005/8/layout/cycle8"/>
    <dgm:cxn modelId="{24CC6604-2BBE-4E61-A575-A84BF38136A8}" type="presOf" srcId="{0738B285-B1A2-4679-803F-EF1F652F5C35}" destId="{3C9B5F7D-30E6-4A4F-883B-109FA676C6AF}" srcOrd="1" destOrd="0" presId="urn:microsoft.com/office/officeart/2005/8/layout/cycle8"/>
    <dgm:cxn modelId="{06AE91C2-0FB4-49B8-BA9C-764FA65D3F6F}" type="presOf" srcId="{D50F2AED-15B8-4E55-BB49-5DF097B86839}" destId="{4911FEB2-9A5C-417A-B098-BFD0CC9ACFCE}" srcOrd="1" destOrd="0" presId="urn:microsoft.com/office/officeart/2005/8/layout/cycle8"/>
    <dgm:cxn modelId="{10DAAC20-529F-4DD3-AB8E-48502B7F76E6}" type="presOf" srcId="{34CB88BA-6279-4F5F-AB91-2FA364869451}" destId="{8691F4F9-962A-4C9A-B3A9-7F154BC6D706}" srcOrd="1" destOrd="0" presId="urn:microsoft.com/office/officeart/2005/8/layout/cycle8"/>
    <dgm:cxn modelId="{45476C87-33A5-405C-9A93-8F02DD02B8E5}" type="presOf" srcId="{D3A72204-956A-4D1E-B646-0E1FA9F69CDF}" destId="{7053132D-D239-4317-B01C-200846493F59}" srcOrd="0" destOrd="0" presId="urn:microsoft.com/office/officeart/2005/8/layout/cycle8"/>
    <dgm:cxn modelId="{AEE5E282-2688-407B-BDFA-48A4ED77E9FD}" srcId="{D3A72204-956A-4D1E-B646-0E1FA9F69CDF}" destId="{D50F2AED-15B8-4E55-BB49-5DF097B86839}" srcOrd="3" destOrd="0" parTransId="{C0E13A81-7FFA-48D4-B67C-48731E16EC12}" sibTransId="{14B119FB-445E-4663-939E-7FF7CDE7460F}"/>
    <dgm:cxn modelId="{4E192062-385C-47BE-9766-C69865BB50A1}" srcId="{D3A72204-956A-4D1E-B646-0E1FA9F69CDF}" destId="{34CB88BA-6279-4F5F-AB91-2FA364869451}" srcOrd="0" destOrd="0" parTransId="{C0CB378A-EE25-483E-BDB3-D974B5F83848}" sibTransId="{31A055A2-523A-4EAE-9BB5-DFF3449D5820}"/>
    <dgm:cxn modelId="{2B2B59F8-D21C-40F0-8036-26EB08FEDB0F}" type="presOf" srcId="{19CE9CF2-49FA-4EA0-85AE-4604004C0066}" destId="{6FB8C3BC-DDFC-4CAD-AEFF-AB819D4F296C}" srcOrd="0" destOrd="0" presId="urn:microsoft.com/office/officeart/2005/8/layout/cycle8"/>
    <dgm:cxn modelId="{E6582AA3-275D-43A1-BD30-DB285128F7F9}" type="presOf" srcId="{0738B285-B1A2-4679-803F-EF1F652F5C35}" destId="{3F2B1E47-B50D-44DD-AD06-E624515341F9}" srcOrd="0" destOrd="0" presId="urn:microsoft.com/office/officeart/2005/8/layout/cycle8"/>
    <dgm:cxn modelId="{43DFCC7D-FB6F-4443-B8A7-2B679FE398A0}" type="presOf" srcId="{19CE9CF2-49FA-4EA0-85AE-4604004C0066}" destId="{806A816E-5AA2-475C-B074-2060D612F1E9}" srcOrd="1" destOrd="0" presId="urn:microsoft.com/office/officeart/2005/8/layout/cycle8"/>
    <dgm:cxn modelId="{CEA5A320-324C-4610-B1A1-4B3EB4F300D0}" type="presParOf" srcId="{7053132D-D239-4317-B01C-200846493F59}" destId="{5FDF3855-AB10-4F12-9652-A574D41167FB}" srcOrd="0" destOrd="0" presId="urn:microsoft.com/office/officeart/2005/8/layout/cycle8"/>
    <dgm:cxn modelId="{DFFDE91D-CB13-4D81-AE3D-B1612CC56F6A}" type="presParOf" srcId="{7053132D-D239-4317-B01C-200846493F59}" destId="{54438B75-0E24-4F5C-83B2-F58D0BAD456E}" srcOrd="1" destOrd="0" presId="urn:microsoft.com/office/officeart/2005/8/layout/cycle8"/>
    <dgm:cxn modelId="{25CB52E1-E5B7-452D-A43D-D16AFC2D4C94}" type="presParOf" srcId="{7053132D-D239-4317-B01C-200846493F59}" destId="{42D50402-656D-4E39-A449-F9963B470029}" srcOrd="2" destOrd="0" presId="urn:microsoft.com/office/officeart/2005/8/layout/cycle8"/>
    <dgm:cxn modelId="{117FC0CC-E3FE-4990-B2DA-7B3BB1FBDB16}" type="presParOf" srcId="{7053132D-D239-4317-B01C-200846493F59}" destId="{8691F4F9-962A-4C9A-B3A9-7F154BC6D706}" srcOrd="3" destOrd="0" presId="urn:microsoft.com/office/officeart/2005/8/layout/cycle8"/>
    <dgm:cxn modelId="{B7D17128-09CB-4BEA-9A1B-91703445126D}" type="presParOf" srcId="{7053132D-D239-4317-B01C-200846493F59}" destId="{6FB8C3BC-DDFC-4CAD-AEFF-AB819D4F296C}" srcOrd="4" destOrd="0" presId="urn:microsoft.com/office/officeart/2005/8/layout/cycle8"/>
    <dgm:cxn modelId="{D260DAF7-CA1B-4FB6-9E50-2AE52102159D}" type="presParOf" srcId="{7053132D-D239-4317-B01C-200846493F59}" destId="{85E82DBC-92EA-4308-9BE0-C5B2CA163D59}" srcOrd="5" destOrd="0" presId="urn:microsoft.com/office/officeart/2005/8/layout/cycle8"/>
    <dgm:cxn modelId="{8518E3EE-8407-450C-849E-CC6A4CCE6443}" type="presParOf" srcId="{7053132D-D239-4317-B01C-200846493F59}" destId="{32A3F926-3081-407A-8F17-FDBEC7CFE3FC}" srcOrd="6" destOrd="0" presId="urn:microsoft.com/office/officeart/2005/8/layout/cycle8"/>
    <dgm:cxn modelId="{EAD88A10-E1B4-489C-B66C-72BE4A649086}" type="presParOf" srcId="{7053132D-D239-4317-B01C-200846493F59}" destId="{806A816E-5AA2-475C-B074-2060D612F1E9}" srcOrd="7" destOrd="0" presId="urn:microsoft.com/office/officeart/2005/8/layout/cycle8"/>
    <dgm:cxn modelId="{5D404CA2-80BA-4D93-916E-57478A473812}" type="presParOf" srcId="{7053132D-D239-4317-B01C-200846493F59}" destId="{3F2B1E47-B50D-44DD-AD06-E624515341F9}" srcOrd="8" destOrd="0" presId="urn:microsoft.com/office/officeart/2005/8/layout/cycle8"/>
    <dgm:cxn modelId="{3177F8AA-A912-44A2-ACD9-87FFA8A18B89}" type="presParOf" srcId="{7053132D-D239-4317-B01C-200846493F59}" destId="{C5EE6E41-0763-411E-BC3D-AA6FE9B22D97}" srcOrd="9" destOrd="0" presId="urn:microsoft.com/office/officeart/2005/8/layout/cycle8"/>
    <dgm:cxn modelId="{B85613E2-3558-4F2A-B896-936D28FABEE5}" type="presParOf" srcId="{7053132D-D239-4317-B01C-200846493F59}" destId="{706220B4-780F-4832-8411-8874D858398C}" srcOrd="10" destOrd="0" presId="urn:microsoft.com/office/officeart/2005/8/layout/cycle8"/>
    <dgm:cxn modelId="{598F44D2-E1AD-40E8-9F31-8962DBFF2558}" type="presParOf" srcId="{7053132D-D239-4317-B01C-200846493F59}" destId="{3C9B5F7D-30E6-4A4F-883B-109FA676C6AF}" srcOrd="11" destOrd="0" presId="urn:microsoft.com/office/officeart/2005/8/layout/cycle8"/>
    <dgm:cxn modelId="{54E39117-0AC0-446D-BB00-47EE513CC814}" type="presParOf" srcId="{7053132D-D239-4317-B01C-200846493F59}" destId="{EFCC7008-084A-49B2-89AF-42262D9D9913}" srcOrd="12" destOrd="0" presId="urn:microsoft.com/office/officeart/2005/8/layout/cycle8"/>
    <dgm:cxn modelId="{38499417-09BC-4E1D-B172-5433D86A8A52}" type="presParOf" srcId="{7053132D-D239-4317-B01C-200846493F59}" destId="{BD238713-46E6-4908-8AB3-EAD7CA4B6DED}" srcOrd="13" destOrd="0" presId="urn:microsoft.com/office/officeart/2005/8/layout/cycle8"/>
    <dgm:cxn modelId="{C3139302-63B5-477E-8687-97BD826B6B59}" type="presParOf" srcId="{7053132D-D239-4317-B01C-200846493F59}" destId="{D90DEE3F-FFC3-416A-AD46-E774E4C1E37C}" srcOrd="14" destOrd="0" presId="urn:microsoft.com/office/officeart/2005/8/layout/cycle8"/>
    <dgm:cxn modelId="{07ADDA7C-D263-42E9-85C5-7CD3038DFC17}" type="presParOf" srcId="{7053132D-D239-4317-B01C-200846493F59}" destId="{4911FEB2-9A5C-417A-B098-BFD0CC9ACFCE}" srcOrd="15" destOrd="0" presId="urn:microsoft.com/office/officeart/2005/8/layout/cycle8"/>
    <dgm:cxn modelId="{25CC1C42-ACF5-40F6-9633-452BD8850D6E}" type="presParOf" srcId="{7053132D-D239-4317-B01C-200846493F59}" destId="{547BB402-A34E-4595-A377-133217CAF471}" srcOrd="16" destOrd="0" presId="urn:microsoft.com/office/officeart/2005/8/layout/cycle8"/>
    <dgm:cxn modelId="{1EA5A976-67CC-4E80-9E8A-DC2B12387255}" type="presParOf" srcId="{7053132D-D239-4317-B01C-200846493F59}" destId="{9EAC436E-8A69-456A-AD23-400BDA0E7E59}" srcOrd="17" destOrd="0" presId="urn:microsoft.com/office/officeart/2005/8/layout/cycle8"/>
    <dgm:cxn modelId="{97382C54-7104-4679-BCCF-FA0F121CAF0A}" type="presParOf" srcId="{7053132D-D239-4317-B01C-200846493F59}" destId="{375F8FEA-1365-4CA4-B0E0-B2540BEB789B}" srcOrd="18" destOrd="0" presId="urn:microsoft.com/office/officeart/2005/8/layout/cycle8"/>
    <dgm:cxn modelId="{9C3F4758-8402-4880-BD8F-75EBE79D8E01}" type="presParOf" srcId="{7053132D-D239-4317-B01C-200846493F59}" destId="{34CEDB83-EB24-4E20-8CDC-03B7EDDDC9CB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B86F940-07B2-4CDC-B911-FE300BD80F65}" type="doc">
      <dgm:prSet loTypeId="urn:microsoft.com/office/officeart/2005/8/layout/pyramid1" loCatId="pyramid" qsTypeId="urn:microsoft.com/office/officeart/2005/8/quickstyle/simple1" qsCatId="simple" csTypeId="urn:microsoft.com/office/officeart/2005/8/colors/colorful2" csCatId="colorful" phldr="1"/>
      <dgm:spPr/>
    </dgm:pt>
    <dgm:pt modelId="{CC471F6D-EBA8-4120-8D85-33F5FDABCBA9}">
      <dgm:prSet phldrT="[Texte]" custT="1"/>
      <dgm:spPr/>
      <dgm:t>
        <a:bodyPr/>
        <a:lstStyle/>
        <a:p>
          <a:r>
            <a:rPr lang="fr-FR" sz="2000" b="1" dirty="0"/>
            <a:t>1</a:t>
          </a:r>
        </a:p>
        <a:p>
          <a:r>
            <a:rPr lang="fr-FR" sz="2000" b="1" dirty="0"/>
            <a:t>Accident mortel</a:t>
          </a:r>
        </a:p>
      </dgm:t>
    </dgm:pt>
    <dgm:pt modelId="{4D831A66-ECA8-4875-A054-1535E1442889}" type="parTrans" cxnId="{4094BE62-F084-4C63-BE1A-90FB80495109}">
      <dgm:prSet/>
      <dgm:spPr/>
      <dgm:t>
        <a:bodyPr/>
        <a:lstStyle/>
        <a:p>
          <a:endParaRPr lang="fr-FR" sz="1800" b="1"/>
        </a:p>
      </dgm:t>
    </dgm:pt>
    <dgm:pt modelId="{E67673F9-EB05-4DD9-A34C-E8D5C82D75C1}" type="sibTrans" cxnId="{4094BE62-F084-4C63-BE1A-90FB80495109}">
      <dgm:prSet/>
      <dgm:spPr/>
      <dgm:t>
        <a:bodyPr/>
        <a:lstStyle/>
        <a:p>
          <a:endParaRPr lang="fr-FR" sz="1800" b="1"/>
        </a:p>
      </dgm:t>
    </dgm:pt>
    <dgm:pt modelId="{5896BA30-8B81-4496-8E83-8F5052D49A23}">
      <dgm:prSet phldrT="[Texte]" custT="1"/>
      <dgm:spPr/>
      <dgm:t>
        <a:bodyPr/>
        <a:lstStyle/>
        <a:p>
          <a:r>
            <a:rPr lang="fr-FR" sz="2000" b="1" dirty="0"/>
            <a:t>10</a:t>
          </a:r>
        </a:p>
        <a:p>
          <a:r>
            <a:rPr lang="fr-FR" sz="2000" b="1" dirty="0"/>
            <a:t>Accidents</a:t>
          </a:r>
        </a:p>
      </dgm:t>
    </dgm:pt>
    <dgm:pt modelId="{0774C82D-FEBC-4DBE-9EBF-DAD0AFB48F72}" type="parTrans" cxnId="{15B32D7E-6717-4F8C-8786-49989812380B}">
      <dgm:prSet/>
      <dgm:spPr/>
      <dgm:t>
        <a:bodyPr/>
        <a:lstStyle/>
        <a:p>
          <a:endParaRPr lang="fr-FR" sz="1800" b="1"/>
        </a:p>
      </dgm:t>
    </dgm:pt>
    <dgm:pt modelId="{3F121BBD-78BB-422D-887D-B9B641CDB768}" type="sibTrans" cxnId="{15B32D7E-6717-4F8C-8786-49989812380B}">
      <dgm:prSet/>
      <dgm:spPr/>
      <dgm:t>
        <a:bodyPr/>
        <a:lstStyle/>
        <a:p>
          <a:endParaRPr lang="fr-FR" sz="1800" b="1"/>
        </a:p>
      </dgm:t>
    </dgm:pt>
    <dgm:pt modelId="{D5A1C90B-47DF-42F4-BEAA-98EE6102BF08}">
      <dgm:prSet phldrT="[Texte]" custT="1"/>
      <dgm:spPr/>
      <dgm:t>
        <a:bodyPr/>
        <a:lstStyle/>
        <a:p>
          <a:r>
            <a:rPr lang="fr-FR" sz="2000" b="1" dirty="0"/>
            <a:t>30</a:t>
          </a:r>
        </a:p>
        <a:p>
          <a:r>
            <a:rPr lang="fr-FR" sz="2000" b="1" dirty="0"/>
            <a:t>Incidents à signaler</a:t>
          </a:r>
        </a:p>
      </dgm:t>
    </dgm:pt>
    <dgm:pt modelId="{F3076071-5A80-45A5-9D36-D7BEF5EAA8F4}" type="parTrans" cxnId="{B2946222-AF45-4EB2-8D70-17FAFC36EE17}">
      <dgm:prSet/>
      <dgm:spPr/>
      <dgm:t>
        <a:bodyPr/>
        <a:lstStyle/>
        <a:p>
          <a:endParaRPr lang="fr-FR" sz="1800" b="1"/>
        </a:p>
      </dgm:t>
    </dgm:pt>
    <dgm:pt modelId="{5DCE542D-135F-4B38-81C8-58595BD01302}" type="sibTrans" cxnId="{B2946222-AF45-4EB2-8D70-17FAFC36EE17}">
      <dgm:prSet/>
      <dgm:spPr/>
      <dgm:t>
        <a:bodyPr/>
        <a:lstStyle/>
        <a:p>
          <a:endParaRPr lang="fr-FR" sz="1800" b="1"/>
        </a:p>
      </dgm:t>
    </dgm:pt>
    <dgm:pt modelId="{6DE2CED8-FBDC-4F51-85B8-36CA4CE3F8E5}">
      <dgm:prSet phldrT="[Texte]" custT="1"/>
      <dgm:spPr/>
      <dgm:t>
        <a:bodyPr/>
        <a:lstStyle/>
        <a:p>
          <a:r>
            <a:rPr lang="fr-FR" sz="2000" b="1" dirty="0"/>
            <a:t>600</a:t>
          </a:r>
        </a:p>
        <a:p>
          <a:r>
            <a:rPr lang="fr-FR" sz="2000" b="1" dirty="0"/>
            <a:t>Incidents</a:t>
          </a:r>
        </a:p>
      </dgm:t>
    </dgm:pt>
    <dgm:pt modelId="{3A3510CF-FAD9-4C02-9D56-2B93928C3F40}" type="parTrans" cxnId="{F2481551-61B4-4A66-B5E6-9047171C6913}">
      <dgm:prSet/>
      <dgm:spPr/>
      <dgm:t>
        <a:bodyPr/>
        <a:lstStyle/>
        <a:p>
          <a:endParaRPr lang="fr-FR" sz="1800" b="1"/>
        </a:p>
      </dgm:t>
    </dgm:pt>
    <dgm:pt modelId="{76062715-A1BC-4D5E-A8A5-90E4F068C3A9}" type="sibTrans" cxnId="{F2481551-61B4-4A66-B5E6-9047171C6913}">
      <dgm:prSet/>
      <dgm:spPr/>
      <dgm:t>
        <a:bodyPr/>
        <a:lstStyle/>
        <a:p>
          <a:endParaRPr lang="fr-FR" sz="1800" b="1"/>
        </a:p>
      </dgm:t>
    </dgm:pt>
    <dgm:pt modelId="{830B4DA5-8B7C-4E42-9C7A-3C1464CF0046}" type="pres">
      <dgm:prSet presAssocID="{0B86F940-07B2-4CDC-B911-FE300BD80F65}" presName="Name0" presStyleCnt="0">
        <dgm:presLayoutVars>
          <dgm:dir/>
          <dgm:animLvl val="lvl"/>
          <dgm:resizeHandles val="exact"/>
        </dgm:presLayoutVars>
      </dgm:prSet>
      <dgm:spPr/>
    </dgm:pt>
    <dgm:pt modelId="{334E87E3-29AB-48A8-AD90-36CD80BA3B80}" type="pres">
      <dgm:prSet presAssocID="{CC471F6D-EBA8-4120-8D85-33F5FDABCBA9}" presName="Name8" presStyleCnt="0"/>
      <dgm:spPr/>
    </dgm:pt>
    <dgm:pt modelId="{FAD16E66-D51D-4973-BD7A-33FA8B5F2549}" type="pres">
      <dgm:prSet presAssocID="{CC471F6D-EBA8-4120-8D85-33F5FDABCBA9}" presName="level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1F7B5A4-2193-4850-B8CA-37F89D49183D}" type="pres">
      <dgm:prSet presAssocID="{CC471F6D-EBA8-4120-8D85-33F5FDABCBA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61E3F3C-AF51-44C4-ADDB-D393BA761C06}" type="pres">
      <dgm:prSet presAssocID="{5896BA30-8B81-4496-8E83-8F5052D49A23}" presName="Name8" presStyleCnt="0"/>
      <dgm:spPr/>
    </dgm:pt>
    <dgm:pt modelId="{EFAFB40E-84E3-4334-85DA-E65B83641A11}" type="pres">
      <dgm:prSet presAssocID="{5896BA30-8B81-4496-8E83-8F5052D49A23}" presName="level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4498A94-E19B-4550-9FFE-C1A43B48B8F6}" type="pres">
      <dgm:prSet presAssocID="{5896BA30-8B81-4496-8E83-8F5052D49A23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962511B-E5EA-4483-87D2-92986062FF71}" type="pres">
      <dgm:prSet presAssocID="{D5A1C90B-47DF-42F4-BEAA-98EE6102BF08}" presName="Name8" presStyleCnt="0"/>
      <dgm:spPr/>
    </dgm:pt>
    <dgm:pt modelId="{DB41BD64-171E-4061-931F-D742C2171F5C}" type="pres">
      <dgm:prSet presAssocID="{D5A1C90B-47DF-42F4-BEAA-98EE6102BF08}" presName="level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8F14469-A377-43D3-BD63-08CB9A5BC56A}" type="pres">
      <dgm:prSet presAssocID="{D5A1C90B-47DF-42F4-BEAA-98EE6102BF08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5D47A99-28ED-47DB-ADC1-5802089FD7F7}" type="pres">
      <dgm:prSet presAssocID="{6DE2CED8-FBDC-4F51-85B8-36CA4CE3F8E5}" presName="Name8" presStyleCnt="0"/>
      <dgm:spPr/>
    </dgm:pt>
    <dgm:pt modelId="{54177A2B-0821-45F5-B215-042E948FD716}" type="pres">
      <dgm:prSet presAssocID="{6DE2CED8-FBDC-4F51-85B8-36CA4CE3F8E5}" presName="level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4469EE5-6208-495F-BEE9-DBECB6637A73}" type="pres">
      <dgm:prSet presAssocID="{6DE2CED8-FBDC-4F51-85B8-36CA4CE3F8E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CE0A3512-490B-4E54-9236-5E4105E20B0B}" type="presOf" srcId="{0B86F940-07B2-4CDC-B911-FE300BD80F65}" destId="{830B4DA5-8B7C-4E42-9C7A-3C1464CF0046}" srcOrd="0" destOrd="0" presId="urn:microsoft.com/office/officeart/2005/8/layout/pyramid1"/>
    <dgm:cxn modelId="{D3BE798C-A0FA-4A18-9A3E-38F4972C5331}" type="presOf" srcId="{6DE2CED8-FBDC-4F51-85B8-36CA4CE3F8E5}" destId="{54177A2B-0821-45F5-B215-042E948FD716}" srcOrd="0" destOrd="0" presId="urn:microsoft.com/office/officeart/2005/8/layout/pyramid1"/>
    <dgm:cxn modelId="{9EAD7C73-5C15-49AA-8A9E-632D6D55AF92}" type="presOf" srcId="{CC471F6D-EBA8-4120-8D85-33F5FDABCBA9}" destId="{A1F7B5A4-2193-4850-B8CA-37F89D49183D}" srcOrd="1" destOrd="0" presId="urn:microsoft.com/office/officeart/2005/8/layout/pyramid1"/>
    <dgm:cxn modelId="{8191978D-4B87-422A-AF5E-D441EBADC9C7}" type="presOf" srcId="{5896BA30-8B81-4496-8E83-8F5052D49A23}" destId="{D4498A94-E19B-4550-9FFE-C1A43B48B8F6}" srcOrd="1" destOrd="0" presId="urn:microsoft.com/office/officeart/2005/8/layout/pyramid1"/>
    <dgm:cxn modelId="{F2481551-61B4-4A66-B5E6-9047171C6913}" srcId="{0B86F940-07B2-4CDC-B911-FE300BD80F65}" destId="{6DE2CED8-FBDC-4F51-85B8-36CA4CE3F8E5}" srcOrd="3" destOrd="0" parTransId="{3A3510CF-FAD9-4C02-9D56-2B93928C3F40}" sibTransId="{76062715-A1BC-4D5E-A8A5-90E4F068C3A9}"/>
    <dgm:cxn modelId="{15B32D7E-6717-4F8C-8786-49989812380B}" srcId="{0B86F940-07B2-4CDC-B911-FE300BD80F65}" destId="{5896BA30-8B81-4496-8E83-8F5052D49A23}" srcOrd="1" destOrd="0" parTransId="{0774C82D-FEBC-4DBE-9EBF-DAD0AFB48F72}" sibTransId="{3F121BBD-78BB-422D-887D-B9B641CDB768}"/>
    <dgm:cxn modelId="{4094BE62-F084-4C63-BE1A-90FB80495109}" srcId="{0B86F940-07B2-4CDC-B911-FE300BD80F65}" destId="{CC471F6D-EBA8-4120-8D85-33F5FDABCBA9}" srcOrd="0" destOrd="0" parTransId="{4D831A66-ECA8-4875-A054-1535E1442889}" sibTransId="{E67673F9-EB05-4DD9-A34C-E8D5C82D75C1}"/>
    <dgm:cxn modelId="{ED485FEC-BF91-467A-95ED-444F8FBFBD70}" type="presOf" srcId="{6DE2CED8-FBDC-4F51-85B8-36CA4CE3F8E5}" destId="{44469EE5-6208-495F-BEE9-DBECB6637A73}" srcOrd="1" destOrd="0" presId="urn:microsoft.com/office/officeart/2005/8/layout/pyramid1"/>
    <dgm:cxn modelId="{8E924B46-DFF5-47DD-B1D5-09154AE136AE}" type="presOf" srcId="{CC471F6D-EBA8-4120-8D85-33F5FDABCBA9}" destId="{FAD16E66-D51D-4973-BD7A-33FA8B5F2549}" srcOrd="0" destOrd="0" presId="urn:microsoft.com/office/officeart/2005/8/layout/pyramid1"/>
    <dgm:cxn modelId="{E0F4A6D9-A398-40CF-B9CF-FD03343CAA71}" type="presOf" srcId="{D5A1C90B-47DF-42F4-BEAA-98EE6102BF08}" destId="{DB41BD64-171E-4061-931F-D742C2171F5C}" srcOrd="0" destOrd="0" presId="urn:microsoft.com/office/officeart/2005/8/layout/pyramid1"/>
    <dgm:cxn modelId="{B2946222-AF45-4EB2-8D70-17FAFC36EE17}" srcId="{0B86F940-07B2-4CDC-B911-FE300BD80F65}" destId="{D5A1C90B-47DF-42F4-BEAA-98EE6102BF08}" srcOrd="2" destOrd="0" parTransId="{F3076071-5A80-45A5-9D36-D7BEF5EAA8F4}" sibTransId="{5DCE542D-135F-4B38-81C8-58595BD01302}"/>
    <dgm:cxn modelId="{44EE9277-EF48-4BE7-83FD-BF26BB1F6D0C}" type="presOf" srcId="{5896BA30-8B81-4496-8E83-8F5052D49A23}" destId="{EFAFB40E-84E3-4334-85DA-E65B83641A11}" srcOrd="0" destOrd="0" presId="urn:microsoft.com/office/officeart/2005/8/layout/pyramid1"/>
    <dgm:cxn modelId="{4C9A82D6-1C51-4485-A8EC-6652FA931013}" type="presOf" srcId="{D5A1C90B-47DF-42F4-BEAA-98EE6102BF08}" destId="{68F14469-A377-43D3-BD63-08CB9A5BC56A}" srcOrd="1" destOrd="0" presId="urn:microsoft.com/office/officeart/2005/8/layout/pyramid1"/>
    <dgm:cxn modelId="{30C9E735-1B5C-42B4-B88F-6D357159D1AF}" type="presParOf" srcId="{830B4DA5-8B7C-4E42-9C7A-3C1464CF0046}" destId="{334E87E3-29AB-48A8-AD90-36CD80BA3B80}" srcOrd="0" destOrd="0" presId="urn:microsoft.com/office/officeart/2005/8/layout/pyramid1"/>
    <dgm:cxn modelId="{F499798F-5F38-4448-901A-AD60D88ED284}" type="presParOf" srcId="{334E87E3-29AB-48A8-AD90-36CD80BA3B80}" destId="{FAD16E66-D51D-4973-BD7A-33FA8B5F2549}" srcOrd="0" destOrd="0" presId="urn:microsoft.com/office/officeart/2005/8/layout/pyramid1"/>
    <dgm:cxn modelId="{3A4A3740-9BE0-43DB-BC90-E46BFD3D98A8}" type="presParOf" srcId="{334E87E3-29AB-48A8-AD90-36CD80BA3B80}" destId="{A1F7B5A4-2193-4850-B8CA-37F89D49183D}" srcOrd="1" destOrd="0" presId="urn:microsoft.com/office/officeart/2005/8/layout/pyramid1"/>
    <dgm:cxn modelId="{6ECA4D98-1EC5-4A23-9A61-EAB021DA9607}" type="presParOf" srcId="{830B4DA5-8B7C-4E42-9C7A-3C1464CF0046}" destId="{B61E3F3C-AF51-44C4-ADDB-D393BA761C06}" srcOrd="1" destOrd="0" presId="urn:microsoft.com/office/officeart/2005/8/layout/pyramid1"/>
    <dgm:cxn modelId="{90D1C64E-2B69-40A5-8EF7-4C38DB7B5F29}" type="presParOf" srcId="{B61E3F3C-AF51-44C4-ADDB-D393BA761C06}" destId="{EFAFB40E-84E3-4334-85DA-E65B83641A11}" srcOrd="0" destOrd="0" presId="urn:microsoft.com/office/officeart/2005/8/layout/pyramid1"/>
    <dgm:cxn modelId="{954833AA-63A2-44F1-BB6D-02EC471B7E3A}" type="presParOf" srcId="{B61E3F3C-AF51-44C4-ADDB-D393BA761C06}" destId="{D4498A94-E19B-4550-9FFE-C1A43B48B8F6}" srcOrd="1" destOrd="0" presId="urn:microsoft.com/office/officeart/2005/8/layout/pyramid1"/>
    <dgm:cxn modelId="{47D52259-1CD2-478C-BD2F-EA003B01C1B5}" type="presParOf" srcId="{830B4DA5-8B7C-4E42-9C7A-3C1464CF0046}" destId="{A962511B-E5EA-4483-87D2-92986062FF71}" srcOrd="2" destOrd="0" presId="urn:microsoft.com/office/officeart/2005/8/layout/pyramid1"/>
    <dgm:cxn modelId="{CE0037CC-FC94-478E-9111-2E6126CF7DBD}" type="presParOf" srcId="{A962511B-E5EA-4483-87D2-92986062FF71}" destId="{DB41BD64-171E-4061-931F-D742C2171F5C}" srcOrd="0" destOrd="0" presId="urn:microsoft.com/office/officeart/2005/8/layout/pyramid1"/>
    <dgm:cxn modelId="{2D287A4D-0CE1-48EB-BA76-EC3FD7F8FFEE}" type="presParOf" srcId="{A962511B-E5EA-4483-87D2-92986062FF71}" destId="{68F14469-A377-43D3-BD63-08CB9A5BC56A}" srcOrd="1" destOrd="0" presId="urn:microsoft.com/office/officeart/2005/8/layout/pyramid1"/>
    <dgm:cxn modelId="{38199DF8-81EA-46BE-892E-EED7CE77F37E}" type="presParOf" srcId="{830B4DA5-8B7C-4E42-9C7A-3C1464CF0046}" destId="{D5D47A99-28ED-47DB-ADC1-5802089FD7F7}" srcOrd="3" destOrd="0" presId="urn:microsoft.com/office/officeart/2005/8/layout/pyramid1"/>
    <dgm:cxn modelId="{4D32B21F-9CDE-4579-9D87-277CB2F78F8A}" type="presParOf" srcId="{D5D47A99-28ED-47DB-ADC1-5802089FD7F7}" destId="{54177A2B-0821-45F5-B215-042E948FD716}" srcOrd="0" destOrd="0" presId="urn:microsoft.com/office/officeart/2005/8/layout/pyramid1"/>
    <dgm:cxn modelId="{CF445E9E-3CB4-4A55-ACF9-19EC6027FDCB}" type="presParOf" srcId="{D5D47A99-28ED-47DB-ADC1-5802089FD7F7}" destId="{44469EE5-6208-495F-BEE9-DBECB6637A73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1D04F57-CF69-4C1A-B9BC-042C7B3E1BCD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756E89DB-3763-4AB4-99B6-5E0020F03FCC}">
      <dgm:prSet phldrT="[Texte]"/>
      <dgm:spPr/>
      <dgm:t>
        <a:bodyPr/>
        <a:lstStyle/>
        <a:p>
          <a:pPr>
            <a:buClr>
              <a:schemeClr val="tx2"/>
            </a:buClr>
            <a:buFont typeface="+mj-lt"/>
            <a:buNone/>
          </a:pPr>
          <a:r>
            <a:rPr lang="fr-FR" dirty="0"/>
            <a:t>ordonner des </a:t>
          </a:r>
          <a:r>
            <a:rPr lang="fr-FR" b="1" dirty="0">
              <a:solidFill>
                <a:schemeClr val="accent6">
                  <a:lumMod val="40000"/>
                  <a:lumOff val="60000"/>
                </a:schemeClr>
              </a:solidFill>
            </a:rPr>
            <a:t>actions concrètes sur le produit </a:t>
          </a:r>
          <a:r>
            <a:rPr lang="fr-FR" dirty="0"/>
            <a:t>(modifier le conditionnement, corriger la notice…)</a:t>
          </a:r>
        </a:p>
      </dgm:t>
    </dgm:pt>
    <dgm:pt modelId="{A2DCAF23-4791-44DA-BA9D-73845C5F62AF}" type="parTrans" cxnId="{FF707C3F-4FDA-48FB-ABC0-340B1BEA648F}">
      <dgm:prSet/>
      <dgm:spPr/>
      <dgm:t>
        <a:bodyPr/>
        <a:lstStyle/>
        <a:p>
          <a:endParaRPr lang="fr-FR"/>
        </a:p>
      </dgm:t>
    </dgm:pt>
    <dgm:pt modelId="{6B43EF6A-0198-472B-8E82-230EE0FC5FBB}" type="sibTrans" cxnId="{FF707C3F-4FDA-48FB-ABC0-340B1BEA648F}">
      <dgm:prSet/>
      <dgm:spPr/>
      <dgm:t>
        <a:bodyPr/>
        <a:lstStyle/>
        <a:p>
          <a:endParaRPr lang="fr-FR"/>
        </a:p>
      </dgm:t>
    </dgm:pt>
    <dgm:pt modelId="{6C5FB5E3-4401-44FF-A422-65AA4E7FC2EB}">
      <dgm:prSet/>
      <dgm:spPr/>
      <dgm:t>
        <a:bodyPr/>
        <a:lstStyle/>
        <a:p>
          <a:r>
            <a:rPr lang="fr-FR" b="1" dirty="0">
              <a:solidFill>
                <a:schemeClr val="accent6">
                  <a:lumMod val="40000"/>
                  <a:lumOff val="60000"/>
                </a:schemeClr>
              </a:solidFill>
            </a:rPr>
            <a:t>alerter</a:t>
          </a:r>
          <a:r>
            <a:rPr lang="fr-FR" dirty="0"/>
            <a:t> les professionnels de santé et le grand public</a:t>
          </a:r>
        </a:p>
      </dgm:t>
    </dgm:pt>
    <dgm:pt modelId="{E09A66EC-B398-4630-851F-5E219FF98B93}" type="parTrans" cxnId="{A5BD4D2E-7EF2-4064-8116-D04F9DB766DF}">
      <dgm:prSet/>
      <dgm:spPr/>
      <dgm:t>
        <a:bodyPr/>
        <a:lstStyle/>
        <a:p>
          <a:endParaRPr lang="fr-FR"/>
        </a:p>
      </dgm:t>
    </dgm:pt>
    <dgm:pt modelId="{A7A2DC2D-1F98-4519-975D-3107EBDF0227}" type="sibTrans" cxnId="{A5BD4D2E-7EF2-4064-8116-D04F9DB766DF}">
      <dgm:prSet/>
      <dgm:spPr/>
      <dgm:t>
        <a:bodyPr/>
        <a:lstStyle/>
        <a:p>
          <a:endParaRPr lang="fr-FR"/>
        </a:p>
      </dgm:t>
    </dgm:pt>
    <dgm:pt modelId="{07B5EEC3-59C6-4E92-A22D-E1C07FD4AF80}">
      <dgm:prSet/>
      <dgm:spPr/>
      <dgm:t>
        <a:bodyPr/>
        <a:lstStyle/>
        <a:p>
          <a:r>
            <a:rPr lang="fr-FR" dirty="0"/>
            <a:t>publier des </a:t>
          </a:r>
          <a:r>
            <a:rPr lang="fr-FR" b="1" dirty="0">
              <a:solidFill>
                <a:schemeClr val="accent6">
                  <a:lumMod val="40000"/>
                  <a:lumOff val="60000"/>
                </a:schemeClr>
              </a:solidFill>
            </a:rPr>
            <a:t>recommandations</a:t>
          </a:r>
          <a:r>
            <a:rPr lang="fr-FR" dirty="0"/>
            <a:t> de bonnes pratiques d’utilisation ou sur les produits </a:t>
          </a:r>
          <a:endParaRPr lang="fr-FR" b="1" dirty="0">
            <a:solidFill>
              <a:prstClr val="black"/>
            </a:solidFill>
            <a:sym typeface="Wingdings" panose="05000000000000000000" pitchFamily="2" charset="2"/>
          </a:endParaRPr>
        </a:p>
      </dgm:t>
    </dgm:pt>
    <dgm:pt modelId="{6ECD1636-3E65-44C7-9DCF-DD15AA4BC4C3}" type="parTrans" cxnId="{33956375-F81F-4FC0-8651-2BF5E6A7288E}">
      <dgm:prSet/>
      <dgm:spPr/>
      <dgm:t>
        <a:bodyPr/>
        <a:lstStyle/>
        <a:p>
          <a:endParaRPr lang="fr-FR"/>
        </a:p>
      </dgm:t>
    </dgm:pt>
    <dgm:pt modelId="{58B9732B-D6CC-43E4-83F5-69A961093F7D}" type="sibTrans" cxnId="{33956375-F81F-4FC0-8651-2BF5E6A7288E}">
      <dgm:prSet/>
      <dgm:spPr/>
      <dgm:t>
        <a:bodyPr/>
        <a:lstStyle/>
        <a:p>
          <a:endParaRPr lang="fr-FR"/>
        </a:p>
      </dgm:t>
    </dgm:pt>
    <dgm:pt modelId="{6126DF5B-C67B-4839-AD0A-FB57043221F4}" type="pres">
      <dgm:prSet presAssocID="{61D04F57-CF69-4C1A-B9BC-042C7B3E1BCD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fr-FR"/>
        </a:p>
      </dgm:t>
    </dgm:pt>
    <dgm:pt modelId="{E9B7EB01-BC5A-4C79-88FB-D208B59914A6}" type="pres">
      <dgm:prSet presAssocID="{61D04F57-CF69-4C1A-B9BC-042C7B3E1BCD}" presName="Name1" presStyleCnt="0"/>
      <dgm:spPr/>
    </dgm:pt>
    <dgm:pt modelId="{34320AD8-72FB-443E-A9D8-19382CB228EE}" type="pres">
      <dgm:prSet presAssocID="{61D04F57-CF69-4C1A-B9BC-042C7B3E1BCD}" presName="cycle" presStyleCnt="0"/>
      <dgm:spPr/>
    </dgm:pt>
    <dgm:pt modelId="{A3B45EA9-B864-4EAF-BF47-82564240E620}" type="pres">
      <dgm:prSet presAssocID="{61D04F57-CF69-4C1A-B9BC-042C7B3E1BCD}" presName="srcNode" presStyleLbl="node1" presStyleIdx="0" presStyleCnt="3"/>
      <dgm:spPr/>
    </dgm:pt>
    <dgm:pt modelId="{F28CCA47-E773-46B8-AE71-CC53C405A1ED}" type="pres">
      <dgm:prSet presAssocID="{61D04F57-CF69-4C1A-B9BC-042C7B3E1BCD}" presName="conn" presStyleLbl="parChTrans1D2" presStyleIdx="0" presStyleCnt="1"/>
      <dgm:spPr/>
      <dgm:t>
        <a:bodyPr/>
        <a:lstStyle/>
        <a:p>
          <a:endParaRPr lang="fr-FR"/>
        </a:p>
      </dgm:t>
    </dgm:pt>
    <dgm:pt modelId="{32E70182-3A52-45C2-A27C-1D24EC2A5B0E}" type="pres">
      <dgm:prSet presAssocID="{61D04F57-CF69-4C1A-B9BC-042C7B3E1BCD}" presName="extraNode" presStyleLbl="node1" presStyleIdx="0" presStyleCnt="3"/>
      <dgm:spPr/>
    </dgm:pt>
    <dgm:pt modelId="{9ED0A5E7-102C-4EBE-8594-477068BC004D}" type="pres">
      <dgm:prSet presAssocID="{61D04F57-CF69-4C1A-B9BC-042C7B3E1BCD}" presName="dstNode" presStyleLbl="node1" presStyleIdx="0" presStyleCnt="3"/>
      <dgm:spPr/>
    </dgm:pt>
    <dgm:pt modelId="{A98B9C30-F459-40E9-8189-D2092D7FC229}" type="pres">
      <dgm:prSet presAssocID="{756E89DB-3763-4AB4-99B6-5E0020F03FCC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0534CB6-F11D-4307-BF79-37B5FCA5F922}" type="pres">
      <dgm:prSet presAssocID="{756E89DB-3763-4AB4-99B6-5E0020F03FCC}" presName="accent_1" presStyleCnt="0"/>
      <dgm:spPr/>
    </dgm:pt>
    <dgm:pt modelId="{4FECC3D5-A8A7-4752-A913-8B2CF3B37FA4}" type="pres">
      <dgm:prSet presAssocID="{756E89DB-3763-4AB4-99B6-5E0020F03FCC}" presName="accentRepeatNode" presStyleLbl="solidFgAcc1" presStyleIdx="0" presStyleCnt="3"/>
      <dgm:spPr/>
    </dgm:pt>
    <dgm:pt modelId="{D6917923-859C-45D2-840D-73B04F97B6BD}" type="pres">
      <dgm:prSet presAssocID="{6C5FB5E3-4401-44FF-A422-65AA4E7FC2EB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F5CF331-EF52-4DB5-A005-037FE0810A09}" type="pres">
      <dgm:prSet presAssocID="{6C5FB5E3-4401-44FF-A422-65AA4E7FC2EB}" presName="accent_2" presStyleCnt="0"/>
      <dgm:spPr/>
    </dgm:pt>
    <dgm:pt modelId="{291F88BE-505E-4015-9587-86D1BD21E687}" type="pres">
      <dgm:prSet presAssocID="{6C5FB5E3-4401-44FF-A422-65AA4E7FC2EB}" presName="accentRepeatNode" presStyleLbl="solidFgAcc1" presStyleIdx="1" presStyleCnt="3"/>
      <dgm:spPr/>
    </dgm:pt>
    <dgm:pt modelId="{B2E82700-D083-4F9B-821A-4A354FD02F0E}" type="pres">
      <dgm:prSet presAssocID="{07B5EEC3-59C6-4E92-A22D-E1C07FD4AF80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7E5FE4A-F743-4A53-A300-76609E3305BF}" type="pres">
      <dgm:prSet presAssocID="{07B5EEC3-59C6-4E92-A22D-E1C07FD4AF80}" presName="accent_3" presStyleCnt="0"/>
      <dgm:spPr/>
    </dgm:pt>
    <dgm:pt modelId="{F4941FAE-9099-4AD2-BCEA-723910C57E07}" type="pres">
      <dgm:prSet presAssocID="{07B5EEC3-59C6-4E92-A22D-E1C07FD4AF80}" presName="accentRepeatNode" presStyleLbl="solidFgAcc1" presStyleIdx="2" presStyleCnt="3"/>
      <dgm:spPr/>
    </dgm:pt>
  </dgm:ptLst>
  <dgm:cxnLst>
    <dgm:cxn modelId="{C4B94011-06A3-4FB5-9DE1-1A14CAD16CB5}" type="presOf" srcId="{07B5EEC3-59C6-4E92-A22D-E1C07FD4AF80}" destId="{B2E82700-D083-4F9B-821A-4A354FD02F0E}" srcOrd="0" destOrd="0" presId="urn:microsoft.com/office/officeart/2008/layout/VerticalCurvedList"/>
    <dgm:cxn modelId="{051436D2-9859-411E-B0D7-44258574BA0E}" type="presOf" srcId="{6B43EF6A-0198-472B-8E82-230EE0FC5FBB}" destId="{F28CCA47-E773-46B8-AE71-CC53C405A1ED}" srcOrd="0" destOrd="0" presId="urn:microsoft.com/office/officeart/2008/layout/VerticalCurvedList"/>
    <dgm:cxn modelId="{A5BD4D2E-7EF2-4064-8116-D04F9DB766DF}" srcId="{61D04F57-CF69-4C1A-B9BC-042C7B3E1BCD}" destId="{6C5FB5E3-4401-44FF-A422-65AA4E7FC2EB}" srcOrd="1" destOrd="0" parTransId="{E09A66EC-B398-4630-851F-5E219FF98B93}" sibTransId="{A7A2DC2D-1F98-4519-975D-3107EBDF0227}"/>
    <dgm:cxn modelId="{7A96FACD-9AE5-4519-A651-68B5F6B62825}" type="presOf" srcId="{61D04F57-CF69-4C1A-B9BC-042C7B3E1BCD}" destId="{6126DF5B-C67B-4839-AD0A-FB57043221F4}" srcOrd="0" destOrd="0" presId="urn:microsoft.com/office/officeart/2008/layout/VerticalCurvedList"/>
    <dgm:cxn modelId="{33956375-F81F-4FC0-8651-2BF5E6A7288E}" srcId="{61D04F57-CF69-4C1A-B9BC-042C7B3E1BCD}" destId="{07B5EEC3-59C6-4E92-A22D-E1C07FD4AF80}" srcOrd="2" destOrd="0" parTransId="{6ECD1636-3E65-44C7-9DCF-DD15AA4BC4C3}" sibTransId="{58B9732B-D6CC-43E4-83F5-69A961093F7D}"/>
    <dgm:cxn modelId="{FF707C3F-4FDA-48FB-ABC0-340B1BEA648F}" srcId="{61D04F57-CF69-4C1A-B9BC-042C7B3E1BCD}" destId="{756E89DB-3763-4AB4-99B6-5E0020F03FCC}" srcOrd="0" destOrd="0" parTransId="{A2DCAF23-4791-44DA-BA9D-73845C5F62AF}" sibTransId="{6B43EF6A-0198-472B-8E82-230EE0FC5FBB}"/>
    <dgm:cxn modelId="{57CB7E00-7927-40DD-A15A-9153FB38D84C}" type="presOf" srcId="{756E89DB-3763-4AB4-99B6-5E0020F03FCC}" destId="{A98B9C30-F459-40E9-8189-D2092D7FC229}" srcOrd="0" destOrd="0" presId="urn:microsoft.com/office/officeart/2008/layout/VerticalCurvedList"/>
    <dgm:cxn modelId="{6E282769-C698-4E24-B13E-007E0537A742}" type="presOf" srcId="{6C5FB5E3-4401-44FF-A422-65AA4E7FC2EB}" destId="{D6917923-859C-45D2-840D-73B04F97B6BD}" srcOrd="0" destOrd="0" presId="urn:microsoft.com/office/officeart/2008/layout/VerticalCurvedList"/>
    <dgm:cxn modelId="{CD361169-6872-46B5-8FB8-4F5C8463BD5D}" type="presParOf" srcId="{6126DF5B-C67B-4839-AD0A-FB57043221F4}" destId="{E9B7EB01-BC5A-4C79-88FB-D208B59914A6}" srcOrd="0" destOrd="0" presId="urn:microsoft.com/office/officeart/2008/layout/VerticalCurvedList"/>
    <dgm:cxn modelId="{F4ACD498-8911-4B95-BC7D-2D00AA4075A2}" type="presParOf" srcId="{E9B7EB01-BC5A-4C79-88FB-D208B59914A6}" destId="{34320AD8-72FB-443E-A9D8-19382CB228EE}" srcOrd="0" destOrd="0" presId="urn:microsoft.com/office/officeart/2008/layout/VerticalCurvedList"/>
    <dgm:cxn modelId="{35E4EA3D-78E2-4D1D-98AD-847569BA715F}" type="presParOf" srcId="{34320AD8-72FB-443E-A9D8-19382CB228EE}" destId="{A3B45EA9-B864-4EAF-BF47-82564240E620}" srcOrd="0" destOrd="0" presId="urn:microsoft.com/office/officeart/2008/layout/VerticalCurvedList"/>
    <dgm:cxn modelId="{225177B8-C754-4A8D-9216-BC90EAEA65F3}" type="presParOf" srcId="{34320AD8-72FB-443E-A9D8-19382CB228EE}" destId="{F28CCA47-E773-46B8-AE71-CC53C405A1ED}" srcOrd="1" destOrd="0" presId="urn:microsoft.com/office/officeart/2008/layout/VerticalCurvedList"/>
    <dgm:cxn modelId="{44D8E680-24D4-44FA-99AA-19173889452E}" type="presParOf" srcId="{34320AD8-72FB-443E-A9D8-19382CB228EE}" destId="{32E70182-3A52-45C2-A27C-1D24EC2A5B0E}" srcOrd="2" destOrd="0" presId="urn:microsoft.com/office/officeart/2008/layout/VerticalCurvedList"/>
    <dgm:cxn modelId="{042F161D-8591-43F2-8779-44DAF60C65E9}" type="presParOf" srcId="{34320AD8-72FB-443E-A9D8-19382CB228EE}" destId="{9ED0A5E7-102C-4EBE-8594-477068BC004D}" srcOrd="3" destOrd="0" presId="urn:microsoft.com/office/officeart/2008/layout/VerticalCurvedList"/>
    <dgm:cxn modelId="{87FB7267-D5F8-4D7C-9270-7F05CF0FCAC2}" type="presParOf" srcId="{E9B7EB01-BC5A-4C79-88FB-D208B59914A6}" destId="{A98B9C30-F459-40E9-8189-D2092D7FC229}" srcOrd="1" destOrd="0" presId="urn:microsoft.com/office/officeart/2008/layout/VerticalCurvedList"/>
    <dgm:cxn modelId="{00421620-8BF8-4AA7-A0A6-6FFB19578206}" type="presParOf" srcId="{E9B7EB01-BC5A-4C79-88FB-D208B59914A6}" destId="{F0534CB6-F11D-4307-BF79-37B5FCA5F922}" srcOrd="2" destOrd="0" presId="urn:microsoft.com/office/officeart/2008/layout/VerticalCurvedList"/>
    <dgm:cxn modelId="{F46BDE92-4361-4D58-A95E-FC848099FF89}" type="presParOf" srcId="{F0534CB6-F11D-4307-BF79-37B5FCA5F922}" destId="{4FECC3D5-A8A7-4752-A913-8B2CF3B37FA4}" srcOrd="0" destOrd="0" presId="urn:microsoft.com/office/officeart/2008/layout/VerticalCurvedList"/>
    <dgm:cxn modelId="{40A298ED-D415-418F-9AE5-D802CF708193}" type="presParOf" srcId="{E9B7EB01-BC5A-4C79-88FB-D208B59914A6}" destId="{D6917923-859C-45D2-840D-73B04F97B6BD}" srcOrd="3" destOrd="0" presId="urn:microsoft.com/office/officeart/2008/layout/VerticalCurvedList"/>
    <dgm:cxn modelId="{CCFEBD5C-6A8F-47F9-A4E2-3E1B39CA6E55}" type="presParOf" srcId="{E9B7EB01-BC5A-4C79-88FB-D208B59914A6}" destId="{4F5CF331-EF52-4DB5-A005-037FE0810A09}" srcOrd="4" destOrd="0" presId="urn:microsoft.com/office/officeart/2008/layout/VerticalCurvedList"/>
    <dgm:cxn modelId="{7BEC4F49-A075-4CC2-BB02-076507BA3ACF}" type="presParOf" srcId="{4F5CF331-EF52-4DB5-A005-037FE0810A09}" destId="{291F88BE-505E-4015-9587-86D1BD21E687}" srcOrd="0" destOrd="0" presId="urn:microsoft.com/office/officeart/2008/layout/VerticalCurvedList"/>
    <dgm:cxn modelId="{FD760D70-F5AC-4B0D-B578-A6D6B3388DEE}" type="presParOf" srcId="{E9B7EB01-BC5A-4C79-88FB-D208B59914A6}" destId="{B2E82700-D083-4F9B-821A-4A354FD02F0E}" srcOrd="5" destOrd="0" presId="urn:microsoft.com/office/officeart/2008/layout/VerticalCurvedList"/>
    <dgm:cxn modelId="{4547A35C-D27E-4EE7-BE19-7A2D4FC55497}" type="presParOf" srcId="{E9B7EB01-BC5A-4C79-88FB-D208B59914A6}" destId="{67E5FE4A-F743-4A53-A300-76609E3305BF}" srcOrd="6" destOrd="0" presId="urn:microsoft.com/office/officeart/2008/layout/VerticalCurvedList"/>
    <dgm:cxn modelId="{10E52929-7F73-4C7F-8C37-F9EB88BFC39D}" type="presParOf" srcId="{67E5FE4A-F743-4A53-A300-76609E3305BF}" destId="{F4941FAE-9099-4AD2-BCEA-723910C57E0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1D04F57-CF69-4C1A-B9BC-042C7B3E1BCD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756E89DB-3763-4AB4-99B6-5E0020F03FCC}">
      <dgm:prSet phldrT="[Texte]"/>
      <dgm:spPr/>
      <dgm:t>
        <a:bodyPr/>
        <a:lstStyle/>
        <a:p>
          <a:pPr>
            <a:buClr>
              <a:schemeClr val="tx2"/>
            </a:buClr>
            <a:buFont typeface="+mj-lt"/>
            <a:buNone/>
          </a:pPr>
          <a:r>
            <a:rPr lang="fr-FR" dirty="0" smtClean="0"/>
            <a:t>L’établissement est </a:t>
          </a:r>
          <a:r>
            <a:rPr lang="fr-FR" b="1" dirty="0" smtClean="0">
              <a:solidFill>
                <a:schemeClr val="accent6">
                  <a:lumMod val="40000"/>
                  <a:lumOff val="60000"/>
                </a:schemeClr>
              </a:solidFill>
            </a:rPr>
            <a:t>systématiquement informé </a:t>
          </a:r>
          <a:r>
            <a:rPr lang="fr-FR" dirty="0" smtClean="0"/>
            <a:t>de la prise en compte de sa déclaration </a:t>
          </a:r>
          <a:endParaRPr lang="fr-FR" dirty="0"/>
        </a:p>
      </dgm:t>
    </dgm:pt>
    <dgm:pt modelId="{A2DCAF23-4791-44DA-BA9D-73845C5F62AF}" type="parTrans" cxnId="{FF707C3F-4FDA-48FB-ABC0-340B1BEA648F}">
      <dgm:prSet/>
      <dgm:spPr/>
      <dgm:t>
        <a:bodyPr/>
        <a:lstStyle/>
        <a:p>
          <a:endParaRPr lang="fr-FR"/>
        </a:p>
      </dgm:t>
    </dgm:pt>
    <dgm:pt modelId="{6B43EF6A-0198-472B-8E82-230EE0FC5FBB}" type="sibTrans" cxnId="{FF707C3F-4FDA-48FB-ABC0-340B1BEA648F}">
      <dgm:prSet/>
      <dgm:spPr/>
      <dgm:t>
        <a:bodyPr/>
        <a:lstStyle/>
        <a:p>
          <a:endParaRPr lang="fr-FR"/>
        </a:p>
      </dgm:t>
    </dgm:pt>
    <dgm:pt modelId="{6C5FB5E3-4401-44FF-A422-65AA4E7FC2EB}">
      <dgm:prSet/>
      <dgm:spPr/>
      <dgm:t>
        <a:bodyPr/>
        <a:lstStyle/>
        <a:p>
          <a:r>
            <a:rPr lang="fr-FR" dirty="0" smtClean="0"/>
            <a:t>Retour d’information sur les </a:t>
          </a:r>
          <a:r>
            <a:rPr lang="fr-FR" b="1" dirty="0" smtClean="0">
              <a:solidFill>
                <a:schemeClr val="accent6">
                  <a:lumMod val="40000"/>
                  <a:lumOff val="60000"/>
                </a:schemeClr>
              </a:solidFill>
            </a:rPr>
            <a:t>outils </a:t>
          </a:r>
          <a:r>
            <a:rPr lang="fr-FR" dirty="0" smtClean="0"/>
            <a:t>proposés</a:t>
          </a:r>
          <a:r>
            <a:rPr lang="fr-FR" b="1" dirty="0" smtClean="0">
              <a:solidFill>
                <a:schemeClr val="accent6">
                  <a:lumMod val="40000"/>
                  <a:lumOff val="60000"/>
                </a:schemeClr>
              </a:solidFill>
            </a:rPr>
            <a:t> et les accompagnements </a:t>
          </a:r>
          <a:r>
            <a:rPr lang="fr-FR" dirty="0" smtClean="0"/>
            <a:t>existants (CRPV et OMéDIT) </a:t>
          </a:r>
          <a:endParaRPr lang="fr-FR" dirty="0"/>
        </a:p>
      </dgm:t>
    </dgm:pt>
    <dgm:pt modelId="{E09A66EC-B398-4630-851F-5E219FF98B93}" type="parTrans" cxnId="{A5BD4D2E-7EF2-4064-8116-D04F9DB766DF}">
      <dgm:prSet/>
      <dgm:spPr/>
      <dgm:t>
        <a:bodyPr/>
        <a:lstStyle/>
        <a:p>
          <a:endParaRPr lang="fr-FR"/>
        </a:p>
      </dgm:t>
    </dgm:pt>
    <dgm:pt modelId="{A7A2DC2D-1F98-4519-975D-3107EBDF0227}" type="sibTrans" cxnId="{A5BD4D2E-7EF2-4064-8116-D04F9DB766DF}">
      <dgm:prSet/>
      <dgm:spPr/>
      <dgm:t>
        <a:bodyPr/>
        <a:lstStyle/>
        <a:p>
          <a:endParaRPr lang="fr-FR"/>
        </a:p>
      </dgm:t>
    </dgm:pt>
    <dgm:pt modelId="{07B5EEC3-59C6-4E92-A22D-E1C07FD4AF80}">
      <dgm:prSet/>
      <dgm:spPr/>
      <dgm:t>
        <a:bodyPr/>
        <a:lstStyle/>
        <a:p>
          <a:r>
            <a:rPr lang="fr-FR" dirty="0" smtClean="0"/>
            <a:t>Actualisation des outils régionaux (ex : fiches RETEX) et recommandations nationales</a:t>
          </a:r>
          <a:endParaRPr lang="fr-FR" b="1" dirty="0">
            <a:solidFill>
              <a:prstClr val="black"/>
            </a:solidFill>
            <a:sym typeface="Wingdings" panose="05000000000000000000" pitchFamily="2" charset="2"/>
          </a:endParaRPr>
        </a:p>
      </dgm:t>
    </dgm:pt>
    <dgm:pt modelId="{6ECD1636-3E65-44C7-9DCF-DD15AA4BC4C3}" type="parTrans" cxnId="{33956375-F81F-4FC0-8651-2BF5E6A7288E}">
      <dgm:prSet/>
      <dgm:spPr/>
      <dgm:t>
        <a:bodyPr/>
        <a:lstStyle/>
        <a:p>
          <a:endParaRPr lang="fr-FR"/>
        </a:p>
      </dgm:t>
    </dgm:pt>
    <dgm:pt modelId="{58B9732B-D6CC-43E4-83F5-69A961093F7D}" type="sibTrans" cxnId="{33956375-F81F-4FC0-8651-2BF5E6A7288E}">
      <dgm:prSet/>
      <dgm:spPr/>
      <dgm:t>
        <a:bodyPr/>
        <a:lstStyle/>
        <a:p>
          <a:endParaRPr lang="fr-FR"/>
        </a:p>
      </dgm:t>
    </dgm:pt>
    <dgm:pt modelId="{6126DF5B-C67B-4839-AD0A-FB57043221F4}" type="pres">
      <dgm:prSet presAssocID="{61D04F57-CF69-4C1A-B9BC-042C7B3E1BCD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fr-FR"/>
        </a:p>
      </dgm:t>
    </dgm:pt>
    <dgm:pt modelId="{E9B7EB01-BC5A-4C79-88FB-D208B59914A6}" type="pres">
      <dgm:prSet presAssocID="{61D04F57-CF69-4C1A-B9BC-042C7B3E1BCD}" presName="Name1" presStyleCnt="0"/>
      <dgm:spPr/>
    </dgm:pt>
    <dgm:pt modelId="{34320AD8-72FB-443E-A9D8-19382CB228EE}" type="pres">
      <dgm:prSet presAssocID="{61D04F57-CF69-4C1A-B9BC-042C7B3E1BCD}" presName="cycle" presStyleCnt="0"/>
      <dgm:spPr/>
    </dgm:pt>
    <dgm:pt modelId="{A3B45EA9-B864-4EAF-BF47-82564240E620}" type="pres">
      <dgm:prSet presAssocID="{61D04F57-CF69-4C1A-B9BC-042C7B3E1BCD}" presName="srcNode" presStyleLbl="node1" presStyleIdx="0" presStyleCnt="3"/>
      <dgm:spPr/>
    </dgm:pt>
    <dgm:pt modelId="{F28CCA47-E773-46B8-AE71-CC53C405A1ED}" type="pres">
      <dgm:prSet presAssocID="{61D04F57-CF69-4C1A-B9BC-042C7B3E1BCD}" presName="conn" presStyleLbl="parChTrans1D2" presStyleIdx="0" presStyleCnt="1"/>
      <dgm:spPr/>
      <dgm:t>
        <a:bodyPr/>
        <a:lstStyle/>
        <a:p>
          <a:endParaRPr lang="fr-FR"/>
        </a:p>
      </dgm:t>
    </dgm:pt>
    <dgm:pt modelId="{32E70182-3A52-45C2-A27C-1D24EC2A5B0E}" type="pres">
      <dgm:prSet presAssocID="{61D04F57-CF69-4C1A-B9BC-042C7B3E1BCD}" presName="extraNode" presStyleLbl="node1" presStyleIdx="0" presStyleCnt="3"/>
      <dgm:spPr/>
    </dgm:pt>
    <dgm:pt modelId="{9ED0A5E7-102C-4EBE-8594-477068BC004D}" type="pres">
      <dgm:prSet presAssocID="{61D04F57-CF69-4C1A-B9BC-042C7B3E1BCD}" presName="dstNode" presStyleLbl="node1" presStyleIdx="0" presStyleCnt="3"/>
      <dgm:spPr/>
    </dgm:pt>
    <dgm:pt modelId="{A98B9C30-F459-40E9-8189-D2092D7FC229}" type="pres">
      <dgm:prSet presAssocID="{756E89DB-3763-4AB4-99B6-5E0020F03FCC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0534CB6-F11D-4307-BF79-37B5FCA5F922}" type="pres">
      <dgm:prSet presAssocID="{756E89DB-3763-4AB4-99B6-5E0020F03FCC}" presName="accent_1" presStyleCnt="0"/>
      <dgm:spPr/>
    </dgm:pt>
    <dgm:pt modelId="{4FECC3D5-A8A7-4752-A913-8B2CF3B37FA4}" type="pres">
      <dgm:prSet presAssocID="{756E89DB-3763-4AB4-99B6-5E0020F03FCC}" presName="accentRepeatNode" presStyleLbl="solidFgAcc1" presStyleIdx="0" presStyleCnt="3"/>
      <dgm:spPr/>
    </dgm:pt>
    <dgm:pt modelId="{D6917923-859C-45D2-840D-73B04F97B6BD}" type="pres">
      <dgm:prSet presAssocID="{6C5FB5E3-4401-44FF-A422-65AA4E7FC2EB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F5CF331-EF52-4DB5-A005-037FE0810A09}" type="pres">
      <dgm:prSet presAssocID="{6C5FB5E3-4401-44FF-A422-65AA4E7FC2EB}" presName="accent_2" presStyleCnt="0"/>
      <dgm:spPr/>
    </dgm:pt>
    <dgm:pt modelId="{291F88BE-505E-4015-9587-86D1BD21E687}" type="pres">
      <dgm:prSet presAssocID="{6C5FB5E3-4401-44FF-A422-65AA4E7FC2EB}" presName="accentRepeatNode" presStyleLbl="solidFgAcc1" presStyleIdx="1" presStyleCnt="3"/>
      <dgm:spPr/>
    </dgm:pt>
    <dgm:pt modelId="{B2E82700-D083-4F9B-821A-4A354FD02F0E}" type="pres">
      <dgm:prSet presAssocID="{07B5EEC3-59C6-4E92-A22D-E1C07FD4AF80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7E5FE4A-F743-4A53-A300-76609E3305BF}" type="pres">
      <dgm:prSet presAssocID="{07B5EEC3-59C6-4E92-A22D-E1C07FD4AF80}" presName="accent_3" presStyleCnt="0"/>
      <dgm:spPr/>
    </dgm:pt>
    <dgm:pt modelId="{F4941FAE-9099-4AD2-BCEA-723910C57E07}" type="pres">
      <dgm:prSet presAssocID="{07B5EEC3-59C6-4E92-A22D-E1C07FD4AF80}" presName="accentRepeatNode" presStyleLbl="solidFgAcc1" presStyleIdx="2" presStyleCnt="3"/>
      <dgm:spPr/>
    </dgm:pt>
  </dgm:ptLst>
  <dgm:cxnLst>
    <dgm:cxn modelId="{C4B94011-06A3-4FB5-9DE1-1A14CAD16CB5}" type="presOf" srcId="{07B5EEC3-59C6-4E92-A22D-E1C07FD4AF80}" destId="{B2E82700-D083-4F9B-821A-4A354FD02F0E}" srcOrd="0" destOrd="0" presId="urn:microsoft.com/office/officeart/2008/layout/VerticalCurvedList"/>
    <dgm:cxn modelId="{051436D2-9859-411E-B0D7-44258574BA0E}" type="presOf" srcId="{6B43EF6A-0198-472B-8E82-230EE0FC5FBB}" destId="{F28CCA47-E773-46B8-AE71-CC53C405A1ED}" srcOrd="0" destOrd="0" presId="urn:microsoft.com/office/officeart/2008/layout/VerticalCurvedList"/>
    <dgm:cxn modelId="{A5BD4D2E-7EF2-4064-8116-D04F9DB766DF}" srcId="{61D04F57-CF69-4C1A-B9BC-042C7B3E1BCD}" destId="{6C5FB5E3-4401-44FF-A422-65AA4E7FC2EB}" srcOrd="1" destOrd="0" parTransId="{E09A66EC-B398-4630-851F-5E219FF98B93}" sibTransId="{A7A2DC2D-1F98-4519-975D-3107EBDF0227}"/>
    <dgm:cxn modelId="{7A96FACD-9AE5-4519-A651-68B5F6B62825}" type="presOf" srcId="{61D04F57-CF69-4C1A-B9BC-042C7B3E1BCD}" destId="{6126DF5B-C67B-4839-AD0A-FB57043221F4}" srcOrd="0" destOrd="0" presId="urn:microsoft.com/office/officeart/2008/layout/VerticalCurvedList"/>
    <dgm:cxn modelId="{33956375-F81F-4FC0-8651-2BF5E6A7288E}" srcId="{61D04F57-CF69-4C1A-B9BC-042C7B3E1BCD}" destId="{07B5EEC3-59C6-4E92-A22D-E1C07FD4AF80}" srcOrd="2" destOrd="0" parTransId="{6ECD1636-3E65-44C7-9DCF-DD15AA4BC4C3}" sibTransId="{58B9732B-D6CC-43E4-83F5-69A961093F7D}"/>
    <dgm:cxn modelId="{FF707C3F-4FDA-48FB-ABC0-340B1BEA648F}" srcId="{61D04F57-CF69-4C1A-B9BC-042C7B3E1BCD}" destId="{756E89DB-3763-4AB4-99B6-5E0020F03FCC}" srcOrd="0" destOrd="0" parTransId="{A2DCAF23-4791-44DA-BA9D-73845C5F62AF}" sibTransId="{6B43EF6A-0198-472B-8E82-230EE0FC5FBB}"/>
    <dgm:cxn modelId="{57CB7E00-7927-40DD-A15A-9153FB38D84C}" type="presOf" srcId="{756E89DB-3763-4AB4-99B6-5E0020F03FCC}" destId="{A98B9C30-F459-40E9-8189-D2092D7FC229}" srcOrd="0" destOrd="0" presId="urn:microsoft.com/office/officeart/2008/layout/VerticalCurvedList"/>
    <dgm:cxn modelId="{6E282769-C698-4E24-B13E-007E0537A742}" type="presOf" srcId="{6C5FB5E3-4401-44FF-A422-65AA4E7FC2EB}" destId="{D6917923-859C-45D2-840D-73B04F97B6BD}" srcOrd="0" destOrd="0" presId="urn:microsoft.com/office/officeart/2008/layout/VerticalCurvedList"/>
    <dgm:cxn modelId="{CD361169-6872-46B5-8FB8-4F5C8463BD5D}" type="presParOf" srcId="{6126DF5B-C67B-4839-AD0A-FB57043221F4}" destId="{E9B7EB01-BC5A-4C79-88FB-D208B59914A6}" srcOrd="0" destOrd="0" presId="urn:microsoft.com/office/officeart/2008/layout/VerticalCurvedList"/>
    <dgm:cxn modelId="{F4ACD498-8911-4B95-BC7D-2D00AA4075A2}" type="presParOf" srcId="{E9B7EB01-BC5A-4C79-88FB-D208B59914A6}" destId="{34320AD8-72FB-443E-A9D8-19382CB228EE}" srcOrd="0" destOrd="0" presId="urn:microsoft.com/office/officeart/2008/layout/VerticalCurvedList"/>
    <dgm:cxn modelId="{35E4EA3D-78E2-4D1D-98AD-847569BA715F}" type="presParOf" srcId="{34320AD8-72FB-443E-A9D8-19382CB228EE}" destId="{A3B45EA9-B864-4EAF-BF47-82564240E620}" srcOrd="0" destOrd="0" presId="urn:microsoft.com/office/officeart/2008/layout/VerticalCurvedList"/>
    <dgm:cxn modelId="{225177B8-C754-4A8D-9216-BC90EAEA65F3}" type="presParOf" srcId="{34320AD8-72FB-443E-A9D8-19382CB228EE}" destId="{F28CCA47-E773-46B8-AE71-CC53C405A1ED}" srcOrd="1" destOrd="0" presId="urn:microsoft.com/office/officeart/2008/layout/VerticalCurvedList"/>
    <dgm:cxn modelId="{44D8E680-24D4-44FA-99AA-19173889452E}" type="presParOf" srcId="{34320AD8-72FB-443E-A9D8-19382CB228EE}" destId="{32E70182-3A52-45C2-A27C-1D24EC2A5B0E}" srcOrd="2" destOrd="0" presId="urn:microsoft.com/office/officeart/2008/layout/VerticalCurvedList"/>
    <dgm:cxn modelId="{042F161D-8591-43F2-8779-44DAF60C65E9}" type="presParOf" srcId="{34320AD8-72FB-443E-A9D8-19382CB228EE}" destId="{9ED0A5E7-102C-4EBE-8594-477068BC004D}" srcOrd="3" destOrd="0" presId="urn:microsoft.com/office/officeart/2008/layout/VerticalCurvedList"/>
    <dgm:cxn modelId="{87FB7267-D5F8-4D7C-9270-7F05CF0FCAC2}" type="presParOf" srcId="{E9B7EB01-BC5A-4C79-88FB-D208B59914A6}" destId="{A98B9C30-F459-40E9-8189-D2092D7FC229}" srcOrd="1" destOrd="0" presId="urn:microsoft.com/office/officeart/2008/layout/VerticalCurvedList"/>
    <dgm:cxn modelId="{00421620-8BF8-4AA7-A0A6-6FFB19578206}" type="presParOf" srcId="{E9B7EB01-BC5A-4C79-88FB-D208B59914A6}" destId="{F0534CB6-F11D-4307-BF79-37B5FCA5F922}" srcOrd="2" destOrd="0" presId="urn:microsoft.com/office/officeart/2008/layout/VerticalCurvedList"/>
    <dgm:cxn modelId="{F46BDE92-4361-4D58-A95E-FC848099FF89}" type="presParOf" srcId="{F0534CB6-F11D-4307-BF79-37B5FCA5F922}" destId="{4FECC3D5-A8A7-4752-A913-8B2CF3B37FA4}" srcOrd="0" destOrd="0" presId="urn:microsoft.com/office/officeart/2008/layout/VerticalCurvedList"/>
    <dgm:cxn modelId="{40A298ED-D415-418F-9AE5-D802CF708193}" type="presParOf" srcId="{E9B7EB01-BC5A-4C79-88FB-D208B59914A6}" destId="{D6917923-859C-45D2-840D-73B04F97B6BD}" srcOrd="3" destOrd="0" presId="urn:microsoft.com/office/officeart/2008/layout/VerticalCurvedList"/>
    <dgm:cxn modelId="{CCFEBD5C-6A8F-47F9-A4E2-3E1B39CA6E55}" type="presParOf" srcId="{E9B7EB01-BC5A-4C79-88FB-D208B59914A6}" destId="{4F5CF331-EF52-4DB5-A005-037FE0810A09}" srcOrd="4" destOrd="0" presId="urn:microsoft.com/office/officeart/2008/layout/VerticalCurvedList"/>
    <dgm:cxn modelId="{7BEC4F49-A075-4CC2-BB02-076507BA3ACF}" type="presParOf" srcId="{4F5CF331-EF52-4DB5-A005-037FE0810A09}" destId="{291F88BE-505E-4015-9587-86D1BD21E687}" srcOrd="0" destOrd="0" presId="urn:microsoft.com/office/officeart/2008/layout/VerticalCurvedList"/>
    <dgm:cxn modelId="{FD760D70-F5AC-4B0D-B578-A6D6B3388DEE}" type="presParOf" srcId="{E9B7EB01-BC5A-4C79-88FB-D208B59914A6}" destId="{B2E82700-D083-4F9B-821A-4A354FD02F0E}" srcOrd="5" destOrd="0" presId="urn:microsoft.com/office/officeart/2008/layout/VerticalCurvedList"/>
    <dgm:cxn modelId="{4547A35C-D27E-4EE7-BE19-7A2D4FC55497}" type="presParOf" srcId="{E9B7EB01-BC5A-4C79-88FB-D208B59914A6}" destId="{67E5FE4A-F743-4A53-A300-76609E3305BF}" srcOrd="6" destOrd="0" presId="urn:microsoft.com/office/officeart/2008/layout/VerticalCurvedList"/>
    <dgm:cxn modelId="{10E52929-7F73-4C7F-8C37-F9EB88BFC39D}" type="presParOf" srcId="{67E5FE4A-F743-4A53-A300-76609E3305BF}" destId="{F4941FAE-9099-4AD2-BCEA-723910C57E0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1D04F57-CF69-4C1A-B9BC-042C7B3E1BCD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07B5EEC3-59C6-4E92-A22D-E1C07FD4AF80}">
      <dgm:prSet/>
      <dgm:spPr/>
      <dgm:t>
        <a:bodyPr/>
        <a:lstStyle/>
        <a:p>
          <a:r>
            <a:rPr lang="fr-FR" dirty="0" smtClean="0"/>
            <a:t>Actualisation des outils régionaux (ex : fiches RETEX) et recommandations nationales</a:t>
          </a:r>
          <a:endParaRPr lang="fr-FR" b="1" dirty="0">
            <a:solidFill>
              <a:prstClr val="black"/>
            </a:solidFill>
            <a:sym typeface="Wingdings" panose="05000000000000000000" pitchFamily="2" charset="2"/>
          </a:endParaRPr>
        </a:p>
      </dgm:t>
    </dgm:pt>
    <dgm:pt modelId="{6ECD1636-3E65-44C7-9DCF-DD15AA4BC4C3}" type="parTrans" cxnId="{33956375-F81F-4FC0-8651-2BF5E6A7288E}">
      <dgm:prSet/>
      <dgm:spPr/>
      <dgm:t>
        <a:bodyPr/>
        <a:lstStyle/>
        <a:p>
          <a:endParaRPr lang="fr-FR"/>
        </a:p>
      </dgm:t>
    </dgm:pt>
    <dgm:pt modelId="{58B9732B-D6CC-43E4-83F5-69A961093F7D}" type="sibTrans" cxnId="{33956375-F81F-4FC0-8651-2BF5E6A7288E}">
      <dgm:prSet/>
      <dgm:spPr/>
      <dgm:t>
        <a:bodyPr/>
        <a:lstStyle/>
        <a:p>
          <a:endParaRPr lang="fr-FR"/>
        </a:p>
      </dgm:t>
    </dgm:pt>
    <dgm:pt modelId="{6C5FB5E3-4401-44FF-A422-65AA4E7FC2EB}">
      <dgm:prSet/>
      <dgm:spPr/>
      <dgm:t>
        <a:bodyPr/>
        <a:lstStyle/>
        <a:p>
          <a:r>
            <a:rPr lang="fr-FR" dirty="0" smtClean="0"/>
            <a:t>Retour d’information sur </a:t>
          </a:r>
          <a:r>
            <a:rPr lang="fr-FR" b="1" dirty="0" smtClean="0">
              <a:solidFill>
                <a:schemeClr val="accent6">
                  <a:lumMod val="40000"/>
                  <a:lumOff val="60000"/>
                </a:schemeClr>
              </a:solidFill>
            </a:rPr>
            <a:t>les accompagnements </a:t>
          </a:r>
          <a:r>
            <a:rPr lang="fr-FR" dirty="0" smtClean="0"/>
            <a:t>proposés (recommandations de bonne pratique, enquête, inspection)</a:t>
          </a:r>
          <a:endParaRPr lang="fr-FR" dirty="0"/>
        </a:p>
      </dgm:t>
    </dgm:pt>
    <dgm:pt modelId="{A7A2DC2D-1F98-4519-975D-3107EBDF0227}" type="sibTrans" cxnId="{A5BD4D2E-7EF2-4064-8116-D04F9DB766DF}">
      <dgm:prSet/>
      <dgm:spPr/>
      <dgm:t>
        <a:bodyPr/>
        <a:lstStyle/>
        <a:p>
          <a:endParaRPr lang="fr-FR"/>
        </a:p>
      </dgm:t>
    </dgm:pt>
    <dgm:pt modelId="{E09A66EC-B398-4630-851F-5E219FF98B93}" type="parTrans" cxnId="{A5BD4D2E-7EF2-4064-8116-D04F9DB766DF}">
      <dgm:prSet/>
      <dgm:spPr/>
      <dgm:t>
        <a:bodyPr/>
        <a:lstStyle/>
        <a:p>
          <a:endParaRPr lang="fr-FR"/>
        </a:p>
      </dgm:t>
    </dgm:pt>
    <dgm:pt modelId="{756E89DB-3763-4AB4-99B6-5E0020F03FCC}">
      <dgm:prSet phldrT="[Texte]"/>
      <dgm:spPr/>
      <dgm:t>
        <a:bodyPr/>
        <a:lstStyle/>
        <a:p>
          <a:pPr>
            <a:buClr>
              <a:schemeClr val="tx2"/>
            </a:buClr>
            <a:buFont typeface="+mj-lt"/>
            <a:buNone/>
          </a:pPr>
          <a:r>
            <a:rPr lang="fr-FR" dirty="0" smtClean="0"/>
            <a:t>L’établissement est </a:t>
          </a:r>
          <a:r>
            <a:rPr lang="fr-FR" b="1" dirty="0" smtClean="0">
              <a:solidFill>
                <a:schemeClr val="accent6">
                  <a:lumMod val="40000"/>
                  <a:lumOff val="60000"/>
                </a:schemeClr>
              </a:solidFill>
            </a:rPr>
            <a:t>systématiquement informé </a:t>
          </a:r>
          <a:r>
            <a:rPr lang="fr-FR" dirty="0" smtClean="0"/>
            <a:t>de la prise en compte de sa déclaration </a:t>
          </a:r>
          <a:endParaRPr lang="fr-FR" dirty="0"/>
        </a:p>
      </dgm:t>
    </dgm:pt>
    <dgm:pt modelId="{6B43EF6A-0198-472B-8E82-230EE0FC5FBB}" type="sibTrans" cxnId="{FF707C3F-4FDA-48FB-ABC0-340B1BEA648F}">
      <dgm:prSet/>
      <dgm:spPr/>
      <dgm:t>
        <a:bodyPr/>
        <a:lstStyle/>
        <a:p>
          <a:endParaRPr lang="fr-FR"/>
        </a:p>
      </dgm:t>
    </dgm:pt>
    <dgm:pt modelId="{A2DCAF23-4791-44DA-BA9D-73845C5F62AF}" type="parTrans" cxnId="{FF707C3F-4FDA-48FB-ABC0-340B1BEA648F}">
      <dgm:prSet/>
      <dgm:spPr/>
      <dgm:t>
        <a:bodyPr/>
        <a:lstStyle/>
        <a:p>
          <a:endParaRPr lang="fr-FR"/>
        </a:p>
      </dgm:t>
    </dgm:pt>
    <dgm:pt modelId="{B95742D1-88C3-43F2-9682-6A61B3FCFCDC}">
      <dgm:prSet/>
      <dgm:spPr/>
      <dgm:t>
        <a:bodyPr/>
        <a:lstStyle/>
        <a:p>
          <a:r>
            <a:rPr lang="fr-FR" dirty="0" smtClean="0"/>
            <a:t>Tout </a:t>
          </a:r>
          <a:r>
            <a:rPr lang="fr-FR" b="1" dirty="0" smtClean="0">
              <a:solidFill>
                <a:schemeClr val="accent6">
                  <a:lumMod val="40000"/>
                  <a:lumOff val="60000"/>
                </a:schemeClr>
              </a:solidFill>
            </a:rPr>
            <a:t>signalement nécessitant une action urgente </a:t>
          </a:r>
          <a:r>
            <a:rPr lang="fr-FR" dirty="0" smtClean="0"/>
            <a:t>doit être </a:t>
          </a:r>
          <a:r>
            <a:rPr lang="fr-FR" b="1" dirty="0" smtClean="0">
              <a:solidFill>
                <a:schemeClr val="accent6">
                  <a:lumMod val="40000"/>
                  <a:lumOff val="60000"/>
                </a:schemeClr>
              </a:solidFill>
            </a:rPr>
            <a:t>doublé d'un appel téléphonique au point focal régional</a:t>
          </a:r>
          <a:endParaRPr lang="fr-FR" b="1" dirty="0">
            <a:solidFill>
              <a:schemeClr val="accent6">
                <a:lumMod val="40000"/>
                <a:lumOff val="60000"/>
              </a:schemeClr>
            </a:solidFill>
          </a:endParaRPr>
        </a:p>
      </dgm:t>
    </dgm:pt>
    <dgm:pt modelId="{F7B23792-0CA7-4907-8D84-C532B4938752}" type="parTrans" cxnId="{72A68CB7-53D2-4788-8766-6B9294E9AC49}">
      <dgm:prSet/>
      <dgm:spPr/>
      <dgm:t>
        <a:bodyPr/>
        <a:lstStyle/>
        <a:p>
          <a:endParaRPr lang="fr-FR"/>
        </a:p>
      </dgm:t>
    </dgm:pt>
    <dgm:pt modelId="{F655EFA4-E16E-41B9-93BB-E876B6257755}" type="sibTrans" cxnId="{72A68CB7-53D2-4788-8766-6B9294E9AC49}">
      <dgm:prSet/>
      <dgm:spPr/>
      <dgm:t>
        <a:bodyPr/>
        <a:lstStyle/>
        <a:p>
          <a:endParaRPr lang="fr-FR"/>
        </a:p>
      </dgm:t>
    </dgm:pt>
    <dgm:pt modelId="{6126DF5B-C67B-4839-AD0A-FB57043221F4}" type="pres">
      <dgm:prSet presAssocID="{61D04F57-CF69-4C1A-B9BC-042C7B3E1BCD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fr-FR"/>
        </a:p>
      </dgm:t>
    </dgm:pt>
    <dgm:pt modelId="{E9B7EB01-BC5A-4C79-88FB-D208B59914A6}" type="pres">
      <dgm:prSet presAssocID="{61D04F57-CF69-4C1A-B9BC-042C7B3E1BCD}" presName="Name1" presStyleCnt="0"/>
      <dgm:spPr/>
    </dgm:pt>
    <dgm:pt modelId="{34320AD8-72FB-443E-A9D8-19382CB228EE}" type="pres">
      <dgm:prSet presAssocID="{61D04F57-CF69-4C1A-B9BC-042C7B3E1BCD}" presName="cycle" presStyleCnt="0"/>
      <dgm:spPr/>
    </dgm:pt>
    <dgm:pt modelId="{A3B45EA9-B864-4EAF-BF47-82564240E620}" type="pres">
      <dgm:prSet presAssocID="{61D04F57-CF69-4C1A-B9BC-042C7B3E1BCD}" presName="srcNode" presStyleLbl="node1" presStyleIdx="0" presStyleCnt="4"/>
      <dgm:spPr/>
    </dgm:pt>
    <dgm:pt modelId="{F28CCA47-E773-46B8-AE71-CC53C405A1ED}" type="pres">
      <dgm:prSet presAssocID="{61D04F57-CF69-4C1A-B9BC-042C7B3E1BCD}" presName="conn" presStyleLbl="parChTrans1D2" presStyleIdx="0" presStyleCnt="1"/>
      <dgm:spPr/>
      <dgm:t>
        <a:bodyPr/>
        <a:lstStyle/>
        <a:p>
          <a:endParaRPr lang="fr-FR"/>
        </a:p>
      </dgm:t>
    </dgm:pt>
    <dgm:pt modelId="{32E70182-3A52-45C2-A27C-1D24EC2A5B0E}" type="pres">
      <dgm:prSet presAssocID="{61D04F57-CF69-4C1A-B9BC-042C7B3E1BCD}" presName="extraNode" presStyleLbl="node1" presStyleIdx="0" presStyleCnt="4"/>
      <dgm:spPr/>
    </dgm:pt>
    <dgm:pt modelId="{9ED0A5E7-102C-4EBE-8594-477068BC004D}" type="pres">
      <dgm:prSet presAssocID="{61D04F57-CF69-4C1A-B9BC-042C7B3E1BCD}" presName="dstNode" presStyleLbl="node1" presStyleIdx="0" presStyleCnt="4"/>
      <dgm:spPr/>
    </dgm:pt>
    <dgm:pt modelId="{C5330DE2-25F8-4165-9690-1380CB204A00}" type="pres">
      <dgm:prSet presAssocID="{B95742D1-88C3-43F2-9682-6A61B3FCFCDC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CFD246E-6ECF-4A87-871C-3D66F9D5318E}" type="pres">
      <dgm:prSet presAssocID="{B95742D1-88C3-43F2-9682-6A61B3FCFCDC}" presName="accent_1" presStyleCnt="0"/>
      <dgm:spPr/>
    </dgm:pt>
    <dgm:pt modelId="{391FDBF9-F59B-4660-8897-C48D2988EA20}" type="pres">
      <dgm:prSet presAssocID="{B95742D1-88C3-43F2-9682-6A61B3FCFCDC}" presName="accentRepeatNode" presStyleLbl="solidFgAcc1" presStyleIdx="0" presStyleCnt="4"/>
      <dgm:spPr/>
    </dgm:pt>
    <dgm:pt modelId="{ECD964F5-E404-4C1E-9301-F0DD4D6BB015}" type="pres">
      <dgm:prSet presAssocID="{756E89DB-3763-4AB4-99B6-5E0020F03FCC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6EB1AB0-CF77-4DCC-BFE9-593D5F21CAF9}" type="pres">
      <dgm:prSet presAssocID="{756E89DB-3763-4AB4-99B6-5E0020F03FCC}" presName="accent_2" presStyleCnt="0"/>
      <dgm:spPr/>
    </dgm:pt>
    <dgm:pt modelId="{4FECC3D5-A8A7-4752-A913-8B2CF3B37FA4}" type="pres">
      <dgm:prSet presAssocID="{756E89DB-3763-4AB4-99B6-5E0020F03FCC}" presName="accentRepeatNode" presStyleLbl="solidFgAcc1" presStyleIdx="1" presStyleCnt="4"/>
      <dgm:spPr/>
    </dgm:pt>
    <dgm:pt modelId="{9FA92DAB-08AA-4962-986C-2399ECA04199}" type="pres">
      <dgm:prSet presAssocID="{6C5FB5E3-4401-44FF-A422-65AA4E7FC2EB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71FA7C2-3404-4CF2-9A19-BE2C2F20121F}" type="pres">
      <dgm:prSet presAssocID="{6C5FB5E3-4401-44FF-A422-65AA4E7FC2EB}" presName="accent_3" presStyleCnt="0"/>
      <dgm:spPr/>
    </dgm:pt>
    <dgm:pt modelId="{291F88BE-505E-4015-9587-86D1BD21E687}" type="pres">
      <dgm:prSet presAssocID="{6C5FB5E3-4401-44FF-A422-65AA4E7FC2EB}" presName="accentRepeatNode" presStyleLbl="solidFgAcc1" presStyleIdx="2" presStyleCnt="4"/>
      <dgm:spPr/>
    </dgm:pt>
    <dgm:pt modelId="{3DD62788-CA2F-4B13-B214-5BC7690C8E06}" type="pres">
      <dgm:prSet presAssocID="{07B5EEC3-59C6-4E92-A22D-E1C07FD4AF80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C8DCA10-CA59-4986-BB36-921324A87463}" type="pres">
      <dgm:prSet presAssocID="{07B5EEC3-59C6-4E92-A22D-E1C07FD4AF80}" presName="accent_4" presStyleCnt="0"/>
      <dgm:spPr/>
    </dgm:pt>
    <dgm:pt modelId="{F4941FAE-9099-4AD2-BCEA-723910C57E07}" type="pres">
      <dgm:prSet presAssocID="{07B5EEC3-59C6-4E92-A22D-E1C07FD4AF80}" presName="accentRepeatNode" presStyleLbl="solidFgAcc1" presStyleIdx="3" presStyleCnt="4"/>
      <dgm:spPr/>
    </dgm:pt>
  </dgm:ptLst>
  <dgm:cxnLst>
    <dgm:cxn modelId="{405D7F64-38FC-455B-8FB2-83278D2878FF}" type="presOf" srcId="{756E89DB-3763-4AB4-99B6-5E0020F03FCC}" destId="{ECD964F5-E404-4C1E-9301-F0DD4D6BB015}" srcOrd="0" destOrd="0" presId="urn:microsoft.com/office/officeart/2008/layout/VerticalCurvedList"/>
    <dgm:cxn modelId="{00749FCE-0170-4713-B792-886F32149BCE}" type="presOf" srcId="{B95742D1-88C3-43F2-9682-6A61B3FCFCDC}" destId="{C5330DE2-25F8-4165-9690-1380CB204A00}" srcOrd="0" destOrd="0" presId="urn:microsoft.com/office/officeart/2008/layout/VerticalCurvedList"/>
    <dgm:cxn modelId="{F51CE4D2-7C3C-4DF8-B1BA-8EF75537DD94}" type="presOf" srcId="{F655EFA4-E16E-41B9-93BB-E876B6257755}" destId="{F28CCA47-E773-46B8-AE71-CC53C405A1ED}" srcOrd="0" destOrd="0" presId="urn:microsoft.com/office/officeart/2008/layout/VerticalCurvedList"/>
    <dgm:cxn modelId="{A5BD4D2E-7EF2-4064-8116-D04F9DB766DF}" srcId="{61D04F57-CF69-4C1A-B9BC-042C7B3E1BCD}" destId="{6C5FB5E3-4401-44FF-A422-65AA4E7FC2EB}" srcOrd="2" destOrd="0" parTransId="{E09A66EC-B398-4630-851F-5E219FF98B93}" sibTransId="{A7A2DC2D-1F98-4519-975D-3107EBDF0227}"/>
    <dgm:cxn modelId="{7A96FACD-9AE5-4519-A651-68B5F6B62825}" type="presOf" srcId="{61D04F57-CF69-4C1A-B9BC-042C7B3E1BCD}" destId="{6126DF5B-C67B-4839-AD0A-FB57043221F4}" srcOrd="0" destOrd="0" presId="urn:microsoft.com/office/officeart/2008/layout/VerticalCurvedList"/>
    <dgm:cxn modelId="{33956375-F81F-4FC0-8651-2BF5E6A7288E}" srcId="{61D04F57-CF69-4C1A-B9BC-042C7B3E1BCD}" destId="{07B5EEC3-59C6-4E92-A22D-E1C07FD4AF80}" srcOrd="3" destOrd="0" parTransId="{6ECD1636-3E65-44C7-9DCF-DD15AA4BC4C3}" sibTransId="{58B9732B-D6CC-43E4-83F5-69A961093F7D}"/>
    <dgm:cxn modelId="{8D9A2B13-3A47-41FA-BB33-764C5869E68D}" type="presOf" srcId="{6C5FB5E3-4401-44FF-A422-65AA4E7FC2EB}" destId="{9FA92DAB-08AA-4962-986C-2399ECA04199}" srcOrd="0" destOrd="0" presId="urn:microsoft.com/office/officeart/2008/layout/VerticalCurvedList"/>
    <dgm:cxn modelId="{FF707C3F-4FDA-48FB-ABC0-340B1BEA648F}" srcId="{61D04F57-CF69-4C1A-B9BC-042C7B3E1BCD}" destId="{756E89DB-3763-4AB4-99B6-5E0020F03FCC}" srcOrd="1" destOrd="0" parTransId="{A2DCAF23-4791-44DA-BA9D-73845C5F62AF}" sibTransId="{6B43EF6A-0198-472B-8E82-230EE0FC5FBB}"/>
    <dgm:cxn modelId="{94301D0B-B90C-4251-A6CC-2AB0DF748834}" type="presOf" srcId="{07B5EEC3-59C6-4E92-A22D-E1C07FD4AF80}" destId="{3DD62788-CA2F-4B13-B214-5BC7690C8E06}" srcOrd="0" destOrd="0" presId="urn:microsoft.com/office/officeart/2008/layout/VerticalCurvedList"/>
    <dgm:cxn modelId="{72A68CB7-53D2-4788-8766-6B9294E9AC49}" srcId="{61D04F57-CF69-4C1A-B9BC-042C7B3E1BCD}" destId="{B95742D1-88C3-43F2-9682-6A61B3FCFCDC}" srcOrd="0" destOrd="0" parTransId="{F7B23792-0CA7-4907-8D84-C532B4938752}" sibTransId="{F655EFA4-E16E-41B9-93BB-E876B6257755}"/>
    <dgm:cxn modelId="{CD361169-6872-46B5-8FB8-4F5C8463BD5D}" type="presParOf" srcId="{6126DF5B-C67B-4839-AD0A-FB57043221F4}" destId="{E9B7EB01-BC5A-4C79-88FB-D208B59914A6}" srcOrd="0" destOrd="0" presId="urn:microsoft.com/office/officeart/2008/layout/VerticalCurvedList"/>
    <dgm:cxn modelId="{F4ACD498-8911-4B95-BC7D-2D00AA4075A2}" type="presParOf" srcId="{E9B7EB01-BC5A-4C79-88FB-D208B59914A6}" destId="{34320AD8-72FB-443E-A9D8-19382CB228EE}" srcOrd="0" destOrd="0" presId="urn:microsoft.com/office/officeart/2008/layout/VerticalCurvedList"/>
    <dgm:cxn modelId="{35E4EA3D-78E2-4D1D-98AD-847569BA715F}" type="presParOf" srcId="{34320AD8-72FB-443E-A9D8-19382CB228EE}" destId="{A3B45EA9-B864-4EAF-BF47-82564240E620}" srcOrd="0" destOrd="0" presId="urn:microsoft.com/office/officeart/2008/layout/VerticalCurvedList"/>
    <dgm:cxn modelId="{225177B8-C754-4A8D-9216-BC90EAEA65F3}" type="presParOf" srcId="{34320AD8-72FB-443E-A9D8-19382CB228EE}" destId="{F28CCA47-E773-46B8-AE71-CC53C405A1ED}" srcOrd="1" destOrd="0" presId="urn:microsoft.com/office/officeart/2008/layout/VerticalCurvedList"/>
    <dgm:cxn modelId="{44D8E680-24D4-44FA-99AA-19173889452E}" type="presParOf" srcId="{34320AD8-72FB-443E-A9D8-19382CB228EE}" destId="{32E70182-3A52-45C2-A27C-1D24EC2A5B0E}" srcOrd="2" destOrd="0" presId="urn:microsoft.com/office/officeart/2008/layout/VerticalCurvedList"/>
    <dgm:cxn modelId="{042F161D-8591-43F2-8779-44DAF60C65E9}" type="presParOf" srcId="{34320AD8-72FB-443E-A9D8-19382CB228EE}" destId="{9ED0A5E7-102C-4EBE-8594-477068BC004D}" srcOrd="3" destOrd="0" presId="urn:microsoft.com/office/officeart/2008/layout/VerticalCurvedList"/>
    <dgm:cxn modelId="{4996169F-0175-42C7-91B1-C9CED38FD3FE}" type="presParOf" srcId="{E9B7EB01-BC5A-4C79-88FB-D208B59914A6}" destId="{C5330DE2-25F8-4165-9690-1380CB204A00}" srcOrd="1" destOrd="0" presId="urn:microsoft.com/office/officeart/2008/layout/VerticalCurvedList"/>
    <dgm:cxn modelId="{8194A4D8-E6AD-4ABC-8F32-6312A82AAC24}" type="presParOf" srcId="{E9B7EB01-BC5A-4C79-88FB-D208B59914A6}" destId="{1CFD246E-6ECF-4A87-871C-3D66F9D5318E}" srcOrd="2" destOrd="0" presId="urn:microsoft.com/office/officeart/2008/layout/VerticalCurvedList"/>
    <dgm:cxn modelId="{6577016A-8663-4D7B-8315-20B6DDCA9416}" type="presParOf" srcId="{1CFD246E-6ECF-4A87-871C-3D66F9D5318E}" destId="{391FDBF9-F59B-4660-8897-C48D2988EA20}" srcOrd="0" destOrd="0" presId="urn:microsoft.com/office/officeart/2008/layout/VerticalCurvedList"/>
    <dgm:cxn modelId="{E831CE94-7042-4087-8A60-74E193022229}" type="presParOf" srcId="{E9B7EB01-BC5A-4C79-88FB-D208B59914A6}" destId="{ECD964F5-E404-4C1E-9301-F0DD4D6BB015}" srcOrd="3" destOrd="0" presId="urn:microsoft.com/office/officeart/2008/layout/VerticalCurvedList"/>
    <dgm:cxn modelId="{A55812D1-A241-4EF4-946F-BCBC74B8BBAC}" type="presParOf" srcId="{E9B7EB01-BC5A-4C79-88FB-D208B59914A6}" destId="{16EB1AB0-CF77-4DCC-BFE9-593D5F21CAF9}" srcOrd="4" destOrd="0" presId="urn:microsoft.com/office/officeart/2008/layout/VerticalCurvedList"/>
    <dgm:cxn modelId="{FF753C26-E440-4A31-838E-15A14717F6DA}" type="presParOf" srcId="{16EB1AB0-CF77-4DCC-BFE9-593D5F21CAF9}" destId="{4FECC3D5-A8A7-4752-A913-8B2CF3B37FA4}" srcOrd="0" destOrd="0" presId="urn:microsoft.com/office/officeart/2008/layout/VerticalCurvedList"/>
    <dgm:cxn modelId="{F7A26A66-30B2-4BD8-8B2A-9ADD76932FEB}" type="presParOf" srcId="{E9B7EB01-BC5A-4C79-88FB-D208B59914A6}" destId="{9FA92DAB-08AA-4962-986C-2399ECA04199}" srcOrd="5" destOrd="0" presId="urn:microsoft.com/office/officeart/2008/layout/VerticalCurvedList"/>
    <dgm:cxn modelId="{82287B2E-E924-4203-B8FE-0318230FBED6}" type="presParOf" srcId="{E9B7EB01-BC5A-4C79-88FB-D208B59914A6}" destId="{C71FA7C2-3404-4CF2-9A19-BE2C2F20121F}" srcOrd="6" destOrd="0" presId="urn:microsoft.com/office/officeart/2008/layout/VerticalCurvedList"/>
    <dgm:cxn modelId="{995AD3C6-CA54-469F-A152-F1D36182C370}" type="presParOf" srcId="{C71FA7C2-3404-4CF2-9A19-BE2C2F20121F}" destId="{291F88BE-505E-4015-9587-86D1BD21E687}" srcOrd="0" destOrd="0" presId="urn:microsoft.com/office/officeart/2008/layout/VerticalCurvedList"/>
    <dgm:cxn modelId="{ED0BFDAC-1061-4AF0-8763-9176FABE497B}" type="presParOf" srcId="{E9B7EB01-BC5A-4C79-88FB-D208B59914A6}" destId="{3DD62788-CA2F-4B13-B214-5BC7690C8E06}" srcOrd="7" destOrd="0" presId="urn:microsoft.com/office/officeart/2008/layout/VerticalCurvedList"/>
    <dgm:cxn modelId="{BAA68D1C-6DF0-4BC8-B847-31B46B03CA0F}" type="presParOf" srcId="{E9B7EB01-BC5A-4C79-88FB-D208B59914A6}" destId="{EC8DCA10-CA59-4986-BB36-921324A87463}" srcOrd="8" destOrd="0" presId="urn:microsoft.com/office/officeart/2008/layout/VerticalCurvedList"/>
    <dgm:cxn modelId="{3EAC1AF2-0277-4FFC-8642-8640FB880F60}" type="presParOf" srcId="{EC8DCA10-CA59-4986-BB36-921324A87463}" destId="{F4941FAE-9099-4AD2-BCEA-723910C57E0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F7FB76-6419-4356-A5FD-C272E38DADD6}">
      <dsp:nvSpPr>
        <dsp:cNvPr id="0" name=""/>
        <dsp:cNvSpPr/>
      </dsp:nvSpPr>
      <dsp:spPr>
        <a:xfrm>
          <a:off x="1117" y="184187"/>
          <a:ext cx="1404402" cy="82034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/>
            <a:t>Evènement indésirable</a:t>
          </a:r>
        </a:p>
      </dsp:txBody>
      <dsp:txXfrm>
        <a:off x="1117" y="184187"/>
        <a:ext cx="1404402" cy="546896"/>
      </dsp:txXfrm>
    </dsp:sp>
    <dsp:sp modelId="{90712D62-B8F2-4DA6-8E44-678F9447610D}">
      <dsp:nvSpPr>
        <dsp:cNvPr id="0" name=""/>
        <dsp:cNvSpPr/>
      </dsp:nvSpPr>
      <dsp:spPr>
        <a:xfrm>
          <a:off x="288766" y="731084"/>
          <a:ext cx="1404402" cy="16600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/>
            <a:t>Médicaments périmés dans un service</a:t>
          </a:r>
        </a:p>
      </dsp:txBody>
      <dsp:txXfrm>
        <a:off x="329900" y="772218"/>
        <a:ext cx="1322134" cy="1577782"/>
      </dsp:txXfrm>
    </dsp:sp>
    <dsp:sp modelId="{91123762-860E-469C-9046-B7CB53AD5DF1}">
      <dsp:nvSpPr>
        <dsp:cNvPr id="0" name=""/>
        <dsp:cNvSpPr/>
      </dsp:nvSpPr>
      <dsp:spPr>
        <a:xfrm>
          <a:off x="1618422" y="282808"/>
          <a:ext cx="451353" cy="349655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100" kern="1200"/>
        </a:p>
      </dsp:txBody>
      <dsp:txXfrm>
        <a:off x="1618422" y="352739"/>
        <a:ext cx="346457" cy="209793"/>
      </dsp:txXfrm>
    </dsp:sp>
    <dsp:sp modelId="{3A005E07-C2AB-4C63-85F5-D8BC26328EA1}">
      <dsp:nvSpPr>
        <dsp:cNvPr id="0" name=""/>
        <dsp:cNvSpPr/>
      </dsp:nvSpPr>
      <dsp:spPr>
        <a:xfrm>
          <a:off x="2257130" y="184187"/>
          <a:ext cx="1404402" cy="820344"/>
        </a:xfrm>
        <a:prstGeom prst="roundRect">
          <a:avLst>
            <a:gd name="adj" fmla="val 10000"/>
          </a:avLst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/>
            <a:t>Action curative</a:t>
          </a:r>
        </a:p>
      </dsp:txBody>
      <dsp:txXfrm>
        <a:off x="2257130" y="184187"/>
        <a:ext cx="1404402" cy="546896"/>
      </dsp:txXfrm>
    </dsp:sp>
    <dsp:sp modelId="{82CE5CEA-C4F7-4AD0-8D0F-3325363319AE}">
      <dsp:nvSpPr>
        <dsp:cNvPr id="0" name=""/>
        <dsp:cNvSpPr/>
      </dsp:nvSpPr>
      <dsp:spPr>
        <a:xfrm>
          <a:off x="2544778" y="731084"/>
          <a:ext cx="1404402" cy="16600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1560506"/>
              <a:satOff val="-1946"/>
              <a:lumOff val="4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/>
            <a:t>Jeter les médicaments</a:t>
          </a:r>
        </a:p>
      </dsp:txBody>
      <dsp:txXfrm>
        <a:off x="2585912" y="772218"/>
        <a:ext cx="1322134" cy="1577782"/>
      </dsp:txXfrm>
    </dsp:sp>
    <dsp:sp modelId="{96EEB87A-BB4B-4918-8013-CF106D698DB8}">
      <dsp:nvSpPr>
        <dsp:cNvPr id="0" name=""/>
        <dsp:cNvSpPr/>
      </dsp:nvSpPr>
      <dsp:spPr>
        <a:xfrm>
          <a:off x="3874435" y="282808"/>
          <a:ext cx="451353" cy="349655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100" kern="1200"/>
        </a:p>
      </dsp:txBody>
      <dsp:txXfrm>
        <a:off x="3874435" y="352739"/>
        <a:ext cx="346457" cy="209793"/>
      </dsp:txXfrm>
    </dsp:sp>
    <dsp:sp modelId="{F1DED352-B40B-4427-9192-DB1D791C3DC1}">
      <dsp:nvSpPr>
        <dsp:cNvPr id="0" name=""/>
        <dsp:cNvSpPr/>
      </dsp:nvSpPr>
      <dsp:spPr>
        <a:xfrm>
          <a:off x="4513142" y="184187"/>
          <a:ext cx="1404402" cy="820344"/>
        </a:xfrm>
        <a:prstGeom prst="roundRect">
          <a:avLst>
            <a:gd name="adj" fmla="val 10000"/>
          </a:avLst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/>
            <a:t>Action corrective</a:t>
          </a:r>
        </a:p>
      </dsp:txBody>
      <dsp:txXfrm>
        <a:off x="4513142" y="184187"/>
        <a:ext cx="1404402" cy="546896"/>
      </dsp:txXfrm>
    </dsp:sp>
    <dsp:sp modelId="{99EEACA2-FC0E-4605-B2C4-19DD73E80622}">
      <dsp:nvSpPr>
        <dsp:cNvPr id="0" name=""/>
        <dsp:cNvSpPr/>
      </dsp:nvSpPr>
      <dsp:spPr>
        <a:xfrm>
          <a:off x="4800791" y="731084"/>
          <a:ext cx="1404402" cy="16600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3121013"/>
              <a:satOff val="-3893"/>
              <a:lumOff val="9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/>
            <a:t>Mettre en place une procédure de contrôle périodique dans les services</a:t>
          </a:r>
        </a:p>
      </dsp:txBody>
      <dsp:txXfrm>
        <a:off x="4841925" y="772218"/>
        <a:ext cx="1322134" cy="1577782"/>
      </dsp:txXfrm>
    </dsp:sp>
    <dsp:sp modelId="{B29F9CA2-E0EB-4D18-8B9D-5C76C990D71D}">
      <dsp:nvSpPr>
        <dsp:cNvPr id="0" name=""/>
        <dsp:cNvSpPr/>
      </dsp:nvSpPr>
      <dsp:spPr>
        <a:xfrm>
          <a:off x="6130447" y="282808"/>
          <a:ext cx="451353" cy="349655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100" kern="1200"/>
        </a:p>
      </dsp:txBody>
      <dsp:txXfrm>
        <a:off x="6130447" y="352739"/>
        <a:ext cx="346457" cy="209793"/>
      </dsp:txXfrm>
    </dsp:sp>
    <dsp:sp modelId="{250DA05B-E955-459B-A0B6-BB3B109FE323}">
      <dsp:nvSpPr>
        <dsp:cNvPr id="0" name=""/>
        <dsp:cNvSpPr/>
      </dsp:nvSpPr>
      <dsp:spPr>
        <a:xfrm>
          <a:off x="6769154" y="184187"/>
          <a:ext cx="1404402" cy="820344"/>
        </a:xfrm>
        <a:prstGeom prst="roundRect">
          <a:avLst>
            <a:gd name="adj" fmla="val 1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/>
            <a:t>Action préventive</a:t>
          </a:r>
        </a:p>
      </dsp:txBody>
      <dsp:txXfrm>
        <a:off x="6769154" y="184187"/>
        <a:ext cx="1404402" cy="546896"/>
      </dsp:txXfrm>
    </dsp:sp>
    <dsp:sp modelId="{18983C0B-C45F-4FDA-B7C7-4450844774DD}">
      <dsp:nvSpPr>
        <dsp:cNvPr id="0" name=""/>
        <dsp:cNvSpPr/>
      </dsp:nvSpPr>
      <dsp:spPr>
        <a:xfrm>
          <a:off x="7056803" y="731084"/>
          <a:ext cx="1404402" cy="16600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/>
            <a:t>Généraliser la procédure à d’autres produits (ex : solutés)</a:t>
          </a:r>
        </a:p>
      </dsp:txBody>
      <dsp:txXfrm>
        <a:off x="7097937" y="772218"/>
        <a:ext cx="1322134" cy="15777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DF3855-AB10-4F12-9652-A574D41167FB}">
      <dsp:nvSpPr>
        <dsp:cNvPr id="0" name=""/>
        <dsp:cNvSpPr/>
      </dsp:nvSpPr>
      <dsp:spPr>
        <a:xfrm>
          <a:off x="344637" y="371714"/>
          <a:ext cx="3237143" cy="3237143"/>
        </a:xfrm>
        <a:prstGeom prst="pie">
          <a:avLst>
            <a:gd name="adj1" fmla="val 162000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/>
            <a:t>Identifier</a:t>
          </a:r>
          <a:r>
            <a:rPr lang="fr-FR" sz="1400" kern="1200" dirty="0"/>
            <a:t/>
          </a:r>
          <a:br>
            <a:rPr lang="fr-FR" sz="1400" kern="1200" dirty="0"/>
          </a:br>
          <a:r>
            <a:rPr lang="fr-FR" sz="1400" i="1" kern="1200" dirty="0" smtClean="0"/>
            <a:t>a </a:t>
          </a:r>
          <a:r>
            <a:rPr lang="fr-FR" sz="1400" i="1" kern="1200" dirty="0"/>
            <a:t>posteriori</a:t>
          </a:r>
          <a:endParaRPr lang="fr-FR" sz="1400" kern="1200" dirty="0"/>
        </a:p>
      </dsp:txBody>
      <dsp:txXfrm>
        <a:off x="2063020" y="1042651"/>
        <a:ext cx="1194660" cy="886360"/>
      </dsp:txXfrm>
    </dsp:sp>
    <dsp:sp modelId="{6FB8C3BC-DDFC-4CAD-AEFF-AB819D4F296C}">
      <dsp:nvSpPr>
        <dsp:cNvPr id="0" name=""/>
        <dsp:cNvSpPr/>
      </dsp:nvSpPr>
      <dsp:spPr>
        <a:xfrm>
          <a:off x="344637" y="480390"/>
          <a:ext cx="3237143" cy="3237143"/>
        </a:xfrm>
        <a:prstGeom prst="pie">
          <a:avLst>
            <a:gd name="adj1" fmla="val 0"/>
            <a:gd name="adj2" fmla="val 54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i="0" kern="1200" dirty="0"/>
            <a:t>Analyser</a:t>
          </a:r>
          <a:r>
            <a:rPr lang="fr-FR" sz="1400" i="0" kern="1200" dirty="0"/>
            <a:t/>
          </a:r>
          <a:br>
            <a:rPr lang="fr-FR" sz="1400" i="0" kern="1200" dirty="0"/>
          </a:br>
          <a:r>
            <a:rPr lang="fr-FR" sz="1400" i="0" kern="1200" dirty="0"/>
            <a:t>recherche de causes,</a:t>
          </a:r>
          <a:br>
            <a:rPr lang="fr-FR" sz="1400" i="0" kern="1200" dirty="0"/>
          </a:br>
          <a:r>
            <a:rPr lang="fr-FR" sz="1400" i="0" kern="1200" dirty="0"/>
            <a:t>hiérarchiser</a:t>
          </a:r>
        </a:p>
      </dsp:txBody>
      <dsp:txXfrm>
        <a:off x="2063020" y="2160236"/>
        <a:ext cx="1194660" cy="886360"/>
      </dsp:txXfrm>
    </dsp:sp>
    <dsp:sp modelId="{3F2B1E47-B50D-44DD-AD06-E624515341F9}">
      <dsp:nvSpPr>
        <dsp:cNvPr id="0" name=""/>
        <dsp:cNvSpPr/>
      </dsp:nvSpPr>
      <dsp:spPr>
        <a:xfrm>
          <a:off x="235961" y="480390"/>
          <a:ext cx="3237143" cy="3237143"/>
        </a:xfrm>
        <a:prstGeom prst="pie">
          <a:avLst>
            <a:gd name="adj1" fmla="val 5400000"/>
            <a:gd name="adj2" fmla="val 108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/>
            <a:t>Traiter</a:t>
          </a:r>
          <a:r>
            <a:rPr lang="fr-FR" sz="1400" kern="1200" dirty="0"/>
            <a:t/>
          </a:r>
          <a:br>
            <a:rPr lang="fr-FR" sz="1400" kern="1200" dirty="0"/>
          </a:br>
          <a:r>
            <a:rPr lang="fr-FR" sz="1400" kern="1200" dirty="0"/>
            <a:t>solutions / barrières</a:t>
          </a:r>
        </a:p>
      </dsp:txBody>
      <dsp:txXfrm>
        <a:off x="560061" y="2160236"/>
        <a:ext cx="1194660" cy="886360"/>
      </dsp:txXfrm>
    </dsp:sp>
    <dsp:sp modelId="{EFCC7008-084A-49B2-89AF-42262D9D9913}">
      <dsp:nvSpPr>
        <dsp:cNvPr id="0" name=""/>
        <dsp:cNvSpPr/>
      </dsp:nvSpPr>
      <dsp:spPr>
        <a:xfrm>
          <a:off x="235961" y="371714"/>
          <a:ext cx="3237143" cy="3237143"/>
        </a:xfrm>
        <a:prstGeom prst="pie">
          <a:avLst>
            <a:gd name="adj1" fmla="val 10800000"/>
            <a:gd name="adj2" fmla="val 162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/>
            <a:t>Assurer le </a:t>
          </a:r>
          <a:r>
            <a:rPr lang="fr-FR" sz="1400" b="1" kern="1200" dirty="0"/>
            <a:t>suivi</a:t>
          </a:r>
          <a:r>
            <a:rPr lang="fr-FR" sz="1400" kern="1200" dirty="0"/>
            <a:t> et mettre en place le </a:t>
          </a:r>
          <a:r>
            <a:rPr lang="fr-FR" sz="1400" b="1" kern="1200" dirty="0"/>
            <a:t>retour d'expérience</a:t>
          </a:r>
        </a:p>
      </dsp:txBody>
      <dsp:txXfrm>
        <a:off x="560061" y="1042651"/>
        <a:ext cx="1194660" cy="886360"/>
      </dsp:txXfrm>
    </dsp:sp>
    <dsp:sp modelId="{547BB402-A34E-4595-A377-133217CAF471}">
      <dsp:nvSpPr>
        <dsp:cNvPr id="0" name=""/>
        <dsp:cNvSpPr/>
      </dsp:nvSpPr>
      <dsp:spPr>
        <a:xfrm>
          <a:off x="144242" y="171320"/>
          <a:ext cx="3637932" cy="3637932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AC436E-8A69-456A-AD23-400BDA0E7E59}">
      <dsp:nvSpPr>
        <dsp:cNvPr id="0" name=""/>
        <dsp:cNvSpPr/>
      </dsp:nvSpPr>
      <dsp:spPr>
        <a:xfrm>
          <a:off x="144242" y="279995"/>
          <a:ext cx="3637932" cy="3637932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5F8FEA-1365-4CA4-B0E0-B2540BEB789B}">
      <dsp:nvSpPr>
        <dsp:cNvPr id="0" name=""/>
        <dsp:cNvSpPr/>
      </dsp:nvSpPr>
      <dsp:spPr>
        <a:xfrm>
          <a:off x="35567" y="279995"/>
          <a:ext cx="3637932" cy="3637932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CEDB83-EB24-4E20-8CDC-03B7EDDDC9CB}">
      <dsp:nvSpPr>
        <dsp:cNvPr id="0" name=""/>
        <dsp:cNvSpPr/>
      </dsp:nvSpPr>
      <dsp:spPr>
        <a:xfrm>
          <a:off x="35567" y="171320"/>
          <a:ext cx="3637932" cy="3637932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D16E66-D51D-4973-BD7A-33FA8B5F2549}">
      <dsp:nvSpPr>
        <dsp:cNvPr id="0" name=""/>
        <dsp:cNvSpPr/>
      </dsp:nvSpPr>
      <dsp:spPr>
        <a:xfrm>
          <a:off x="1538043" y="0"/>
          <a:ext cx="1025362" cy="1007569"/>
        </a:xfrm>
        <a:prstGeom prst="trapezoid">
          <a:avLst>
            <a:gd name="adj" fmla="val 50883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/>
            <a:t>1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/>
            <a:t>Accident mortel</a:t>
          </a:r>
        </a:p>
      </dsp:txBody>
      <dsp:txXfrm>
        <a:off x="1538043" y="0"/>
        <a:ext cx="1025362" cy="1007569"/>
      </dsp:txXfrm>
    </dsp:sp>
    <dsp:sp modelId="{EFAFB40E-84E3-4334-85DA-E65B83641A11}">
      <dsp:nvSpPr>
        <dsp:cNvPr id="0" name=""/>
        <dsp:cNvSpPr/>
      </dsp:nvSpPr>
      <dsp:spPr>
        <a:xfrm>
          <a:off x="1025362" y="1007569"/>
          <a:ext cx="2050724" cy="1007569"/>
        </a:xfrm>
        <a:prstGeom prst="trapezoid">
          <a:avLst>
            <a:gd name="adj" fmla="val 50883"/>
          </a:avLst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/>
            <a:t>10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/>
            <a:t>Accidents</a:t>
          </a:r>
        </a:p>
      </dsp:txBody>
      <dsp:txXfrm>
        <a:off x="1384239" y="1007569"/>
        <a:ext cx="1332970" cy="1007569"/>
      </dsp:txXfrm>
    </dsp:sp>
    <dsp:sp modelId="{DB41BD64-171E-4061-931F-D742C2171F5C}">
      <dsp:nvSpPr>
        <dsp:cNvPr id="0" name=""/>
        <dsp:cNvSpPr/>
      </dsp:nvSpPr>
      <dsp:spPr>
        <a:xfrm>
          <a:off x="512681" y="2015138"/>
          <a:ext cx="3076086" cy="1007569"/>
        </a:xfrm>
        <a:prstGeom prst="trapezoid">
          <a:avLst>
            <a:gd name="adj" fmla="val 50883"/>
          </a:avLst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/>
            <a:t>30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/>
            <a:t>Incidents à signaler</a:t>
          </a:r>
        </a:p>
      </dsp:txBody>
      <dsp:txXfrm>
        <a:off x="1050996" y="2015138"/>
        <a:ext cx="1999456" cy="1007569"/>
      </dsp:txXfrm>
    </dsp:sp>
    <dsp:sp modelId="{54177A2B-0821-45F5-B215-042E948FD716}">
      <dsp:nvSpPr>
        <dsp:cNvPr id="0" name=""/>
        <dsp:cNvSpPr/>
      </dsp:nvSpPr>
      <dsp:spPr>
        <a:xfrm>
          <a:off x="0" y="3022708"/>
          <a:ext cx="4101448" cy="1007569"/>
        </a:xfrm>
        <a:prstGeom prst="trapezoid">
          <a:avLst>
            <a:gd name="adj" fmla="val 50883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/>
            <a:t>600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/>
            <a:t>Incidents</a:t>
          </a:r>
        </a:p>
      </dsp:txBody>
      <dsp:txXfrm>
        <a:off x="717753" y="3022708"/>
        <a:ext cx="2665941" cy="100756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8CCA47-E773-46B8-AE71-CC53C405A1ED}">
      <dsp:nvSpPr>
        <dsp:cNvPr id="0" name=""/>
        <dsp:cNvSpPr/>
      </dsp:nvSpPr>
      <dsp:spPr>
        <a:xfrm>
          <a:off x="-3805512" y="-584485"/>
          <a:ext cx="4535750" cy="4535750"/>
        </a:xfrm>
        <a:prstGeom prst="blockArc">
          <a:avLst>
            <a:gd name="adj1" fmla="val 18900000"/>
            <a:gd name="adj2" fmla="val 2700000"/>
            <a:gd name="adj3" fmla="val 476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8B9C30-F459-40E9-8189-D2092D7FC229}">
      <dsp:nvSpPr>
        <dsp:cNvPr id="0" name=""/>
        <dsp:cNvSpPr/>
      </dsp:nvSpPr>
      <dsp:spPr>
        <a:xfrm>
          <a:off x="469595" y="336677"/>
          <a:ext cx="3446695" cy="6733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4476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chemeClr val="tx2"/>
            </a:buClr>
            <a:buFont typeface="+mj-lt"/>
            <a:buNone/>
          </a:pPr>
          <a:r>
            <a:rPr lang="fr-FR" sz="1400" kern="1200" dirty="0"/>
            <a:t>ordonner des </a:t>
          </a:r>
          <a:r>
            <a:rPr lang="fr-FR" sz="1400" b="1" kern="1200" dirty="0">
              <a:solidFill>
                <a:schemeClr val="accent6">
                  <a:lumMod val="40000"/>
                  <a:lumOff val="60000"/>
                </a:schemeClr>
              </a:solidFill>
            </a:rPr>
            <a:t>actions concrètes sur le produit </a:t>
          </a:r>
          <a:r>
            <a:rPr lang="fr-FR" sz="1400" kern="1200" dirty="0"/>
            <a:t>(modifier le conditionnement, corriger la notice…)</a:t>
          </a:r>
        </a:p>
      </dsp:txBody>
      <dsp:txXfrm>
        <a:off x="469595" y="336677"/>
        <a:ext cx="3446695" cy="673355"/>
      </dsp:txXfrm>
    </dsp:sp>
    <dsp:sp modelId="{4FECC3D5-A8A7-4752-A913-8B2CF3B37FA4}">
      <dsp:nvSpPr>
        <dsp:cNvPr id="0" name=""/>
        <dsp:cNvSpPr/>
      </dsp:nvSpPr>
      <dsp:spPr>
        <a:xfrm>
          <a:off x="48748" y="252508"/>
          <a:ext cx="841694" cy="84169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917923-859C-45D2-840D-73B04F97B6BD}">
      <dsp:nvSpPr>
        <dsp:cNvPr id="0" name=""/>
        <dsp:cNvSpPr/>
      </dsp:nvSpPr>
      <dsp:spPr>
        <a:xfrm>
          <a:off x="714360" y="1346711"/>
          <a:ext cx="3201930" cy="6733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4476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>
              <a:solidFill>
                <a:schemeClr val="accent6">
                  <a:lumMod val="40000"/>
                  <a:lumOff val="60000"/>
                </a:schemeClr>
              </a:solidFill>
            </a:rPr>
            <a:t>alerter</a:t>
          </a:r>
          <a:r>
            <a:rPr lang="fr-FR" sz="1400" kern="1200" dirty="0"/>
            <a:t> les professionnels de santé et le grand public</a:t>
          </a:r>
        </a:p>
      </dsp:txBody>
      <dsp:txXfrm>
        <a:off x="714360" y="1346711"/>
        <a:ext cx="3201930" cy="673355"/>
      </dsp:txXfrm>
    </dsp:sp>
    <dsp:sp modelId="{291F88BE-505E-4015-9587-86D1BD21E687}">
      <dsp:nvSpPr>
        <dsp:cNvPr id="0" name=""/>
        <dsp:cNvSpPr/>
      </dsp:nvSpPr>
      <dsp:spPr>
        <a:xfrm>
          <a:off x="293513" y="1262542"/>
          <a:ext cx="841694" cy="84169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E82700-D083-4F9B-821A-4A354FD02F0E}">
      <dsp:nvSpPr>
        <dsp:cNvPr id="0" name=""/>
        <dsp:cNvSpPr/>
      </dsp:nvSpPr>
      <dsp:spPr>
        <a:xfrm>
          <a:off x="469595" y="2356745"/>
          <a:ext cx="3446695" cy="6733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4476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/>
            <a:t>publier des </a:t>
          </a:r>
          <a:r>
            <a:rPr lang="fr-FR" sz="1400" b="1" kern="1200" dirty="0">
              <a:solidFill>
                <a:schemeClr val="accent6">
                  <a:lumMod val="40000"/>
                  <a:lumOff val="60000"/>
                </a:schemeClr>
              </a:solidFill>
            </a:rPr>
            <a:t>recommandations</a:t>
          </a:r>
          <a:r>
            <a:rPr lang="fr-FR" sz="1400" kern="1200" dirty="0"/>
            <a:t> de bonnes pratiques d’utilisation ou sur les produits </a:t>
          </a:r>
          <a:endParaRPr lang="fr-FR" sz="1400" b="1" kern="1200" dirty="0">
            <a:solidFill>
              <a:prstClr val="black"/>
            </a:solidFill>
            <a:sym typeface="Wingdings" panose="05000000000000000000" pitchFamily="2" charset="2"/>
          </a:endParaRPr>
        </a:p>
      </dsp:txBody>
      <dsp:txXfrm>
        <a:off x="469595" y="2356745"/>
        <a:ext cx="3446695" cy="673355"/>
      </dsp:txXfrm>
    </dsp:sp>
    <dsp:sp modelId="{F4941FAE-9099-4AD2-BCEA-723910C57E07}">
      <dsp:nvSpPr>
        <dsp:cNvPr id="0" name=""/>
        <dsp:cNvSpPr/>
      </dsp:nvSpPr>
      <dsp:spPr>
        <a:xfrm>
          <a:off x="48748" y="2272575"/>
          <a:ext cx="841694" cy="84169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8CCA47-E773-46B8-AE71-CC53C405A1ED}">
      <dsp:nvSpPr>
        <dsp:cNvPr id="0" name=""/>
        <dsp:cNvSpPr/>
      </dsp:nvSpPr>
      <dsp:spPr>
        <a:xfrm>
          <a:off x="-3805512" y="-584485"/>
          <a:ext cx="4535750" cy="4535750"/>
        </a:xfrm>
        <a:prstGeom prst="blockArc">
          <a:avLst>
            <a:gd name="adj1" fmla="val 18900000"/>
            <a:gd name="adj2" fmla="val 2700000"/>
            <a:gd name="adj3" fmla="val 476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8B9C30-F459-40E9-8189-D2092D7FC229}">
      <dsp:nvSpPr>
        <dsp:cNvPr id="0" name=""/>
        <dsp:cNvSpPr/>
      </dsp:nvSpPr>
      <dsp:spPr>
        <a:xfrm>
          <a:off x="469595" y="336677"/>
          <a:ext cx="3446695" cy="6733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4476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chemeClr val="tx2"/>
            </a:buClr>
            <a:buFont typeface="+mj-lt"/>
            <a:buNone/>
          </a:pPr>
          <a:r>
            <a:rPr lang="fr-FR" sz="1400" kern="1200" dirty="0" smtClean="0"/>
            <a:t>L’établissement est </a:t>
          </a:r>
          <a:r>
            <a:rPr lang="fr-FR" sz="1400" b="1" kern="1200" dirty="0" smtClean="0">
              <a:solidFill>
                <a:schemeClr val="accent6">
                  <a:lumMod val="40000"/>
                  <a:lumOff val="60000"/>
                </a:schemeClr>
              </a:solidFill>
            </a:rPr>
            <a:t>systématiquement informé </a:t>
          </a:r>
          <a:r>
            <a:rPr lang="fr-FR" sz="1400" kern="1200" dirty="0" smtClean="0"/>
            <a:t>de la prise en compte de sa déclaration </a:t>
          </a:r>
          <a:endParaRPr lang="fr-FR" sz="1400" kern="1200" dirty="0"/>
        </a:p>
      </dsp:txBody>
      <dsp:txXfrm>
        <a:off x="469595" y="336677"/>
        <a:ext cx="3446695" cy="673355"/>
      </dsp:txXfrm>
    </dsp:sp>
    <dsp:sp modelId="{4FECC3D5-A8A7-4752-A913-8B2CF3B37FA4}">
      <dsp:nvSpPr>
        <dsp:cNvPr id="0" name=""/>
        <dsp:cNvSpPr/>
      </dsp:nvSpPr>
      <dsp:spPr>
        <a:xfrm>
          <a:off x="48748" y="252508"/>
          <a:ext cx="841694" cy="84169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917923-859C-45D2-840D-73B04F97B6BD}">
      <dsp:nvSpPr>
        <dsp:cNvPr id="0" name=""/>
        <dsp:cNvSpPr/>
      </dsp:nvSpPr>
      <dsp:spPr>
        <a:xfrm>
          <a:off x="714360" y="1346711"/>
          <a:ext cx="3201930" cy="6733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4476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Retour d’information sur les </a:t>
          </a:r>
          <a:r>
            <a:rPr lang="fr-FR" sz="1400" b="1" kern="1200" dirty="0" smtClean="0">
              <a:solidFill>
                <a:schemeClr val="accent6">
                  <a:lumMod val="40000"/>
                  <a:lumOff val="60000"/>
                </a:schemeClr>
              </a:solidFill>
            </a:rPr>
            <a:t>outils </a:t>
          </a:r>
          <a:r>
            <a:rPr lang="fr-FR" sz="1400" kern="1200" dirty="0" smtClean="0"/>
            <a:t>proposés</a:t>
          </a:r>
          <a:r>
            <a:rPr lang="fr-FR" sz="1400" b="1" kern="1200" dirty="0" smtClean="0">
              <a:solidFill>
                <a:schemeClr val="accent6">
                  <a:lumMod val="40000"/>
                  <a:lumOff val="60000"/>
                </a:schemeClr>
              </a:solidFill>
            </a:rPr>
            <a:t> et les accompagnements </a:t>
          </a:r>
          <a:r>
            <a:rPr lang="fr-FR" sz="1400" kern="1200" dirty="0" smtClean="0"/>
            <a:t>existants (CRPV et OMéDIT) </a:t>
          </a:r>
          <a:endParaRPr lang="fr-FR" sz="1400" kern="1200" dirty="0"/>
        </a:p>
      </dsp:txBody>
      <dsp:txXfrm>
        <a:off x="714360" y="1346711"/>
        <a:ext cx="3201930" cy="673355"/>
      </dsp:txXfrm>
    </dsp:sp>
    <dsp:sp modelId="{291F88BE-505E-4015-9587-86D1BD21E687}">
      <dsp:nvSpPr>
        <dsp:cNvPr id="0" name=""/>
        <dsp:cNvSpPr/>
      </dsp:nvSpPr>
      <dsp:spPr>
        <a:xfrm>
          <a:off x="293513" y="1262542"/>
          <a:ext cx="841694" cy="84169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E82700-D083-4F9B-821A-4A354FD02F0E}">
      <dsp:nvSpPr>
        <dsp:cNvPr id="0" name=""/>
        <dsp:cNvSpPr/>
      </dsp:nvSpPr>
      <dsp:spPr>
        <a:xfrm>
          <a:off x="469595" y="2356745"/>
          <a:ext cx="3446695" cy="6733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4476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Actualisation des outils régionaux (ex : fiches RETEX) et recommandations nationales</a:t>
          </a:r>
          <a:endParaRPr lang="fr-FR" sz="1400" b="1" kern="1200" dirty="0">
            <a:solidFill>
              <a:prstClr val="black"/>
            </a:solidFill>
            <a:sym typeface="Wingdings" panose="05000000000000000000" pitchFamily="2" charset="2"/>
          </a:endParaRPr>
        </a:p>
      </dsp:txBody>
      <dsp:txXfrm>
        <a:off x="469595" y="2356745"/>
        <a:ext cx="3446695" cy="673355"/>
      </dsp:txXfrm>
    </dsp:sp>
    <dsp:sp modelId="{F4941FAE-9099-4AD2-BCEA-723910C57E07}">
      <dsp:nvSpPr>
        <dsp:cNvPr id="0" name=""/>
        <dsp:cNvSpPr/>
      </dsp:nvSpPr>
      <dsp:spPr>
        <a:xfrm>
          <a:off x="48748" y="2272575"/>
          <a:ext cx="841694" cy="84169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8CCA47-E773-46B8-AE71-CC53C405A1ED}">
      <dsp:nvSpPr>
        <dsp:cNvPr id="0" name=""/>
        <dsp:cNvSpPr/>
      </dsp:nvSpPr>
      <dsp:spPr>
        <a:xfrm>
          <a:off x="-3805512" y="-584485"/>
          <a:ext cx="4535750" cy="4535750"/>
        </a:xfrm>
        <a:prstGeom prst="blockArc">
          <a:avLst>
            <a:gd name="adj1" fmla="val 18900000"/>
            <a:gd name="adj2" fmla="val 2700000"/>
            <a:gd name="adj3" fmla="val 476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330DE2-25F8-4165-9690-1380CB204A00}">
      <dsp:nvSpPr>
        <dsp:cNvPr id="0" name=""/>
        <dsp:cNvSpPr/>
      </dsp:nvSpPr>
      <dsp:spPr>
        <a:xfrm>
          <a:off x="382732" y="258837"/>
          <a:ext cx="3533558" cy="5179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1119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 smtClean="0"/>
            <a:t>Tout </a:t>
          </a:r>
          <a:r>
            <a:rPr lang="fr-FR" sz="1100" b="1" kern="1200" dirty="0" smtClean="0">
              <a:solidFill>
                <a:schemeClr val="accent6">
                  <a:lumMod val="40000"/>
                  <a:lumOff val="60000"/>
                </a:schemeClr>
              </a:solidFill>
            </a:rPr>
            <a:t>signalement nécessitant une action urgente </a:t>
          </a:r>
          <a:r>
            <a:rPr lang="fr-FR" sz="1100" kern="1200" dirty="0" smtClean="0"/>
            <a:t>doit être </a:t>
          </a:r>
          <a:r>
            <a:rPr lang="fr-FR" sz="1100" b="1" kern="1200" dirty="0" smtClean="0">
              <a:solidFill>
                <a:schemeClr val="accent6">
                  <a:lumMod val="40000"/>
                  <a:lumOff val="60000"/>
                </a:schemeClr>
              </a:solidFill>
            </a:rPr>
            <a:t>doublé d'un appel téléphonique au point focal régional</a:t>
          </a:r>
          <a:endParaRPr lang="fr-FR" sz="1100" b="1" kern="1200" dirty="0">
            <a:solidFill>
              <a:schemeClr val="accent6">
                <a:lumMod val="40000"/>
                <a:lumOff val="60000"/>
              </a:schemeClr>
            </a:solidFill>
          </a:endParaRPr>
        </a:p>
      </dsp:txBody>
      <dsp:txXfrm>
        <a:off x="382732" y="258837"/>
        <a:ext cx="3533558" cy="517945"/>
      </dsp:txXfrm>
    </dsp:sp>
    <dsp:sp modelId="{391FDBF9-F59B-4660-8897-C48D2988EA20}">
      <dsp:nvSpPr>
        <dsp:cNvPr id="0" name=""/>
        <dsp:cNvSpPr/>
      </dsp:nvSpPr>
      <dsp:spPr>
        <a:xfrm>
          <a:off x="59017" y="194094"/>
          <a:ext cx="647431" cy="64743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D964F5-E404-4C1E-9301-F0DD4D6BB015}">
      <dsp:nvSpPr>
        <dsp:cNvPr id="0" name=""/>
        <dsp:cNvSpPr/>
      </dsp:nvSpPr>
      <dsp:spPr>
        <a:xfrm>
          <a:off x="679682" y="1035890"/>
          <a:ext cx="3236608" cy="5179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1119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chemeClr val="tx2"/>
            </a:buClr>
            <a:buFont typeface="+mj-lt"/>
            <a:buNone/>
          </a:pPr>
          <a:r>
            <a:rPr lang="fr-FR" sz="1100" kern="1200" dirty="0" smtClean="0"/>
            <a:t>L’établissement est </a:t>
          </a:r>
          <a:r>
            <a:rPr lang="fr-FR" sz="1100" b="1" kern="1200" dirty="0" smtClean="0">
              <a:solidFill>
                <a:schemeClr val="accent6">
                  <a:lumMod val="40000"/>
                  <a:lumOff val="60000"/>
                </a:schemeClr>
              </a:solidFill>
            </a:rPr>
            <a:t>systématiquement informé </a:t>
          </a:r>
          <a:r>
            <a:rPr lang="fr-FR" sz="1100" kern="1200" dirty="0" smtClean="0"/>
            <a:t>de la prise en compte de sa déclaration </a:t>
          </a:r>
          <a:endParaRPr lang="fr-FR" sz="1100" kern="1200" dirty="0"/>
        </a:p>
      </dsp:txBody>
      <dsp:txXfrm>
        <a:off x="679682" y="1035890"/>
        <a:ext cx="3236608" cy="517945"/>
      </dsp:txXfrm>
    </dsp:sp>
    <dsp:sp modelId="{4FECC3D5-A8A7-4752-A913-8B2CF3B37FA4}">
      <dsp:nvSpPr>
        <dsp:cNvPr id="0" name=""/>
        <dsp:cNvSpPr/>
      </dsp:nvSpPr>
      <dsp:spPr>
        <a:xfrm>
          <a:off x="355966" y="971147"/>
          <a:ext cx="647431" cy="64743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A92DAB-08AA-4962-986C-2399ECA04199}">
      <dsp:nvSpPr>
        <dsp:cNvPr id="0" name=""/>
        <dsp:cNvSpPr/>
      </dsp:nvSpPr>
      <dsp:spPr>
        <a:xfrm>
          <a:off x="679682" y="1812943"/>
          <a:ext cx="3236608" cy="5179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1119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 smtClean="0"/>
            <a:t>Retour d’information sur </a:t>
          </a:r>
          <a:r>
            <a:rPr lang="fr-FR" sz="1100" b="1" kern="1200" dirty="0" smtClean="0">
              <a:solidFill>
                <a:schemeClr val="accent6">
                  <a:lumMod val="40000"/>
                  <a:lumOff val="60000"/>
                </a:schemeClr>
              </a:solidFill>
            </a:rPr>
            <a:t>les accompagnements </a:t>
          </a:r>
          <a:r>
            <a:rPr lang="fr-FR" sz="1100" kern="1200" dirty="0" smtClean="0"/>
            <a:t>proposés (recommandations de bonne pratique, enquête, inspection)</a:t>
          </a:r>
          <a:endParaRPr lang="fr-FR" sz="1100" kern="1200" dirty="0"/>
        </a:p>
      </dsp:txBody>
      <dsp:txXfrm>
        <a:off x="679682" y="1812943"/>
        <a:ext cx="3236608" cy="517945"/>
      </dsp:txXfrm>
    </dsp:sp>
    <dsp:sp modelId="{291F88BE-505E-4015-9587-86D1BD21E687}">
      <dsp:nvSpPr>
        <dsp:cNvPr id="0" name=""/>
        <dsp:cNvSpPr/>
      </dsp:nvSpPr>
      <dsp:spPr>
        <a:xfrm>
          <a:off x="355966" y="1748199"/>
          <a:ext cx="647431" cy="64743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D62788-CA2F-4B13-B214-5BC7690C8E06}">
      <dsp:nvSpPr>
        <dsp:cNvPr id="0" name=""/>
        <dsp:cNvSpPr/>
      </dsp:nvSpPr>
      <dsp:spPr>
        <a:xfrm>
          <a:off x="382732" y="2589995"/>
          <a:ext cx="3533558" cy="5179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1119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 smtClean="0"/>
            <a:t>Actualisation des outils régionaux (ex : fiches RETEX) et recommandations nationales</a:t>
          </a:r>
          <a:endParaRPr lang="fr-FR" sz="1100" b="1" kern="1200" dirty="0">
            <a:solidFill>
              <a:prstClr val="black"/>
            </a:solidFill>
            <a:sym typeface="Wingdings" panose="05000000000000000000" pitchFamily="2" charset="2"/>
          </a:endParaRPr>
        </a:p>
      </dsp:txBody>
      <dsp:txXfrm>
        <a:off x="382732" y="2589995"/>
        <a:ext cx="3533558" cy="517945"/>
      </dsp:txXfrm>
    </dsp:sp>
    <dsp:sp modelId="{F4941FAE-9099-4AD2-BCEA-723910C57E07}">
      <dsp:nvSpPr>
        <dsp:cNvPr id="0" name=""/>
        <dsp:cNvSpPr/>
      </dsp:nvSpPr>
      <dsp:spPr>
        <a:xfrm>
          <a:off x="59017" y="2525252"/>
          <a:ext cx="647431" cy="64743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16041C-1B6E-419A-921D-049502122A21}" type="datetimeFigureOut">
              <a:rPr lang="fr-FR" smtClean="0"/>
              <a:t>07/02/2023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6373E3-A188-469C-A788-7F536C71AD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89414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9ED4DC-8A93-4B5C-AE67-6346DDC922D4}" type="slidenum">
              <a:rPr lang="fr-FR" smtClean="0">
                <a:solidFill>
                  <a:prstClr val="black"/>
                </a:solidFill>
              </a:rPr>
              <a:pPr/>
              <a:t>1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976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9ED4DC-8A93-4B5C-AE67-6346DDC922D4}" type="slidenum">
              <a:rPr lang="fr-FR" smtClean="0">
                <a:solidFill>
                  <a:prstClr val="black"/>
                </a:solidFill>
              </a:rPr>
              <a:pPr/>
              <a:t>3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48324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9ED4DC-8A93-4B5C-AE67-6346DDC922D4}" type="slidenum">
              <a:rPr lang="fr-FR" smtClean="0">
                <a:solidFill>
                  <a:prstClr val="black"/>
                </a:solidFill>
              </a:rPr>
              <a:pPr/>
              <a:t>5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6576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9ED4DC-8A93-4B5C-AE67-6346DDC922D4}" type="slidenum">
              <a:rPr lang="fr-FR" smtClean="0">
                <a:solidFill>
                  <a:prstClr val="black"/>
                </a:solidFill>
              </a:rPr>
              <a:pPr/>
              <a:t>7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0260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9ED4DC-8A93-4B5C-AE67-6346DDC922D4}" type="slidenum">
              <a:rPr lang="fr-FR" smtClean="0">
                <a:solidFill>
                  <a:prstClr val="black"/>
                </a:solidFill>
              </a:rPr>
              <a:pPr/>
              <a:t>8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0260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9ED4DC-8A93-4B5C-AE67-6346DDC922D4}" type="slidenum">
              <a:rPr lang="fr-FR" smtClean="0">
                <a:solidFill>
                  <a:prstClr val="black"/>
                </a:solidFill>
              </a:rPr>
              <a:pPr/>
              <a:t>9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48065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Avec l’étape d’administration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9ED4DC-8A93-4B5C-AE67-6346DDC922D4}" type="slidenum">
              <a:rPr lang="fr-FR" smtClean="0">
                <a:solidFill>
                  <a:prstClr val="black"/>
                </a:solidFill>
              </a:rPr>
              <a:pPr/>
              <a:t>10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0084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9ED4DC-8A93-4B5C-AE67-6346DDC922D4}" type="slidenum">
              <a:rPr lang="fr-FR" smtClean="0">
                <a:solidFill>
                  <a:prstClr val="black"/>
                </a:solidFill>
              </a:rPr>
              <a:pPr/>
              <a:t>11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2783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9ED4DC-8A93-4B5C-AE67-6346DDC922D4}" type="slidenum">
              <a:rPr lang="fr-FR" smtClean="0">
                <a:solidFill>
                  <a:prstClr val="black"/>
                </a:solidFill>
              </a:rPr>
              <a:pPr/>
              <a:t>12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2783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9ED4DC-8A93-4B5C-AE67-6346DDC922D4}" type="slidenum">
              <a:rPr lang="fr-FR" smtClean="0">
                <a:solidFill>
                  <a:prstClr val="black"/>
                </a:solidFill>
              </a:rPr>
              <a:pPr/>
              <a:t>13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23822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9ED4DC-8A93-4B5C-AE67-6346DDC922D4}" type="slidenum">
              <a:rPr lang="fr-FR" smtClean="0">
                <a:solidFill>
                  <a:prstClr val="black"/>
                </a:solidFill>
              </a:rPr>
              <a:pPr/>
              <a:t>14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23822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9ED4DC-8A93-4B5C-AE67-6346DDC922D4}" type="slidenum">
              <a:rPr lang="fr-FR" smtClean="0">
                <a:solidFill>
                  <a:prstClr val="black"/>
                </a:solidFill>
              </a:rPr>
              <a:pPr/>
              <a:t>15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3077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9ED4DC-8A93-4B5C-AE67-6346DDC922D4}" type="slidenum">
              <a:rPr lang="fr-FR" smtClean="0">
                <a:solidFill>
                  <a:prstClr val="black"/>
                </a:solidFill>
              </a:rPr>
              <a:pPr/>
              <a:t>16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7053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9ED4DC-8A93-4B5C-AE67-6346DDC922D4}" type="slidenum">
              <a:rPr lang="fr-FR" smtClean="0">
                <a:solidFill>
                  <a:prstClr val="black"/>
                </a:solidFill>
              </a:rPr>
              <a:pPr/>
              <a:t>17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6162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9ED4DC-8A93-4B5C-AE67-6346DDC922D4}" type="slidenum">
              <a:rPr lang="fr-FR" smtClean="0">
                <a:solidFill>
                  <a:prstClr val="black"/>
                </a:solidFill>
              </a:rPr>
              <a:pPr/>
              <a:t>18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23822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9ED4DC-8A93-4B5C-AE67-6346DDC922D4}" type="slidenum">
              <a:rPr lang="fr-FR" smtClean="0">
                <a:solidFill>
                  <a:prstClr val="black"/>
                </a:solidFill>
              </a:rPr>
              <a:pPr/>
              <a:t>19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8565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9ED4DC-8A93-4B5C-AE67-6346DDC922D4}" type="slidenum">
              <a:rPr lang="fr-FR" smtClean="0">
                <a:solidFill>
                  <a:prstClr val="black"/>
                </a:solidFill>
              </a:rPr>
              <a:pPr/>
              <a:t>20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8565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9ED4DC-8A93-4B5C-AE67-6346DDC922D4}" type="slidenum">
              <a:rPr lang="fr-FR" smtClean="0">
                <a:solidFill>
                  <a:prstClr val="black"/>
                </a:solidFill>
              </a:rPr>
              <a:pPr/>
              <a:t>22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6388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9ED4DC-8A93-4B5C-AE67-6346DDC922D4}" type="slidenum">
              <a:rPr lang="fr-FR" smtClean="0">
                <a:solidFill>
                  <a:prstClr val="black"/>
                </a:solidFill>
              </a:rPr>
              <a:pPr/>
              <a:t>23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6388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9ED4DC-8A93-4B5C-AE67-6346DDC922D4}" type="slidenum">
              <a:rPr lang="fr-FR" smtClean="0">
                <a:solidFill>
                  <a:prstClr val="black"/>
                </a:solidFill>
              </a:rPr>
              <a:pPr/>
              <a:t>24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6388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9ED4DC-8A93-4B5C-AE67-6346DDC922D4}" type="slidenum">
              <a:rPr lang="fr-FR" smtClean="0">
                <a:solidFill>
                  <a:prstClr val="black"/>
                </a:solidFill>
              </a:rPr>
              <a:pPr/>
              <a:t>25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6388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07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9ED4DC-8A93-4B5C-AE67-6346DDC922D4}" type="slidenum">
              <a:rPr lang="fr-FR" smtClean="0">
                <a:solidFill>
                  <a:prstClr val="black"/>
                </a:solidFill>
              </a:rPr>
              <a:pPr/>
              <a:t>27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7203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07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9ED4DC-8A93-4B5C-AE67-6346DDC922D4}" type="slidenum">
              <a:rPr lang="fr-FR" smtClean="0">
                <a:solidFill>
                  <a:prstClr val="black"/>
                </a:solidFill>
              </a:rPr>
              <a:pPr/>
              <a:t>28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7201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07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9ED4DC-8A93-4B5C-AE67-6346DDC922D4}" type="slidenum">
              <a:rPr lang="fr-FR" smtClean="0">
                <a:solidFill>
                  <a:prstClr val="black"/>
                </a:solidFill>
              </a:rPr>
              <a:pPr/>
              <a:t>29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72011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07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9ED4DC-8A93-4B5C-AE67-6346DDC922D4}" type="slidenum">
              <a:rPr lang="fr-FR" smtClean="0">
                <a:solidFill>
                  <a:prstClr val="black"/>
                </a:solidFill>
              </a:rPr>
              <a:pPr/>
              <a:t>30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49417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07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b="0" u="none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9ED4DC-8A93-4B5C-AE67-6346DDC922D4}" type="slidenum">
              <a:rPr lang="fr-FR" smtClean="0">
                <a:solidFill>
                  <a:prstClr val="black"/>
                </a:solidFill>
              </a:rPr>
              <a:pPr/>
              <a:t>31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652284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9ED4DC-8A93-4B5C-AE67-6346DDC922D4}" type="slidenum">
              <a:rPr lang="fr-FR" smtClean="0">
                <a:solidFill>
                  <a:prstClr val="black"/>
                </a:solidFill>
              </a:rPr>
              <a:pPr/>
              <a:t>32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559542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9ED4DC-8A93-4B5C-AE67-6346DDC922D4}" type="slidenum">
              <a:rPr lang="fr-FR" smtClean="0">
                <a:solidFill>
                  <a:prstClr val="black"/>
                </a:solidFill>
              </a:rPr>
              <a:pPr/>
              <a:t>35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38372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9ED4DC-8A93-4B5C-AE67-6346DDC922D4}" type="slidenum">
              <a:rPr lang="fr-FR" smtClean="0">
                <a:solidFill>
                  <a:prstClr val="black"/>
                </a:solidFill>
              </a:rPr>
              <a:pPr/>
              <a:t>36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43043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9ED4DC-8A93-4B5C-AE67-6346DDC922D4}" type="slidenum">
              <a:rPr lang="fr-FR" smtClean="0">
                <a:solidFill>
                  <a:prstClr val="black"/>
                </a:solidFill>
              </a:rPr>
              <a:pPr/>
              <a:t>37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62010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9ED4DC-8A93-4B5C-AE67-6346DDC922D4}" type="slidenum">
              <a:rPr lang="fr-FR" smtClean="0">
                <a:solidFill>
                  <a:prstClr val="black"/>
                </a:solidFill>
              </a:rPr>
              <a:pPr/>
              <a:t>38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67471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9ED4DC-8A93-4B5C-AE67-6346DDC922D4}" type="slidenum">
              <a:rPr lang="fr-FR" smtClean="0">
                <a:solidFill>
                  <a:prstClr val="black"/>
                </a:solidFill>
              </a:rPr>
              <a:pPr/>
              <a:t>39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13156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9ED4DC-8A93-4B5C-AE67-6346DDC922D4}" type="slidenum">
              <a:rPr lang="fr-FR" smtClean="0">
                <a:solidFill>
                  <a:prstClr val="black"/>
                </a:solidFill>
              </a:rPr>
              <a:pPr/>
              <a:t>40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91325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9ED4DC-8A93-4B5C-AE67-6346DDC922D4}" type="slidenum">
              <a:rPr lang="fr-FR" smtClean="0">
                <a:solidFill>
                  <a:prstClr val="black"/>
                </a:solidFill>
              </a:rPr>
              <a:pPr/>
              <a:t>41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215312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9ED4DC-8A93-4B5C-AE67-6346DDC922D4}" type="slidenum">
              <a:rPr lang="fr-FR" smtClean="0">
                <a:solidFill>
                  <a:prstClr val="black"/>
                </a:solidFill>
              </a:rPr>
              <a:pPr/>
              <a:t>42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91227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07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b="0" u="none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9ED4DC-8A93-4B5C-AE67-6346DDC922D4}" type="slidenum">
              <a:rPr lang="fr-FR" smtClean="0">
                <a:solidFill>
                  <a:prstClr val="black"/>
                </a:solidFill>
              </a:rPr>
              <a:pPr/>
              <a:t>53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652284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9ED4DC-8A93-4B5C-AE67-6346DDC922D4}" type="slidenum">
              <a:rPr lang="fr-FR" smtClean="0">
                <a:solidFill>
                  <a:prstClr val="black"/>
                </a:solidFill>
              </a:rPr>
              <a:pPr/>
              <a:t>56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073953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9ED4DC-8A93-4B5C-AE67-6346DDC922D4}" type="slidenum">
              <a:rPr lang="fr-FR" smtClean="0">
                <a:solidFill>
                  <a:prstClr val="black"/>
                </a:solidFill>
              </a:rPr>
              <a:pPr/>
              <a:t>57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8476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17" y="1597828"/>
            <a:ext cx="7772400" cy="1102519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1" y="2914652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695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391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087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4782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478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174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5869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9565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13F28-6CAA-AC48-B021-1D792A05E398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07/02/2023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A46BF-D73B-4D90-9D69-71638056437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572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F3348-2974-8F4A-A7E5-DEB23829B73E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07/02/2023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A46BF-D73B-4D90-9D69-71638056437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742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6"/>
          </a:xfrm>
        </p:spPr>
        <p:txBody>
          <a:bodyPr anchor="t"/>
          <a:lstStyle>
            <a:lvl1pPr algn="l">
              <a:defRPr sz="33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180098"/>
            <a:ext cx="7772400" cy="1125140"/>
          </a:xfrm>
        </p:spPr>
        <p:txBody>
          <a:bodyPr anchor="b"/>
          <a:lstStyle>
            <a:lvl1pPr marL="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1pPr>
            <a:lvl2pPr marL="36957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73915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3pPr>
            <a:lvl4pPr marL="1108702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47827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847842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217402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586962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956538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EC261-9443-5942-BA63-E9797B94AF7A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07/02/2023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A46BF-D73B-4D90-9D69-71638056437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501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1" y="1200151"/>
            <a:ext cx="4038600" cy="3394472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199" y="1200151"/>
            <a:ext cx="4038600" cy="3394472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612DE-FD73-F94C-86E0-05BE2A84453E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07/02/2023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A46BF-D73B-4D90-9D69-71638056437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3374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2" y="1151336"/>
            <a:ext cx="4040188" cy="47982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69574" indent="0">
              <a:buNone/>
              <a:defRPr sz="1600" b="1"/>
            </a:lvl2pPr>
            <a:lvl3pPr marL="739156" indent="0">
              <a:buNone/>
              <a:defRPr sz="1500" b="1"/>
            </a:lvl3pPr>
            <a:lvl4pPr marL="1108702" indent="0">
              <a:buNone/>
              <a:defRPr sz="1300" b="1"/>
            </a:lvl4pPr>
            <a:lvl5pPr marL="1478279" indent="0">
              <a:buNone/>
              <a:defRPr sz="1300" b="1"/>
            </a:lvl5pPr>
            <a:lvl6pPr marL="1847842" indent="0">
              <a:buNone/>
              <a:defRPr sz="1300" b="1"/>
            </a:lvl6pPr>
            <a:lvl7pPr marL="2217402" indent="0">
              <a:buNone/>
              <a:defRPr sz="1300" b="1"/>
            </a:lvl7pPr>
            <a:lvl8pPr marL="2586962" indent="0">
              <a:buNone/>
              <a:defRPr sz="1300" b="1"/>
            </a:lvl8pPr>
            <a:lvl9pPr marL="2956538" indent="0">
              <a:buNone/>
              <a:defRPr sz="13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2" y="1631156"/>
            <a:ext cx="4040188" cy="2963466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30" y="1151336"/>
            <a:ext cx="4041775" cy="47982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69574" indent="0">
              <a:buNone/>
              <a:defRPr sz="1600" b="1"/>
            </a:lvl2pPr>
            <a:lvl3pPr marL="739156" indent="0">
              <a:buNone/>
              <a:defRPr sz="1500" b="1"/>
            </a:lvl3pPr>
            <a:lvl4pPr marL="1108702" indent="0">
              <a:buNone/>
              <a:defRPr sz="1300" b="1"/>
            </a:lvl4pPr>
            <a:lvl5pPr marL="1478279" indent="0">
              <a:buNone/>
              <a:defRPr sz="1300" b="1"/>
            </a:lvl5pPr>
            <a:lvl6pPr marL="1847842" indent="0">
              <a:buNone/>
              <a:defRPr sz="1300" b="1"/>
            </a:lvl6pPr>
            <a:lvl7pPr marL="2217402" indent="0">
              <a:buNone/>
              <a:defRPr sz="1300" b="1"/>
            </a:lvl7pPr>
            <a:lvl8pPr marL="2586962" indent="0">
              <a:buNone/>
              <a:defRPr sz="1300" b="1"/>
            </a:lvl8pPr>
            <a:lvl9pPr marL="2956538" indent="0">
              <a:buNone/>
              <a:defRPr sz="13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E10B-8024-E74A-AA91-F3971A19B83E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07/02/2023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A46BF-D73B-4D90-9D69-71638056437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490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34D56-F32E-4746-877D-EC1ACFC1A056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07/02/2023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A46BF-D73B-4D90-9D69-71638056437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236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A45DF-4265-4748-99C9-AD2BEC05152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07/02/2023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A46BF-D73B-4D90-9D69-71638056437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899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4" y="204788"/>
            <a:ext cx="3008314" cy="871538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94" y="204894"/>
            <a:ext cx="5111750" cy="4389835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4" y="1076380"/>
            <a:ext cx="3008314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69574" indent="0">
              <a:buNone/>
              <a:defRPr sz="1000"/>
            </a:lvl2pPr>
            <a:lvl3pPr marL="739156" indent="0">
              <a:buNone/>
              <a:defRPr sz="800"/>
            </a:lvl3pPr>
            <a:lvl4pPr marL="1108702" indent="0">
              <a:buNone/>
              <a:defRPr sz="700"/>
            </a:lvl4pPr>
            <a:lvl5pPr marL="1478279" indent="0">
              <a:buNone/>
              <a:defRPr sz="700"/>
            </a:lvl5pPr>
            <a:lvl6pPr marL="1847842" indent="0">
              <a:buNone/>
              <a:defRPr sz="700"/>
            </a:lvl6pPr>
            <a:lvl7pPr marL="2217402" indent="0">
              <a:buNone/>
              <a:defRPr sz="700"/>
            </a:lvl7pPr>
            <a:lvl8pPr marL="2586962" indent="0">
              <a:buNone/>
              <a:defRPr sz="700"/>
            </a:lvl8pPr>
            <a:lvl9pPr marL="2956538" indent="0">
              <a:buNone/>
              <a:defRPr sz="7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55514-DCAD-FF45-ABD2-CD0128DCD30A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07/02/2023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A46BF-D73B-4D90-9D69-71638056437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671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459585"/>
            <a:ext cx="5486400" cy="3086100"/>
          </a:xfrm>
        </p:spPr>
        <p:txBody>
          <a:bodyPr/>
          <a:lstStyle>
            <a:lvl1pPr marL="0" indent="0">
              <a:buNone/>
              <a:defRPr sz="2600"/>
            </a:lvl1pPr>
            <a:lvl2pPr marL="369574" indent="0">
              <a:buNone/>
              <a:defRPr sz="2300"/>
            </a:lvl2pPr>
            <a:lvl3pPr marL="739156" indent="0">
              <a:buNone/>
              <a:defRPr sz="2000"/>
            </a:lvl3pPr>
            <a:lvl4pPr marL="1108702" indent="0">
              <a:buNone/>
              <a:defRPr sz="1600"/>
            </a:lvl4pPr>
            <a:lvl5pPr marL="1478279" indent="0">
              <a:buNone/>
              <a:defRPr sz="1600"/>
            </a:lvl5pPr>
            <a:lvl6pPr marL="1847842" indent="0">
              <a:buNone/>
              <a:defRPr sz="1600"/>
            </a:lvl6pPr>
            <a:lvl7pPr marL="2217402" indent="0">
              <a:buNone/>
              <a:defRPr sz="1600"/>
            </a:lvl7pPr>
            <a:lvl8pPr marL="2586962" indent="0">
              <a:buNone/>
              <a:defRPr sz="1600"/>
            </a:lvl8pPr>
            <a:lvl9pPr marL="2956538" indent="0">
              <a:buNone/>
              <a:defRPr sz="1600"/>
            </a:lvl9pPr>
          </a:lstStyle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4025513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69574" indent="0">
              <a:buNone/>
              <a:defRPr sz="1000"/>
            </a:lvl2pPr>
            <a:lvl3pPr marL="739156" indent="0">
              <a:buNone/>
              <a:defRPr sz="800"/>
            </a:lvl3pPr>
            <a:lvl4pPr marL="1108702" indent="0">
              <a:buNone/>
              <a:defRPr sz="700"/>
            </a:lvl4pPr>
            <a:lvl5pPr marL="1478279" indent="0">
              <a:buNone/>
              <a:defRPr sz="700"/>
            </a:lvl5pPr>
            <a:lvl6pPr marL="1847842" indent="0">
              <a:buNone/>
              <a:defRPr sz="700"/>
            </a:lvl6pPr>
            <a:lvl7pPr marL="2217402" indent="0">
              <a:buNone/>
              <a:defRPr sz="700"/>
            </a:lvl7pPr>
            <a:lvl8pPr marL="2586962" indent="0">
              <a:buNone/>
              <a:defRPr sz="700"/>
            </a:lvl8pPr>
            <a:lvl9pPr marL="2956538" indent="0">
              <a:buNone/>
              <a:defRPr sz="7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652F3-5F97-184B-9B7E-E10C56E7877F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07/02/2023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A46BF-D73B-4D90-9D69-71638056437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451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4BAB4-CABB-074F-A096-FBB44E1B386A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07/02/2023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A46BF-D73B-4D90-9D69-71638056437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014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06036"/>
            <a:ext cx="2057400" cy="4388644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60" y="206036"/>
            <a:ext cx="6019801" cy="4388644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F4230-C950-F147-B9E9-2863F9DBD479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07/02/2023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A46BF-D73B-4D90-9D69-71638056437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9272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17" y="1597820"/>
            <a:ext cx="7772400" cy="1102519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2914652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26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5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08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0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133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16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1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213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B3577-95DF-3146-943C-D9BD479D9F1C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07/02/2023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F055A-AB94-4531-A640-C0814C06FFD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702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A45-2FA4-1248-988F-366C21F833AF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07/02/2023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F055A-AB94-4531-A640-C0814C06FFD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5193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6"/>
          </a:xfrm>
        </p:spPr>
        <p:txBody>
          <a:bodyPr anchor="t"/>
          <a:lstStyle>
            <a:lvl1pPr algn="l">
              <a:defRPr sz="27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180098"/>
            <a:ext cx="7772400" cy="1125140"/>
          </a:xfrm>
        </p:spPr>
        <p:txBody>
          <a:bodyPr anchor="b"/>
          <a:lstStyle>
            <a:lvl1pPr marL="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1pPr>
            <a:lvl2pPr marL="30267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5348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3pPr>
            <a:lvl4pPr marL="908029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21069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513374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816056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2118727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421396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800AC-F632-E042-8973-5C658197A254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07/02/2023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F055A-AB94-4531-A640-C0814C06FFD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3607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D1405-32EA-2949-A650-34A7775B7700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07/02/2023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F055A-AB94-4531-A640-C0814C06FFD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4294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1" y="1151386"/>
            <a:ext cx="4040188" cy="479821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2671" indent="0">
              <a:buNone/>
              <a:defRPr sz="1300" b="1"/>
            </a:lvl2pPr>
            <a:lvl3pPr marL="605348" indent="0">
              <a:buNone/>
              <a:defRPr sz="1200" b="1"/>
            </a:lvl3pPr>
            <a:lvl4pPr marL="908029" indent="0">
              <a:buNone/>
              <a:defRPr sz="1100" b="1"/>
            </a:lvl4pPr>
            <a:lvl5pPr marL="1210690" indent="0">
              <a:buNone/>
              <a:defRPr sz="1100" b="1"/>
            </a:lvl5pPr>
            <a:lvl6pPr marL="1513374" indent="0">
              <a:buNone/>
              <a:defRPr sz="1100" b="1"/>
            </a:lvl6pPr>
            <a:lvl7pPr marL="1816056" indent="0">
              <a:buNone/>
              <a:defRPr sz="1100" b="1"/>
            </a:lvl7pPr>
            <a:lvl8pPr marL="2118727" indent="0">
              <a:buNone/>
              <a:defRPr sz="1100" b="1"/>
            </a:lvl8pPr>
            <a:lvl9pPr marL="2421396" indent="0">
              <a:buNone/>
              <a:defRPr sz="11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1" y="1631156"/>
            <a:ext cx="4040188" cy="2963466"/>
          </a:xfrm>
        </p:spPr>
        <p:txBody>
          <a:bodyPr/>
          <a:lstStyle>
            <a:lvl1pPr>
              <a:defRPr sz="1600"/>
            </a:lvl1pPr>
            <a:lvl2pPr>
              <a:defRPr sz="13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151386"/>
            <a:ext cx="4041775" cy="479821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2671" indent="0">
              <a:buNone/>
              <a:defRPr sz="1300" b="1"/>
            </a:lvl2pPr>
            <a:lvl3pPr marL="605348" indent="0">
              <a:buNone/>
              <a:defRPr sz="1200" b="1"/>
            </a:lvl3pPr>
            <a:lvl4pPr marL="908029" indent="0">
              <a:buNone/>
              <a:defRPr sz="1100" b="1"/>
            </a:lvl4pPr>
            <a:lvl5pPr marL="1210690" indent="0">
              <a:buNone/>
              <a:defRPr sz="1100" b="1"/>
            </a:lvl5pPr>
            <a:lvl6pPr marL="1513374" indent="0">
              <a:buNone/>
              <a:defRPr sz="1100" b="1"/>
            </a:lvl6pPr>
            <a:lvl7pPr marL="1816056" indent="0">
              <a:buNone/>
              <a:defRPr sz="1100" b="1"/>
            </a:lvl7pPr>
            <a:lvl8pPr marL="2118727" indent="0">
              <a:buNone/>
              <a:defRPr sz="1100" b="1"/>
            </a:lvl8pPr>
            <a:lvl9pPr marL="2421396" indent="0">
              <a:buNone/>
              <a:defRPr sz="11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1600"/>
            </a:lvl1pPr>
            <a:lvl2pPr>
              <a:defRPr sz="13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4C9AF-3742-1649-BF5A-221E013E1204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07/02/2023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F055A-AB94-4531-A640-C0814C06FFD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3945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DC6D3-FC0A-B84C-85BD-43304A66D148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07/02/2023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F055A-AB94-4531-A640-C0814C06FFD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6318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9BDB1-A8CA-4D45-B20B-A75629FE9BAA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07/02/2023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F055A-AB94-4531-A640-C0814C06FFD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20665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1" y="204887"/>
            <a:ext cx="3008313" cy="871537"/>
          </a:xfrm>
        </p:spPr>
        <p:txBody>
          <a:bodyPr anchor="b"/>
          <a:lstStyle>
            <a:lvl1pPr algn="l">
              <a:defRPr sz="13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94" y="204887"/>
            <a:ext cx="5111750" cy="4389835"/>
          </a:xfrm>
        </p:spPr>
        <p:txBody>
          <a:bodyPr/>
          <a:lstStyle>
            <a:lvl1pPr>
              <a:defRPr sz="2100"/>
            </a:lvl1pPr>
            <a:lvl2pPr>
              <a:defRPr sz="1900"/>
            </a:lvl2pPr>
            <a:lvl3pPr>
              <a:defRPr sz="16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1" y="1076380"/>
            <a:ext cx="3008313" cy="3518298"/>
          </a:xfrm>
        </p:spPr>
        <p:txBody>
          <a:bodyPr/>
          <a:lstStyle>
            <a:lvl1pPr marL="0" indent="0">
              <a:buNone/>
              <a:defRPr sz="900"/>
            </a:lvl1pPr>
            <a:lvl2pPr marL="302671" indent="0">
              <a:buNone/>
              <a:defRPr sz="800"/>
            </a:lvl2pPr>
            <a:lvl3pPr marL="605348" indent="0">
              <a:buNone/>
              <a:defRPr sz="700"/>
            </a:lvl3pPr>
            <a:lvl4pPr marL="908029" indent="0">
              <a:buNone/>
              <a:defRPr sz="600"/>
            </a:lvl4pPr>
            <a:lvl5pPr marL="1210690" indent="0">
              <a:buNone/>
              <a:defRPr sz="600"/>
            </a:lvl5pPr>
            <a:lvl6pPr marL="1513374" indent="0">
              <a:buNone/>
              <a:defRPr sz="600"/>
            </a:lvl6pPr>
            <a:lvl7pPr marL="1816056" indent="0">
              <a:buNone/>
              <a:defRPr sz="600"/>
            </a:lvl7pPr>
            <a:lvl8pPr marL="2118727" indent="0">
              <a:buNone/>
              <a:defRPr sz="600"/>
            </a:lvl8pPr>
            <a:lvl9pPr marL="2421396" indent="0">
              <a:buNone/>
              <a:defRPr sz="6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7CEFE-C5FA-FD44-98E9-5D70DA9596DF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07/02/2023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F055A-AB94-4531-A640-C0814C06FFD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5764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3600449"/>
            <a:ext cx="5486400" cy="425054"/>
          </a:xfrm>
        </p:spPr>
        <p:txBody>
          <a:bodyPr anchor="b"/>
          <a:lstStyle>
            <a:lvl1pPr algn="l">
              <a:defRPr sz="13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100"/>
            </a:lvl1pPr>
            <a:lvl2pPr marL="302671" indent="0">
              <a:buNone/>
              <a:defRPr sz="1900"/>
            </a:lvl2pPr>
            <a:lvl3pPr marL="605348" indent="0">
              <a:buNone/>
              <a:defRPr sz="1600"/>
            </a:lvl3pPr>
            <a:lvl4pPr marL="908029" indent="0">
              <a:buNone/>
              <a:defRPr sz="1300"/>
            </a:lvl4pPr>
            <a:lvl5pPr marL="1210690" indent="0">
              <a:buNone/>
              <a:defRPr sz="1300"/>
            </a:lvl5pPr>
            <a:lvl6pPr marL="1513374" indent="0">
              <a:buNone/>
              <a:defRPr sz="1300"/>
            </a:lvl6pPr>
            <a:lvl7pPr marL="1816056" indent="0">
              <a:buNone/>
              <a:defRPr sz="1300"/>
            </a:lvl7pPr>
            <a:lvl8pPr marL="2118727" indent="0">
              <a:buNone/>
              <a:defRPr sz="1300"/>
            </a:lvl8pPr>
            <a:lvl9pPr marL="2421396" indent="0">
              <a:buNone/>
              <a:defRPr sz="13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4025508"/>
            <a:ext cx="5486400" cy="603646"/>
          </a:xfrm>
        </p:spPr>
        <p:txBody>
          <a:bodyPr/>
          <a:lstStyle>
            <a:lvl1pPr marL="0" indent="0">
              <a:buNone/>
              <a:defRPr sz="900"/>
            </a:lvl1pPr>
            <a:lvl2pPr marL="302671" indent="0">
              <a:buNone/>
              <a:defRPr sz="800"/>
            </a:lvl2pPr>
            <a:lvl3pPr marL="605348" indent="0">
              <a:buNone/>
              <a:defRPr sz="700"/>
            </a:lvl3pPr>
            <a:lvl4pPr marL="908029" indent="0">
              <a:buNone/>
              <a:defRPr sz="600"/>
            </a:lvl4pPr>
            <a:lvl5pPr marL="1210690" indent="0">
              <a:buNone/>
              <a:defRPr sz="600"/>
            </a:lvl5pPr>
            <a:lvl6pPr marL="1513374" indent="0">
              <a:buNone/>
              <a:defRPr sz="600"/>
            </a:lvl6pPr>
            <a:lvl7pPr marL="1816056" indent="0">
              <a:buNone/>
              <a:defRPr sz="600"/>
            </a:lvl7pPr>
            <a:lvl8pPr marL="2118727" indent="0">
              <a:buNone/>
              <a:defRPr sz="600"/>
            </a:lvl8pPr>
            <a:lvl9pPr marL="2421396" indent="0">
              <a:buNone/>
              <a:defRPr sz="6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9E928-A229-B14F-93F5-378E4986C693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07/02/2023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F055A-AB94-4531-A640-C0814C06FFD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9108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5B97B-3911-F04A-A0B0-B8D8E7199197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07/02/2023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F055A-AB94-4531-A640-C0814C06FFD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3289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06036"/>
            <a:ext cx="2057400" cy="4388644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06036"/>
            <a:ext cx="6019800" cy="4388644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FD1CA-6997-5648-8902-AAB89B72EC69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07/02/2023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F055A-AB94-4531-A640-C0814C06FFD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4045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35E3D-8E33-41C6-A068-C4AFCBA7744D}" type="datetimeFigureOut">
              <a:rPr lang="fr-FR" smtClean="0"/>
              <a:t>07/02/2023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D823-9C87-47A5-BC94-C2AF8FF1253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57712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35E3D-8E33-41C6-A068-C4AFCBA7744D}" type="datetimeFigureOut">
              <a:rPr lang="fr-FR" smtClean="0"/>
              <a:t>07/02/2023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D823-9C87-47A5-BC94-C2AF8FF1253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0808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35E3D-8E33-41C6-A068-C4AFCBA7744D}" type="datetimeFigureOut">
              <a:rPr lang="fr-FR" smtClean="0"/>
              <a:t>07/02/2023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D823-9C87-47A5-BC94-C2AF8FF1253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18424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35E3D-8E33-41C6-A068-C4AFCBA7744D}" type="datetimeFigureOut">
              <a:rPr lang="fr-FR" smtClean="0"/>
              <a:t>07/02/2023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D823-9C87-47A5-BC94-C2AF8FF1253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8823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35E3D-8E33-41C6-A068-C4AFCBA7744D}" type="datetimeFigureOut">
              <a:rPr lang="fr-FR" smtClean="0"/>
              <a:t>07/02/2023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D823-9C87-47A5-BC94-C2AF8FF1253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23107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35E3D-8E33-41C6-A068-C4AFCBA7744D}" type="datetimeFigureOut">
              <a:rPr lang="fr-FR" smtClean="0"/>
              <a:t>07/02/2023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D823-9C87-47A5-BC94-C2AF8FF1253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87918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35E3D-8E33-41C6-A068-C4AFCBA7744D}" type="datetimeFigureOut">
              <a:rPr lang="fr-FR" smtClean="0"/>
              <a:t>07/02/2023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D823-9C87-47A5-BC94-C2AF8FF1253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19302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35E3D-8E33-41C6-A068-C4AFCBA7744D}" type="datetimeFigureOut">
              <a:rPr lang="fr-FR" smtClean="0"/>
              <a:t>07/02/2023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D823-9C87-47A5-BC94-C2AF8FF1253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87405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35E3D-8E33-41C6-A068-C4AFCBA7744D}" type="datetimeFigureOut">
              <a:rPr lang="fr-FR" smtClean="0"/>
              <a:t>07/02/2023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D823-9C87-47A5-BC94-C2AF8FF1253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407575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35E3D-8E33-41C6-A068-C4AFCBA7744D}" type="datetimeFigureOut">
              <a:rPr lang="fr-FR" smtClean="0"/>
              <a:t>07/02/2023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D823-9C87-47A5-BC94-C2AF8FF1253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318917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35E3D-8E33-41C6-A068-C4AFCBA7744D}" type="datetimeFigureOut">
              <a:rPr lang="fr-FR" smtClean="0"/>
              <a:t>07/02/2023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0D823-9C87-47A5-BC94-C2AF8FF1253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3349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17" y="205979"/>
            <a:ext cx="8229600" cy="857250"/>
          </a:xfrm>
          <a:prstGeom prst="rect">
            <a:avLst/>
          </a:prstGeom>
        </p:spPr>
        <p:txBody>
          <a:bodyPr vert="horz" lIns="73915" tIns="36953" rIns="73915" bIns="36953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17" y="1200151"/>
            <a:ext cx="8229600" cy="3394472"/>
          </a:xfrm>
          <a:prstGeom prst="rect">
            <a:avLst/>
          </a:prstGeom>
        </p:spPr>
        <p:txBody>
          <a:bodyPr vert="horz" lIns="73915" tIns="36953" rIns="73915" bIns="36953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1" y="4767326"/>
            <a:ext cx="2133600" cy="273844"/>
          </a:xfrm>
          <a:prstGeom prst="rect">
            <a:avLst/>
          </a:prstGeom>
        </p:spPr>
        <p:txBody>
          <a:bodyPr vert="horz" lIns="73915" tIns="36953" rIns="73915" bIns="36953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739156"/>
            <a:fld id="{B0366C09-F0BB-1246-A528-FEC98370798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 defTabSz="739156"/>
              <a:t>07/02/2023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4767326"/>
            <a:ext cx="2895600" cy="273844"/>
          </a:xfrm>
          <a:prstGeom prst="rect">
            <a:avLst/>
          </a:prstGeom>
        </p:spPr>
        <p:txBody>
          <a:bodyPr vert="horz" lIns="73915" tIns="36953" rIns="73915" bIns="36953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739156"/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1" y="4767326"/>
            <a:ext cx="2133600" cy="273844"/>
          </a:xfrm>
          <a:prstGeom prst="rect">
            <a:avLst/>
          </a:prstGeom>
        </p:spPr>
        <p:txBody>
          <a:bodyPr vert="horz" lIns="73915" tIns="36953" rIns="73915" bIns="36953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739156"/>
            <a:fld id="{108A46BF-D73B-4D90-9D69-71638056437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 defTabSz="739156"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83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739156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7162" indent="-277162" algn="l" defTabSz="739156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00535" indent="-230980" algn="l" defTabSz="739156" rtl="0" eaLnBrk="1" latinLnBrk="0" hangingPunct="1">
        <a:spcBef>
          <a:spcPct val="20000"/>
        </a:spcBef>
        <a:buFont typeface="Arial" panose="020B0604020202020204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923920" indent="-184792" algn="l" defTabSz="739156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93477" indent="-184792" algn="l" defTabSz="739156" rtl="0" eaLnBrk="1" latinLnBrk="0" hangingPunct="1">
        <a:spcBef>
          <a:spcPct val="200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63048" indent="-184792" algn="l" defTabSz="739156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32614" indent="-184792" algn="l" defTabSz="739156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02186" indent="-184792" algn="l" defTabSz="739156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71754" indent="-184792" algn="l" defTabSz="739156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41311" indent="-184792" algn="l" defTabSz="739156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73915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69574" algn="l" defTabSz="73915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39156" algn="l" defTabSz="73915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08702" algn="l" defTabSz="73915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478279" algn="l" defTabSz="73915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47842" algn="l" defTabSz="73915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17402" algn="l" defTabSz="73915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86962" algn="l" defTabSz="73915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56538" algn="l" defTabSz="73915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17" y="205978"/>
            <a:ext cx="8229600" cy="857250"/>
          </a:xfrm>
          <a:prstGeom prst="rect">
            <a:avLst/>
          </a:prstGeom>
        </p:spPr>
        <p:txBody>
          <a:bodyPr vert="horz" lIns="73915" tIns="36953" rIns="73915" bIns="36953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17" y="1200151"/>
            <a:ext cx="8229600" cy="3394472"/>
          </a:xfrm>
          <a:prstGeom prst="rect">
            <a:avLst/>
          </a:prstGeom>
        </p:spPr>
        <p:txBody>
          <a:bodyPr vert="horz" lIns="73915" tIns="36953" rIns="73915" bIns="36953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4767326"/>
            <a:ext cx="2133600" cy="273844"/>
          </a:xfrm>
          <a:prstGeom prst="rect">
            <a:avLst/>
          </a:prstGeom>
        </p:spPr>
        <p:txBody>
          <a:bodyPr vert="horz" lIns="73915" tIns="36953" rIns="73915" bIns="36953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739156"/>
            <a:fld id="{1A27DDAB-752F-F045-B259-DCDDF5EE56E9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 defTabSz="739156"/>
              <a:t>07/02/2023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4767326"/>
            <a:ext cx="2895600" cy="273844"/>
          </a:xfrm>
          <a:prstGeom prst="rect">
            <a:avLst/>
          </a:prstGeom>
        </p:spPr>
        <p:txBody>
          <a:bodyPr vert="horz" lIns="73915" tIns="36953" rIns="73915" bIns="36953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739156"/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4767326"/>
            <a:ext cx="2133600" cy="273844"/>
          </a:xfrm>
          <a:prstGeom prst="rect">
            <a:avLst/>
          </a:prstGeom>
        </p:spPr>
        <p:txBody>
          <a:bodyPr vert="horz" lIns="73915" tIns="36953" rIns="73915" bIns="36953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739156"/>
            <a:fld id="{B61F055A-AB94-4531-A640-C0814C06FFD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 defTabSz="739156"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913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605348" rtl="0" eaLnBrk="1" latinLnBrk="0" hangingPunct="1">
        <a:spcBef>
          <a:spcPct val="0"/>
        </a:spcBef>
        <a:buNone/>
        <a:defRPr sz="2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7006" indent="-227006" algn="l" defTabSz="605348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491848" indent="-189174" algn="l" defTabSz="605348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756686" indent="-151339" algn="l" defTabSz="605348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59358" indent="-151339" algn="l" defTabSz="605348" rtl="0" eaLnBrk="1" latinLnBrk="0" hangingPunct="1">
        <a:spcBef>
          <a:spcPct val="20000"/>
        </a:spcBef>
        <a:buFont typeface="Arial" panose="020B0604020202020204" pitchFamily="34" charset="0"/>
        <a:buChar char="–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2039" indent="-151339" algn="l" defTabSz="605348" rtl="0" eaLnBrk="1" latinLnBrk="0" hangingPunct="1">
        <a:spcBef>
          <a:spcPct val="20000"/>
        </a:spcBef>
        <a:buFont typeface="Arial" panose="020B0604020202020204" pitchFamily="34" charset="0"/>
        <a:buChar char="»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64718" indent="-151339" algn="l" defTabSz="605348" rtl="0" eaLnBrk="1" latinLnBrk="0" hangingPunct="1">
        <a:spcBef>
          <a:spcPct val="20000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67374" indent="-151339" algn="l" defTabSz="605348" rtl="0" eaLnBrk="1" latinLnBrk="0" hangingPunct="1">
        <a:spcBef>
          <a:spcPct val="20000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70067" indent="-151339" algn="l" defTabSz="605348" rtl="0" eaLnBrk="1" latinLnBrk="0" hangingPunct="1">
        <a:spcBef>
          <a:spcPct val="20000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2742" indent="-151339" algn="l" defTabSz="605348" rtl="0" eaLnBrk="1" latinLnBrk="0" hangingPunct="1">
        <a:spcBef>
          <a:spcPct val="20000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05348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2671" algn="l" defTabSz="605348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5348" algn="l" defTabSz="605348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08029" algn="l" defTabSz="605348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0690" algn="l" defTabSz="605348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13374" algn="l" defTabSz="605348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16056" algn="l" defTabSz="605348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18727" algn="l" defTabSz="605348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21396" algn="l" defTabSz="605348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35E3D-8E33-41C6-A068-C4AFCBA7744D}" type="datetimeFigureOut">
              <a:rPr lang="fr-FR" smtClean="0"/>
              <a:t>07/02/2023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C0D823-9C87-47A5-BC94-C2AF8FF1253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6420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https://www.google.com/url?sa=i&amp;url=https://eforap.wysuforms.net/c/HE.exe/SF?P%3D7z249z2z-1z-1z1D831C4D94&amp;psig=AOvVaw1G94eo0Pkc5HGDYPfuOBMe&amp;ust=1586956338398000&amp;source=images&amp;cd=vfe&amp;ved=0CAIQjRxqFwoTCKDwt5z_5-gCFQAAAAAdAAAAABAD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hyperlink" Target="https://www.google.fr/url?sa=i&amp;rct=j&amp;q=&amp;esrc=s&amp;source=images&amp;cd=&amp;cad=rja&amp;uact=8&amp;ved=2ahUKEwii5N72sKzfAhUnyIUKHXnWAkgQjRx6BAgBEAU&amp;url=https://www.telos-eu.com/fr/politique-economique/innovation-inegalites-de-revenus-et-mobilite-socia.html&amp;psig=AOvVaw0azdptBwtdJWUCM1v2pAw0&amp;ust=1545325682959980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2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11" Type="http://schemas.openxmlformats.org/officeDocument/2006/relationships/image" Target="../media/image13.png"/><Relationship Id="rId5" Type="http://schemas.openxmlformats.org/officeDocument/2006/relationships/image" Target="../media/image10.svg"/><Relationship Id="rId10" Type="http://schemas.openxmlformats.org/officeDocument/2006/relationships/hyperlink" Target="https://www.google.com/url?sa=i&amp;url=https://www.cabinetbasmadjian.com/details-avocat%2Baccident%2Bde%2Bla%2Broute%2Bgrenoble-181.html&amp;psig=AOvVaw0ESk5yZCsMyuZInd0OZF1i&amp;ust=1587460027783000&amp;source=images&amp;cd=vfe&amp;ved=0CAIQjRxqFwoTCMiPmtHT9ugCFQAAAAAdAAAAABAg" TargetMode="External"/><Relationship Id="rId4" Type="http://schemas.openxmlformats.org/officeDocument/2006/relationships/image" Target="../media/image10.png"/><Relationship Id="rId9" Type="http://schemas.openxmlformats.org/officeDocument/2006/relationships/image" Target="../media/image14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6.png"/><Relationship Id="rId7" Type="http://schemas.openxmlformats.org/officeDocument/2006/relationships/image" Target="../media/image16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5" Type="http://schemas.openxmlformats.org/officeDocument/2006/relationships/hyperlink" Target="https://www.has-sante.fr/jcms/p_3388885/fr/evenements-indesirables-graves-associes-a-des-soins-eigs-bilan-annuel-2021" TargetMode="Externa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6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svg"/><Relationship Id="rId5" Type="http://schemas.openxmlformats.org/officeDocument/2006/relationships/image" Target="../media/image16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medit-normandie.fr/boite-a-outils/never-events/never-events,2798,3177.html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gifrance.gouv.fr/jorf/id/JORFTEXT000023865866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www.ismp.org/sites/default/files/attachments/2018-08/highAlert2018-Acute-Final.pdf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ansm.sante.fr/var/ansm_site/storage/original/application/3b8036de97deb7ca3a2c71793df80921.pdf" TargetMode="Externa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4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9.gif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6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6" Type="http://schemas.openxmlformats.org/officeDocument/2006/relationships/diagramData" Target="../diagrams/data1.xml"/><Relationship Id="rId5" Type="http://schemas.openxmlformats.org/officeDocument/2006/relationships/image" Target="../media/image29.gif"/><Relationship Id="rId10" Type="http://schemas.microsoft.com/office/2007/relationships/diagramDrawing" Target="../diagrams/drawing1.xml"/><Relationship Id="rId4" Type="http://schemas.openxmlformats.org/officeDocument/2006/relationships/image" Target="../media/image7.png"/><Relationship Id="rId9" Type="http://schemas.openxmlformats.org/officeDocument/2006/relationships/diagramColors" Target="../diagrams/colors1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29.gif"/><Relationship Id="rId7" Type="http://schemas.openxmlformats.org/officeDocument/2006/relationships/diagramLayout" Target="../diagrams/layout2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6" Type="http://schemas.openxmlformats.org/officeDocument/2006/relationships/diagramData" Target="../diagrams/data2.xml"/><Relationship Id="rId5" Type="http://schemas.openxmlformats.org/officeDocument/2006/relationships/image" Target="../media/image7.png"/><Relationship Id="rId10" Type="http://schemas.microsoft.com/office/2007/relationships/diagramDrawing" Target="../diagrams/drawing2.xml"/><Relationship Id="rId4" Type="http://schemas.openxmlformats.org/officeDocument/2006/relationships/image" Target="../media/image6.png"/><Relationship Id="rId9" Type="http://schemas.openxmlformats.org/officeDocument/2006/relationships/diagramColors" Target="../diagrams/colors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6.pn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10" Type="http://schemas.openxmlformats.org/officeDocument/2006/relationships/image" Target="../media/image29.gif"/><Relationship Id="rId4" Type="http://schemas.openxmlformats.org/officeDocument/2006/relationships/image" Target="../media/image7.png"/><Relationship Id="rId9" Type="http://schemas.microsoft.com/office/2007/relationships/diagramDrawing" Target="../diagrams/drawing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9.gif"/><Relationship Id="rId4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5.png"/><Relationship Id="rId5" Type="http://schemas.openxmlformats.org/officeDocument/2006/relationships/image" Target="../media/image29.gif"/><Relationship Id="rId4" Type="http://schemas.openxmlformats.org/officeDocument/2006/relationships/image" Target="../media/image7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image" Target="../media/image6.png"/><Relationship Id="rId7" Type="http://schemas.openxmlformats.org/officeDocument/2006/relationships/diagramData" Target="../diagrams/data4.xml"/><Relationship Id="rId12" Type="http://schemas.openxmlformats.org/officeDocument/2006/relationships/hyperlink" Target="https://ansm.sante.fr/var/ansm_site/storage/original/application/bbcd30c6803fd37abfc6bbc86b766d17.pdf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9.gif"/><Relationship Id="rId11" Type="http://schemas.microsoft.com/office/2007/relationships/diagramDrawing" Target="../diagrams/drawing4.xml"/><Relationship Id="rId5" Type="http://schemas.openxmlformats.org/officeDocument/2006/relationships/image" Target="../media/image27.png"/><Relationship Id="rId10" Type="http://schemas.openxmlformats.org/officeDocument/2006/relationships/diagramColors" Target="../diagrams/colors4.xml"/><Relationship Id="rId4" Type="http://schemas.openxmlformats.org/officeDocument/2006/relationships/image" Target="../media/image7.png"/><Relationship Id="rId9" Type="http://schemas.openxmlformats.org/officeDocument/2006/relationships/diagramQuickStyle" Target="../diagrams/quickStyle4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image" Target="../media/image6.png"/><Relationship Id="rId7" Type="http://schemas.openxmlformats.org/officeDocument/2006/relationships/diagramLayout" Target="../diagrams/layout5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Relationship Id="rId6" Type="http://schemas.openxmlformats.org/officeDocument/2006/relationships/diagramData" Target="../diagrams/data5.xml"/><Relationship Id="rId5" Type="http://schemas.openxmlformats.org/officeDocument/2006/relationships/image" Target="../media/image29.gif"/><Relationship Id="rId10" Type="http://schemas.microsoft.com/office/2007/relationships/diagramDrawing" Target="../diagrams/drawing5.xml"/><Relationship Id="rId4" Type="http://schemas.openxmlformats.org/officeDocument/2006/relationships/image" Target="../media/image7.png"/><Relationship Id="rId9" Type="http://schemas.openxmlformats.org/officeDocument/2006/relationships/diagramColors" Target="../diagrams/colors5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6.xml"/><Relationship Id="rId3" Type="http://schemas.openxmlformats.org/officeDocument/2006/relationships/image" Target="../media/image6.png"/><Relationship Id="rId7" Type="http://schemas.openxmlformats.org/officeDocument/2006/relationships/diagramLayout" Target="../diagrams/layout6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Relationship Id="rId6" Type="http://schemas.openxmlformats.org/officeDocument/2006/relationships/diagramData" Target="../diagrams/data6.xml"/><Relationship Id="rId11" Type="http://schemas.openxmlformats.org/officeDocument/2006/relationships/image" Target="../media/image44.png"/><Relationship Id="rId5" Type="http://schemas.openxmlformats.org/officeDocument/2006/relationships/image" Target="../media/image29.gif"/><Relationship Id="rId10" Type="http://schemas.microsoft.com/office/2007/relationships/diagramDrawing" Target="../diagrams/drawing6.xml"/><Relationship Id="rId4" Type="http://schemas.openxmlformats.org/officeDocument/2006/relationships/image" Target="../media/image7.png"/><Relationship Id="rId9" Type="http://schemas.openxmlformats.org/officeDocument/2006/relationships/diagramColors" Target="../diagrams/colors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9.gif"/><Relationship Id="rId4" Type="http://schemas.openxmlformats.org/officeDocument/2006/relationships/image" Target="../media/image7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medit-normandie.fr/" TargetMode="External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.png"/><Relationship Id="rId4" Type="http://schemas.openxmlformats.org/officeDocument/2006/relationships/image" Target="../media/image27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6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www.omedit-normandie.fr/boite-a-outils/gestion-des-risques/films-analyse-de-scenario/et-si-on-mettait-en-scene-nos-erreurs,2186,2392.html" TargetMode="External"/><Relationship Id="rId5" Type="http://schemas.openxmlformats.org/officeDocument/2006/relationships/image" Target="../media/image27.png"/><Relationship Id="rId4" Type="http://schemas.openxmlformats.org/officeDocument/2006/relationships/image" Target="../media/image7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9.gif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www.qualva.org/formations-et-thematiques/formations/nos-formations-secteur-sanitaire,1499,2809.html" TargetMode="External"/><Relationship Id="rId5" Type="http://schemas.openxmlformats.org/officeDocument/2006/relationships/image" Target="../media/image1.png"/><Relationship Id="rId4" Type="http://schemas.openxmlformats.org/officeDocument/2006/relationships/hyperlink" Target="http://www.omedit-normandie.fr/evenements-formations/formations/formations,2177,2818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rganigramme : Entrée manuelle 8"/>
          <p:cNvSpPr/>
          <p:nvPr/>
        </p:nvSpPr>
        <p:spPr>
          <a:xfrm rot="10800000">
            <a:off x="1" y="-14864"/>
            <a:ext cx="9185453" cy="2369234"/>
          </a:xfrm>
          <a:prstGeom prst="flowChartManualInpu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73915" tIns="36953" rIns="73915" bIns="36953" rtlCol="0" anchor="ctr"/>
          <a:lstStyle/>
          <a:p>
            <a:pPr defTabSz="739156"/>
            <a:endParaRPr lang="fr-FR" sz="1500" b="1" dirty="0">
              <a:solidFill>
                <a:prstClr val="white"/>
              </a:solidFill>
            </a:endParaRPr>
          </a:p>
        </p:txBody>
      </p:sp>
      <p:sp>
        <p:nvSpPr>
          <p:cNvPr id="4" name="Rectangle à coins arrondis 3"/>
          <p:cNvSpPr/>
          <p:nvPr/>
        </p:nvSpPr>
        <p:spPr>
          <a:xfrm>
            <a:off x="1" y="-7499"/>
            <a:ext cx="8950593" cy="2232813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915" tIns="36953" rIns="73915" bIns="36953" rtlCol="0" anchor="ctr"/>
          <a:lstStyle/>
          <a:p>
            <a:pPr algn="ctr" defTabSz="739156"/>
            <a:r>
              <a:rPr lang="fr-FR" sz="3600" b="1" dirty="0" smtClean="0">
                <a:solidFill>
                  <a:prstClr val="white"/>
                </a:solidFill>
              </a:rPr>
              <a:t>Erreurs médicamenteuses</a:t>
            </a:r>
          </a:p>
          <a:p>
            <a:pPr algn="ctr" defTabSz="739156"/>
            <a:r>
              <a:rPr lang="fr-FR" sz="3600" i="1" dirty="0" smtClean="0">
                <a:solidFill>
                  <a:schemeClr val="bg1">
                    <a:lumMod val="85000"/>
                  </a:schemeClr>
                </a:solidFill>
              </a:rPr>
              <a:t>Les déclarer pour mieux les éviter</a:t>
            </a:r>
            <a:endParaRPr lang="fr-FR" sz="4400" i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AutoShape 4" descr="Résultat de recherche d'images pour &quot;logo chu caen&quot;"/>
          <p:cNvSpPr>
            <a:spLocks noChangeAspect="1" noChangeArrowheads="1"/>
          </p:cNvSpPr>
          <p:nvPr/>
        </p:nvSpPr>
        <p:spPr bwMode="auto">
          <a:xfrm>
            <a:off x="6090044" y="2354368"/>
            <a:ext cx="1465577" cy="1749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73915" tIns="36953" rIns="73915" bIns="36953" numCol="1" anchor="t" anchorCtr="0" compatLnSpc="1">
            <a:prstTxWarp prst="textNoShape">
              <a:avLst/>
            </a:prstTxWarp>
          </a:bodyPr>
          <a:lstStyle/>
          <a:p>
            <a:pPr defTabSz="739156"/>
            <a:endParaRPr lang="fr-FR" sz="1500">
              <a:solidFill>
                <a:prstClr val="black"/>
              </a:solidFill>
            </a:endParaRPr>
          </a:p>
        </p:txBody>
      </p:sp>
      <p:sp>
        <p:nvSpPr>
          <p:cNvPr id="5" name="AutoShape 6" descr="Résultat de recherche d'images pour &quot;logo chu caen&quot;"/>
          <p:cNvSpPr>
            <a:spLocks noChangeAspect="1" noChangeArrowheads="1"/>
          </p:cNvSpPr>
          <p:nvPr/>
        </p:nvSpPr>
        <p:spPr bwMode="auto">
          <a:xfrm>
            <a:off x="48723" y="-132239"/>
            <a:ext cx="233868" cy="279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73915" tIns="36953" rIns="73915" bIns="36953" numCol="1" anchor="t" anchorCtr="0" compatLnSpc="1">
            <a:prstTxWarp prst="textNoShape">
              <a:avLst/>
            </a:prstTxWarp>
          </a:bodyPr>
          <a:lstStyle/>
          <a:p>
            <a:pPr defTabSz="739156"/>
            <a:endParaRPr lang="fr-FR" sz="1500">
              <a:solidFill>
                <a:prstClr val="black"/>
              </a:solidFill>
            </a:endParaRPr>
          </a:p>
        </p:txBody>
      </p:sp>
      <p:pic>
        <p:nvPicPr>
          <p:cNvPr id="14" name="Picture 2" descr="D:\Utilisateurs\acherel\Desktop\logo-omedit-normandie,3772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0785" y="4425627"/>
            <a:ext cx="1692665" cy="653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nouveau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30172" y="4322949"/>
            <a:ext cx="1061044" cy="659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ZoneTexte 15"/>
          <p:cNvSpPr txBox="1"/>
          <p:nvPr/>
        </p:nvSpPr>
        <p:spPr>
          <a:xfrm>
            <a:off x="3153841" y="2808400"/>
            <a:ext cx="3169743" cy="383004"/>
          </a:xfrm>
          <a:prstGeom prst="rect">
            <a:avLst/>
          </a:prstGeom>
          <a:noFill/>
        </p:spPr>
        <p:txBody>
          <a:bodyPr wrap="none" lIns="74500" tIns="37250" rIns="74500" bIns="37250" rtlCol="0">
            <a:spAutoFit/>
          </a:bodyPr>
          <a:lstStyle/>
          <a:p>
            <a:pPr defTabSz="739156"/>
            <a:r>
              <a:rPr lang="fr-FR" sz="2000" dirty="0" smtClean="0">
                <a:solidFill>
                  <a:srgbClr val="1F497D"/>
                </a:solidFill>
              </a:rPr>
              <a:t>Support de sensibilisation </a:t>
            </a:r>
            <a:r>
              <a:rPr lang="fr-FR" sz="2000" dirty="0" smtClean="0">
                <a:solidFill>
                  <a:srgbClr val="1F497D"/>
                </a:solidFill>
              </a:rPr>
              <a:t>V4</a:t>
            </a:r>
            <a:endParaRPr lang="fr-FR" sz="2000" dirty="0">
              <a:solidFill>
                <a:srgbClr val="1F497D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 flipV="1">
            <a:off x="0" y="1978264"/>
            <a:ext cx="9144000" cy="461600"/>
          </a:xfrm>
          <a:prstGeom prst="line">
            <a:avLst/>
          </a:prstGeom>
          <a:ln w="5715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hemin Clinique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183957"/>
            <a:ext cx="1584176" cy="881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64480" y="4382974"/>
            <a:ext cx="1630483" cy="703223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0206" y="4218443"/>
            <a:ext cx="1888452" cy="847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15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F055A-AB94-4531-A640-C0814C06FFD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450721"/>
            <a:ext cx="9144000" cy="2242058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915" tIns="36953" rIns="73915" bIns="36953" rtlCol="0" anchor="ctr"/>
          <a:lstStyle/>
          <a:p>
            <a:pPr algn="ctr" defTabSz="739156"/>
            <a:r>
              <a:rPr lang="fr-FR" sz="3300" b="1" dirty="0" smtClean="0">
                <a:solidFill>
                  <a:prstClr val="white"/>
                </a:solidFill>
              </a:rPr>
              <a:t> Comprendre et détecter les erreurs médicamenteuses</a:t>
            </a:r>
            <a:endParaRPr lang="fr-FR" sz="3300" b="1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1186950"/>
            <a:ext cx="9144000" cy="19782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500" tIns="37250" rIns="74500" bIns="37250" rtlCol="0" anchor="ctr"/>
          <a:lstStyle/>
          <a:p>
            <a:pPr algn="ctr" defTabSz="739156"/>
            <a:endParaRPr lang="fr-FR" sz="150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3758723"/>
            <a:ext cx="9144000" cy="41868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500" tIns="37250" rIns="74500" bIns="37250" rtlCol="0" anchor="ctr"/>
          <a:lstStyle/>
          <a:p>
            <a:pPr algn="ctr" defTabSz="739156"/>
            <a:endParaRPr lang="fr-FR" sz="15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715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7706" y="65921"/>
            <a:ext cx="8490032" cy="46162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915" tIns="36953" rIns="73915" bIns="36953" rtlCol="0" anchor="ctr"/>
          <a:lstStyle/>
          <a:p>
            <a:pPr algn="ctr" defTabSz="739156"/>
            <a:r>
              <a:rPr lang="fr-FR" sz="2900" b="1" dirty="0" smtClean="0">
                <a:solidFill>
                  <a:prstClr val="white"/>
                </a:solidFill>
              </a:rPr>
              <a:t>Définitions</a:t>
            </a:r>
            <a:endParaRPr lang="fr-FR" sz="2900" b="1" dirty="0">
              <a:solidFill>
                <a:prstClr val="white"/>
              </a:solidFill>
            </a:endParaRPr>
          </a:p>
        </p:txBody>
      </p:sp>
      <p:pic>
        <p:nvPicPr>
          <p:cNvPr id="11" name="Picture 2" descr="Résultat de recherche d'images pour &quot;gelule png&quot;"/>
          <p:cNvPicPr>
            <a:picLocks noChangeAspect="1" noChangeArrowheads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16" y="886388"/>
            <a:ext cx="227400" cy="271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ésultat de recherche d'images pour &quot;gelule png&quot;"/>
          <p:cNvPicPr>
            <a:picLocks noChangeAspect="1" noChangeArrowheads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800" y="3057521"/>
            <a:ext cx="290999" cy="347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F055A-AB94-4531-A640-C0814C06FFD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Titre 1"/>
          <p:cNvSpPr txBox="1">
            <a:spLocks/>
          </p:cNvSpPr>
          <p:nvPr/>
        </p:nvSpPr>
        <p:spPr>
          <a:xfrm>
            <a:off x="305773" y="737047"/>
            <a:ext cx="8501965" cy="362686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74500" tIns="37250" rIns="74500" bIns="3725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2000" dirty="0">
                <a:solidFill>
                  <a:prstClr val="white"/>
                </a:solidFill>
              </a:rPr>
              <a:t>Qu’est-ce que la </a:t>
            </a:r>
            <a:r>
              <a:rPr lang="fr-FR" sz="2000" b="1" dirty="0">
                <a:solidFill>
                  <a:prstClr val="white"/>
                </a:solidFill>
              </a:rPr>
              <a:t>iatrogénie médicamenteuse ?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1280638" y="1144874"/>
            <a:ext cx="6582724" cy="690781"/>
          </a:xfrm>
          <a:prstGeom prst="rect">
            <a:avLst/>
          </a:prstGeom>
          <a:noFill/>
        </p:spPr>
        <p:txBody>
          <a:bodyPr wrap="square" lIns="74500" tIns="37250" rIns="74500" bIns="37250" rtlCol="0">
            <a:spAutoFit/>
          </a:bodyPr>
          <a:lstStyle/>
          <a:p>
            <a:pPr algn="ctr" defTabSz="739156"/>
            <a:r>
              <a:rPr lang="fr-FR" sz="2000" dirty="0">
                <a:solidFill>
                  <a:prstClr val="black"/>
                </a:solidFill>
              </a:rPr>
              <a:t>= L’ensemble des </a:t>
            </a:r>
            <a:r>
              <a:rPr lang="fr-FR" sz="2000" b="1" dirty="0">
                <a:solidFill>
                  <a:prstClr val="black"/>
                </a:solidFill>
              </a:rPr>
              <a:t>évènements indésirables imputables </a:t>
            </a:r>
            <a:r>
              <a:rPr lang="fr-FR" sz="2000" dirty="0">
                <a:solidFill>
                  <a:prstClr val="black"/>
                </a:solidFill>
              </a:rPr>
              <a:t>aux </a:t>
            </a:r>
            <a:r>
              <a:rPr lang="fr-FR" sz="2000" b="1" dirty="0">
                <a:solidFill>
                  <a:prstClr val="black"/>
                </a:solidFill>
              </a:rPr>
              <a:t>médicaments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1256965" y="2373922"/>
            <a:ext cx="2144618" cy="578711"/>
          </a:xfrm>
          <a:prstGeom prst="roundRect">
            <a:avLst/>
          </a:prstGeom>
          <a:solidFill>
            <a:schemeClr val="accent5">
              <a:lumMod val="7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500" tIns="37250" rIns="74500" bIns="37250" rtlCol="0" anchor="ctr"/>
          <a:lstStyle/>
          <a:p>
            <a:pPr algn="ctr" defTabSz="739156"/>
            <a:r>
              <a:rPr lang="fr-FR" sz="1500" b="1" u="sng" dirty="0" smtClean="0">
                <a:solidFill>
                  <a:prstClr val="white"/>
                </a:solidFill>
              </a:rPr>
              <a:t>Inévitables</a:t>
            </a:r>
            <a:endParaRPr lang="fr-FR" sz="1500" b="1" u="sng" dirty="0">
              <a:solidFill>
                <a:prstClr val="white"/>
              </a:solidFill>
            </a:endParaRPr>
          </a:p>
          <a:p>
            <a:pPr algn="ctr" defTabSz="739156"/>
            <a:r>
              <a:rPr lang="fr-FR" sz="1500" b="1" dirty="0">
                <a:solidFill>
                  <a:srgbClr val="FF0000"/>
                </a:solidFill>
              </a:rPr>
              <a:t>Effet indésirable </a:t>
            </a:r>
          </a:p>
        </p:txBody>
      </p:sp>
      <p:sp>
        <p:nvSpPr>
          <p:cNvPr id="20" name="Flèche vers le bas 19"/>
          <p:cNvSpPr/>
          <p:nvPr/>
        </p:nvSpPr>
        <p:spPr>
          <a:xfrm rot="2132121">
            <a:off x="2173678" y="1609395"/>
            <a:ext cx="442005" cy="650498"/>
          </a:xfrm>
          <a:prstGeom prst="downArrow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500" tIns="37250" rIns="74500" bIns="37250" rtlCol="0" anchor="ctr"/>
          <a:lstStyle/>
          <a:p>
            <a:pPr algn="ctr" defTabSz="739156"/>
            <a:endParaRPr lang="fr-FR" sz="1500">
              <a:solidFill>
                <a:prstClr val="white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4350426" y="3103721"/>
            <a:ext cx="4856503" cy="167566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74500" tIns="37250" rIns="74500" bIns="37250" rtlCol="0">
            <a:spAutoFit/>
          </a:bodyPr>
          <a:lstStyle/>
          <a:p>
            <a:pPr marL="232811" indent="-232811" algn="just" defTabSz="739156">
              <a:buFont typeface="Wingdings" panose="05000000000000000000" pitchFamily="2" charset="2"/>
              <a:buChar char="Ø"/>
            </a:pPr>
            <a:r>
              <a:rPr lang="fr-FR" sz="1300" b="1" i="1" dirty="0">
                <a:solidFill>
                  <a:srgbClr val="1F497D"/>
                </a:solidFill>
              </a:rPr>
              <a:t>« Omission </a:t>
            </a:r>
            <a:r>
              <a:rPr lang="fr-FR" sz="1300" i="1" dirty="0">
                <a:solidFill>
                  <a:srgbClr val="1F497D"/>
                </a:solidFill>
              </a:rPr>
              <a:t>ou </a:t>
            </a:r>
            <a:r>
              <a:rPr lang="fr-FR" sz="1300" b="1" i="1" dirty="0">
                <a:solidFill>
                  <a:srgbClr val="1F497D"/>
                </a:solidFill>
              </a:rPr>
              <a:t>réalisation </a:t>
            </a:r>
            <a:r>
              <a:rPr lang="fr-FR" sz="1300" b="1" i="1" u="sng" dirty="0">
                <a:solidFill>
                  <a:srgbClr val="1F497D"/>
                </a:solidFill>
              </a:rPr>
              <a:t>non intentionnelle</a:t>
            </a:r>
            <a:r>
              <a:rPr lang="fr-FR" sz="1300" b="1" i="1" dirty="0">
                <a:solidFill>
                  <a:srgbClr val="1F497D"/>
                </a:solidFill>
              </a:rPr>
              <a:t> d’un acte au cours du processus de soins impliquant un médicament</a:t>
            </a:r>
            <a:r>
              <a:rPr lang="fr-FR" sz="1300" b="1" i="1" dirty="0" smtClean="0">
                <a:solidFill>
                  <a:srgbClr val="1F497D"/>
                </a:solidFill>
              </a:rPr>
              <a:t>, </a:t>
            </a:r>
            <a:r>
              <a:rPr lang="fr-FR" sz="1300" i="1" dirty="0">
                <a:solidFill>
                  <a:srgbClr val="1F497D"/>
                </a:solidFill>
              </a:rPr>
              <a:t>qui peut être </a:t>
            </a:r>
            <a:r>
              <a:rPr lang="fr-FR" sz="1300" b="1" i="1" dirty="0">
                <a:solidFill>
                  <a:srgbClr val="1F497D"/>
                </a:solidFill>
              </a:rPr>
              <a:t>à l’origine d’un risque </a:t>
            </a:r>
            <a:r>
              <a:rPr lang="fr-FR" sz="1300" i="1" dirty="0">
                <a:solidFill>
                  <a:srgbClr val="1F497D"/>
                </a:solidFill>
              </a:rPr>
              <a:t>ou</a:t>
            </a:r>
            <a:r>
              <a:rPr lang="fr-FR" sz="1300" b="1" i="1" dirty="0">
                <a:solidFill>
                  <a:srgbClr val="1F497D"/>
                </a:solidFill>
              </a:rPr>
              <a:t> d’un évènement indésirable pour le patient » </a:t>
            </a:r>
            <a:r>
              <a:rPr lang="fr-FR" sz="1300" dirty="0">
                <a:solidFill>
                  <a:srgbClr val="1F497D"/>
                </a:solidFill>
              </a:rPr>
              <a:t>(ANSM* </a:t>
            </a:r>
            <a:r>
              <a:rPr lang="fr-FR" sz="1300" dirty="0" smtClean="0">
                <a:solidFill>
                  <a:srgbClr val="1F497D"/>
                </a:solidFill>
              </a:rPr>
              <a:t>HAS**)</a:t>
            </a:r>
            <a:endParaRPr lang="fr-FR" sz="1300" dirty="0">
              <a:solidFill>
                <a:srgbClr val="1F497D"/>
              </a:solidFill>
            </a:endParaRPr>
          </a:p>
          <a:p>
            <a:pPr marL="232811" indent="-232811" algn="just" defTabSz="739156">
              <a:buFont typeface="Wingdings" panose="05000000000000000000" pitchFamily="2" charset="2"/>
              <a:buChar char="Ø"/>
            </a:pPr>
            <a:endParaRPr lang="fr-FR" sz="1300" b="1" dirty="0">
              <a:solidFill>
                <a:srgbClr val="1F497D"/>
              </a:solidFill>
            </a:endParaRPr>
          </a:p>
          <a:p>
            <a:pPr marL="232811" indent="-232811" algn="just" defTabSz="739156">
              <a:buFont typeface="Wingdings" panose="05000000000000000000" pitchFamily="2" charset="2"/>
              <a:buChar char="Ø"/>
            </a:pPr>
            <a:r>
              <a:rPr lang="fr-FR" sz="1300" b="1" i="1" dirty="0">
                <a:solidFill>
                  <a:srgbClr val="1F497D"/>
                </a:solidFill>
              </a:rPr>
              <a:t>« Evènement iatrogène médicamenteux </a:t>
            </a:r>
            <a:r>
              <a:rPr lang="fr-FR" sz="1300" b="1" i="1" u="sng" dirty="0">
                <a:solidFill>
                  <a:srgbClr val="1F497D"/>
                </a:solidFill>
              </a:rPr>
              <a:t>évitable</a:t>
            </a:r>
            <a:r>
              <a:rPr lang="fr-FR" sz="1300" b="1" i="1" dirty="0">
                <a:solidFill>
                  <a:srgbClr val="1F497D"/>
                </a:solidFill>
              </a:rPr>
              <a:t> </a:t>
            </a:r>
            <a:r>
              <a:rPr lang="fr-FR" sz="1300" dirty="0">
                <a:solidFill>
                  <a:srgbClr val="1F497D"/>
                </a:solidFill>
              </a:rPr>
              <a:t>:</a:t>
            </a:r>
            <a:r>
              <a:rPr lang="fr-FR" sz="1300" i="1" dirty="0">
                <a:solidFill>
                  <a:srgbClr val="1F497D"/>
                </a:solidFill>
              </a:rPr>
              <a:t> lié à un </a:t>
            </a:r>
            <a:r>
              <a:rPr lang="fr-FR" sz="1300" b="1" i="1" dirty="0">
                <a:solidFill>
                  <a:srgbClr val="1F497D"/>
                </a:solidFill>
              </a:rPr>
              <a:t>dysfonctionnement non intentionnel</a:t>
            </a:r>
            <a:r>
              <a:rPr lang="fr-FR" sz="1300" i="1" dirty="0">
                <a:solidFill>
                  <a:srgbClr val="1F497D"/>
                </a:solidFill>
              </a:rPr>
              <a:t> dans </a:t>
            </a:r>
            <a:r>
              <a:rPr lang="fr-FR" sz="1300" b="1" i="1" dirty="0">
                <a:solidFill>
                  <a:srgbClr val="1F497D"/>
                </a:solidFill>
              </a:rPr>
              <a:t>l’organisation</a:t>
            </a:r>
            <a:r>
              <a:rPr lang="fr-FR" sz="1300" i="1" dirty="0">
                <a:solidFill>
                  <a:srgbClr val="1F497D"/>
                </a:solidFill>
              </a:rPr>
              <a:t>  de la prise en charge médicamenteuse du patient » </a:t>
            </a:r>
            <a:r>
              <a:rPr lang="fr-FR" sz="1300" dirty="0">
                <a:solidFill>
                  <a:srgbClr val="1F497D"/>
                </a:solidFill>
              </a:rPr>
              <a:t>(SFPC</a:t>
            </a:r>
            <a:r>
              <a:rPr lang="fr-FR" sz="1300" dirty="0" smtClean="0">
                <a:solidFill>
                  <a:srgbClr val="1F497D"/>
                </a:solidFill>
              </a:rPr>
              <a:t>***)</a:t>
            </a:r>
            <a:endParaRPr lang="fr-FR" sz="1300" dirty="0">
              <a:solidFill>
                <a:srgbClr val="1F497D"/>
              </a:solidFill>
            </a:endParaRPr>
          </a:p>
        </p:txBody>
      </p:sp>
      <p:sp>
        <p:nvSpPr>
          <p:cNvPr id="19" name="Rectangle à coins arrondis 18"/>
          <p:cNvSpPr/>
          <p:nvPr/>
        </p:nvSpPr>
        <p:spPr>
          <a:xfrm>
            <a:off x="5124506" y="2264889"/>
            <a:ext cx="2549133" cy="796774"/>
          </a:xfrm>
          <a:prstGeom prst="round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74500" tIns="37250" rIns="74500" bIns="37250" rtlCol="0" anchor="ctr"/>
          <a:lstStyle/>
          <a:p>
            <a:pPr algn="ctr" defTabSz="739156"/>
            <a:r>
              <a:rPr lang="fr-FR" sz="1500" b="1" u="sng" dirty="0">
                <a:solidFill>
                  <a:prstClr val="white"/>
                </a:solidFill>
              </a:rPr>
              <a:t>Evitables</a:t>
            </a:r>
          </a:p>
          <a:p>
            <a:pPr algn="ctr" defTabSz="739156"/>
            <a:r>
              <a:rPr lang="fr-FR" sz="1500" b="1" dirty="0">
                <a:solidFill>
                  <a:prstClr val="white"/>
                </a:solidFill>
              </a:rPr>
              <a:t>Erreur médicamenteuse (EM</a:t>
            </a:r>
            <a:r>
              <a:rPr lang="fr-FR" sz="1500" dirty="0">
                <a:solidFill>
                  <a:prstClr val="white"/>
                </a:solidFill>
              </a:rPr>
              <a:t>)</a:t>
            </a:r>
          </a:p>
        </p:txBody>
      </p:sp>
      <p:grpSp>
        <p:nvGrpSpPr>
          <p:cNvPr id="23" name="Groupe 22"/>
          <p:cNvGrpSpPr>
            <a:grpSpLocks noChangeAspect="1"/>
          </p:cNvGrpSpPr>
          <p:nvPr/>
        </p:nvGrpSpPr>
        <p:grpSpPr>
          <a:xfrm>
            <a:off x="207204" y="2505808"/>
            <a:ext cx="923283" cy="2011243"/>
            <a:chOff x="0" y="1949419"/>
            <a:chExt cx="2396100" cy="4373237"/>
          </a:xfrm>
        </p:grpSpPr>
        <p:grpSp>
          <p:nvGrpSpPr>
            <p:cNvPr id="24" name="Groupe 23"/>
            <p:cNvGrpSpPr/>
            <p:nvPr/>
          </p:nvGrpSpPr>
          <p:grpSpPr>
            <a:xfrm>
              <a:off x="0" y="1949419"/>
              <a:ext cx="2315580" cy="4373237"/>
              <a:chOff x="0" y="1949419"/>
              <a:chExt cx="2315580" cy="4373237"/>
            </a:xfrm>
          </p:grpSpPr>
          <p:pic>
            <p:nvPicPr>
              <p:cNvPr id="26" name="Picture 4" descr="Résultat de recherche d'images pour &quot;pharmacist  png&quot;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8274"/>
              <a:stretch/>
            </p:blipFill>
            <p:spPr bwMode="auto">
              <a:xfrm flipH="1">
                <a:off x="0" y="1949419"/>
                <a:ext cx="2135560" cy="436068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7" name="Rectangle 26"/>
              <p:cNvSpPr/>
              <p:nvPr/>
            </p:nvSpPr>
            <p:spPr>
              <a:xfrm rot="1056033">
                <a:off x="1836116" y="3754612"/>
                <a:ext cx="360040" cy="72008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739156"/>
                <a:endParaRPr lang="fr-FR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1955540" y="5602576"/>
                <a:ext cx="360040" cy="72008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739156"/>
                <a:endParaRPr lang="fr-FR" sz="15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5" name="Rectangle 24"/>
            <p:cNvSpPr/>
            <p:nvPr/>
          </p:nvSpPr>
          <p:spPr>
            <a:xfrm rot="20087518">
              <a:off x="2036060" y="2388300"/>
              <a:ext cx="360040" cy="7200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39156"/>
              <a:endParaRPr lang="fr-FR" sz="1500" dirty="0">
                <a:solidFill>
                  <a:prstClr val="white"/>
                </a:solidFill>
              </a:endParaRPr>
            </a:p>
          </p:txBody>
        </p:sp>
      </p:grpSp>
      <p:sp>
        <p:nvSpPr>
          <p:cNvPr id="29" name="ZoneTexte 28"/>
          <p:cNvSpPr txBox="1"/>
          <p:nvPr/>
        </p:nvSpPr>
        <p:spPr>
          <a:xfrm>
            <a:off x="107504" y="4560441"/>
            <a:ext cx="4242922" cy="583059"/>
          </a:xfrm>
          <a:prstGeom prst="rect">
            <a:avLst/>
          </a:prstGeom>
          <a:noFill/>
        </p:spPr>
        <p:txBody>
          <a:bodyPr wrap="none" lIns="74500" tIns="37250" rIns="74500" bIns="37250" rtlCol="0">
            <a:spAutoFit/>
          </a:bodyPr>
          <a:lstStyle/>
          <a:p>
            <a:pPr defTabSz="739156"/>
            <a:r>
              <a:rPr lang="fr-FR" sz="1100" i="1" dirty="0" smtClean="0">
                <a:solidFill>
                  <a:prstClr val="white">
                    <a:lumMod val="50000"/>
                  </a:prstClr>
                </a:solidFill>
              </a:rPr>
              <a:t>* Agence </a:t>
            </a:r>
            <a:r>
              <a:rPr lang="fr-FR" sz="1100" i="1" dirty="0">
                <a:solidFill>
                  <a:prstClr val="white">
                    <a:lumMod val="50000"/>
                  </a:prstClr>
                </a:solidFill>
              </a:rPr>
              <a:t>Nationale de Sécurité du Médicament et des produits de </a:t>
            </a:r>
            <a:r>
              <a:rPr lang="fr-FR" sz="1100" i="1" dirty="0" smtClean="0">
                <a:solidFill>
                  <a:prstClr val="white">
                    <a:lumMod val="50000"/>
                  </a:prstClr>
                </a:solidFill>
              </a:rPr>
              <a:t>santé</a:t>
            </a:r>
          </a:p>
          <a:p>
            <a:pPr defTabSz="739156"/>
            <a:r>
              <a:rPr lang="fr-FR" sz="1100" i="1" dirty="0" smtClean="0">
                <a:solidFill>
                  <a:prstClr val="white">
                    <a:lumMod val="50000"/>
                  </a:prstClr>
                </a:solidFill>
              </a:rPr>
              <a:t>** Haute Autorité de Santé</a:t>
            </a:r>
            <a:endParaRPr lang="fr-FR" sz="1100" i="1" dirty="0">
              <a:solidFill>
                <a:prstClr val="white">
                  <a:lumMod val="50000"/>
                </a:prstClr>
              </a:solidFill>
            </a:endParaRPr>
          </a:p>
          <a:p>
            <a:pPr defTabSz="739156"/>
            <a:r>
              <a:rPr lang="fr-FR" sz="1100" i="1" dirty="0" smtClean="0">
                <a:solidFill>
                  <a:prstClr val="white">
                    <a:lumMod val="50000"/>
                  </a:prstClr>
                </a:solidFill>
              </a:rPr>
              <a:t>*** Société </a:t>
            </a:r>
            <a:r>
              <a:rPr lang="fr-FR" sz="1100" i="1" dirty="0">
                <a:solidFill>
                  <a:prstClr val="white">
                    <a:lumMod val="50000"/>
                  </a:prstClr>
                </a:solidFill>
              </a:rPr>
              <a:t>Française de Pharmacie </a:t>
            </a:r>
            <a:r>
              <a:rPr lang="fr-FR" sz="1100" i="1" dirty="0" smtClean="0">
                <a:solidFill>
                  <a:prstClr val="white">
                    <a:lumMod val="50000"/>
                  </a:prstClr>
                </a:solidFill>
              </a:rPr>
              <a:t>Clinique</a:t>
            </a:r>
          </a:p>
        </p:txBody>
      </p:sp>
      <p:sp>
        <p:nvSpPr>
          <p:cNvPr id="31" name="Flèche vers le bas 30"/>
          <p:cNvSpPr/>
          <p:nvPr/>
        </p:nvSpPr>
        <p:spPr>
          <a:xfrm rot="19467879" flipH="1">
            <a:off x="6162354" y="1609395"/>
            <a:ext cx="442005" cy="650498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74500" tIns="37250" rIns="74500" bIns="37250" rtlCol="0" anchor="ctr"/>
          <a:lstStyle/>
          <a:p>
            <a:pPr algn="ctr" defTabSz="739156"/>
            <a:endParaRPr lang="fr-FR" sz="1500" b="1" u="sng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864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7706" y="65921"/>
            <a:ext cx="8490032" cy="46162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915" tIns="36953" rIns="73915" bIns="36953" rtlCol="0" anchor="ctr"/>
          <a:lstStyle/>
          <a:p>
            <a:pPr algn="ctr" defTabSz="739156"/>
            <a:r>
              <a:rPr lang="fr-FR" sz="2900" b="1" dirty="0" smtClean="0">
                <a:solidFill>
                  <a:prstClr val="white"/>
                </a:solidFill>
              </a:rPr>
              <a:t>Définitions</a:t>
            </a:r>
            <a:endParaRPr lang="fr-FR" sz="2900" b="1" dirty="0">
              <a:solidFill>
                <a:prstClr val="white"/>
              </a:solidFill>
            </a:endParaRPr>
          </a:p>
        </p:txBody>
      </p:sp>
      <p:pic>
        <p:nvPicPr>
          <p:cNvPr id="11" name="Picture 2" descr="Résultat de recherche d'images pour &quot;gelule png&quot;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16" y="886388"/>
            <a:ext cx="227400" cy="271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ésultat de recherche d'images pour &quot;gelule png&quot;"/>
          <p:cNvPicPr>
            <a:picLocks noChangeAspect="1" noChangeArrowheads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800" y="3057521"/>
            <a:ext cx="290999" cy="347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F055A-AB94-4531-A640-C0814C06FFD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Titre 1"/>
          <p:cNvSpPr txBox="1">
            <a:spLocks/>
          </p:cNvSpPr>
          <p:nvPr/>
        </p:nvSpPr>
        <p:spPr>
          <a:xfrm>
            <a:off x="305773" y="737047"/>
            <a:ext cx="8501965" cy="362686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74500" tIns="37250" rIns="74500" bIns="3725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2000" b="1" dirty="0">
                <a:solidFill>
                  <a:prstClr val="white"/>
                </a:solidFill>
              </a:rPr>
              <a:t>Plusieurs catégories</a:t>
            </a:r>
            <a:endParaRPr lang="fr-FR" sz="2000" dirty="0">
              <a:solidFill>
                <a:prstClr val="white"/>
              </a:solidFill>
            </a:endParaRPr>
          </a:p>
        </p:txBody>
      </p:sp>
      <p:sp>
        <p:nvSpPr>
          <p:cNvPr id="17" name="Rectangle à coins arrondis 16"/>
          <p:cNvSpPr/>
          <p:nvPr/>
        </p:nvSpPr>
        <p:spPr>
          <a:xfrm>
            <a:off x="3074016" y="2198663"/>
            <a:ext cx="2549133" cy="486799"/>
          </a:xfrm>
          <a:prstGeom prst="roundRect">
            <a:avLst/>
          </a:prstGeom>
          <a:solidFill>
            <a:schemeClr val="accent6">
              <a:lumMod val="7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500" tIns="37250" rIns="74500" bIns="37250" rtlCol="0" anchor="ctr"/>
          <a:lstStyle/>
          <a:p>
            <a:pPr algn="ctr" defTabSz="739156"/>
            <a:r>
              <a:rPr lang="fr-FR" sz="1500" b="1" dirty="0">
                <a:solidFill>
                  <a:prstClr val="white"/>
                </a:solidFill>
              </a:rPr>
              <a:t>Erreur médicamenteuse (EM</a:t>
            </a:r>
            <a:r>
              <a:rPr lang="fr-FR" sz="1500" dirty="0">
                <a:solidFill>
                  <a:prstClr val="white"/>
                </a:solidFill>
              </a:rPr>
              <a:t>)</a:t>
            </a:r>
          </a:p>
        </p:txBody>
      </p:sp>
      <p:sp>
        <p:nvSpPr>
          <p:cNvPr id="18" name="Ellipse 17"/>
          <p:cNvSpPr/>
          <p:nvPr/>
        </p:nvSpPr>
        <p:spPr>
          <a:xfrm>
            <a:off x="3495745" y="1275606"/>
            <a:ext cx="1705677" cy="490464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500" tIns="37250" rIns="74500" bIns="37250" rtlCol="0" anchor="ctr"/>
          <a:lstStyle/>
          <a:p>
            <a:pPr algn="ctr" defTabSz="739156"/>
            <a:r>
              <a:rPr lang="fr-FR" sz="1500" b="1" dirty="0">
                <a:solidFill>
                  <a:srgbClr val="1F497D"/>
                </a:solidFill>
              </a:rPr>
              <a:t>Avérée</a:t>
            </a:r>
          </a:p>
        </p:txBody>
      </p:sp>
      <p:sp>
        <p:nvSpPr>
          <p:cNvPr id="19" name="Ellipse 18"/>
          <p:cNvSpPr/>
          <p:nvPr/>
        </p:nvSpPr>
        <p:spPr>
          <a:xfrm>
            <a:off x="5732262" y="2355749"/>
            <a:ext cx="2512145" cy="103683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500" tIns="37250" rIns="74500" bIns="37250" rtlCol="0" anchor="ctr"/>
          <a:lstStyle/>
          <a:p>
            <a:pPr algn="ctr" defTabSz="739156"/>
            <a:r>
              <a:rPr lang="fr-FR" sz="1500" b="1" dirty="0">
                <a:solidFill>
                  <a:srgbClr val="1F497D"/>
                </a:solidFill>
              </a:rPr>
              <a:t>Latente </a:t>
            </a:r>
            <a:br>
              <a:rPr lang="fr-FR" sz="1500" b="1" dirty="0">
                <a:solidFill>
                  <a:srgbClr val="1F497D"/>
                </a:solidFill>
              </a:rPr>
            </a:br>
            <a:r>
              <a:rPr lang="fr-FR" sz="1500" b="1" dirty="0">
                <a:solidFill>
                  <a:srgbClr val="1F497D"/>
                </a:solidFill>
              </a:rPr>
              <a:t>(risque d’erreur</a:t>
            </a:r>
            <a:r>
              <a:rPr lang="fr-FR" sz="1500" b="1" dirty="0" smtClean="0">
                <a:solidFill>
                  <a:srgbClr val="1F497D"/>
                </a:solidFill>
              </a:rPr>
              <a:t>)</a:t>
            </a:r>
          </a:p>
        </p:txBody>
      </p:sp>
      <p:sp>
        <p:nvSpPr>
          <p:cNvPr id="20" name="Ellipse 19"/>
          <p:cNvSpPr/>
          <p:nvPr/>
        </p:nvSpPr>
        <p:spPr>
          <a:xfrm>
            <a:off x="1206391" y="2628932"/>
            <a:ext cx="1705677" cy="490464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500" tIns="37250" rIns="74500" bIns="37250" rtlCol="0" anchor="ctr"/>
          <a:lstStyle/>
          <a:p>
            <a:pPr algn="ctr" defTabSz="739156"/>
            <a:r>
              <a:rPr lang="fr-FR" sz="1500" b="1" dirty="0">
                <a:solidFill>
                  <a:srgbClr val="1F497D"/>
                </a:solidFill>
              </a:rPr>
              <a:t>Potentielle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5069255" y="1232317"/>
            <a:ext cx="2099522" cy="475337"/>
          </a:xfrm>
          <a:prstGeom prst="rect">
            <a:avLst/>
          </a:prstGeom>
          <a:noFill/>
        </p:spPr>
        <p:txBody>
          <a:bodyPr wrap="square" lIns="74500" tIns="37250" rIns="74500" bIns="37250" rtlCol="0">
            <a:spAutoFit/>
          </a:bodyPr>
          <a:lstStyle/>
          <a:p>
            <a:pPr algn="ctr" defTabSz="739156"/>
            <a:r>
              <a:rPr lang="fr-FR" sz="1300" i="1" dirty="0">
                <a:solidFill>
                  <a:prstClr val="black"/>
                </a:solidFill>
              </a:rPr>
              <a:t>Le médicament a déjà été administré au patient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1051555" y="3145732"/>
            <a:ext cx="2015345" cy="675392"/>
          </a:xfrm>
          <a:prstGeom prst="rect">
            <a:avLst/>
          </a:prstGeom>
          <a:noFill/>
        </p:spPr>
        <p:txBody>
          <a:bodyPr wrap="square" lIns="74500" tIns="37250" rIns="74500" bIns="37250" rtlCol="0">
            <a:spAutoFit/>
          </a:bodyPr>
          <a:lstStyle/>
          <a:p>
            <a:pPr algn="ctr" defTabSz="739156"/>
            <a:r>
              <a:rPr lang="fr-FR" sz="1300" i="1" dirty="0">
                <a:solidFill>
                  <a:prstClr val="black"/>
                </a:solidFill>
              </a:rPr>
              <a:t>Détectée avant administration du médicament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5980889" y="3413491"/>
            <a:ext cx="1657517" cy="875447"/>
          </a:xfrm>
          <a:prstGeom prst="rect">
            <a:avLst/>
          </a:prstGeom>
          <a:noFill/>
        </p:spPr>
        <p:txBody>
          <a:bodyPr wrap="square" lIns="74500" tIns="37250" rIns="74500" bIns="37250" rtlCol="0">
            <a:spAutoFit/>
          </a:bodyPr>
          <a:lstStyle/>
          <a:p>
            <a:pPr algn="ctr" defTabSz="739156"/>
            <a:r>
              <a:rPr lang="fr-FR" sz="1300" i="1" dirty="0">
                <a:solidFill>
                  <a:prstClr val="black"/>
                </a:solidFill>
              </a:rPr>
              <a:t>Observation témoignant d’un risque potentiel pour le patient</a:t>
            </a:r>
          </a:p>
        </p:txBody>
      </p:sp>
      <p:sp>
        <p:nvSpPr>
          <p:cNvPr id="24" name="Rectangle à coins arrondis 23"/>
          <p:cNvSpPr/>
          <p:nvPr/>
        </p:nvSpPr>
        <p:spPr>
          <a:xfrm>
            <a:off x="2912067" y="3839615"/>
            <a:ext cx="2873030" cy="408486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500" tIns="37250" rIns="74500" bIns="37250" rtlCol="0" anchor="ctr"/>
          <a:lstStyle/>
          <a:p>
            <a:pPr algn="ctr" defTabSz="739156"/>
            <a:r>
              <a:rPr lang="fr-FR" sz="1500" b="1" dirty="0">
                <a:solidFill>
                  <a:prstClr val="white"/>
                </a:solidFill>
              </a:rPr>
              <a:t>Faute : </a:t>
            </a:r>
            <a:r>
              <a:rPr lang="fr-FR" sz="1500" dirty="0">
                <a:solidFill>
                  <a:prstClr val="white"/>
                </a:solidFill>
              </a:rPr>
              <a:t>manquement à un devoir</a:t>
            </a:r>
          </a:p>
        </p:txBody>
      </p:sp>
      <p:pic>
        <p:nvPicPr>
          <p:cNvPr id="25" name="Picture 2" descr="Image associée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250" y="3219822"/>
            <a:ext cx="600666" cy="553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49284" y="4515966"/>
            <a:ext cx="87431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i="1" dirty="0">
                <a:solidFill>
                  <a:srgbClr val="1F497D"/>
                </a:solidFill>
              </a:rPr>
              <a:t>Evènement porteur de </a:t>
            </a:r>
            <a:r>
              <a:rPr lang="fr-FR" sz="1200" b="1" i="1" dirty="0" smtClean="0">
                <a:solidFill>
                  <a:srgbClr val="1F497D"/>
                </a:solidFill>
              </a:rPr>
              <a:t>risque : </a:t>
            </a:r>
            <a:r>
              <a:rPr lang="fr-FR" sz="1200" i="1" dirty="0" smtClean="0">
                <a:solidFill>
                  <a:srgbClr val="1F497D"/>
                </a:solidFill>
              </a:rPr>
              <a:t>lorsque l’Evènement Indésirables Associé aux Soins (EIAS) n’a </a:t>
            </a:r>
            <a:r>
              <a:rPr lang="fr-FR" sz="1200" i="1" dirty="0">
                <a:solidFill>
                  <a:srgbClr val="1F497D"/>
                </a:solidFill>
              </a:rPr>
              <a:t>pas eu de conséquence ou lorsque les conséquences ont pu être évitées ou limitées (EIAS dit </a:t>
            </a:r>
            <a:r>
              <a:rPr lang="fr-FR" sz="1200" i="1" dirty="0" smtClean="0">
                <a:solidFill>
                  <a:srgbClr val="1F497D"/>
                </a:solidFill>
              </a:rPr>
              <a:t>« récupéré » </a:t>
            </a:r>
            <a:r>
              <a:rPr lang="fr-FR" sz="1200" i="1" dirty="0">
                <a:solidFill>
                  <a:srgbClr val="1F497D"/>
                </a:solidFill>
              </a:rPr>
              <a:t>ou </a:t>
            </a:r>
            <a:r>
              <a:rPr lang="fr-FR" sz="1200" i="1" dirty="0" smtClean="0">
                <a:solidFill>
                  <a:srgbClr val="1F497D"/>
                </a:solidFill>
              </a:rPr>
              <a:t>« échappée belle », « presqu’accident », « presqu’évènement ») </a:t>
            </a:r>
            <a:r>
              <a:rPr lang="fr-FR" sz="1200" i="1" dirty="0">
                <a:solidFill>
                  <a:srgbClr val="1F497D"/>
                </a:solidFill>
              </a:rPr>
              <a:t>: </a:t>
            </a:r>
            <a:r>
              <a:rPr lang="fr-FR" sz="1200" i="1" dirty="0" smtClean="0">
                <a:solidFill>
                  <a:srgbClr val="1F497D"/>
                </a:solidFill>
              </a:rPr>
              <a:t>  </a:t>
            </a:r>
          </a:p>
          <a:p>
            <a:r>
              <a:rPr lang="fr-FR" sz="1200" i="1" dirty="0" smtClean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► </a:t>
            </a:r>
            <a:r>
              <a:rPr lang="fr-FR" sz="1200" b="1" i="1" dirty="0" smtClean="0">
                <a:solidFill>
                  <a:srgbClr val="1F497D"/>
                </a:solidFill>
              </a:rPr>
              <a:t>ces </a:t>
            </a:r>
            <a:r>
              <a:rPr lang="fr-FR" sz="1200" b="1" i="1" dirty="0">
                <a:solidFill>
                  <a:srgbClr val="1F497D"/>
                </a:solidFill>
              </a:rPr>
              <a:t>précurseurs d’EIGS sont très fréquents mais souvent négligés du fait de leur faible gravité</a:t>
            </a:r>
            <a:r>
              <a:rPr lang="fr-FR" sz="1200" b="1" i="1" dirty="0" smtClean="0">
                <a:solidFill>
                  <a:srgbClr val="1F497D"/>
                </a:solidFill>
              </a:rPr>
              <a:t>. </a:t>
            </a:r>
            <a:endParaRPr lang="fr-FR" sz="1200" b="1" i="1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893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7706" y="65921"/>
            <a:ext cx="8490032" cy="46162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915" tIns="36953" rIns="73915" bIns="36953" rtlCol="0" anchor="ctr"/>
          <a:lstStyle/>
          <a:p>
            <a:pPr algn="ctr" defTabSz="739156"/>
            <a:r>
              <a:rPr lang="fr-FR" sz="2900" b="1" dirty="0" smtClean="0">
                <a:solidFill>
                  <a:prstClr val="white"/>
                </a:solidFill>
              </a:rPr>
              <a:t>Définitions</a:t>
            </a:r>
            <a:endParaRPr lang="fr-FR" sz="2900" b="1" dirty="0">
              <a:solidFill>
                <a:prstClr val="white"/>
              </a:solidFill>
            </a:endParaRPr>
          </a:p>
        </p:txBody>
      </p:sp>
      <p:pic>
        <p:nvPicPr>
          <p:cNvPr id="11" name="Picture 2" descr="Résultat de recherche d'images pour &quot;gelule png&quot;"/>
          <p:cNvPicPr>
            <a:picLocks noChangeAspect="1" noChangeArrowheads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16" y="886388"/>
            <a:ext cx="227400" cy="271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ésultat de recherche d'images pour &quot;gelule png&quot;"/>
          <p:cNvPicPr>
            <a:picLocks noChangeAspect="1" noChangeArrowheads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800" y="3057521"/>
            <a:ext cx="290999" cy="347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F055A-AB94-4531-A640-C0814C06FFD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Titre 1"/>
          <p:cNvSpPr txBox="1">
            <a:spLocks/>
          </p:cNvSpPr>
          <p:nvPr/>
        </p:nvSpPr>
        <p:spPr>
          <a:xfrm>
            <a:off x="305773" y="737047"/>
            <a:ext cx="8501965" cy="362686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74500" tIns="37250" rIns="74500" bIns="3725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2000" b="1" dirty="0">
                <a:solidFill>
                  <a:prstClr val="white"/>
                </a:solidFill>
              </a:rPr>
              <a:t>Plusieurs catégories : exemple</a:t>
            </a:r>
            <a:endParaRPr lang="fr-FR" sz="2000" dirty="0">
              <a:solidFill>
                <a:prstClr val="white"/>
              </a:solidFill>
            </a:endParaRPr>
          </a:p>
        </p:txBody>
      </p:sp>
      <p:sp>
        <p:nvSpPr>
          <p:cNvPr id="17" name="Rectangle à coins arrondis 16"/>
          <p:cNvSpPr/>
          <p:nvPr/>
        </p:nvSpPr>
        <p:spPr>
          <a:xfrm>
            <a:off x="2693482" y="2929626"/>
            <a:ext cx="3646537" cy="48679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500" tIns="37250" rIns="74500" bIns="37250" rtlCol="0" anchor="ctr"/>
          <a:lstStyle/>
          <a:p>
            <a:pPr algn="ctr" defTabSz="739156"/>
            <a:r>
              <a:rPr lang="fr-FR" sz="2000" b="1" dirty="0">
                <a:solidFill>
                  <a:prstClr val="white"/>
                </a:solidFill>
              </a:rPr>
              <a:t>Erreur médicamenteuse </a:t>
            </a:r>
            <a:endParaRPr lang="fr-FR" sz="2000" dirty="0">
              <a:solidFill>
                <a:prstClr val="white"/>
              </a:solidFill>
            </a:endParaRPr>
          </a:p>
        </p:txBody>
      </p:sp>
      <p:sp>
        <p:nvSpPr>
          <p:cNvPr id="18" name="Ellipse 17"/>
          <p:cNvSpPr/>
          <p:nvPr/>
        </p:nvSpPr>
        <p:spPr>
          <a:xfrm>
            <a:off x="3719162" y="1309237"/>
            <a:ext cx="1705677" cy="490464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500" tIns="37250" rIns="74500" bIns="37250" rtlCol="0" anchor="ctr"/>
          <a:lstStyle/>
          <a:p>
            <a:pPr algn="ctr" defTabSz="739156"/>
            <a:r>
              <a:rPr lang="fr-FR" sz="1500" b="1" dirty="0">
                <a:solidFill>
                  <a:srgbClr val="1F497D"/>
                </a:solidFill>
              </a:rPr>
              <a:t>Avérée</a:t>
            </a:r>
          </a:p>
        </p:txBody>
      </p:sp>
      <p:sp>
        <p:nvSpPr>
          <p:cNvPr id="19" name="Ellipse 18"/>
          <p:cNvSpPr/>
          <p:nvPr/>
        </p:nvSpPr>
        <p:spPr>
          <a:xfrm>
            <a:off x="6695091" y="2415115"/>
            <a:ext cx="2013103" cy="103683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500" tIns="37250" rIns="74500" bIns="37250" rtlCol="0" anchor="ctr"/>
          <a:lstStyle/>
          <a:p>
            <a:pPr algn="ctr" defTabSz="739156"/>
            <a:r>
              <a:rPr lang="fr-FR" sz="1500" b="1" dirty="0">
                <a:solidFill>
                  <a:srgbClr val="1F497D"/>
                </a:solidFill>
              </a:rPr>
              <a:t>Latente </a:t>
            </a:r>
            <a:br>
              <a:rPr lang="fr-FR" sz="1500" b="1" dirty="0">
                <a:solidFill>
                  <a:srgbClr val="1F497D"/>
                </a:solidFill>
              </a:rPr>
            </a:br>
            <a:r>
              <a:rPr lang="fr-FR" sz="1500" b="1" dirty="0">
                <a:solidFill>
                  <a:srgbClr val="1F497D"/>
                </a:solidFill>
              </a:rPr>
              <a:t>(risque d’erreur)</a:t>
            </a:r>
          </a:p>
        </p:txBody>
      </p:sp>
      <p:sp>
        <p:nvSpPr>
          <p:cNvPr id="20" name="Ellipse 19"/>
          <p:cNvSpPr/>
          <p:nvPr/>
        </p:nvSpPr>
        <p:spPr>
          <a:xfrm>
            <a:off x="336262" y="2872600"/>
            <a:ext cx="2013101" cy="490464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500" tIns="37250" rIns="74500" bIns="37250" rtlCol="0" anchor="ctr"/>
          <a:lstStyle/>
          <a:p>
            <a:pPr algn="ctr" defTabSz="739156"/>
            <a:r>
              <a:rPr lang="fr-FR" sz="1500" b="1" dirty="0">
                <a:solidFill>
                  <a:srgbClr val="1F497D"/>
                </a:solidFill>
              </a:rPr>
              <a:t>Potentielle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C6D40B1D-4328-46FF-A5F2-84D730951511}"/>
              </a:ext>
            </a:extLst>
          </p:cNvPr>
          <p:cNvSpPr txBox="1"/>
          <p:nvPr/>
        </p:nvSpPr>
        <p:spPr>
          <a:xfrm>
            <a:off x="282353" y="3503653"/>
            <a:ext cx="2045108" cy="1075501"/>
          </a:xfrm>
          <a:prstGeom prst="rect">
            <a:avLst/>
          </a:prstGeom>
          <a:noFill/>
        </p:spPr>
        <p:txBody>
          <a:bodyPr wrap="square" lIns="74500" tIns="37250" rIns="74500" bIns="37250" rtlCol="0">
            <a:spAutoFit/>
          </a:bodyPr>
          <a:lstStyle/>
          <a:p>
            <a:pPr algn="ctr" defTabSz="739156"/>
            <a:r>
              <a:rPr lang="fr-FR" sz="1300" b="1" dirty="0">
                <a:solidFill>
                  <a:prstClr val="black"/>
                </a:solidFill>
              </a:rPr>
              <a:t>Délivrance</a:t>
            </a:r>
            <a:r>
              <a:rPr lang="fr-FR" sz="1300" dirty="0">
                <a:solidFill>
                  <a:prstClr val="black"/>
                </a:solidFill>
              </a:rPr>
              <a:t> par le pharmacien de Previscan® au lieu de </a:t>
            </a:r>
            <a:r>
              <a:rPr lang="fr-FR" sz="1300" dirty="0" err="1">
                <a:solidFill>
                  <a:prstClr val="black"/>
                </a:solidFill>
              </a:rPr>
              <a:t>Preservision</a:t>
            </a:r>
            <a:r>
              <a:rPr lang="fr-FR" sz="1300" dirty="0">
                <a:solidFill>
                  <a:prstClr val="black"/>
                </a:solidFill>
              </a:rPr>
              <a:t>®, </a:t>
            </a:r>
            <a:r>
              <a:rPr lang="fr-FR" sz="1300" b="1" dirty="0">
                <a:solidFill>
                  <a:prstClr val="black"/>
                </a:solidFill>
              </a:rPr>
              <a:t>interceptée</a:t>
            </a:r>
            <a:r>
              <a:rPr lang="fr-FR" sz="1300" dirty="0">
                <a:solidFill>
                  <a:prstClr val="black"/>
                </a:solidFill>
              </a:rPr>
              <a:t> par l’IDE ou par le patient </a:t>
            </a:r>
            <a:r>
              <a:rPr lang="fr-FR" sz="1300" b="1" dirty="0">
                <a:solidFill>
                  <a:prstClr val="black"/>
                </a:solidFill>
              </a:rPr>
              <a:t>avant la prise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235F024-D399-49C9-9309-3277DFD2BBA1}"/>
              </a:ext>
            </a:extLst>
          </p:cNvPr>
          <p:cNvSpPr txBox="1"/>
          <p:nvPr/>
        </p:nvSpPr>
        <p:spPr>
          <a:xfrm>
            <a:off x="6695091" y="3503653"/>
            <a:ext cx="2013103" cy="1075501"/>
          </a:xfrm>
          <a:prstGeom prst="rect">
            <a:avLst/>
          </a:prstGeom>
          <a:noFill/>
        </p:spPr>
        <p:txBody>
          <a:bodyPr wrap="square" lIns="74500" tIns="37250" rIns="74500" bIns="37250" rtlCol="0">
            <a:spAutoFit/>
          </a:bodyPr>
          <a:lstStyle/>
          <a:p>
            <a:pPr algn="ctr" defTabSz="739156"/>
            <a:r>
              <a:rPr lang="fr-FR" sz="1300" b="1" dirty="0">
                <a:solidFill>
                  <a:prstClr val="black"/>
                </a:solidFill>
              </a:rPr>
              <a:t> Observation du risque </a:t>
            </a:r>
            <a:r>
              <a:rPr lang="fr-FR" sz="1300" dirty="0">
                <a:solidFill>
                  <a:prstClr val="black"/>
                </a:solidFill>
              </a:rPr>
              <a:t>de confusion entre Previscan® et </a:t>
            </a:r>
            <a:r>
              <a:rPr lang="fr-FR" sz="1300" dirty="0" err="1">
                <a:solidFill>
                  <a:prstClr val="black"/>
                </a:solidFill>
              </a:rPr>
              <a:t>Preservision</a:t>
            </a:r>
            <a:r>
              <a:rPr lang="fr-FR" sz="1300" dirty="0">
                <a:solidFill>
                  <a:prstClr val="black"/>
                </a:solidFill>
              </a:rPr>
              <a:t>®, mais pas d’administration, pas de patient identifié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8F7722EF-15CD-49AE-B3A2-BD17C5181956}"/>
              </a:ext>
            </a:extLst>
          </p:cNvPr>
          <p:cNvSpPr txBox="1"/>
          <p:nvPr/>
        </p:nvSpPr>
        <p:spPr>
          <a:xfrm>
            <a:off x="2693481" y="3363064"/>
            <a:ext cx="3646537" cy="1306334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txBody>
          <a:bodyPr wrap="square" lIns="74500" tIns="37250" rIns="74500" bIns="37250" rtlCol="0">
            <a:spAutoFit/>
          </a:bodyPr>
          <a:lstStyle/>
          <a:p>
            <a:pPr algn="ctr" defTabSz="739156"/>
            <a:r>
              <a:rPr lang="fr-FR" sz="1600" b="1" dirty="0">
                <a:solidFill>
                  <a:prstClr val="black"/>
                </a:solidFill>
              </a:rPr>
              <a:t>Exemple :</a:t>
            </a:r>
            <a:r>
              <a:rPr lang="fr-FR" sz="1600" dirty="0">
                <a:solidFill>
                  <a:prstClr val="black"/>
                </a:solidFill>
              </a:rPr>
              <a:t> </a:t>
            </a:r>
            <a:r>
              <a:rPr lang="fr-FR" sz="1600" b="1" dirty="0">
                <a:solidFill>
                  <a:srgbClr val="F79646">
                    <a:lumMod val="75000"/>
                  </a:srgbClr>
                </a:solidFill>
              </a:rPr>
              <a:t>confusion entre Previscan® </a:t>
            </a:r>
            <a:r>
              <a:rPr lang="fr-FR" sz="1600" dirty="0">
                <a:solidFill>
                  <a:prstClr val="black"/>
                </a:solidFill>
              </a:rPr>
              <a:t>(anticoagulant) </a:t>
            </a:r>
            <a:r>
              <a:rPr lang="fr-FR" sz="1600" b="1" dirty="0">
                <a:solidFill>
                  <a:srgbClr val="F79646">
                    <a:lumMod val="75000"/>
                  </a:srgbClr>
                </a:solidFill>
              </a:rPr>
              <a:t>et </a:t>
            </a:r>
            <a:r>
              <a:rPr lang="fr-FR" sz="1600" b="1" dirty="0" err="1">
                <a:solidFill>
                  <a:srgbClr val="F79646">
                    <a:lumMod val="75000"/>
                  </a:srgbClr>
                </a:solidFill>
              </a:rPr>
              <a:t>Preservision</a:t>
            </a:r>
            <a:r>
              <a:rPr lang="fr-FR" sz="1600" b="1" dirty="0">
                <a:solidFill>
                  <a:srgbClr val="F79646">
                    <a:lumMod val="75000"/>
                  </a:srgbClr>
                </a:solidFill>
              </a:rPr>
              <a:t>® </a:t>
            </a:r>
            <a:r>
              <a:rPr lang="fr-FR" sz="1600" dirty="0">
                <a:solidFill>
                  <a:prstClr val="black"/>
                </a:solidFill>
              </a:rPr>
              <a:t>(complément alimentaire à visée oculaire)</a:t>
            </a:r>
          </a:p>
          <a:p>
            <a:pPr algn="ctr" defTabSz="739156"/>
            <a:r>
              <a:rPr lang="fr-FR" sz="1600" dirty="0">
                <a:solidFill>
                  <a:prstClr val="black"/>
                </a:solidFill>
                <a:sym typeface="Wingdings" panose="05000000000000000000" pitchFamily="2" charset="2"/>
              </a:rPr>
              <a:t> </a:t>
            </a:r>
            <a:r>
              <a:rPr lang="fr-FR" sz="1600" b="1" dirty="0">
                <a:solidFill>
                  <a:srgbClr val="C00000"/>
                </a:solidFill>
              </a:rPr>
              <a:t>Risque</a:t>
            </a:r>
            <a:r>
              <a:rPr lang="fr-FR" sz="1600" dirty="0">
                <a:solidFill>
                  <a:prstClr val="black"/>
                </a:solidFill>
              </a:rPr>
              <a:t> : manifestation </a:t>
            </a:r>
            <a:r>
              <a:rPr lang="fr-FR" sz="1600" b="1" dirty="0">
                <a:solidFill>
                  <a:srgbClr val="C00000"/>
                </a:solidFill>
              </a:rPr>
              <a:t>hémorragique </a:t>
            </a:r>
            <a:r>
              <a:rPr lang="fr-FR" sz="1600" dirty="0">
                <a:solidFill>
                  <a:prstClr val="black"/>
                </a:solidFill>
              </a:rPr>
              <a:t>grave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0AF7AE9C-C49F-4EDA-9A3F-C40AF825FC7C}"/>
              </a:ext>
            </a:extLst>
          </p:cNvPr>
          <p:cNvSpPr txBox="1"/>
          <p:nvPr/>
        </p:nvSpPr>
        <p:spPr>
          <a:xfrm>
            <a:off x="2942107" y="1821750"/>
            <a:ext cx="3259784" cy="875447"/>
          </a:xfrm>
          <a:prstGeom prst="rect">
            <a:avLst/>
          </a:prstGeom>
          <a:noFill/>
        </p:spPr>
        <p:txBody>
          <a:bodyPr wrap="square" lIns="74500" tIns="37250" rIns="74500" bIns="37250" rtlCol="0">
            <a:spAutoFit/>
          </a:bodyPr>
          <a:lstStyle/>
          <a:p>
            <a:pPr algn="ctr" defTabSz="739156"/>
            <a:r>
              <a:rPr lang="fr-FR" sz="1300" b="1" dirty="0">
                <a:solidFill>
                  <a:prstClr val="black"/>
                </a:solidFill>
              </a:rPr>
              <a:t>Délivrance</a:t>
            </a:r>
            <a:r>
              <a:rPr lang="fr-FR" sz="1300" dirty="0">
                <a:solidFill>
                  <a:prstClr val="black"/>
                </a:solidFill>
              </a:rPr>
              <a:t> par le pharmacien de Previscan® au lieu de </a:t>
            </a:r>
            <a:r>
              <a:rPr lang="fr-FR" sz="1300" dirty="0" err="1">
                <a:solidFill>
                  <a:prstClr val="black"/>
                </a:solidFill>
              </a:rPr>
              <a:t>Preservision</a:t>
            </a:r>
            <a:r>
              <a:rPr lang="fr-FR" sz="1300" dirty="0">
                <a:solidFill>
                  <a:prstClr val="black"/>
                </a:solidFill>
              </a:rPr>
              <a:t>® </a:t>
            </a:r>
          </a:p>
          <a:p>
            <a:pPr algn="ctr" defTabSz="739156"/>
            <a:r>
              <a:rPr lang="fr-FR" sz="1300" dirty="0">
                <a:solidFill>
                  <a:prstClr val="black"/>
                </a:solidFill>
                <a:sym typeface="Wingdings" panose="05000000000000000000" pitchFamily="2" charset="2"/>
              </a:rPr>
              <a:t> Previscan® </a:t>
            </a:r>
            <a:r>
              <a:rPr lang="fr-FR" sz="1300" b="1" dirty="0">
                <a:solidFill>
                  <a:prstClr val="black"/>
                </a:solidFill>
                <a:sym typeface="Wingdings" panose="05000000000000000000" pitchFamily="2" charset="2"/>
              </a:rPr>
              <a:t>pris par le patient </a:t>
            </a:r>
            <a:r>
              <a:rPr lang="fr-FR" sz="1300" dirty="0">
                <a:solidFill>
                  <a:prstClr val="black"/>
                </a:solidFill>
                <a:sym typeface="Wingdings" panose="05000000000000000000" pitchFamily="2" charset="2"/>
              </a:rPr>
              <a:t>(avec ou sans conséquence pour le patient)</a:t>
            </a:r>
            <a:endParaRPr lang="fr-FR" sz="13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86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7706" y="65921"/>
            <a:ext cx="8490032" cy="46162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915" tIns="36953" rIns="73915" bIns="36953" rtlCol="0" anchor="ctr"/>
          <a:lstStyle/>
          <a:p>
            <a:pPr algn="ctr" defTabSz="739156"/>
            <a:r>
              <a:rPr lang="fr-FR" sz="2900" b="1" dirty="0" smtClean="0">
                <a:solidFill>
                  <a:prstClr val="white"/>
                </a:solidFill>
              </a:rPr>
              <a:t>Quelques données</a:t>
            </a:r>
            <a:endParaRPr lang="fr-FR" sz="2900" b="1" dirty="0">
              <a:solidFill>
                <a:prstClr val="white"/>
              </a:solidFill>
            </a:endParaRPr>
          </a:p>
        </p:txBody>
      </p:sp>
      <p:pic>
        <p:nvPicPr>
          <p:cNvPr id="11" name="Picture 2" descr="Résultat de recherche d'images pour &quot;gelule png&quot;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16" y="886388"/>
            <a:ext cx="227400" cy="271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ésultat de recherche d'images pour &quot;gelule png&quot;"/>
          <p:cNvPicPr>
            <a:picLocks noChangeAspect="1" noChangeArrowheads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800" y="3057521"/>
            <a:ext cx="290999" cy="347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F055A-AB94-4531-A640-C0814C06FFD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538708" y="771550"/>
            <a:ext cx="4177308" cy="413540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noFill/>
          </a:ln>
        </p:spPr>
        <p:txBody>
          <a:bodyPr wrap="square" lIns="74500" tIns="37250" rIns="74500" bIns="37250" rtlCol="0">
            <a:spAutoFit/>
          </a:bodyPr>
          <a:lstStyle/>
          <a:p>
            <a:pPr marL="1294" lvl="1" algn="ctr" defTabSz="739156"/>
            <a:r>
              <a:rPr lang="fr-FR" sz="2600" b="1" dirty="0">
                <a:solidFill>
                  <a:prstClr val="black"/>
                </a:solidFill>
                <a:sym typeface="Wingdings" panose="05000000000000000000" pitchFamily="2" charset="2"/>
              </a:rPr>
              <a:t>Chaque année, en France :</a:t>
            </a:r>
          </a:p>
          <a:p>
            <a:pPr marL="1294" lvl="1" algn="ctr" defTabSz="739156"/>
            <a:endParaRPr lang="fr-FR" sz="2000" b="1" dirty="0">
              <a:solidFill>
                <a:srgbClr val="C0504D">
                  <a:lumMod val="75000"/>
                </a:srgbClr>
              </a:solidFill>
              <a:sym typeface="Wingdings" panose="05000000000000000000" pitchFamily="2" charset="2"/>
            </a:endParaRPr>
          </a:p>
          <a:p>
            <a:pPr marL="1294" lvl="1" algn="ctr" defTabSz="739156"/>
            <a:endParaRPr lang="fr-FR" sz="2000" b="1" dirty="0">
              <a:solidFill>
                <a:srgbClr val="C0504D">
                  <a:lumMod val="75000"/>
                </a:srgbClr>
              </a:solidFill>
              <a:sym typeface="Wingdings" panose="05000000000000000000" pitchFamily="2" charset="2"/>
            </a:endParaRPr>
          </a:p>
          <a:p>
            <a:pPr marL="1294" lvl="1" algn="ctr" defTabSz="739156"/>
            <a:endParaRPr lang="fr-FR" sz="2000" b="1" dirty="0">
              <a:solidFill>
                <a:srgbClr val="C0504D">
                  <a:lumMod val="75000"/>
                </a:srgbClr>
              </a:solidFill>
              <a:sym typeface="Wingdings" panose="05000000000000000000" pitchFamily="2" charset="2"/>
            </a:endParaRPr>
          </a:p>
          <a:p>
            <a:pPr marL="1294" lvl="1" algn="ctr" defTabSz="739156"/>
            <a:r>
              <a:rPr lang="fr-FR" sz="2300" b="1" dirty="0" smtClean="0">
                <a:solidFill>
                  <a:srgbClr val="C0504D">
                    <a:lumMod val="75000"/>
                  </a:srgbClr>
                </a:solidFill>
                <a:sym typeface="Wingdings" panose="05000000000000000000" pitchFamily="2" charset="2"/>
              </a:rPr>
              <a:t>3000 </a:t>
            </a:r>
            <a:r>
              <a:rPr lang="fr-FR" sz="2000" b="1" dirty="0" smtClean="0">
                <a:solidFill>
                  <a:srgbClr val="C0504D">
                    <a:lumMod val="75000"/>
                  </a:srgbClr>
                </a:solidFill>
                <a:sym typeface="Wingdings" panose="05000000000000000000" pitchFamily="2" charset="2"/>
              </a:rPr>
              <a:t>décès </a:t>
            </a:r>
            <a:r>
              <a:rPr lang="fr-FR" sz="2300" b="1" dirty="0" smtClean="0">
                <a:sym typeface="Wingdings" panose="05000000000000000000" pitchFamily="2" charset="2"/>
              </a:rPr>
              <a:t>sur la route…</a:t>
            </a:r>
          </a:p>
          <a:p>
            <a:pPr marL="1294" lvl="1" algn="ctr" defTabSz="739156"/>
            <a:endParaRPr lang="fr-FR" sz="2300" b="1" dirty="0" smtClean="0">
              <a:solidFill>
                <a:srgbClr val="C0504D">
                  <a:lumMod val="75000"/>
                </a:srgbClr>
              </a:solidFill>
              <a:sym typeface="Wingdings" panose="05000000000000000000" pitchFamily="2" charset="2"/>
            </a:endParaRPr>
          </a:p>
          <a:p>
            <a:pPr marL="1294" lvl="1" algn="ctr" defTabSz="739156"/>
            <a:endParaRPr lang="fr-FR" sz="2300" b="1" dirty="0">
              <a:solidFill>
                <a:srgbClr val="C0504D">
                  <a:lumMod val="75000"/>
                </a:srgbClr>
              </a:solidFill>
              <a:sym typeface="Wingdings" panose="05000000000000000000" pitchFamily="2" charset="2"/>
            </a:endParaRPr>
          </a:p>
          <a:p>
            <a:pPr marL="1294" lvl="1" algn="ctr" defTabSz="739156"/>
            <a:r>
              <a:rPr lang="fr-FR" sz="2300" b="1" dirty="0" smtClean="0">
                <a:solidFill>
                  <a:srgbClr val="C0504D">
                    <a:lumMod val="75000"/>
                  </a:srgbClr>
                </a:solidFill>
                <a:sym typeface="Wingdings" panose="05000000000000000000" pitchFamily="2" charset="2"/>
              </a:rPr>
              <a:t>10 </a:t>
            </a:r>
            <a:r>
              <a:rPr lang="fr-FR" sz="2300" b="1" dirty="0">
                <a:solidFill>
                  <a:srgbClr val="C0504D">
                    <a:lumMod val="75000"/>
                  </a:srgbClr>
                </a:solidFill>
                <a:sym typeface="Wingdings" panose="05000000000000000000" pitchFamily="2" charset="2"/>
              </a:rPr>
              <a:t>000  </a:t>
            </a:r>
            <a:r>
              <a:rPr lang="fr-FR" sz="2000" b="1" dirty="0">
                <a:solidFill>
                  <a:srgbClr val="C0504D">
                    <a:lumMod val="75000"/>
                  </a:srgbClr>
                </a:solidFill>
                <a:sym typeface="Wingdings" panose="05000000000000000000" pitchFamily="2" charset="2"/>
              </a:rPr>
              <a:t>décès</a:t>
            </a:r>
            <a:r>
              <a:rPr lang="fr-FR" sz="2000" dirty="0">
                <a:solidFill>
                  <a:srgbClr val="C0504D">
                    <a:lumMod val="75000"/>
                  </a:srgbClr>
                </a:solidFill>
                <a:sym typeface="Wingdings" panose="05000000000000000000" pitchFamily="2" charset="2"/>
              </a:rPr>
              <a:t> et </a:t>
            </a:r>
            <a:r>
              <a:rPr lang="fr-FR" sz="2300" b="1" dirty="0">
                <a:solidFill>
                  <a:srgbClr val="C0504D">
                    <a:lumMod val="75000"/>
                  </a:srgbClr>
                </a:solidFill>
                <a:sym typeface="Wingdings" panose="05000000000000000000" pitchFamily="2" charset="2"/>
              </a:rPr>
              <a:t>&gt; 130 000 </a:t>
            </a:r>
            <a:r>
              <a:rPr lang="fr-FR" sz="2000" b="1" dirty="0" smtClean="0">
                <a:solidFill>
                  <a:srgbClr val="C0504D">
                    <a:lumMod val="75000"/>
                  </a:srgbClr>
                </a:solidFill>
                <a:sym typeface="Wingdings" panose="05000000000000000000" pitchFamily="2" charset="2"/>
              </a:rPr>
              <a:t>hospitalisations</a:t>
            </a:r>
            <a:endParaRPr lang="fr-FR" sz="2000" dirty="0">
              <a:solidFill>
                <a:srgbClr val="C0504D">
                  <a:lumMod val="75000"/>
                </a:srgbClr>
              </a:solidFill>
              <a:sym typeface="Wingdings" panose="05000000000000000000" pitchFamily="2" charset="2"/>
            </a:endParaRPr>
          </a:p>
          <a:p>
            <a:pPr marL="1294" lvl="1" algn="ctr" defTabSz="739156"/>
            <a:r>
              <a:rPr lang="fr-FR" sz="2000" b="1" dirty="0">
                <a:solidFill>
                  <a:prstClr val="black"/>
                </a:solidFill>
                <a:sym typeface="Wingdings" panose="05000000000000000000" pitchFamily="2" charset="2"/>
              </a:rPr>
              <a:t>évitables</a:t>
            </a:r>
            <a:r>
              <a:rPr lang="fr-FR" sz="2000" dirty="0">
                <a:solidFill>
                  <a:prstClr val="black"/>
                </a:solidFill>
                <a:sym typeface="Wingdings" panose="05000000000000000000" pitchFamily="2" charset="2"/>
              </a:rPr>
              <a:t> liés au </a:t>
            </a:r>
            <a:r>
              <a:rPr lang="fr-FR" sz="2000" b="1" dirty="0">
                <a:solidFill>
                  <a:prstClr val="black"/>
                </a:solidFill>
                <a:sym typeface="Wingdings" panose="05000000000000000000" pitchFamily="2" charset="2"/>
              </a:rPr>
              <a:t>mésusage</a:t>
            </a:r>
          </a:p>
          <a:p>
            <a:pPr marL="1294" lvl="1" algn="ctr" defTabSz="739156"/>
            <a:r>
              <a:rPr lang="fr-FR" sz="2000" b="1" dirty="0">
                <a:solidFill>
                  <a:prstClr val="black"/>
                </a:solidFill>
                <a:sym typeface="Wingdings" panose="05000000000000000000" pitchFamily="2" charset="2"/>
              </a:rPr>
              <a:t>de médicaments</a:t>
            </a:r>
            <a:endParaRPr lang="fr-FR" sz="2000" dirty="0">
              <a:solidFill>
                <a:prstClr val="black"/>
              </a:solidFill>
              <a:sym typeface="Wingdings" panose="05000000000000000000" pitchFamily="2" charset="2"/>
            </a:endParaRPr>
          </a:p>
        </p:txBody>
      </p:sp>
      <p:pic>
        <p:nvPicPr>
          <p:cNvPr id="20" name="Graphique 19" descr="Médecine">
            <a:extLst>
              <a:ext uri="{FF2B5EF4-FFF2-40B4-BE49-F238E27FC236}">
                <a16:creationId xmlns:a16="http://schemas.microsoft.com/office/drawing/2014/main" id="{D713B86B-29AA-4254-9A8E-ADE184928CB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942404" y="4011910"/>
            <a:ext cx="701604" cy="706930"/>
          </a:xfrm>
          <a:prstGeom prst="rect">
            <a:avLst/>
          </a:prstGeom>
        </p:spPr>
      </p:pic>
      <p:pic>
        <p:nvPicPr>
          <p:cNvPr id="22" name="Graphique 21" descr="Calendrier quotidien">
            <a:extLst>
              <a:ext uri="{FF2B5EF4-FFF2-40B4-BE49-F238E27FC236}">
                <a16:creationId xmlns:a16="http://schemas.microsoft.com/office/drawing/2014/main" id="{00AEAB98-0A93-4087-A064-22DF0B557EC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2276560" y="1302320"/>
            <a:ext cx="701604" cy="837382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0AFC2D57-B257-44D8-9DAD-29DCE0A12777}"/>
              </a:ext>
            </a:extLst>
          </p:cNvPr>
          <p:cNvSpPr txBox="1"/>
          <p:nvPr/>
        </p:nvSpPr>
        <p:spPr>
          <a:xfrm>
            <a:off x="5083504" y="770925"/>
            <a:ext cx="3585504" cy="199013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noFill/>
          </a:ln>
        </p:spPr>
        <p:txBody>
          <a:bodyPr wrap="square" lIns="74500" tIns="37250" rIns="74500" bIns="37250" rtlCol="0">
            <a:spAutoFit/>
          </a:bodyPr>
          <a:lstStyle/>
          <a:p>
            <a:pPr algn="ctr" defTabSz="739156"/>
            <a:endParaRPr lang="fr-FR" sz="2600" b="1" dirty="0">
              <a:solidFill>
                <a:srgbClr val="8064A2">
                  <a:lumMod val="75000"/>
                </a:srgbClr>
              </a:solidFill>
            </a:endParaRPr>
          </a:p>
          <a:p>
            <a:pPr algn="ctr" defTabSz="739156"/>
            <a:endParaRPr lang="fr-FR" sz="2600" b="1" dirty="0">
              <a:solidFill>
                <a:srgbClr val="8064A2">
                  <a:lumMod val="75000"/>
                </a:srgbClr>
              </a:solidFill>
            </a:endParaRPr>
          </a:p>
          <a:p>
            <a:pPr algn="ctr" defTabSz="739156"/>
            <a:r>
              <a:rPr lang="fr-FR" sz="2000" b="1" dirty="0" smtClean="0">
                <a:solidFill>
                  <a:srgbClr val="8064A2">
                    <a:lumMod val="75000"/>
                  </a:srgbClr>
                </a:solidFill>
              </a:rPr>
              <a:t>4 évènements indésirables graves </a:t>
            </a:r>
            <a:r>
              <a:rPr lang="fr-FR" sz="2000" b="1" dirty="0">
                <a:solidFill>
                  <a:srgbClr val="8064A2">
                    <a:lumMod val="75000"/>
                  </a:srgbClr>
                </a:solidFill>
              </a:rPr>
              <a:t>tous les </a:t>
            </a:r>
            <a:r>
              <a:rPr lang="fr-FR" sz="2000" b="1" dirty="0" smtClean="0">
                <a:solidFill>
                  <a:srgbClr val="8064A2">
                    <a:lumMod val="75000"/>
                  </a:srgbClr>
                </a:solidFill>
              </a:rPr>
              <a:t>mois</a:t>
            </a:r>
            <a:endParaRPr lang="fr-FR" sz="2000" b="1" dirty="0">
              <a:solidFill>
                <a:srgbClr val="8064A2">
                  <a:lumMod val="75000"/>
                </a:srgbClr>
              </a:solidFill>
            </a:endParaRPr>
          </a:p>
          <a:p>
            <a:pPr algn="ctr" defTabSz="739156"/>
            <a:r>
              <a:rPr lang="fr-FR" sz="2000" dirty="0">
                <a:solidFill>
                  <a:prstClr val="black"/>
                </a:solidFill>
              </a:rPr>
              <a:t>dans un service de 30 </a:t>
            </a:r>
            <a:r>
              <a:rPr lang="fr-FR" sz="2000" dirty="0" smtClean="0">
                <a:solidFill>
                  <a:prstClr val="black"/>
                </a:solidFill>
              </a:rPr>
              <a:t>lits*</a:t>
            </a:r>
            <a:endParaRPr lang="fr-FR" sz="2000" dirty="0">
              <a:solidFill>
                <a:prstClr val="black"/>
              </a:solidFill>
            </a:endParaRPr>
          </a:p>
        </p:txBody>
      </p:sp>
      <p:pic>
        <p:nvPicPr>
          <p:cNvPr id="6" name="Graphique 5" descr="Sablier">
            <a:extLst>
              <a:ext uri="{FF2B5EF4-FFF2-40B4-BE49-F238E27FC236}">
                <a16:creationId xmlns:a16="http://schemas.microsoft.com/office/drawing/2014/main" id="{7B6F3168-CFA3-4808-92EB-724923595EF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6530043" y="773425"/>
            <a:ext cx="701604" cy="837382"/>
          </a:xfrm>
          <a:prstGeom prst="rect">
            <a:avLst/>
          </a:prstGeom>
        </p:spPr>
      </p:pic>
      <p:pic>
        <p:nvPicPr>
          <p:cNvPr id="2056" name="Picture 8" descr="Avocat accident de la route grenoble - Cabinet Basmadjian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580" y="2355726"/>
            <a:ext cx="2209088" cy="1104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5083504" y="2688189"/>
            <a:ext cx="3952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*</a:t>
            </a:r>
            <a:r>
              <a:rPr lang="fr-FR" dirty="0" smtClean="0"/>
              <a:t> </a:t>
            </a:r>
            <a:r>
              <a:rPr lang="fr-FR" sz="1000" i="1" dirty="0" smtClean="0"/>
              <a:t>Etude ENEIS 2019 : toute cause d’EIG, secteur médecine et chirurgie</a:t>
            </a:r>
            <a:endParaRPr lang="fr-FR" sz="1000" i="1" dirty="0"/>
          </a:p>
        </p:txBody>
      </p:sp>
      <p:sp>
        <p:nvSpPr>
          <p:cNvPr id="7" name="Rectangle à coins arrondis 6"/>
          <p:cNvSpPr/>
          <p:nvPr/>
        </p:nvSpPr>
        <p:spPr>
          <a:xfrm>
            <a:off x="5083504" y="3247741"/>
            <a:ext cx="3585504" cy="144530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</a:ln>
        </p:spPr>
        <p:txBody>
          <a:bodyPr wrap="square" lIns="74500" tIns="37250" rIns="74500" bIns="37250" rtlCol="0">
            <a:spAutoFit/>
          </a:bodyPr>
          <a:lstStyle/>
          <a:p>
            <a:pPr algn="ctr" defTabSz="739156"/>
            <a:r>
              <a:rPr lang="fr-FR" sz="2000" dirty="0">
                <a:solidFill>
                  <a:schemeClr val="accent5">
                    <a:lumMod val="50000"/>
                  </a:schemeClr>
                </a:solidFill>
              </a:rPr>
              <a:t>Incidence des hospitalisations pour </a:t>
            </a: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</a:rPr>
              <a:t>effet indésirable</a:t>
            </a:r>
          </a:p>
          <a:p>
            <a:pPr algn="ctr" defTabSz="739156"/>
            <a:r>
              <a:rPr lang="fr-FR" sz="2000" b="1" dirty="0">
                <a:solidFill>
                  <a:schemeClr val="accent5">
                    <a:lumMod val="50000"/>
                  </a:schemeClr>
                </a:solidFill>
              </a:rPr>
              <a:t>médicamenteux </a:t>
            </a:r>
          </a:p>
          <a:p>
            <a:pPr algn="ctr" defTabSz="739156"/>
            <a:r>
              <a:rPr lang="fr-FR" sz="2000" dirty="0"/>
              <a:t>+ 136% de 2006 à </a:t>
            </a:r>
            <a:r>
              <a:rPr lang="fr-FR" sz="2000" dirty="0" smtClean="0"/>
              <a:t>2018 **</a:t>
            </a:r>
            <a:endParaRPr lang="fr-FR" sz="2000" dirty="0"/>
          </a:p>
        </p:txBody>
      </p:sp>
      <p:sp>
        <p:nvSpPr>
          <p:cNvPr id="15" name="ZoneTexte 14"/>
          <p:cNvSpPr txBox="1"/>
          <p:nvPr/>
        </p:nvSpPr>
        <p:spPr>
          <a:xfrm>
            <a:off x="6444208" y="4605453"/>
            <a:ext cx="2363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** </a:t>
            </a:r>
            <a:r>
              <a:rPr lang="fr-FR" sz="1600" i="1" dirty="0" smtClean="0"/>
              <a:t>Etude IATROSTAT 2018</a:t>
            </a:r>
            <a:endParaRPr lang="fr-FR" sz="1600" i="1" dirty="0"/>
          </a:p>
        </p:txBody>
      </p:sp>
    </p:spTree>
    <p:extLst>
      <p:ext uri="{BB962C8B-B14F-4D97-AF65-F5344CB8AC3E}">
        <p14:creationId xmlns:p14="http://schemas.microsoft.com/office/powerpoint/2010/main" val="3665610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Résultat de recherche d'images pour &quot;gelule png&quot;"/>
          <p:cNvPicPr>
            <a:picLocks noChangeAspect="1" noChangeArrowheads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16" y="886388"/>
            <a:ext cx="227400" cy="271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ésultat de recherche d'images pour &quot;gelule png&quot;"/>
          <p:cNvPicPr>
            <a:picLocks noChangeAspect="1" noChangeArrowheads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800" y="3057521"/>
            <a:ext cx="290999" cy="347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F055A-AB94-4531-A640-C0814C06FFD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58776" y="1290431"/>
            <a:ext cx="2940213" cy="29529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74500" tIns="37250" rIns="74500" bIns="37250" rtlCol="0">
            <a:spAutoFit/>
          </a:bodyPr>
          <a:lstStyle/>
          <a:p>
            <a:pPr algn="ctr" defTabSz="739156"/>
            <a:r>
              <a:rPr lang="fr-FR" sz="2000" b="1" dirty="0">
                <a:solidFill>
                  <a:srgbClr val="1F497D"/>
                </a:solidFill>
              </a:rPr>
              <a:t>33%</a:t>
            </a:r>
            <a:r>
              <a:rPr lang="fr-FR" sz="1600" dirty="0">
                <a:solidFill>
                  <a:prstClr val="black"/>
                </a:solidFill>
              </a:rPr>
              <a:t> sont liés aux </a:t>
            </a:r>
            <a:r>
              <a:rPr lang="fr-FR" sz="1600" dirty="0">
                <a:solidFill>
                  <a:srgbClr val="1F497D"/>
                </a:solidFill>
              </a:rPr>
              <a:t>médicaments</a:t>
            </a:r>
          </a:p>
          <a:p>
            <a:pPr algn="ctr" defTabSz="739156"/>
            <a:r>
              <a:rPr lang="fr-FR" sz="1600" b="1" dirty="0">
                <a:solidFill>
                  <a:srgbClr val="1F497D"/>
                </a:solidFill>
              </a:rPr>
              <a:t>dont</a:t>
            </a:r>
          </a:p>
          <a:p>
            <a:pPr algn="ctr" defTabSz="739156"/>
            <a:endParaRPr lang="fr-FR" sz="1600" dirty="0">
              <a:solidFill>
                <a:prstClr val="black"/>
              </a:solidFill>
            </a:endParaRPr>
          </a:p>
          <a:p>
            <a:pPr algn="ctr" defTabSz="739156"/>
            <a:endParaRPr lang="fr-FR" sz="1600" dirty="0">
              <a:solidFill>
                <a:prstClr val="black"/>
              </a:solidFill>
            </a:endParaRPr>
          </a:p>
          <a:p>
            <a:pPr algn="ctr" defTabSz="739156"/>
            <a:r>
              <a:rPr lang="fr-FR" sz="2000" b="1" dirty="0">
                <a:solidFill>
                  <a:srgbClr val="1F497D"/>
                </a:solidFill>
              </a:rPr>
              <a:t>~</a:t>
            </a:r>
            <a:r>
              <a:rPr lang="fr-FR" sz="2000" b="1" dirty="0" smtClean="0">
                <a:solidFill>
                  <a:srgbClr val="1F497D"/>
                </a:solidFill>
              </a:rPr>
              <a:t>5% </a:t>
            </a:r>
            <a:r>
              <a:rPr lang="fr-FR" sz="1600" dirty="0">
                <a:solidFill>
                  <a:prstClr val="black"/>
                </a:solidFill>
              </a:rPr>
              <a:t>sont </a:t>
            </a:r>
            <a:r>
              <a:rPr lang="fr-FR" sz="1600" dirty="0">
                <a:solidFill>
                  <a:srgbClr val="1F497D"/>
                </a:solidFill>
              </a:rPr>
              <a:t>évitables</a:t>
            </a:r>
          </a:p>
          <a:p>
            <a:pPr algn="ctr" defTabSz="739156"/>
            <a:r>
              <a:rPr lang="fr-FR" sz="1600" i="1" dirty="0">
                <a:solidFill>
                  <a:prstClr val="black"/>
                </a:solidFill>
              </a:rPr>
              <a:t>et</a:t>
            </a:r>
          </a:p>
          <a:p>
            <a:pPr algn="ctr" defTabSz="739156"/>
            <a:r>
              <a:rPr lang="fr-FR" sz="2000" b="1" dirty="0">
                <a:solidFill>
                  <a:srgbClr val="1F497D"/>
                </a:solidFill>
              </a:rPr>
              <a:t>~50% </a:t>
            </a:r>
            <a:r>
              <a:rPr lang="fr-FR" sz="1600" dirty="0">
                <a:solidFill>
                  <a:prstClr val="black"/>
                </a:solidFill>
              </a:rPr>
              <a:t>ont motivé une </a:t>
            </a:r>
            <a:r>
              <a:rPr lang="fr-FR" sz="1600" dirty="0">
                <a:solidFill>
                  <a:srgbClr val="1F497D"/>
                </a:solidFill>
              </a:rPr>
              <a:t>hospitalisation</a:t>
            </a:r>
          </a:p>
          <a:p>
            <a:pPr algn="ctr" defTabSz="739156"/>
            <a:endParaRPr lang="fr-FR" sz="1600" dirty="0">
              <a:solidFill>
                <a:srgbClr val="1F497D"/>
              </a:solidFill>
            </a:endParaRPr>
          </a:p>
          <a:p>
            <a:pPr algn="ctr" defTabSz="739156"/>
            <a:endParaRPr lang="fr-FR" sz="1600" dirty="0">
              <a:solidFill>
                <a:srgbClr val="1F497D"/>
              </a:solidFill>
            </a:endParaRPr>
          </a:p>
          <a:p>
            <a:pPr algn="ctr" defTabSz="739156"/>
            <a:r>
              <a:rPr lang="fr-FR" sz="1500" i="1" dirty="0">
                <a:solidFill>
                  <a:prstClr val="black"/>
                </a:solidFill>
              </a:rPr>
              <a:t>Enquête ENEIS 2009</a:t>
            </a:r>
          </a:p>
        </p:txBody>
      </p:sp>
      <p:sp>
        <p:nvSpPr>
          <p:cNvPr id="17" name="Flèche vers le bas 16"/>
          <p:cNvSpPr/>
          <p:nvPr/>
        </p:nvSpPr>
        <p:spPr>
          <a:xfrm>
            <a:off x="1718381" y="1963546"/>
            <a:ext cx="221002" cy="329714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500" tIns="37250" rIns="74500" bIns="37250" rtlCol="0" anchor="ctr"/>
          <a:lstStyle/>
          <a:p>
            <a:pPr algn="ctr" defTabSz="739156"/>
            <a:endParaRPr lang="fr-FR" sz="1500">
              <a:solidFill>
                <a:prstClr val="white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174967" y="872857"/>
            <a:ext cx="6794067" cy="690781"/>
          </a:xfrm>
          <a:prstGeom prst="rect">
            <a:avLst/>
          </a:prstGeom>
          <a:noFill/>
        </p:spPr>
        <p:txBody>
          <a:bodyPr wrap="square" lIns="74500" tIns="37250" rIns="74500" bIns="37250" rtlCol="0">
            <a:spAutoFit/>
          </a:bodyPr>
          <a:lstStyle/>
          <a:p>
            <a:pPr algn="ctr" defTabSz="739156"/>
            <a:r>
              <a:rPr lang="fr-FR" sz="2000" dirty="0">
                <a:solidFill>
                  <a:prstClr val="black"/>
                </a:solidFill>
              </a:rPr>
              <a:t>Parmi les </a:t>
            </a:r>
            <a:r>
              <a:rPr lang="fr-FR" sz="2000" b="1" dirty="0">
                <a:solidFill>
                  <a:prstClr val="black"/>
                </a:solidFill>
              </a:rPr>
              <a:t>effets indésirables graves associés aux soins </a:t>
            </a:r>
            <a:r>
              <a:rPr lang="fr-FR" sz="2000" dirty="0">
                <a:solidFill>
                  <a:prstClr val="black"/>
                </a:solidFill>
              </a:rPr>
              <a:t>(EIGS) :</a:t>
            </a:r>
          </a:p>
          <a:p>
            <a:pPr algn="ctr" defTabSz="739156"/>
            <a:endParaRPr lang="fr-FR" sz="2000" dirty="0">
              <a:solidFill>
                <a:prstClr val="black"/>
              </a:solidFill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5148064" y="1336388"/>
            <a:ext cx="2940213" cy="235277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lIns="74500" tIns="37250" rIns="74500" bIns="37250" rtlCol="0">
            <a:spAutoFit/>
          </a:bodyPr>
          <a:lstStyle/>
          <a:p>
            <a:pPr algn="ctr" defTabSz="739156"/>
            <a:r>
              <a:rPr lang="fr-FR" sz="1600" i="1" dirty="0">
                <a:solidFill>
                  <a:prstClr val="black"/>
                </a:solidFill>
              </a:rPr>
              <a:t>De 2017 à </a:t>
            </a:r>
            <a:r>
              <a:rPr lang="fr-FR" sz="1600" i="1" dirty="0" smtClean="0">
                <a:solidFill>
                  <a:prstClr val="black"/>
                </a:solidFill>
              </a:rPr>
              <a:t>2021 </a:t>
            </a:r>
            <a:r>
              <a:rPr lang="fr-FR" sz="1600" i="1" dirty="0">
                <a:solidFill>
                  <a:prstClr val="black"/>
                </a:solidFill>
              </a:rPr>
              <a:t>:</a:t>
            </a:r>
          </a:p>
          <a:p>
            <a:pPr algn="ctr" defTabSz="739156"/>
            <a:endParaRPr lang="fr-FR" sz="2000" b="1" dirty="0">
              <a:solidFill>
                <a:srgbClr val="1F497D"/>
              </a:solidFill>
            </a:endParaRPr>
          </a:p>
          <a:p>
            <a:pPr algn="ctr" defTabSz="739156"/>
            <a:r>
              <a:rPr lang="fr-FR" sz="1600" dirty="0">
                <a:solidFill>
                  <a:srgbClr val="C0504D">
                    <a:lumMod val="75000"/>
                  </a:srgbClr>
                </a:solidFill>
              </a:rPr>
              <a:t>Erreurs médicamenteuses </a:t>
            </a:r>
            <a:r>
              <a:rPr lang="fr-FR" sz="1600" dirty="0">
                <a:solidFill>
                  <a:prstClr val="black"/>
                </a:solidFill>
              </a:rPr>
              <a:t>(EM)</a:t>
            </a:r>
            <a:br>
              <a:rPr lang="fr-FR" sz="1600" dirty="0">
                <a:solidFill>
                  <a:prstClr val="black"/>
                </a:solidFill>
              </a:rPr>
            </a:br>
            <a:r>
              <a:rPr lang="fr-FR" sz="1600" dirty="0">
                <a:solidFill>
                  <a:prstClr val="black"/>
                </a:solidFill>
              </a:rPr>
              <a:t>= </a:t>
            </a:r>
            <a:r>
              <a:rPr lang="fr-FR" sz="2000" b="1" dirty="0">
                <a:solidFill>
                  <a:srgbClr val="C0504D">
                    <a:lumMod val="75000"/>
                  </a:srgbClr>
                </a:solidFill>
              </a:rPr>
              <a:t>3</a:t>
            </a:r>
            <a:r>
              <a:rPr lang="fr-FR" sz="2000" b="1" baseline="30000" dirty="0" smtClean="0">
                <a:solidFill>
                  <a:srgbClr val="C0504D">
                    <a:lumMod val="75000"/>
                  </a:srgbClr>
                </a:solidFill>
              </a:rPr>
              <a:t>e</a:t>
            </a:r>
            <a:r>
              <a:rPr lang="fr-FR" sz="1600" dirty="0" smtClean="0">
                <a:solidFill>
                  <a:srgbClr val="C0504D">
                    <a:lumMod val="75000"/>
                  </a:srgbClr>
                </a:solidFill>
              </a:rPr>
              <a:t> </a:t>
            </a:r>
            <a:r>
              <a:rPr lang="fr-FR" sz="1600" dirty="0">
                <a:solidFill>
                  <a:prstClr val="black"/>
                </a:solidFill>
              </a:rPr>
              <a:t>risque le plus fréquent</a:t>
            </a:r>
          </a:p>
          <a:p>
            <a:pPr algn="ctr" defTabSz="739156"/>
            <a:endParaRPr lang="fr-FR" sz="1600" dirty="0">
              <a:solidFill>
                <a:srgbClr val="1F497D"/>
              </a:solidFill>
            </a:endParaRPr>
          </a:p>
          <a:p>
            <a:pPr algn="ctr" defTabSz="739156"/>
            <a:r>
              <a:rPr lang="fr-FR" sz="1500" i="1" dirty="0" smtClean="0">
                <a:solidFill>
                  <a:prstClr val="black"/>
                </a:solidFill>
              </a:rPr>
              <a:t>Retour </a:t>
            </a:r>
            <a:r>
              <a:rPr lang="fr-FR" sz="1500" i="1" dirty="0">
                <a:solidFill>
                  <a:prstClr val="black"/>
                </a:solidFill>
              </a:rPr>
              <a:t>d’expérience sur les EIGS - Rapport annuel d’activité </a:t>
            </a:r>
            <a:r>
              <a:rPr lang="fr-FR" sz="1500" i="1" dirty="0" smtClean="0">
                <a:solidFill>
                  <a:prstClr val="black"/>
                </a:solidFill>
              </a:rPr>
              <a:t>2021 </a:t>
            </a:r>
            <a:r>
              <a:rPr lang="fr-FR" sz="1500" i="1" dirty="0">
                <a:solidFill>
                  <a:prstClr val="black"/>
                </a:solidFill>
              </a:rPr>
              <a:t>- ÉDITION </a:t>
            </a:r>
            <a:r>
              <a:rPr lang="fr-FR" sz="1500" i="1" dirty="0" smtClean="0">
                <a:solidFill>
                  <a:prstClr val="black"/>
                </a:solidFill>
              </a:rPr>
              <a:t>2022</a:t>
            </a:r>
            <a:endParaRPr lang="fr-FR" sz="1500" i="1" dirty="0">
              <a:solidFill>
                <a:prstClr val="black"/>
              </a:solidFill>
            </a:endParaRPr>
          </a:p>
          <a:p>
            <a:pPr algn="ctr" defTabSz="739156"/>
            <a:r>
              <a:rPr lang="fr-FR" sz="1500" i="1" dirty="0">
                <a:solidFill>
                  <a:prstClr val="black"/>
                </a:solidFill>
              </a:rPr>
              <a:t>(</a:t>
            </a:r>
            <a:r>
              <a:rPr lang="fr-FR" sz="1500" i="1" dirty="0">
                <a:solidFill>
                  <a:prstClr val="black"/>
                </a:solidFill>
                <a:hlinkClick r:id="rId5"/>
              </a:rPr>
              <a:t>HAS : Haute Autorité de Santé</a:t>
            </a:r>
            <a:r>
              <a:rPr lang="fr-FR" sz="1500" i="1" dirty="0">
                <a:solidFill>
                  <a:prstClr val="black"/>
                </a:solidFill>
              </a:rPr>
              <a:t>)</a:t>
            </a:r>
          </a:p>
        </p:txBody>
      </p:sp>
      <p:pic>
        <p:nvPicPr>
          <p:cNvPr id="13" name="Graphique 12" descr="Hôpital">
            <a:extLst>
              <a:ext uri="{FF2B5EF4-FFF2-40B4-BE49-F238E27FC236}">
                <a16:creationId xmlns:a16="http://schemas.microsoft.com/office/drawing/2014/main" id="{DC666260-B30F-4BEF-A9F9-460AD531DFF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560956" y="3404835"/>
            <a:ext cx="535852" cy="639552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317706" y="65921"/>
            <a:ext cx="8490032" cy="46162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915" tIns="36953" rIns="73915" bIns="36953" rtlCol="0" anchor="ctr"/>
          <a:lstStyle/>
          <a:p>
            <a:pPr algn="ctr" defTabSz="739156"/>
            <a:r>
              <a:rPr lang="fr-FR" sz="2900" b="1" dirty="0" smtClean="0">
                <a:solidFill>
                  <a:prstClr val="white"/>
                </a:solidFill>
              </a:rPr>
              <a:t>Quelques données</a:t>
            </a:r>
            <a:endParaRPr lang="fr-FR" sz="2900" b="1" dirty="0">
              <a:solidFill>
                <a:prstClr val="white"/>
              </a:solidFill>
            </a:endParaRPr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4890023" y="3795886"/>
            <a:ext cx="3355975" cy="1019175"/>
            <a:chOff x="1823" y="1299"/>
            <a:chExt cx="2114" cy="642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1823" y="1299"/>
              <a:ext cx="2114" cy="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3" y="1299"/>
              <a:ext cx="2118" cy="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50810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Résultat de recherche d'images pour &quot;gelule png&quot;"/>
          <p:cNvPicPr>
            <a:picLocks noChangeAspect="1" noChangeArrowheads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16" y="886388"/>
            <a:ext cx="227400" cy="271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ésultat de recherche d'images pour &quot;gelule png&quot;"/>
          <p:cNvPicPr>
            <a:picLocks noChangeAspect="1" noChangeArrowheads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800" y="3057521"/>
            <a:ext cx="290999" cy="347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F055A-AB94-4531-A640-C0814C06FFD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1300283" y="1159822"/>
            <a:ext cx="3070800" cy="34607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74500" tIns="37250" rIns="74500" bIns="37250" rtlCol="0">
            <a:spAutoFit/>
          </a:bodyPr>
          <a:lstStyle/>
          <a:p>
            <a:pPr algn="ctr" defTabSz="739156"/>
            <a:r>
              <a:rPr lang="fr-FR" sz="1600" b="1" dirty="0">
                <a:solidFill>
                  <a:prstClr val="black"/>
                </a:solidFill>
              </a:rPr>
              <a:t>Quelles conséquences ?</a:t>
            </a:r>
          </a:p>
          <a:p>
            <a:pPr algn="ctr" defTabSz="739156"/>
            <a:endParaRPr lang="fr-FR" sz="1600" dirty="0">
              <a:solidFill>
                <a:prstClr val="black"/>
              </a:solidFill>
            </a:endParaRPr>
          </a:p>
          <a:p>
            <a:pPr algn="ctr" defTabSz="739156"/>
            <a:r>
              <a:rPr lang="fr-FR" sz="1600" i="1" dirty="0">
                <a:solidFill>
                  <a:prstClr val="black"/>
                </a:solidFill>
              </a:rPr>
              <a:t>De 2013 à 2017 :</a:t>
            </a:r>
          </a:p>
          <a:p>
            <a:pPr algn="ctr" defTabSz="739156"/>
            <a:endParaRPr lang="fr-FR" sz="1600" dirty="0">
              <a:solidFill>
                <a:prstClr val="black"/>
              </a:solidFill>
            </a:endParaRPr>
          </a:p>
          <a:p>
            <a:pPr algn="ctr" defTabSz="739156"/>
            <a:r>
              <a:rPr lang="fr-FR" sz="2000" b="1" dirty="0">
                <a:solidFill>
                  <a:srgbClr val="F79646">
                    <a:lumMod val="75000"/>
                  </a:srgbClr>
                </a:solidFill>
              </a:rPr>
              <a:t>12 000 </a:t>
            </a:r>
            <a:r>
              <a:rPr lang="fr-FR" sz="1600" dirty="0">
                <a:solidFill>
                  <a:prstClr val="black"/>
                </a:solidFill>
              </a:rPr>
              <a:t>signalements d’</a:t>
            </a:r>
            <a:r>
              <a:rPr lang="fr-FR" sz="1600" dirty="0">
                <a:solidFill>
                  <a:srgbClr val="F79646">
                    <a:lumMod val="75000"/>
                  </a:srgbClr>
                </a:solidFill>
              </a:rPr>
              <a:t>EM </a:t>
            </a:r>
            <a:r>
              <a:rPr lang="fr-FR" sz="1600" dirty="0">
                <a:solidFill>
                  <a:prstClr val="black"/>
                </a:solidFill>
              </a:rPr>
              <a:t>enregistrés par l’ANSM*</a:t>
            </a:r>
          </a:p>
          <a:p>
            <a:pPr algn="ctr" defTabSz="739156"/>
            <a:r>
              <a:rPr lang="fr-FR" sz="1600" b="1" dirty="0">
                <a:solidFill>
                  <a:srgbClr val="F79646">
                    <a:lumMod val="75000"/>
                  </a:srgbClr>
                </a:solidFill>
              </a:rPr>
              <a:t>dont</a:t>
            </a:r>
          </a:p>
          <a:p>
            <a:pPr algn="ctr" defTabSz="739156"/>
            <a:endParaRPr lang="fr-FR" sz="1600" dirty="0">
              <a:solidFill>
                <a:prstClr val="black"/>
              </a:solidFill>
            </a:endParaRPr>
          </a:p>
          <a:p>
            <a:pPr algn="ctr" defTabSz="739156"/>
            <a:r>
              <a:rPr lang="fr-FR" sz="2000" b="1" dirty="0">
                <a:solidFill>
                  <a:srgbClr val="F79646">
                    <a:lumMod val="75000"/>
                  </a:srgbClr>
                </a:solidFill>
              </a:rPr>
              <a:t>60%</a:t>
            </a:r>
            <a:r>
              <a:rPr lang="fr-FR" sz="1600" dirty="0">
                <a:solidFill>
                  <a:prstClr val="black"/>
                </a:solidFill>
              </a:rPr>
              <a:t> ont entraîné un </a:t>
            </a:r>
            <a:r>
              <a:rPr lang="fr-FR" sz="1600" dirty="0">
                <a:solidFill>
                  <a:srgbClr val="F79646">
                    <a:lumMod val="75000"/>
                  </a:srgbClr>
                </a:solidFill>
              </a:rPr>
              <a:t>effet indésirable</a:t>
            </a:r>
          </a:p>
          <a:p>
            <a:pPr algn="ctr" defTabSz="739156"/>
            <a:r>
              <a:rPr lang="fr-FR" sz="1600" b="1" dirty="0">
                <a:solidFill>
                  <a:srgbClr val="F79646">
                    <a:lumMod val="75000"/>
                  </a:srgbClr>
                </a:solidFill>
              </a:rPr>
              <a:t>dont</a:t>
            </a:r>
          </a:p>
          <a:p>
            <a:pPr algn="ctr" defTabSz="739156"/>
            <a:endParaRPr lang="fr-FR" sz="1600" dirty="0">
              <a:solidFill>
                <a:prstClr val="black"/>
              </a:solidFill>
            </a:endParaRPr>
          </a:p>
          <a:p>
            <a:pPr algn="ctr" defTabSz="739156"/>
            <a:r>
              <a:rPr lang="fr-FR" sz="2000" b="1" dirty="0">
                <a:solidFill>
                  <a:srgbClr val="F79646">
                    <a:lumMod val="75000"/>
                  </a:srgbClr>
                </a:solidFill>
              </a:rPr>
              <a:t>50%</a:t>
            </a:r>
            <a:r>
              <a:rPr lang="fr-FR" sz="1600" dirty="0">
                <a:solidFill>
                  <a:prstClr val="black"/>
                </a:solidFill>
              </a:rPr>
              <a:t> considérés comme </a:t>
            </a:r>
            <a:r>
              <a:rPr lang="fr-FR" sz="1600" dirty="0">
                <a:solidFill>
                  <a:srgbClr val="F79646">
                    <a:lumMod val="75000"/>
                  </a:srgbClr>
                </a:solidFill>
              </a:rPr>
              <a:t>graves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4958755" y="1159823"/>
            <a:ext cx="3069629" cy="344538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74500" tIns="37250" rIns="74500" bIns="37250" rtlCol="0">
            <a:spAutoFit/>
          </a:bodyPr>
          <a:lstStyle/>
          <a:p>
            <a:pPr algn="ctr" defTabSz="739156"/>
            <a:r>
              <a:rPr lang="fr-FR" sz="1600" b="1" dirty="0">
                <a:solidFill>
                  <a:prstClr val="black"/>
                </a:solidFill>
              </a:rPr>
              <a:t>Quels patients ?</a:t>
            </a:r>
          </a:p>
          <a:p>
            <a:pPr algn="ctr" defTabSz="739156"/>
            <a:endParaRPr lang="fr-FR" sz="1600" dirty="0">
              <a:solidFill>
                <a:prstClr val="black"/>
              </a:solidFill>
            </a:endParaRPr>
          </a:p>
          <a:p>
            <a:pPr algn="ctr" defTabSz="739156"/>
            <a:r>
              <a:rPr lang="fr-FR" sz="2000" b="1" dirty="0">
                <a:solidFill>
                  <a:srgbClr val="9BBB59">
                    <a:lumMod val="75000"/>
                  </a:srgbClr>
                </a:solidFill>
              </a:rPr>
              <a:t>66%</a:t>
            </a:r>
            <a:r>
              <a:rPr lang="fr-FR" sz="1600" dirty="0">
                <a:solidFill>
                  <a:prstClr val="black"/>
                </a:solidFill>
              </a:rPr>
              <a:t> des EM concernent les </a:t>
            </a:r>
            <a:r>
              <a:rPr lang="fr-FR" sz="1600" dirty="0">
                <a:solidFill>
                  <a:srgbClr val="9BBB59">
                    <a:lumMod val="75000"/>
                  </a:srgbClr>
                </a:solidFill>
              </a:rPr>
              <a:t>populations sensibles (enfants et populations âgées)</a:t>
            </a:r>
          </a:p>
          <a:p>
            <a:pPr algn="ctr" defTabSz="739156"/>
            <a:endParaRPr lang="fr-FR" sz="1500" dirty="0">
              <a:solidFill>
                <a:prstClr val="black"/>
              </a:solidFill>
            </a:endParaRPr>
          </a:p>
          <a:p>
            <a:pPr algn="ctr" defTabSz="739156"/>
            <a:endParaRPr lang="fr-FR" sz="1600" dirty="0">
              <a:solidFill>
                <a:prstClr val="black"/>
              </a:solidFill>
            </a:endParaRPr>
          </a:p>
          <a:p>
            <a:pPr algn="ctr" defTabSz="739156"/>
            <a:r>
              <a:rPr lang="fr-FR" sz="1600" dirty="0">
                <a:solidFill>
                  <a:prstClr val="black"/>
                </a:solidFill>
              </a:rPr>
              <a:t>En </a:t>
            </a:r>
            <a:r>
              <a:rPr lang="fr-FR" sz="1600" b="1" dirty="0">
                <a:solidFill>
                  <a:srgbClr val="9BBB59">
                    <a:lumMod val="75000"/>
                  </a:srgbClr>
                </a:solidFill>
              </a:rPr>
              <a:t>ville</a:t>
            </a:r>
            <a:r>
              <a:rPr lang="fr-FR" sz="1600" dirty="0">
                <a:solidFill>
                  <a:prstClr val="black"/>
                </a:solidFill>
              </a:rPr>
              <a:t>, chez les </a:t>
            </a:r>
            <a:r>
              <a:rPr lang="fr-FR" sz="1600" b="1" dirty="0">
                <a:solidFill>
                  <a:srgbClr val="9BBB59">
                    <a:lumMod val="75000"/>
                  </a:srgbClr>
                </a:solidFill>
              </a:rPr>
              <a:t>personnes âgées </a:t>
            </a:r>
            <a:r>
              <a:rPr lang="fr-FR" sz="1600" dirty="0">
                <a:solidFill>
                  <a:prstClr val="black"/>
                </a:solidFill>
              </a:rPr>
              <a:t>: </a:t>
            </a:r>
            <a:r>
              <a:rPr lang="fr-FR" sz="2000" b="1" dirty="0">
                <a:solidFill>
                  <a:srgbClr val="9BBB59">
                    <a:lumMod val="75000"/>
                  </a:srgbClr>
                </a:solidFill>
              </a:rPr>
              <a:t>80%</a:t>
            </a:r>
            <a:r>
              <a:rPr lang="fr-FR" sz="1600" dirty="0">
                <a:solidFill>
                  <a:prstClr val="black"/>
                </a:solidFill>
              </a:rPr>
              <a:t> des EM ont entraîné un </a:t>
            </a:r>
            <a:r>
              <a:rPr lang="fr-FR" sz="1600" dirty="0">
                <a:solidFill>
                  <a:srgbClr val="9BBB59">
                    <a:lumMod val="75000"/>
                  </a:srgbClr>
                </a:solidFill>
              </a:rPr>
              <a:t>effet indésirables</a:t>
            </a:r>
          </a:p>
          <a:p>
            <a:pPr algn="ctr" defTabSz="739156"/>
            <a:r>
              <a:rPr lang="fr-FR" sz="1600" b="1" dirty="0">
                <a:solidFill>
                  <a:srgbClr val="9BBB59">
                    <a:lumMod val="75000"/>
                  </a:srgbClr>
                </a:solidFill>
              </a:rPr>
              <a:t>dont</a:t>
            </a:r>
          </a:p>
          <a:p>
            <a:pPr algn="ctr" defTabSz="739156"/>
            <a:endParaRPr lang="fr-FR" sz="1600" dirty="0">
              <a:solidFill>
                <a:prstClr val="black"/>
              </a:solidFill>
            </a:endParaRPr>
          </a:p>
          <a:p>
            <a:pPr algn="ctr" defTabSz="739156"/>
            <a:r>
              <a:rPr lang="fr-FR" sz="2000" b="1" dirty="0">
                <a:solidFill>
                  <a:srgbClr val="9BBB59">
                    <a:lumMod val="75000"/>
                  </a:srgbClr>
                </a:solidFill>
              </a:rPr>
              <a:t>50%</a:t>
            </a:r>
            <a:r>
              <a:rPr lang="fr-FR" sz="1600" dirty="0">
                <a:solidFill>
                  <a:prstClr val="black"/>
                </a:solidFill>
              </a:rPr>
              <a:t> considérés comme </a:t>
            </a:r>
            <a:r>
              <a:rPr lang="fr-FR" sz="1600" dirty="0">
                <a:solidFill>
                  <a:srgbClr val="9BBB59">
                    <a:lumMod val="75000"/>
                  </a:srgbClr>
                </a:solidFill>
              </a:rPr>
              <a:t>graves</a:t>
            </a:r>
          </a:p>
        </p:txBody>
      </p:sp>
      <p:sp>
        <p:nvSpPr>
          <p:cNvPr id="18" name="Flèche vers le bas 17"/>
          <p:cNvSpPr/>
          <p:nvPr/>
        </p:nvSpPr>
        <p:spPr>
          <a:xfrm>
            <a:off x="2699792" y="2962116"/>
            <a:ext cx="221002" cy="329714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74500" tIns="37250" rIns="74500" bIns="37250" rtlCol="0" anchor="ctr"/>
          <a:lstStyle/>
          <a:p>
            <a:pPr algn="ctr" defTabSz="739156"/>
            <a:endParaRPr lang="fr-FR" sz="1500">
              <a:solidFill>
                <a:prstClr val="white"/>
              </a:solidFill>
            </a:endParaRPr>
          </a:p>
        </p:txBody>
      </p:sp>
      <p:sp>
        <p:nvSpPr>
          <p:cNvPr id="19" name="Flèche vers le bas 18"/>
          <p:cNvSpPr/>
          <p:nvPr/>
        </p:nvSpPr>
        <p:spPr>
          <a:xfrm>
            <a:off x="2699792" y="4011910"/>
            <a:ext cx="221002" cy="329714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74500" tIns="37250" rIns="74500" bIns="37250" rtlCol="0" anchor="ctr"/>
          <a:lstStyle/>
          <a:p>
            <a:pPr algn="ctr" defTabSz="739156"/>
            <a:endParaRPr lang="fr-FR" sz="1500">
              <a:solidFill>
                <a:prstClr val="white"/>
              </a:solidFill>
            </a:endParaRPr>
          </a:p>
        </p:txBody>
      </p:sp>
      <p:sp>
        <p:nvSpPr>
          <p:cNvPr id="20" name="Flèche vers le bas 19"/>
          <p:cNvSpPr/>
          <p:nvPr/>
        </p:nvSpPr>
        <p:spPr>
          <a:xfrm>
            <a:off x="6367222" y="3970176"/>
            <a:ext cx="221002" cy="329714"/>
          </a:xfrm>
          <a:prstGeom prst="downArrow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74500" tIns="37250" rIns="74500" bIns="37250" rtlCol="0" anchor="ctr"/>
          <a:lstStyle/>
          <a:p>
            <a:pPr algn="ctr" defTabSz="739156"/>
            <a:endParaRPr lang="fr-FR" sz="1500">
              <a:solidFill>
                <a:prstClr val="white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-9315" y="4220322"/>
            <a:ext cx="1310410" cy="752336"/>
          </a:xfrm>
          <a:prstGeom prst="rect">
            <a:avLst/>
          </a:prstGeom>
          <a:noFill/>
        </p:spPr>
        <p:txBody>
          <a:bodyPr wrap="square" lIns="74500" tIns="37250" rIns="74500" bIns="37250" rtlCol="0">
            <a:spAutoFit/>
          </a:bodyPr>
          <a:lstStyle/>
          <a:p>
            <a:pPr marL="0" lvl="3" algn="r" defTabSz="739156"/>
            <a:r>
              <a:rPr lang="fr-FR" sz="1100" i="1" dirty="0">
                <a:solidFill>
                  <a:prstClr val="white">
                    <a:lumMod val="50000"/>
                  </a:prstClr>
                </a:solidFill>
              </a:rPr>
              <a:t>*Agence Nationale de Sécurité du Médicament et des produits de santé</a:t>
            </a:r>
          </a:p>
        </p:txBody>
      </p:sp>
      <p:pic>
        <p:nvPicPr>
          <p:cNvPr id="14" name="Graphique 13" descr="Homme avec canne">
            <a:extLst>
              <a:ext uri="{FF2B5EF4-FFF2-40B4-BE49-F238E27FC236}">
                <a16:creationId xmlns:a16="http://schemas.microsoft.com/office/drawing/2014/main" id="{4FEF36DB-1516-48B0-96F9-90E98C297CF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7090628" y="2315534"/>
            <a:ext cx="479412" cy="572190"/>
          </a:xfrm>
          <a:prstGeom prst="rect">
            <a:avLst/>
          </a:prstGeom>
        </p:spPr>
      </p:pic>
      <p:pic>
        <p:nvPicPr>
          <p:cNvPr id="17" name="Graphique 16" descr="Bébé">
            <a:extLst>
              <a:ext uri="{FF2B5EF4-FFF2-40B4-BE49-F238E27FC236}">
                <a16:creationId xmlns:a16="http://schemas.microsoft.com/office/drawing/2014/main" id="{DE815B44-678F-419C-BC3E-B114739EBE7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7487889" y="2283718"/>
            <a:ext cx="317378" cy="378798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317706" y="65921"/>
            <a:ext cx="8490032" cy="46162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915" tIns="36953" rIns="73915" bIns="36953" rtlCol="0" anchor="ctr"/>
          <a:lstStyle/>
          <a:p>
            <a:pPr algn="ctr" defTabSz="739156"/>
            <a:r>
              <a:rPr lang="fr-FR" sz="2900" b="1" dirty="0" smtClean="0">
                <a:solidFill>
                  <a:prstClr val="white"/>
                </a:solidFill>
              </a:rPr>
              <a:t>Quelques données</a:t>
            </a:r>
            <a:endParaRPr lang="fr-FR" sz="29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95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7706" y="65921"/>
            <a:ext cx="8490032" cy="46162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915" tIns="36953" rIns="73915" bIns="36953" rtlCol="0" anchor="ctr"/>
          <a:lstStyle/>
          <a:p>
            <a:pPr algn="ctr" defTabSz="739156"/>
            <a:r>
              <a:rPr lang="fr-FR" sz="2900" b="1" dirty="0" smtClean="0">
                <a:solidFill>
                  <a:prstClr val="white"/>
                </a:solidFill>
              </a:rPr>
              <a:t>Prise en charge médicamenteuse (PECM)</a:t>
            </a:r>
            <a:endParaRPr lang="fr-FR" sz="2900" b="1" dirty="0">
              <a:solidFill>
                <a:prstClr val="white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6666960" y="4778014"/>
            <a:ext cx="2133600" cy="273844"/>
          </a:xfrm>
        </p:spPr>
        <p:txBody>
          <a:bodyPr/>
          <a:lstStyle/>
          <a:p>
            <a:fld id="{B61F055A-AB94-4531-A640-C0814C06FFD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3CF9E84D-419F-44D6-A522-94A315326FD4}"/>
              </a:ext>
            </a:extLst>
          </p:cNvPr>
          <p:cNvSpPr txBox="1"/>
          <p:nvPr/>
        </p:nvSpPr>
        <p:spPr>
          <a:xfrm>
            <a:off x="2996089" y="3605294"/>
            <a:ext cx="833508" cy="583059"/>
          </a:xfrm>
          <a:prstGeom prst="rect">
            <a:avLst/>
          </a:prstGeom>
          <a:noFill/>
        </p:spPr>
        <p:txBody>
          <a:bodyPr wrap="square" lIns="74500" tIns="37250" rIns="74500" bIns="37250" rtlCol="0">
            <a:spAutoFit/>
          </a:bodyPr>
          <a:lstStyle/>
          <a:p>
            <a:pPr defTabSz="739156"/>
            <a:r>
              <a:rPr lang="fr-FR" sz="1100" i="1" dirty="0">
                <a:solidFill>
                  <a:srgbClr val="1F497D"/>
                </a:solidFill>
              </a:rPr>
              <a:t>IDE</a:t>
            </a:r>
          </a:p>
          <a:p>
            <a:pPr defTabSz="739156"/>
            <a:r>
              <a:rPr lang="fr-FR" sz="1100" i="1" dirty="0">
                <a:solidFill>
                  <a:srgbClr val="1F497D"/>
                </a:solidFill>
              </a:rPr>
              <a:t>Pharmacien</a:t>
            </a:r>
          </a:p>
          <a:p>
            <a:pPr defTabSz="739156"/>
            <a:r>
              <a:rPr lang="fr-FR" sz="1100" i="1" dirty="0">
                <a:solidFill>
                  <a:srgbClr val="1F497D"/>
                </a:solidFill>
              </a:rPr>
              <a:t>Préparateur</a:t>
            </a:r>
          </a:p>
        </p:txBody>
      </p:sp>
      <p:sp>
        <p:nvSpPr>
          <p:cNvPr id="46" name="Espace réservé du numéro de diapositive 2"/>
          <p:cNvSpPr txBox="1">
            <a:spLocks/>
          </p:cNvSpPr>
          <p:nvPr/>
        </p:nvSpPr>
        <p:spPr>
          <a:xfrm>
            <a:off x="3024534" y="4401819"/>
            <a:ext cx="2133600" cy="273844"/>
          </a:xfrm>
          <a:prstGeom prst="rect">
            <a:avLst/>
          </a:prstGeom>
        </p:spPr>
        <p:txBody>
          <a:bodyPr vert="horz" lIns="73915" tIns="36953" rIns="73915" bIns="36953" rtlCol="0" anchor="ctr"/>
          <a:lstStyle>
            <a:defPPr>
              <a:defRPr lang="fr-FR"/>
            </a:defPPr>
            <a:lvl1pPr marL="0" algn="r" defTabSz="907233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3611" algn="l" defTabSz="90723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7233" algn="l" defTabSz="90723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0810" algn="l" defTabSz="90723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14424" algn="l" defTabSz="90723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68023" algn="l" defTabSz="90723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21618" algn="l" defTabSz="90723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75212" algn="l" defTabSz="90723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28826" algn="l" defTabSz="90723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1F055A-AB94-4531-A640-C0814C06FFD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7" name="ZoneTexte 46"/>
          <p:cNvSpPr txBox="1"/>
          <p:nvPr/>
        </p:nvSpPr>
        <p:spPr>
          <a:xfrm>
            <a:off x="317706" y="627534"/>
            <a:ext cx="8490033" cy="69616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74500" tIns="37250" rIns="74500" bIns="37250" rtlCol="0">
            <a:spAutoFit/>
          </a:bodyPr>
          <a:lstStyle/>
          <a:p>
            <a:pPr algn="ctr" defTabSz="739156"/>
            <a:r>
              <a:rPr lang="fr-FR" sz="2000" b="1" dirty="0" smtClean="0">
                <a:solidFill>
                  <a:srgbClr val="F79646">
                    <a:lumMod val="50000"/>
                  </a:srgbClr>
                </a:solidFill>
              </a:rPr>
              <a:t>Un </a:t>
            </a:r>
            <a:r>
              <a:rPr lang="fr-FR" sz="2000" b="1" dirty="0">
                <a:solidFill>
                  <a:srgbClr val="F79646">
                    <a:lumMod val="50000"/>
                  </a:srgbClr>
                </a:solidFill>
              </a:rPr>
              <a:t>macro-processus complexe</a:t>
            </a:r>
            <a:endParaRPr lang="fr-FR" sz="2000" b="1" i="1" dirty="0">
              <a:solidFill>
                <a:srgbClr val="F79646">
                  <a:lumMod val="50000"/>
                </a:srgbClr>
              </a:solidFill>
            </a:endParaRPr>
          </a:p>
          <a:p>
            <a:pPr algn="ctr" defTabSz="739156"/>
            <a:r>
              <a:rPr lang="fr-FR" sz="1600" b="1" dirty="0">
                <a:solidFill>
                  <a:prstClr val="black"/>
                </a:solidFill>
              </a:rPr>
              <a:t>Acteurs multiples </a:t>
            </a:r>
            <a:r>
              <a:rPr lang="fr-FR" sz="1600" dirty="0">
                <a:solidFill>
                  <a:prstClr val="black"/>
                </a:solidFill>
              </a:rPr>
              <a:t>et nombreuses </a:t>
            </a:r>
            <a:r>
              <a:rPr lang="fr-FR" sz="1600" b="1" dirty="0">
                <a:solidFill>
                  <a:prstClr val="black"/>
                </a:solidFill>
              </a:rPr>
              <a:t>interfaces</a:t>
            </a:r>
          </a:p>
        </p:txBody>
      </p:sp>
      <p:pic>
        <p:nvPicPr>
          <p:cNvPr id="49" name="Picture 10" descr="Medical clipboard with stethoscop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70"/>
          <a:stretch/>
        </p:blipFill>
        <p:spPr bwMode="auto">
          <a:xfrm>
            <a:off x="3118755" y="1511976"/>
            <a:ext cx="511581" cy="581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12" descr="Pharmacien montrant des médicaments. Vecteur Premi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8153" y="2600038"/>
            <a:ext cx="646970" cy="772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14" descr="Pharmacien préparant des médicaments. Vecteur Premi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6866" y="4096001"/>
            <a:ext cx="878346" cy="547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16" descr="Infirmière plate avec patient Vecteur gratuit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5" b="10932"/>
          <a:stretch/>
        </p:blipFill>
        <p:spPr bwMode="auto">
          <a:xfrm>
            <a:off x="1144557" y="3696130"/>
            <a:ext cx="1059039" cy="1081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0" descr="Stethoscope. Vector. Flat design.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15" t="12141" r="19712" b="19060"/>
          <a:stretch/>
        </p:blipFill>
        <p:spPr bwMode="auto">
          <a:xfrm flipH="1">
            <a:off x="1428511" y="2275826"/>
            <a:ext cx="438117" cy="579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Titre 1"/>
          <p:cNvSpPr txBox="1">
            <a:spLocks/>
          </p:cNvSpPr>
          <p:nvPr/>
        </p:nvSpPr>
        <p:spPr>
          <a:xfrm>
            <a:off x="2196201" y="1480511"/>
            <a:ext cx="891405" cy="329678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3">
                <a:lumMod val="75000"/>
              </a:schemeClr>
            </a:solidFill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74500" tIns="37250" rIns="74500" bIns="3725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b="1" dirty="0">
                <a:solidFill>
                  <a:srgbClr val="9BBB59">
                    <a:lumMod val="50000"/>
                  </a:srgbClr>
                </a:solidFill>
              </a:rPr>
              <a:t>Prescription</a:t>
            </a:r>
          </a:p>
        </p:txBody>
      </p:sp>
      <p:sp>
        <p:nvSpPr>
          <p:cNvPr id="55" name="Titre 1"/>
          <p:cNvSpPr txBox="1">
            <a:spLocks/>
          </p:cNvSpPr>
          <p:nvPr/>
        </p:nvSpPr>
        <p:spPr>
          <a:xfrm>
            <a:off x="4144702" y="2328582"/>
            <a:ext cx="1013432" cy="329678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3">
                <a:lumMod val="75000"/>
              </a:schemeClr>
            </a:solidFill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74500" tIns="37250" rIns="74500" bIns="3725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b="1" dirty="0">
                <a:solidFill>
                  <a:srgbClr val="9BBB59">
                    <a:lumMod val="50000"/>
                  </a:srgbClr>
                </a:solidFill>
              </a:rPr>
              <a:t>Dispensation</a:t>
            </a:r>
          </a:p>
        </p:txBody>
      </p:sp>
      <p:sp>
        <p:nvSpPr>
          <p:cNvPr id="56" name="Titre 1"/>
          <p:cNvSpPr txBox="1">
            <a:spLocks/>
          </p:cNvSpPr>
          <p:nvPr/>
        </p:nvSpPr>
        <p:spPr>
          <a:xfrm>
            <a:off x="4029095" y="3656987"/>
            <a:ext cx="1406727" cy="40931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3">
                <a:lumMod val="75000"/>
              </a:schemeClr>
            </a:solidFill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74500" tIns="37250" rIns="74500" bIns="3725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100" b="1" dirty="0">
                <a:solidFill>
                  <a:srgbClr val="9BBB59">
                    <a:lumMod val="50000"/>
                  </a:srgbClr>
                </a:solidFill>
              </a:rPr>
              <a:t>Préparation des doses à administrer</a:t>
            </a:r>
          </a:p>
        </p:txBody>
      </p:sp>
      <p:sp>
        <p:nvSpPr>
          <p:cNvPr id="57" name="Titre 1"/>
          <p:cNvSpPr txBox="1">
            <a:spLocks/>
          </p:cNvSpPr>
          <p:nvPr/>
        </p:nvSpPr>
        <p:spPr>
          <a:xfrm>
            <a:off x="354573" y="3459157"/>
            <a:ext cx="1155932" cy="329678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3">
                <a:lumMod val="75000"/>
              </a:schemeClr>
            </a:solidFill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74500" tIns="37250" rIns="74500" bIns="3725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b="1" dirty="0">
                <a:solidFill>
                  <a:srgbClr val="9BBB59">
                    <a:lumMod val="50000"/>
                  </a:srgbClr>
                </a:solidFill>
              </a:rPr>
              <a:t>Administration</a:t>
            </a:r>
          </a:p>
        </p:txBody>
      </p:sp>
      <p:sp>
        <p:nvSpPr>
          <p:cNvPr id="58" name="Titre 1"/>
          <p:cNvSpPr txBox="1">
            <a:spLocks/>
          </p:cNvSpPr>
          <p:nvPr/>
        </p:nvSpPr>
        <p:spPr>
          <a:xfrm>
            <a:off x="354572" y="1936312"/>
            <a:ext cx="1243020" cy="329678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3">
                <a:lumMod val="75000"/>
              </a:schemeClr>
            </a:solidFill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74500" tIns="37250" rIns="74500" bIns="3725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b="1" dirty="0">
                <a:solidFill>
                  <a:srgbClr val="9BBB59">
                    <a:lumMod val="50000"/>
                  </a:srgbClr>
                </a:solidFill>
              </a:rPr>
              <a:t>Suivi/surveillance</a:t>
            </a:r>
          </a:p>
        </p:txBody>
      </p:sp>
      <p:sp>
        <p:nvSpPr>
          <p:cNvPr id="59" name="ZoneTexte 58"/>
          <p:cNvSpPr txBox="1"/>
          <p:nvPr/>
        </p:nvSpPr>
        <p:spPr>
          <a:xfrm>
            <a:off x="2483791" y="1786390"/>
            <a:ext cx="640974" cy="244505"/>
          </a:xfrm>
          <a:prstGeom prst="rect">
            <a:avLst/>
          </a:prstGeom>
          <a:noFill/>
        </p:spPr>
        <p:txBody>
          <a:bodyPr wrap="none" lIns="74500" tIns="37250" rIns="74500" bIns="37250" rtlCol="0">
            <a:spAutoFit/>
          </a:bodyPr>
          <a:lstStyle/>
          <a:p>
            <a:pPr defTabSz="739156"/>
            <a:r>
              <a:rPr lang="fr-FR" sz="1100" i="1" dirty="0">
                <a:solidFill>
                  <a:srgbClr val="1F497D"/>
                </a:solidFill>
              </a:rPr>
              <a:t>Médecin</a:t>
            </a:r>
          </a:p>
        </p:txBody>
      </p:sp>
      <p:sp>
        <p:nvSpPr>
          <p:cNvPr id="60" name="ZoneTexte 59"/>
          <p:cNvSpPr txBox="1"/>
          <p:nvPr/>
        </p:nvSpPr>
        <p:spPr>
          <a:xfrm>
            <a:off x="-36512" y="3986701"/>
            <a:ext cx="1234930" cy="583059"/>
          </a:xfrm>
          <a:prstGeom prst="rect">
            <a:avLst/>
          </a:prstGeom>
          <a:noFill/>
        </p:spPr>
        <p:txBody>
          <a:bodyPr wrap="square" lIns="74500" tIns="37250" rIns="74500" bIns="37250" rtlCol="0">
            <a:spAutoFit/>
          </a:bodyPr>
          <a:lstStyle/>
          <a:p>
            <a:pPr algn="r" defTabSz="739156"/>
            <a:r>
              <a:rPr lang="fr-FR" sz="1100" i="1" dirty="0">
                <a:solidFill>
                  <a:srgbClr val="1F497D"/>
                </a:solidFill>
              </a:rPr>
              <a:t>IDE</a:t>
            </a:r>
          </a:p>
          <a:p>
            <a:pPr algn="r" defTabSz="739156"/>
            <a:r>
              <a:rPr lang="fr-FR" sz="1100" i="1" dirty="0">
                <a:solidFill>
                  <a:srgbClr val="1F497D"/>
                </a:solidFill>
              </a:rPr>
              <a:t>Aide soignant</a:t>
            </a:r>
            <a:br>
              <a:rPr lang="fr-FR" sz="1100" i="1" dirty="0">
                <a:solidFill>
                  <a:srgbClr val="1F497D"/>
                </a:solidFill>
              </a:rPr>
            </a:br>
            <a:r>
              <a:rPr lang="fr-FR" sz="1100" i="1" dirty="0">
                <a:solidFill>
                  <a:srgbClr val="1F497D"/>
                </a:solidFill>
              </a:rPr>
              <a:t>(aide à la prise)</a:t>
            </a:r>
          </a:p>
        </p:txBody>
      </p:sp>
      <p:sp>
        <p:nvSpPr>
          <p:cNvPr id="61" name="ZoneTexte 60"/>
          <p:cNvSpPr txBox="1"/>
          <p:nvPr/>
        </p:nvSpPr>
        <p:spPr>
          <a:xfrm>
            <a:off x="73989" y="2387585"/>
            <a:ext cx="1234930" cy="752336"/>
          </a:xfrm>
          <a:prstGeom prst="rect">
            <a:avLst/>
          </a:prstGeom>
          <a:noFill/>
        </p:spPr>
        <p:txBody>
          <a:bodyPr wrap="square" lIns="74500" tIns="37250" rIns="74500" bIns="37250" rtlCol="0">
            <a:spAutoFit/>
          </a:bodyPr>
          <a:lstStyle/>
          <a:p>
            <a:pPr algn="r" defTabSz="739156"/>
            <a:r>
              <a:rPr lang="fr-FR" sz="1100" i="1" dirty="0">
                <a:solidFill>
                  <a:srgbClr val="1F497D"/>
                </a:solidFill>
              </a:rPr>
              <a:t>Médecin</a:t>
            </a:r>
          </a:p>
          <a:p>
            <a:pPr algn="r" defTabSz="739156"/>
            <a:r>
              <a:rPr lang="fr-FR" sz="1100" i="1" dirty="0">
                <a:solidFill>
                  <a:srgbClr val="1F497D"/>
                </a:solidFill>
              </a:rPr>
              <a:t>IDE</a:t>
            </a:r>
          </a:p>
          <a:p>
            <a:pPr algn="r" defTabSz="739156"/>
            <a:r>
              <a:rPr lang="fr-FR" sz="1100" i="1" dirty="0">
                <a:solidFill>
                  <a:srgbClr val="1F497D"/>
                </a:solidFill>
              </a:rPr>
              <a:t>Aide soignant</a:t>
            </a:r>
            <a:br>
              <a:rPr lang="fr-FR" sz="1100" i="1" dirty="0">
                <a:solidFill>
                  <a:srgbClr val="1F497D"/>
                </a:solidFill>
              </a:rPr>
            </a:br>
            <a:r>
              <a:rPr lang="fr-FR" sz="1100" i="1" dirty="0">
                <a:solidFill>
                  <a:srgbClr val="1F497D"/>
                </a:solidFill>
              </a:rPr>
              <a:t>(aide à la prise)</a:t>
            </a:r>
          </a:p>
        </p:txBody>
      </p:sp>
      <p:pic>
        <p:nvPicPr>
          <p:cNvPr id="62" name="Picture 22" descr="Graphique de la santé médicale Vecteur Premium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257" y="3968769"/>
            <a:ext cx="546133" cy="739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Titre 1"/>
          <p:cNvSpPr txBox="1">
            <a:spLocks/>
          </p:cNvSpPr>
          <p:nvPr/>
        </p:nvSpPr>
        <p:spPr>
          <a:xfrm>
            <a:off x="2977104" y="4234291"/>
            <a:ext cx="937480" cy="40931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3">
                <a:lumMod val="75000"/>
              </a:schemeClr>
            </a:solidFill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74500" tIns="37250" rIns="74500" bIns="3725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b="1" dirty="0">
                <a:solidFill>
                  <a:srgbClr val="9BBB59">
                    <a:lumMod val="50000"/>
                  </a:srgbClr>
                </a:solidFill>
              </a:rPr>
              <a:t>Transport et stockage</a:t>
            </a:r>
          </a:p>
        </p:txBody>
      </p:sp>
      <p:cxnSp>
        <p:nvCxnSpPr>
          <p:cNvPr id="64" name="Connecteur droit avec flèche 63"/>
          <p:cNvCxnSpPr/>
          <p:nvPr/>
        </p:nvCxnSpPr>
        <p:spPr>
          <a:xfrm>
            <a:off x="3718228" y="1744607"/>
            <a:ext cx="342603" cy="455103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65" name="Connecteur droit avec flèche 64"/>
          <p:cNvCxnSpPr/>
          <p:nvPr/>
        </p:nvCxnSpPr>
        <p:spPr>
          <a:xfrm flipH="1" flipV="1">
            <a:off x="1786759" y="3722892"/>
            <a:ext cx="543351" cy="506821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66" name="Connecteur droit avec flèche 65"/>
          <p:cNvCxnSpPr>
            <a:cxnSpLocks/>
          </p:cNvCxnSpPr>
          <p:nvPr/>
        </p:nvCxnSpPr>
        <p:spPr>
          <a:xfrm flipH="1">
            <a:off x="3803329" y="3957250"/>
            <a:ext cx="111255" cy="243792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67" name="Connecteur droit avec flèche 66"/>
          <p:cNvCxnSpPr/>
          <p:nvPr/>
        </p:nvCxnSpPr>
        <p:spPr>
          <a:xfrm>
            <a:off x="4024637" y="2733785"/>
            <a:ext cx="2229" cy="824268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68" name="Connecteur droit avec flèche 67"/>
          <p:cNvCxnSpPr/>
          <p:nvPr/>
        </p:nvCxnSpPr>
        <p:spPr>
          <a:xfrm flipV="1">
            <a:off x="1374837" y="2336366"/>
            <a:ext cx="0" cy="1035844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69" name="ZoneTexte 68"/>
          <p:cNvSpPr txBox="1"/>
          <p:nvPr/>
        </p:nvSpPr>
        <p:spPr>
          <a:xfrm>
            <a:off x="4855623" y="4052644"/>
            <a:ext cx="833508" cy="583059"/>
          </a:xfrm>
          <a:prstGeom prst="rect">
            <a:avLst/>
          </a:prstGeom>
          <a:noFill/>
        </p:spPr>
        <p:txBody>
          <a:bodyPr wrap="square" lIns="74500" tIns="37250" rIns="74500" bIns="37250" rtlCol="0">
            <a:spAutoFit/>
          </a:bodyPr>
          <a:lstStyle/>
          <a:p>
            <a:pPr defTabSz="739156"/>
            <a:r>
              <a:rPr lang="fr-FR" sz="1100" i="1" dirty="0">
                <a:solidFill>
                  <a:srgbClr val="1F497D"/>
                </a:solidFill>
              </a:rPr>
              <a:t>IDE</a:t>
            </a:r>
          </a:p>
          <a:p>
            <a:pPr defTabSz="739156"/>
            <a:r>
              <a:rPr lang="fr-FR" sz="1100" i="1" dirty="0">
                <a:solidFill>
                  <a:srgbClr val="1F497D"/>
                </a:solidFill>
              </a:rPr>
              <a:t>Pharmacien</a:t>
            </a:r>
          </a:p>
          <a:p>
            <a:pPr defTabSz="739156"/>
            <a:r>
              <a:rPr lang="fr-FR" sz="1100" i="1" dirty="0">
                <a:solidFill>
                  <a:srgbClr val="1F497D"/>
                </a:solidFill>
              </a:rPr>
              <a:t>Préparateur</a:t>
            </a:r>
          </a:p>
        </p:txBody>
      </p:sp>
      <p:sp>
        <p:nvSpPr>
          <p:cNvPr id="70" name="ZoneTexte 69"/>
          <p:cNvSpPr txBox="1"/>
          <p:nvPr/>
        </p:nvSpPr>
        <p:spPr>
          <a:xfrm>
            <a:off x="4745122" y="2734891"/>
            <a:ext cx="939260" cy="413782"/>
          </a:xfrm>
          <a:prstGeom prst="rect">
            <a:avLst/>
          </a:prstGeom>
          <a:noFill/>
        </p:spPr>
        <p:txBody>
          <a:bodyPr wrap="square" lIns="74500" tIns="37250" rIns="74500" bIns="37250" rtlCol="0">
            <a:spAutoFit/>
          </a:bodyPr>
          <a:lstStyle/>
          <a:p>
            <a:pPr defTabSz="739156"/>
            <a:r>
              <a:rPr lang="fr-FR" sz="1100" i="1" dirty="0">
                <a:solidFill>
                  <a:srgbClr val="1F497D"/>
                </a:solidFill>
              </a:rPr>
              <a:t>Pharmacien</a:t>
            </a:r>
          </a:p>
          <a:p>
            <a:pPr defTabSz="739156"/>
            <a:r>
              <a:rPr lang="fr-FR" sz="1100" i="1" dirty="0">
                <a:solidFill>
                  <a:srgbClr val="1F497D"/>
                </a:solidFill>
              </a:rPr>
              <a:t>Préparateur</a:t>
            </a:r>
          </a:p>
        </p:txBody>
      </p:sp>
      <p:sp>
        <p:nvSpPr>
          <p:cNvPr id="71" name="Titre 1"/>
          <p:cNvSpPr txBox="1">
            <a:spLocks/>
          </p:cNvSpPr>
          <p:nvPr/>
        </p:nvSpPr>
        <p:spPr>
          <a:xfrm>
            <a:off x="1982593" y="1414928"/>
            <a:ext cx="276253" cy="329678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19050">
            <a:solidFill>
              <a:schemeClr val="accent3">
                <a:lumMod val="75000"/>
              </a:schemeClr>
            </a:solidFill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74500" tIns="37250" rIns="74500" bIns="3725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500" b="1" dirty="0">
                <a:solidFill>
                  <a:prstClr val="white"/>
                </a:solidFill>
              </a:rPr>
              <a:t>1</a:t>
            </a:r>
          </a:p>
        </p:txBody>
      </p:sp>
      <p:sp>
        <p:nvSpPr>
          <p:cNvPr id="72" name="Titre 1"/>
          <p:cNvSpPr txBox="1">
            <a:spLocks/>
          </p:cNvSpPr>
          <p:nvPr/>
        </p:nvSpPr>
        <p:spPr>
          <a:xfrm>
            <a:off x="3916363" y="2272222"/>
            <a:ext cx="276253" cy="329678"/>
          </a:xfrm>
          <a:prstGeom prst="roundRect">
            <a:avLst/>
          </a:prstGeom>
          <a:solidFill>
            <a:schemeClr val="accent3">
              <a:lumMod val="75000"/>
            </a:schemeClr>
          </a:solidFill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74500" tIns="37250" rIns="74500" bIns="3725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500" b="1" dirty="0">
                <a:solidFill>
                  <a:prstClr val="white"/>
                </a:solidFill>
              </a:rPr>
              <a:t>2</a:t>
            </a:r>
          </a:p>
        </p:txBody>
      </p:sp>
      <p:sp>
        <p:nvSpPr>
          <p:cNvPr id="73" name="Titre 1"/>
          <p:cNvSpPr txBox="1">
            <a:spLocks/>
          </p:cNvSpPr>
          <p:nvPr/>
        </p:nvSpPr>
        <p:spPr>
          <a:xfrm>
            <a:off x="3805862" y="3591043"/>
            <a:ext cx="276253" cy="329678"/>
          </a:xfrm>
          <a:prstGeom prst="roundRect">
            <a:avLst/>
          </a:prstGeom>
          <a:solidFill>
            <a:schemeClr val="accent3">
              <a:lumMod val="75000"/>
            </a:schemeClr>
          </a:solidFill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74500" tIns="37250" rIns="74500" bIns="3725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500" b="1" dirty="0">
                <a:solidFill>
                  <a:prstClr val="white"/>
                </a:solidFill>
              </a:rPr>
              <a:t>3</a:t>
            </a:r>
          </a:p>
        </p:txBody>
      </p:sp>
      <p:sp>
        <p:nvSpPr>
          <p:cNvPr id="74" name="Titre 1"/>
          <p:cNvSpPr txBox="1">
            <a:spLocks/>
          </p:cNvSpPr>
          <p:nvPr/>
        </p:nvSpPr>
        <p:spPr>
          <a:xfrm>
            <a:off x="1455254" y="3393214"/>
            <a:ext cx="276253" cy="329678"/>
          </a:xfrm>
          <a:prstGeom prst="roundRect">
            <a:avLst/>
          </a:prstGeom>
          <a:solidFill>
            <a:schemeClr val="accent3">
              <a:lumMod val="75000"/>
            </a:schemeClr>
          </a:solidFill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74500" tIns="37250" rIns="74500" bIns="3725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500" b="1" dirty="0">
                <a:solidFill>
                  <a:prstClr val="white"/>
                </a:solidFill>
              </a:rPr>
              <a:t>5</a:t>
            </a:r>
          </a:p>
        </p:txBody>
      </p:sp>
      <p:sp>
        <p:nvSpPr>
          <p:cNvPr id="75" name="Titre 1"/>
          <p:cNvSpPr txBox="1">
            <a:spLocks/>
          </p:cNvSpPr>
          <p:nvPr/>
        </p:nvSpPr>
        <p:spPr>
          <a:xfrm>
            <a:off x="1510504" y="1876565"/>
            <a:ext cx="276253" cy="329678"/>
          </a:xfrm>
          <a:prstGeom prst="roundRect">
            <a:avLst/>
          </a:prstGeom>
          <a:solidFill>
            <a:schemeClr val="accent3">
              <a:lumMod val="75000"/>
            </a:schemeClr>
          </a:solidFill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74500" tIns="37250" rIns="74500" bIns="3725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500" b="1" dirty="0">
                <a:solidFill>
                  <a:prstClr val="white"/>
                </a:solidFill>
              </a:rPr>
              <a:t>6</a:t>
            </a:r>
          </a:p>
        </p:txBody>
      </p:sp>
      <p:sp>
        <p:nvSpPr>
          <p:cNvPr id="76" name="Titre 1"/>
          <p:cNvSpPr txBox="1">
            <a:spLocks/>
          </p:cNvSpPr>
          <p:nvPr/>
        </p:nvSpPr>
        <p:spPr>
          <a:xfrm>
            <a:off x="2756552" y="4184566"/>
            <a:ext cx="276253" cy="329678"/>
          </a:xfrm>
          <a:prstGeom prst="roundRect">
            <a:avLst/>
          </a:prstGeom>
          <a:solidFill>
            <a:schemeClr val="accent3">
              <a:lumMod val="75000"/>
            </a:schemeClr>
          </a:solidFill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74500" tIns="37250" rIns="74500" bIns="3725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500" b="1" dirty="0">
                <a:solidFill>
                  <a:prstClr val="white"/>
                </a:solidFill>
              </a:rPr>
              <a:t>4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6014552" y="1484050"/>
            <a:ext cx="2793186" cy="35394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chemeClr val="accent2">
                    <a:lumMod val="75000"/>
                  </a:schemeClr>
                </a:solidFill>
              </a:rPr>
              <a:t>Les erreurs médicamenteuses…</a:t>
            </a:r>
          </a:p>
          <a:p>
            <a:pPr algn="ctr"/>
            <a:endParaRPr lang="fr-FR" sz="2000" dirty="0"/>
          </a:p>
          <a:p>
            <a:pPr algn="ctr"/>
            <a:r>
              <a:rPr lang="fr-FR" sz="2000" b="1" dirty="0" smtClean="0"/>
              <a:t>Par qui ?</a:t>
            </a:r>
          </a:p>
          <a:p>
            <a:pPr algn="ctr"/>
            <a:r>
              <a:rPr lang="fr-FR" b="1" dirty="0" smtClean="0">
                <a:solidFill>
                  <a:schemeClr val="accent2">
                    <a:lumMod val="75000"/>
                  </a:schemeClr>
                </a:solidFill>
              </a:rPr>
              <a:t>Tout acteur </a:t>
            </a:r>
            <a:r>
              <a:rPr lang="fr-FR" dirty="0" smtClean="0">
                <a:solidFill>
                  <a:schemeClr val="accent2">
                    <a:lumMod val="75000"/>
                  </a:schemeClr>
                </a:solidFill>
              </a:rPr>
              <a:t>de la PECM</a:t>
            </a:r>
          </a:p>
          <a:p>
            <a:pPr algn="ctr"/>
            <a:endParaRPr lang="fr-FR" dirty="0"/>
          </a:p>
          <a:p>
            <a:pPr algn="ctr"/>
            <a:r>
              <a:rPr lang="fr-FR" sz="2000" b="1" dirty="0" smtClean="0"/>
              <a:t>Quand ?</a:t>
            </a:r>
          </a:p>
          <a:p>
            <a:pPr algn="ctr"/>
            <a:r>
              <a:rPr lang="fr-FR" b="1" dirty="0" smtClean="0">
                <a:solidFill>
                  <a:schemeClr val="accent2">
                    <a:lumMod val="75000"/>
                  </a:schemeClr>
                </a:solidFill>
              </a:rPr>
              <a:t>Chaque étape </a:t>
            </a:r>
            <a:r>
              <a:rPr lang="fr-FR" dirty="0" smtClean="0"/>
              <a:t>est source d’erreurs, mais aussi 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 smtClean="0"/>
              <a:t>Les </a:t>
            </a:r>
            <a:r>
              <a:rPr lang="fr-FR" b="1" dirty="0" smtClean="0"/>
              <a:t>transmissions</a:t>
            </a:r>
            <a:r>
              <a:rPr lang="fr-FR" dirty="0" smtClean="0"/>
              <a:t> entre les différents acteurs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 smtClean="0"/>
              <a:t>Le </a:t>
            </a:r>
            <a:r>
              <a:rPr lang="fr-FR" b="1" dirty="0" smtClean="0"/>
              <a:t>patient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991986" y="2211710"/>
            <a:ext cx="1571902" cy="1524476"/>
          </a:xfrm>
          <a:prstGeom prst="quadArrowCallout">
            <a:avLst>
              <a:gd name="adj1" fmla="val 8569"/>
              <a:gd name="adj2" fmla="val 9232"/>
              <a:gd name="adj3" fmla="val 18515"/>
              <a:gd name="adj4" fmla="val 48123"/>
            </a:avLst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solidFill>
                  <a:schemeClr val="bg1"/>
                </a:solidFill>
              </a:rPr>
              <a:t>Patient</a:t>
            </a:r>
          </a:p>
          <a:p>
            <a:pPr algn="ctr"/>
            <a:r>
              <a:rPr lang="fr-FR" sz="1400" dirty="0" smtClean="0">
                <a:solidFill>
                  <a:schemeClr val="bg1"/>
                </a:solidFill>
              </a:rPr>
              <a:t>acteur central</a:t>
            </a:r>
            <a:endParaRPr lang="fr-FR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5908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7706" y="65921"/>
            <a:ext cx="8490032" cy="46162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915" tIns="36953" rIns="73915" bIns="36953" rtlCol="0" anchor="ctr"/>
          <a:lstStyle/>
          <a:p>
            <a:pPr algn="ctr" defTabSz="739156"/>
            <a:r>
              <a:rPr lang="fr-FR" sz="2900" b="1" dirty="0" smtClean="0">
                <a:solidFill>
                  <a:prstClr val="white"/>
                </a:solidFill>
              </a:rPr>
              <a:t>Etapes de survenue d’erreurs médicamenteuses</a:t>
            </a:r>
            <a:endParaRPr lang="fr-FR" sz="2900" b="1" dirty="0">
              <a:solidFill>
                <a:prstClr val="white"/>
              </a:solidFill>
            </a:endParaRPr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1946364" y="771550"/>
            <a:ext cx="5251272" cy="1759124"/>
            <a:chOff x="1874" y="1283"/>
            <a:chExt cx="2012" cy="674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1874" y="1283"/>
              <a:ext cx="2012" cy="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fr-FR"/>
            </a:p>
          </p:txBody>
        </p:sp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4" y="1283"/>
              <a:ext cx="2016" cy="6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Group 8"/>
          <p:cNvGrpSpPr>
            <a:grpSpLocks noChangeAspect="1"/>
          </p:cNvGrpSpPr>
          <p:nvPr/>
        </p:nvGrpSpPr>
        <p:grpSpPr bwMode="auto">
          <a:xfrm>
            <a:off x="3419872" y="2423302"/>
            <a:ext cx="4604289" cy="2455030"/>
            <a:chOff x="1867" y="1068"/>
            <a:chExt cx="2078" cy="1108"/>
          </a:xfrm>
        </p:grpSpPr>
        <p:sp>
          <p:nvSpPr>
            <p:cNvPr id="9" name="AutoShape 7"/>
            <p:cNvSpPr>
              <a:spLocks noChangeAspect="1" noChangeArrowheads="1" noTextEdit="1"/>
            </p:cNvSpPr>
            <p:nvPr/>
          </p:nvSpPr>
          <p:spPr bwMode="auto">
            <a:xfrm>
              <a:off x="1867" y="1068"/>
              <a:ext cx="2026" cy="1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fr-FR"/>
            </a:p>
          </p:txBody>
        </p:sp>
        <p:pic>
          <p:nvPicPr>
            <p:cNvPr id="2057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15" y="1068"/>
              <a:ext cx="2030" cy="1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Rectangle 9"/>
          <p:cNvSpPr/>
          <p:nvPr/>
        </p:nvSpPr>
        <p:spPr>
          <a:xfrm>
            <a:off x="3686844" y="4376381"/>
            <a:ext cx="1368152" cy="50195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2216796" y="771550"/>
            <a:ext cx="4878128" cy="3600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7541097" y="4803998"/>
            <a:ext cx="19676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 smtClean="0"/>
              <a:t>(Rapport 2021 HAS)</a:t>
            </a:r>
            <a:endParaRPr lang="fr-FR" sz="1400" i="1" dirty="0"/>
          </a:p>
          <a:p>
            <a:endParaRPr lang="fr-FR" dirty="0"/>
          </a:p>
        </p:txBody>
      </p:sp>
      <p:sp>
        <p:nvSpPr>
          <p:cNvPr id="12" name="Flèche en arc 11"/>
          <p:cNvSpPr/>
          <p:nvPr/>
        </p:nvSpPr>
        <p:spPr>
          <a:xfrm rot="5400000">
            <a:off x="5943804" y="400693"/>
            <a:ext cx="2741254" cy="3168352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302456" y="2909528"/>
            <a:ext cx="33843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b="1" dirty="0" smtClean="0"/>
              <a:t>L’erreur de dose </a:t>
            </a:r>
            <a:r>
              <a:rPr lang="fr-FR" dirty="0" smtClean="0"/>
              <a:t>reste en 2021 le type d’erreur médicamenteuse le plus déclaré et survient surtout au moment de </a:t>
            </a:r>
            <a:r>
              <a:rPr lang="fr-FR" b="1" dirty="0" smtClean="0"/>
              <a:t>l’administration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33245201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7706" y="65921"/>
            <a:ext cx="8490032" cy="46162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915" tIns="36953" rIns="73915" bIns="36953" rtlCol="0" anchor="ctr"/>
          <a:lstStyle/>
          <a:p>
            <a:pPr algn="ctr" defTabSz="739156"/>
            <a:r>
              <a:rPr lang="fr-FR" sz="2900" b="1" dirty="0" smtClean="0">
                <a:solidFill>
                  <a:prstClr val="white"/>
                </a:solidFill>
              </a:rPr>
              <a:t>Identifier les erreurs médicamenteuses</a:t>
            </a:r>
            <a:endParaRPr lang="fr-FR" sz="2900" b="1" dirty="0">
              <a:solidFill>
                <a:prstClr val="white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F055A-AB94-4531-A640-C0814C06FFD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6" name="Picture 2" descr="Résultat de recherche d'images pour &quot;regle 5b&quot;"/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936" y="1842959"/>
            <a:ext cx="288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317706" y="627534"/>
            <a:ext cx="3678230" cy="845376"/>
          </a:xfrm>
          <a:prstGeom prst="roundRect">
            <a:avLst>
              <a:gd name="adj" fmla="val 7641"/>
            </a:avLst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3">
                <a:lumMod val="75000"/>
              </a:schemeClr>
            </a:solidFill>
          </a:ln>
        </p:spPr>
        <p:txBody>
          <a:bodyPr wrap="square" lIns="74500" tIns="37250" rIns="74500" bIns="37250" rtlCol="0">
            <a:spAutoFit/>
          </a:bodyPr>
          <a:lstStyle/>
          <a:p>
            <a:pPr algn="ctr" defTabSz="739156"/>
            <a:r>
              <a:rPr lang="fr-FR" sz="1600" b="1" dirty="0">
                <a:solidFill>
                  <a:schemeClr val="accent3">
                    <a:lumMod val="50000"/>
                  </a:schemeClr>
                </a:solidFill>
              </a:rPr>
              <a:t>Règle des 5B</a:t>
            </a:r>
          </a:p>
          <a:p>
            <a:pPr algn="ctr" defTabSz="739156"/>
            <a:r>
              <a:rPr lang="fr-FR" sz="1600" dirty="0" smtClean="0">
                <a:solidFill>
                  <a:schemeClr val="accent3">
                    <a:lumMod val="50000"/>
                  </a:schemeClr>
                </a:solidFill>
              </a:rPr>
              <a:t>= fil </a:t>
            </a:r>
            <a:r>
              <a:rPr lang="fr-FR" sz="1600" dirty="0">
                <a:solidFill>
                  <a:schemeClr val="accent3">
                    <a:lumMod val="50000"/>
                  </a:schemeClr>
                </a:solidFill>
              </a:rPr>
              <a:t>conducteur de la </a:t>
            </a:r>
            <a:r>
              <a:rPr lang="fr-FR" sz="1600" b="1" dirty="0">
                <a:solidFill>
                  <a:schemeClr val="accent3">
                    <a:lumMod val="50000"/>
                  </a:schemeClr>
                </a:solidFill>
              </a:rPr>
              <a:t>sécurisation de l’administration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5076056" y="894068"/>
            <a:ext cx="3731682" cy="35564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75000"/>
              </a:schemeClr>
            </a:solidFill>
          </a:ln>
        </p:spPr>
        <p:txBody>
          <a:bodyPr wrap="square" lIns="74500" tIns="37250" rIns="74500" bIns="37250" rtlCol="0">
            <a:spAutoFit/>
          </a:bodyPr>
          <a:lstStyle/>
          <a:p>
            <a:pPr algn="ctr" defTabSz="739156"/>
            <a:r>
              <a:rPr lang="fr-FR" sz="1600" dirty="0">
                <a:solidFill>
                  <a:schemeClr val="accent2">
                    <a:lumMod val="50000"/>
                  </a:schemeClr>
                </a:solidFill>
              </a:rPr>
              <a:t>Non-respect = erreur médicamenteuse</a:t>
            </a:r>
          </a:p>
        </p:txBody>
      </p:sp>
      <p:sp>
        <p:nvSpPr>
          <p:cNvPr id="14" name="Flèche vers le bas 13"/>
          <p:cNvSpPr/>
          <p:nvPr/>
        </p:nvSpPr>
        <p:spPr>
          <a:xfrm rot="16200000">
            <a:off x="4461499" y="885365"/>
            <a:ext cx="221002" cy="329714"/>
          </a:xfrm>
          <a:prstGeom prst="downArrow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74500" tIns="37250" rIns="74500" bIns="37250" rtlCol="0" anchor="ctr"/>
          <a:lstStyle/>
          <a:p>
            <a:pPr algn="ctr" defTabSz="739156"/>
            <a:endParaRPr lang="fr-FR" sz="1500">
              <a:solidFill>
                <a:prstClr val="white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3303063" y="2146954"/>
            <a:ext cx="28675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accent3"/>
                </a:solidFill>
              </a:rPr>
              <a:t>Erreur de patient </a:t>
            </a:r>
            <a:r>
              <a:rPr lang="fr-FR" sz="1400" dirty="0" smtClean="0"/>
              <a:t>(</a:t>
            </a:r>
            <a:r>
              <a:rPr lang="fr-FR" sz="1400" dirty="0" err="1" smtClean="0"/>
              <a:t>identitovigilance</a:t>
            </a:r>
            <a:r>
              <a:rPr lang="fr-FR" sz="1400" dirty="0" smtClean="0"/>
              <a:t>)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3797328" y="3492257"/>
            <a:ext cx="187905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accent6">
                    <a:lumMod val="75000"/>
                  </a:schemeClr>
                </a:solidFill>
              </a:rPr>
              <a:t>Erreur de médicament</a:t>
            </a:r>
            <a:r>
              <a:rPr lang="fr-FR" sz="1400" dirty="0" smtClean="0"/>
              <a:t> (produit, forme galénique, utilisation de médicaments détériorés ou périmés)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1539557" y="4661808"/>
            <a:ext cx="28675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Erreur de voie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317706" y="3691811"/>
            <a:ext cx="12961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Erreur de dose,</a:t>
            </a:r>
            <a:r>
              <a:rPr lang="fr-FR" sz="1400" dirty="0" smtClean="0"/>
              <a:t> posologie, concentration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683568" y="1689651"/>
            <a:ext cx="12961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b="1" dirty="0" smtClean="0">
                <a:solidFill>
                  <a:srgbClr val="002060"/>
                </a:solidFill>
              </a:rPr>
              <a:t>Erreur de moment  </a:t>
            </a:r>
            <a:r>
              <a:rPr lang="fr-FR" sz="1400" dirty="0" smtClean="0"/>
              <a:t>(horaire, fréquence)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6100460" y="2710897"/>
            <a:ext cx="2707278" cy="2014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lIns="74500" tIns="37250" rIns="74500" bIns="37250" rtlCol="0">
            <a:spAutoFit/>
          </a:bodyPr>
          <a:lstStyle/>
          <a:p>
            <a:pPr marL="369574" lvl="1" defTabSz="739156"/>
            <a:r>
              <a:rPr lang="fr-FR" sz="1400" dirty="0">
                <a:solidFill>
                  <a:schemeClr val="accent2">
                    <a:lumMod val="50000"/>
                  </a:schemeClr>
                </a:solidFill>
                <a:sym typeface="Wingdings" panose="05000000000000000000" pitchFamily="2" charset="2"/>
              </a:rPr>
              <a:t>Mais aussi, des erreurs de</a:t>
            </a:r>
            <a:r>
              <a:rPr lang="fr-FR" sz="1400" dirty="0" smtClean="0">
                <a:solidFill>
                  <a:schemeClr val="accent2">
                    <a:lumMod val="50000"/>
                  </a:schemeClr>
                </a:solidFill>
                <a:sym typeface="Wingdings" panose="05000000000000000000" pitchFamily="2" charset="2"/>
              </a:rPr>
              <a:t>…</a:t>
            </a:r>
          </a:p>
          <a:p>
            <a:pPr marL="369574" lvl="1" defTabSz="739156"/>
            <a:endParaRPr lang="fr-FR" sz="1400" dirty="0">
              <a:solidFill>
                <a:schemeClr val="accent2">
                  <a:lumMod val="50000"/>
                </a:schemeClr>
              </a:solidFill>
              <a:sym typeface="Wingdings" panose="05000000000000000000" pitchFamily="2" charset="2"/>
            </a:endParaRPr>
          </a:p>
          <a:p>
            <a:pPr marL="655323" lvl="1" indent="-285750" defTabSz="739156">
              <a:buFont typeface="Wingdings" panose="05000000000000000000" pitchFamily="2" charset="2"/>
              <a:buChar char="§"/>
            </a:pPr>
            <a:r>
              <a:rPr lang="fr-FR" sz="1400" b="1" dirty="0">
                <a:solidFill>
                  <a:schemeClr val="accent2">
                    <a:lumMod val="50000"/>
                  </a:schemeClr>
                </a:solidFill>
                <a:sym typeface="Wingdings" panose="05000000000000000000" pitchFamily="2" charset="2"/>
              </a:rPr>
              <a:t>omission</a:t>
            </a:r>
          </a:p>
          <a:p>
            <a:pPr marL="655323" lvl="1" indent="-285750" defTabSz="739156">
              <a:buFont typeface="Wingdings" panose="05000000000000000000" pitchFamily="2" charset="2"/>
              <a:buChar char="§"/>
            </a:pPr>
            <a:r>
              <a:rPr lang="fr-FR" sz="1400" b="1" dirty="0">
                <a:solidFill>
                  <a:schemeClr val="accent2">
                    <a:lumMod val="50000"/>
                  </a:schemeClr>
                </a:solidFill>
                <a:sym typeface="Wingdings" panose="05000000000000000000" pitchFamily="2" charset="2"/>
              </a:rPr>
              <a:t>débit</a:t>
            </a:r>
          </a:p>
          <a:p>
            <a:pPr marL="655323" lvl="1" indent="-285750" defTabSz="739156">
              <a:buFont typeface="Wingdings" panose="05000000000000000000" pitchFamily="2" charset="2"/>
              <a:buChar char="§"/>
            </a:pPr>
            <a:r>
              <a:rPr lang="fr-FR" sz="1400" b="1" dirty="0">
                <a:solidFill>
                  <a:schemeClr val="accent2">
                    <a:lumMod val="50000"/>
                  </a:schemeClr>
                </a:solidFill>
                <a:sym typeface="Wingdings" panose="05000000000000000000" pitchFamily="2" charset="2"/>
              </a:rPr>
              <a:t>durée </a:t>
            </a:r>
            <a:r>
              <a:rPr lang="fr-FR" sz="1400" dirty="0">
                <a:solidFill>
                  <a:schemeClr val="accent2">
                    <a:lumMod val="50000"/>
                  </a:schemeClr>
                </a:solidFill>
                <a:sym typeface="Wingdings" panose="05000000000000000000" pitchFamily="2" charset="2"/>
              </a:rPr>
              <a:t>d’administration</a:t>
            </a:r>
          </a:p>
          <a:p>
            <a:pPr marL="655323" lvl="1" indent="-285750" defTabSz="739156">
              <a:buFont typeface="Wingdings" panose="05000000000000000000" pitchFamily="2" charset="2"/>
              <a:buChar char="§"/>
            </a:pPr>
            <a:r>
              <a:rPr lang="fr-FR" sz="1400" b="1" dirty="0">
                <a:solidFill>
                  <a:schemeClr val="accent2">
                    <a:lumMod val="50000"/>
                  </a:schemeClr>
                </a:solidFill>
                <a:sym typeface="Wingdings" panose="05000000000000000000" pitchFamily="2" charset="2"/>
              </a:rPr>
              <a:t>technique d’administration</a:t>
            </a:r>
          </a:p>
          <a:p>
            <a:pPr marL="655323" lvl="1" indent="-285750" defTabSz="739156">
              <a:buFont typeface="Wingdings" panose="05000000000000000000" pitchFamily="2" charset="2"/>
              <a:buChar char="§"/>
            </a:pPr>
            <a:r>
              <a:rPr lang="fr-FR" sz="1400" b="1" dirty="0">
                <a:solidFill>
                  <a:schemeClr val="accent2">
                    <a:lumMod val="50000"/>
                  </a:schemeClr>
                </a:solidFill>
                <a:sym typeface="Wingdings" panose="05000000000000000000" pitchFamily="2" charset="2"/>
              </a:rPr>
              <a:t>suivi </a:t>
            </a:r>
            <a:r>
              <a:rPr lang="fr-FR" sz="1400" dirty="0">
                <a:solidFill>
                  <a:schemeClr val="accent2">
                    <a:lumMod val="50000"/>
                  </a:schemeClr>
                </a:solidFill>
                <a:sym typeface="Wingdings" panose="05000000000000000000" pitchFamily="2" charset="2"/>
              </a:rPr>
              <a:t>thérapeutique et clinique</a:t>
            </a:r>
          </a:p>
        </p:txBody>
      </p:sp>
    </p:spTree>
    <p:extLst>
      <p:ext uri="{BB962C8B-B14F-4D97-AF65-F5344CB8AC3E}">
        <p14:creationId xmlns:p14="http://schemas.microsoft.com/office/powerpoint/2010/main" val="3735276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7706" y="65921"/>
            <a:ext cx="8490032" cy="46162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915" tIns="36953" rIns="73915" bIns="36953" rtlCol="0" anchor="ctr"/>
          <a:lstStyle/>
          <a:p>
            <a:pPr algn="ctr" defTabSz="739156"/>
            <a:r>
              <a:rPr lang="fr-FR" sz="2900" b="1" dirty="0" smtClean="0">
                <a:solidFill>
                  <a:prstClr val="white"/>
                </a:solidFill>
              </a:rPr>
              <a:t>Exemples d’erreurs médicamenteuses</a:t>
            </a:r>
            <a:endParaRPr lang="fr-FR" sz="2900" b="1" dirty="0">
              <a:solidFill>
                <a:prstClr val="white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F055A-AB94-4531-A640-C0814C06FFD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6" name="Picture 2" descr="Résultat de recherche d'images pour &quot;regle 5b&quot;"/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1552" y="1851670"/>
            <a:ext cx="288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5004048" y="1198179"/>
            <a:ext cx="286758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accent3"/>
                </a:solidFill>
              </a:rPr>
              <a:t>Erreur de patient </a:t>
            </a:r>
            <a:r>
              <a:rPr lang="fr-FR" sz="1400" dirty="0" smtClean="0"/>
              <a:t>(</a:t>
            </a:r>
            <a:r>
              <a:rPr lang="fr-FR" sz="1400" dirty="0" err="1" smtClean="0"/>
              <a:t>identitovigilance</a:t>
            </a:r>
            <a:r>
              <a:rPr lang="fr-FR" sz="1400" dirty="0" smtClean="0"/>
              <a:t>):</a:t>
            </a:r>
          </a:p>
          <a:p>
            <a:r>
              <a:rPr lang="fr-FR" sz="1200" dirty="0" smtClean="0"/>
              <a:t>Administration  à </a:t>
            </a:r>
            <a:r>
              <a:rPr lang="fr-FR" sz="1200" b="1" u="sng" dirty="0" smtClean="0"/>
              <a:t>Ber</a:t>
            </a:r>
            <a:r>
              <a:rPr lang="fr-FR" sz="1200" b="1" dirty="0" smtClean="0"/>
              <a:t>trand </a:t>
            </a:r>
            <a:r>
              <a:rPr lang="fr-FR" sz="1200" b="1" u="sng" dirty="0" smtClean="0"/>
              <a:t>MICHEL</a:t>
            </a:r>
            <a:r>
              <a:rPr lang="fr-FR" sz="1200" b="1" dirty="0" smtClean="0"/>
              <a:t> </a:t>
            </a:r>
            <a:r>
              <a:rPr lang="fr-FR" sz="1200" dirty="0" smtClean="0"/>
              <a:t>au lieu de </a:t>
            </a:r>
            <a:r>
              <a:rPr lang="fr-FR" sz="1200" b="1" u="sng" dirty="0" smtClean="0"/>
              <a:t>Ber</a:t>
            </a:r>
            <a:r>
              <a:rPr lang="fr-FR" sz="1200" b="1" dirty="0" smtClean="0"/>
              <a:t>nard </a:t>
            </a:r>
            <a:r>
              <a:rPr lang="fr-FR" sz="1200" b="1" u="sng" dirty="0" smtClean="0"/>
              <a:t>MICHEL</a:t>
            </a:r>
          </a:p>
          <a:p>
            <a:r>
              <a:rPr lang="fr-FR" sz="1200" dirty="0" smtClean="0">
                <a:solidFill>
                  <a:schemeClr val="accent3"/>
                </a:solidFill>
                <a:sym typeface="Wingdings" panose="05000000000000000000" pitchFamily="2" charset="2"/>
              </a:rPr>
              <a:t> Risque de </a:t>
            </a:r>
            <a:r>
              <a:rPr lang="fr-FR" sz="1200" b="1" dirty="0" smtClean="0">
                <a:solidFill>
                  <a:schemeClr val="accent3"/>
                </a:solidFill>
                <a:sym typeface="Wingdings" panose="05000000000000000000" pitchFamily="2" charset="2"/>
              </a:rPr>
              <a:t>toxicité</a:t>
            </a:r>
            <a:r>
              <a:rPr lang="fr-FR" sz="1200" dirty="0" smtClean="0">
                <a:solidFill>
                  <a:schemeClr val="accent3"/>
                </a:solidFill>
                <a:sym typeface="Wingdings" panose="05000000000000000000" pitchFamily="2" charset="2"/>
              </a:rPr>
              <a:t> pour le patient</a:t>
            </a:r>
          </a:p>
          <a:p>
            <a:r>
              <a:rPr lang="fr-FR" sz="1200" dirty="0" smtClean="0">
                <a:solidFill>
                  <a:schemeClr val="accent3"/>
                </a:solidFill>
                <a:sym typeface="Wingdings" panose="05000000000000000000" pitchFamily="2" charset="2"/>
              </a:rPr>
              <a:t>recevant le traitement et d’</a:t>
            </a:r>
            <a:r>
              <a:rPr lang="fr-FR" sz="1200" b="1" dirty="0" smtClean="0">
                <a:solidFill>
                  <a:schemeClr val="accent3"/>
                </a:solidFill>
                <a:sym typeface="Wingdings" panose="05000000000000000000" pitchFamily="2" charset="2"/>
              </a:rPr>
              <a:t>inefficacité</a:t>
            </a:r>
          </a:p>
          <a:p>
            <a:r>
              <a:rPr lang="fr-FR" sz="1200" dirty="0" smtClean="0">
                <a:solidFill>
                  <a:schemeClr val="accent3"/>
                </a:solidFill>
                <a:sym typeface="Wingdings" panose="05000000000000000000" pitchFamily="2" charset="2"/>
              </a:rPr>
              <a:t>pour le patient qui devrait le recevoir</a:t>
            </a:r>
            <a:endParaRPr lang="fr-FR" sz="1200" dirty="0">
              <a:solidFill>
                <a:schemeClr val="accent3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-42334" y="555526"/>
            <a:ext cx="26701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[Remplacez les exemples par des EM survenues dans votre établissement]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5686096" y="2605057"/>
            <a:ext cx="286758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accent6">
                    <a:lumMod val="75000"/>
                  </a:schemeClr>
                </a:solidFill>
              </a:rPr>
              <a:t>Erreur de médicament </a:t>
            </a:r>
            <a:r>
              <a:rPr lang="fr-FR" sz="1400" dirty="0" smtClean="0">
                <a:solidFill>
                  <a:schemeClr val="accent6">
                    <a:lumMod val="75000"/>
                  </a:schemeClr>
                </a:solidFill>
              </a:rPr>
              <a:t>:</a:t>
            </a:r>
          </a:p>
          <a:p>
            <a:r>
              <a:rPr lang="fr-FR" sz="1200" dirty="0" smtClean="0"/>
              <a:t>Délivrance </a:t>
            </a:r>
            <a:r>
              <a:rPr lang="fr-FR" sz="1200" dirty="0"/>
              <a:t>de </a:t>
            </a:r>
            <a:r>
              <a:rPr lang="fr-FR" sz="1200" dirty="0" err="1"/>
              <a:t>Tobradex</a:t>
            </a:r>
            <a:r>
              <a:rPr lang="fr-FR" sz="1200" dirty="0"/>
              <a:t>® au lieu de </a:t>
            </a:r>
            <a:r>
              <a:rPr lang="fr-FR" sz="1200" dirty="0" err="1"/>
              <a:t>Tobrex</a:t>
            </a:r>
            <a:r>
              <a:rPr lang="fr-FR" sz="1200" dirty="0" smtClean="0"/>
              <a:t>® (confusion de noms similaires)</a:t>
            </a:r>
            <a:endParaRPr lang="fr-FR" sz="1200" b="1" u="sng" dirty="0" smtClean="0"/>
          </a:p>
          <a:p>
            <a:r>
              <a:rPr lang="fr-FR" sz="1200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fr-FR" sz="1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Risque </a:t>
            </a:r>
            <a:r>
              <a:rPr lang="fr-FR" sz="1200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en cas de </a:t>
            </a:r>
            <a:r>
              <a:rPr lang="fr-FR" sz="1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glaucome : </a:t>
            </a:r>
            <a:r>
              <a:rPr lang="fr-FR" sz="1200" b="1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hypertonie oculaire </a:t>
            </a:r>
            <a:r>
              <a:rPr lang="fr-FR" sz="1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liée à la </a:t>
            </a:r>
            <a:r>
              <a:rPr lang="fr-FR" sz="1200" dirty="0" err="1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dexaméthasone</a:t>
            </a:r>
            <a:r>
              <a:rPr lang="fr-FR" sz="1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, majorant la pression </a:t>
            </a:r>
            <a:r>
              <a:rPr lang="fr-FR" sz="1200" dirty="0" err="1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intra-oculaire</a:t>
            </a:r>
            <a:endParaRPr lang="fr-FR" sz="1200" dirty="0">
              <a:solidFill>
                <a:schemeClr val="accent6">
                  <a:lumMod val="75000"/>
                </a:schemeClr>
              </a:solidFill>
              <a:sym typeface="Wingdings" panose="05000000000000000000" pitchFamily="2" charset="2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302292" y="699542"/>
            <a:ext cx="1878520" cy="35564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74500" tIns="37250" rIns="74500" bIns="37250" rtlCol="0">
            <a:spAutoFit/>
          </a:bodyPr>
          <a:lstStyle/>
          <a:p>
            <a:pPr algn="ctr" defTabSz="739156"/>
            <a:r>
              <a:rPr lang="fr-FR" sz="1600" b="1" dirty="0">
                <a:solidFill>
                  <a:srgbClr val="9BBB59">
                    <a:lumMod val="50000"/>
                  </a:srgbClr>
                </a:solidFill>
              </a:rPr>
              <a:t>Règle des 5B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5004048" y="3932351"/>
            <a:ext cx="2867586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Erreur de voie 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:</a:t>
            </a:r>
          </a:p>
          <a:p>
            <a:r>
              <a:rPr lang="fr-FR" sz="1200" dirty="0" smtClean="0"/>
              <a:t>Administration de vincristine par voie </a:t>
            </a:r>
            <a:r>
              <a:rPr lang="fr-FR" sz="1200" dirty="0" err="1" smtClean="0"/>
              <a:t>intrathécale</a:t>
            </a:r>
            <a:r>
              <a:rPr lang="fr-FR" sz="1200" dirty="0" smtClean="0"/>
              <a:t> au lieu de la voie intraveineuse</a:t>
            </a:r>
          </a:p>
          <a:p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fr-F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Atteinte neurologique </a:t>
            </a:r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irréversible,</a:t>
            </a:r>
            <a:b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fr-F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voire décès du patient</a:t>
            </a:r>
            <a:endParaRPr lang="fr-FR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611560" y="3563019"/>
            <a:ext cx="2483846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Erreur de dose </a:t>
            </a:r>
            <a:r>
              <a:rPr lang="fr-FR" sz="1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:</a:t>
            </a:r>
          </a:p>
          <a:p>
            <a:pPr algn="r"/>
            <a:r>
              <a:rPr lang="fr-FR" sz="1200" dirty="0" smtClean="0"/>
              <a:t>Confusion entre 2 dosages de </a:t>
            </a:r>
            <a:r>
              <a:rPr lang="fr-FR" sz="1200" dirty="0" err="1" smtClean="0"/>
              <a:t>Clamoxyl</a:t>
            </a:r>
            <a:r>
              <a:rPr lang="fr-FR" sz="1200" dirty="0" smtClean="0"/>
              <a:t>, liée à la ressemblance des conditionnements</a:t>
            </a:r>
          </a:p>
          <a:p>
            <a:pPr algn="r"/>
            <a:r>
              <a:rPr lang="fr-FR" sz="1200" dirty="0" smtClean="0">
                <a:solidFill>
                  <a:schemeClr val="accent1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 Surdosage ou sous-dosage (dose divisée ou multipliée par 2)</a:t>
            </a:r>
          </a:p>
          <a:p>
            <a:pPr algn="r"/>
            <a:endParaRPr lang="fr-FR" sz="1200" dirty="0" smtClean="0"/>
          </a:p>
        </p:txBody>
      </p:sp>
      <p:sp>
        <p:nvSpPr>
          <p:cNvPr id="18" name="ZoneTexte 17"/>
          <p:cNvSpPr txBox="1"/>
          <p:nvPr/>
        </p:nvSpPr>
        <p:spPr>
          <a:xfrm>
            <a:off x="899592" y="1753764"/>
            <a:ext cx="259811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b="1" dirty="0" smtClean="0">
                <a:solidFill>
                  <a:schemeClr val="tx2"/>
                </a:solidFill>
              </a:rPr>
              <a:t>Erreur de moment </a:t>
            </a:r>
            <a:r>
              <a:rPr lang="fr-FR" sz="1400" dirty="0" smtClean="0">
                <a:solidFill>
                  <a:schemeClr val="tx2"/>
                </a:solidFill>
              </a:rPr>
              <a:t>:</a:t>
            </a:r>
          </a:p>
          <a:p>
            <a:pPr algn="r"/>
            <a:r>
              <a:rPr lang="fr-FR" sz="1200" dirty="0" smtClean="0"/>
              <a:t>2 prises de paracétamol espacées de 3h au lieu de 4h</a:t>
            </a:r>
          </a:p>
          <a:p>
            <a:pPr algn="r"/>
            <a:r>
              <a:rPr lang="fr-FR" sz="1200" dirty="0" smtClean="0">
                <a:solidFill>
                  <a:schemeClr val="tx2"/>
                </a:solidFill>
                <a:sym typeface="Wingdings" panose="05000000000000000000" pitchFamily="2" charset="2"/>
              </a:rPr>
              <a:t> Surdosage avec risque atteinte hépatique</a:t>
            </a:r>
            <a:endParaRPr lang="fr-FR" sz="12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3174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7706" y="65921"/>
            <a:ext cx="8490032" cy="46162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915" tIns="36953" rIns="73915" bIns="36953" rtlCol="0" anchor="ctr"/>
          <a:lstStyle/>
          <a:p>
            <a:pPr algn="ctr" defTabSz="739156"/>
            <a:r>
              <a:rPr lang="fr-FR" sz="2900" b="1" i="1" dirty="0" smtClean="0">
                <a:solidFill>
                  <a:prstClr val="white"/>
                </a:solidFill>
              </a:rPr>
              <a:t>Never </a:t>
            </a:r>
            <a:r>
              <a:rPr lang="fr-FR" sz="2900" b="1" i="1" dirty="0" err="1" smtClean="0">
                <a:solidFill>
                  <a:prstClr val="white"/>
                </a:solidFill>
              </a:rPr>
              <a:t>events</a:t>
            </a:r>
            <a:endParaRPr lang="fr-FR" sz="2900" b="1" i="1" dirty="0">
              <a:solidFill>
                <a:prstClr val="white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F055A-AB94-4531-A640-C0814C06FFD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6890222" y="1923678"/>
            <a:ext cx="1917516" cy="813891"/>
          </a:xfrm>
          <a:prstGeom prst="rect">
            <a:avLst/>
          </a:prstGeom>
          <a:noFill/>
        </p:spPr>
        <p:txBody>
          <a:bodyPr wrap="square" lIns="74500" tIns="37250" rIns="74500" bIns="37250" rtlCol="0">
            <a:spAutoFit/>
          </a:bodyPr>
          <a:lstStyle/>
          <a:p>
            <a:pPr algn="ctr" defTabSz="739156"/>
            <a:r>
              <a:rPr lang="fr-FR" sz="1600" dirty="0">
                <a:solidFill>
                  <a:prstClr val="black"/>
                </a:solidFill>
                <a:hlinkClick r:id="rId3"/>
              </a:rPr>
              <a:t>Lien vers le format poche sur le site de l’</a:t>
            </a:r>
            <a:r>
              <a:rPr lang="fr-FR" sz="1600" dirty="0" err="1">
                <a:solidFill>
                  <a:prstClr val="black"/>
                </a:solidFill>
                <a:hlinkClick r:id="rId3"/>
              </a:rPr>
              <a:t>OMéDIT</a:t>
            </a:r>
            <a:r>
              <a:rPr lang="fr-FR" sz="1600" dirty="0">
                <a:solidFill>
                  <a:prstClr val="black"/>
                </a:solidFill>
                <a:hlinkClick r:id="rId3"/>
              </a:rPr>
              <a:t> Normandie</a:t>
            </a:r>
            <a:endParaRPr lang="fr-FR" sz="1600" dirty="0">
              <a:solidFill>
                <a:prstClr val="black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71" t="21337" r="26490" b="27478"/>
          <a:stretch/>
        </p:blipFill>
        <p:spPr bwMode="auto">
          <a:xfrm rot="19389186">
            <a:off x="8555335" y="2729980"/>
            <a:ext cx="228077" cy="32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ZoneTexte 15"/>
          <p:cNvSpPr txBox="1"/>
          <p:nvPr/>
        </p:nvSpPr>
        <p:spPr>
          <a:xfrm>
            <a:off x="6890222" y="3438101"/>
            <a:ext cx="1917516" cy="1229390"/>
          </a:xfrm>
          <a:prstGeom prst="rect">
            <a:avLst/>
          </a:prstGeom>
          <a:noFill/>
        </p:spPr>
        <p:txBody>
          <a:bodyPr wrap="square" lIns="74500" tIns="37250" rIns="74500" bIns="37250" rtlCol="0">
            <a:spAutoFit/>
          </a:bodyPr>
          <a:lstStyle/>
          <a:p>
            <a:pPr algn="ctr" defTabSz="739156"/>
            <a:r>
              <a:rPr lang="fr-FR" sz="1500" dirty="0">
                <a:solidFill>
                  <a:prstClr val="black"/>
                </a:solidFill>
              </a:rPr>
              <a:t>Pour chaque </a:t>
            </a:r>
            <a:r>
              <a:rPr lang="fr-FR" sz="1500" i="1" dirty="0" err="1">
                <a:solidFill>
                  <a:prstClr val="black"/>
                </a:solidFill>
              </a:rPr>
              <a:t>never</a:t>
            </a:r>
            <a:r>
              <a:rPr lang="fr-FR" sz="1500" i="1" dirty="0">
                <a:solidFill>
                  <a:prstClr val="black"/>
                </a:solidFill>
              </a:rPr>
              <a:t> </a:t>
            </a:r>
            <a:r>
              <a:rPr lang="fr-FR" sz="1500" i="1" dirty="0" err="1">
                <a:solidFill>
                  <a:prstClr val="black"/>
                </a:solidFill>
              </a:rPr>
              <a:t>event</a:t>
            </a:r>
            <a:r>
              <a:rPr lang="fr-FR" sz="1500" i="1" dirty="0">
                <a:solidFill>
                  <a:prstClr val="black"/>
                </a:solidFill>
              </a:rPr>
              <a:t> </a:t>
            </a:r>
            <a:r>
              <a:rPr lang="fr-FR" sz="1500" dirty="0">
                <a:solidFill>
                  <a:prstClr val="black"/>
                </a:solidFill>
              </a:rPr>
              <a:t>:</a:t>
            </a:r>
          </a:p>
          <a:p>
            <a:pPr algn="ctr" defTabSz="739156"/>
            <a:r>
              <a:rPr lang="fr-FR" sz="1500" b="1" dirty="0">
                <a:solidFill>
                  <a:prstClr val="black"/>
                </a:solidFill>
              </a:rPr>
              <a:t>risques</a:t>
            </a:r>
            <a:r>
              <a:rPr lang="fr-FR" sz="1500" dirty="0">
                <a:solidFill>
                  <a:prstClr val="black"/>
                </a:solidFill>
              </a:rPr>
              <a:t> associés, </a:t>
            </a:r>
            <a:r>
              <a:rPr lang="fr-FR" sz="1500" b="1" dirty="0">
                <a:solidFill>
                  <a:prstClr val="black"/>
                </a:solidFill>
              </a:rPr>
              <a:t>informations</a:t>
            </a:r>
            <a:r>
              <a:rPr lang="fr-FR" sz="1500" dirty="0">
                <a:solidFill>
                  <a:prstClr val="black"/>
                </a:solidFill>
              </a:rPr>
              <a:t>, </a:t>
            </a:r>
            <a:r>
              <a:rPr lang="fr-FR" sz="1500" b="1" dirty="0">
                <a:solidFill>
                  <a:prstClr val="black"/>
                </a:solidFill>
              </a:rPr>
              <a:t>conduites à tenir</a:t>
            </a:r>
          </a:p>
        </p:txBody>
      </p:sp>
      <p:sp>
        <p:nvSpPr>
          <p:cNvPr id="19" name="Flèche vers le bas 18"/>
          <p:cNvSpPr/>
          <p:nvPr/>
        </p:nvSpPr>
        <p:spPr>
          <a:xfrm>
            <a:off x="7738479" y="2981690"/>
            <a:ext cx="221002" cy="329714"/>
          </a:xfrm>
          <a:prstGeom prst="downArrow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74500" tIns="37250" rIns="74500" bIns="37250" rtlCol="0" anchor="ctr"/>
          <a:lstStyle/>
          <a:p>
            <a:pPr algn="ctr" defTabSz="739156"/>
            <a:endParaRPr lang="fr-FR" sz="1500">
              <a:solidFill>
                <a:prstClr val="white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317706" y="627534"/>
            <a:ext cx="8490032" cy="76426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74500" tIns="37250" rIns="74500" bIns="37250" rtlCol="0">
            <a:spAutoFit/>
          </a:bodyPr>
          <a:lstStyle/>
          <a:p>
            <a:pPr algn="ctr" defTabSz="739156"/>
            <a:r>
              <a:rPr lang="fr-FR" sz="2000" dirty="0" smtClean="0">
                <a:solidFill>
                  <a:prstClr val="black"/>
                </a:solidFill>
              </a:rPr>
              <a:t>= </a:t>
            </a:r>
            <a:r>
              <a:rPr lang="fr-FR" sz="2000" b="1" dirty="0" smtClean="0">
                <a:solidFill>
                  <a:prstClr val="black"/>
                </a:solidFill>
              </a:rPr>
              <a:t>12</a:t>
            </a:r>
            <a:r>
              <a:rPr lang="fr-FR" sz="2000" dirty="0" smtClean="0">
                <a:solidFill>
                  <a:prstClr val="black"/>
                </a:solidFill>
              </a:rPr>
              <a:t> évènements </a:t>
            </a:r>
            <a:r>
              <a:rPr lang="fr-FR" sz="2000" dirty="0">
                <a:solidFill>
                  <a:prstClr val="black"/>
                </a:solidFill>
              </a:rPr>
              <a:t>indésirables graves </a:t>
            </a:r>
            <a:r>
              <a:rPr lang="fr-FR" sz="2000" dirty="0" smtClean="0">
                <a:solidFill>
                  <a:prstClr val="black"/>
                </a:solidFill>
              </a:rPr>
              <a:t>médicamenteux</a:t>
            </a:r>
            <a:br>
              <a:rPr lang="fr-FR" sz="2000" dirty="0" smtClean="0">
                <a:solidFill>
                  <a:prstClr val="black"/>
                </a:solidFill>
              </a:rPr>
            </a:br>
            <a:r>
              <a:rPr lang="fr-FR" sz="2000" dirty="0" smtClean="0">
                <a:solidFill>
                  <a:prstClr val="black"/>
                </a:solidFill>
              </a:rPr>
              <a:t>qui </a:t>
            </a:r>
            <a:r>
              <a:rPr lang="fr-FR" sz="2000" dirty="0">
                <a:solidFill>
                  <a:prstClr val="black"/>
                </a:solidFill>
              </a:rPr>
              <a:t>ne </a:t>
            </a:r>
            <a:r>
              <a:rPr lang="fr-FR" sz="2000" b="1" dirty="0">
                <a:solidFill>
                  <a:prstClr val="black"/>
                </a:solidFill>
              </a:rPr>
              <a:t>DEVRAIENT JAMAIS ARRIVER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768" b="11904"/>
          <a:stretch/>
        </p:blipFill>
        <p:spPr bwMode="auto">
          <a:xfrm>
            <a:off x="296969" y="1459363"/>
            <a:ext cx="596513" cy="3563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38" t="47535" r="4740" b="-1"/>
          <a:stretch/>
        </p:blipFill>
        <p:spPr bwMode="auto">
          <a:xfrm>
            <a:off x="3995936" y="1459363"/>
            <a:ext cx="2894287" cy="3563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83" r="5195" b="52050"/>
          <a:stretch/>
        </p:blipFill>
        <p:spPr bwMode="auto">
          <a:xfrm>
            <a:off x="838438" y="1459363"/>
            <a:ext cx="3166912" cy="3563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6045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7706" y="65921"/>
            <a:ext cx="8490032" cy="46162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915" tIns="36953" rIns="73915" bIns="36953" rtlCol="0" anchor="ctr"/>
          <a:lstStyle/>
          <a:p>
            <a:pPr algn="ctr" defTabSz="739156"/>
            <a:r>
              <a:rPr lang="fr-FR" sz="2900" b="1" dirty="0" smtClean="0">
                <a:solidFill>
                  <a:prstClr val="white"/>
                </a:solidFill>
              </a:rPr>
              <a:t>Médicaments à risque</a:t>
            </a:r>
            <a:endParaRPr lang="fr-FR" sz="2900" b="1" dirty="0">
              <a:solidFill>
                <a:prstClr val="white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F055A-AB94-4531-A640-C0814C06FFD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317706" y="627534"/>
            <a:ext cx="8490032" cy="3464963"/>
          </a:xfrm>
          <a:prstGeom prst="roundRect">
            <a:avLst>
              <a:gd name="adj" fmla="val 472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74500" tIns="37250" rIns="74500" bIns="37250" rtlCol="0">
            <a:spAutoFit/>
          </a:bodyPr>
          <a:lstStyle/>
          <a:p>
            <a:pPr defTabSz="739156"/>
            <a:r>
              <a:rPr lang="fr-FR" sz="2000" dirty="0" smtClean="0">
                <a:solidFill>
                  <a:prstClr val="black"/>
                </a:solidFill>
              </a:rPr>
              <a:t>Médicaments </a:t>
            </a:r>
            <a:r>
              <a:rPr lang="fr-FR" sz="2000" dirty="0">
                <a:solidFill>
                  <a:prstClr val="black"/>
                </a:solidFill>
              </a:rPr>
              <a:t>requérant </a:t>
            </a:r>
            <a:r>
              <a:rPr lang="fr-FR" sz="2000" dirty="0" smtClean="0">
                <a:solidFill>
                  <a:prstClr val="black"/>
                </a:solidFill>
              </a:rPr>
              <a:t>:</a:t>
            </a:r>
          </a:p>
          <a:p>
            <a:pPr defTabSz="739156"/>
            <a:endParaRPr lang="fr-FR" sz="1200" dirty="0">
              <a:solidFill>
                <a:prstClr val="black"/>
              </a:solidFill>
            </a:endParaRPr>
          </a:p>
          <a:p>
            <a:pPr marL="342900" indent="-342900" defTabSz="739156">
              <a:buFont typeface="Wingdings" panose="05000000000000000000" pitchFamily="2" charset="2"/>
              <a:buChar char="§"/>
            </a:pPr>
            <a:r>
              <a:rPr lang="fr-FR" sz="2000" dirty="0" smtClean="0">
                <a:solidFill>
                  <a:prstClr val="black"/>
                </a:solidFill>
              </a:rPr>
              <a:t>une </a:t>
            </a:r>
            <a:r>
              <a:rPr lang="fr-FR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sécurisation</a:t>
            </a:r>
            <a:r>
              <a:rPr lang="fr-FR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fr-FR" sz="2000" dirty="0">
                <a:solidFill>
                  <a:prstClr val="black"/>
                </a:solidFill>
              </a:rPr>
              <a:t>de la </a:t>
            </a:r>
            <a:r>
              <a:rPr lang="fr-FR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prescription</a:t>
            </a:r>
            <a:r>
              <a:rPr lang="fr-FR" sz="2000" dirty="0">
                <a:solidFill>
                  <a:prstClr val="black"/>
                </a:solidFill>
              </a:rPr>
              <a:t>, de la </a:t>
            </a:r>
            <a:r>
              <a:rPr lang="fr-FR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dispensation</a:t>
            </a:r>
            <a:r>
              <a:rPr lang="fr-FR" sz="2000" dirty="0">
                <a:solidFill>
                  <a:prstClr val="black"/>
                </a:solidFill>
              </a:rPr>
              <a:t>, de la </a:t>
            </a:r>
            <a:r>
              <a:rPr lang="fr-FR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détention</a:t>
            </a:r>
            <a:r>
              <a:rPr lang="fr-FR" sz="2000" dirty="0">
                <a:solidFill>
                  <a:prstClr val="black"/>
                </a:solidFill>
              </a:rPr>
              <a:t>, du </a:t>
            </a:r>
            <a:r>
              <a:rPr lang="fr-FR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stockage</a:t>
            </a:r>
            <a:r>
              <a:rPr lang="fr-FR" sz="2000" dirty="0">
                <a:solidFill>
                  <a:prstClr val="black"/>
                </a:solidFill>
              </a:rPr>
              <a:t>, de </a:t>
            </a:r>
            <a:r>
              <a:rPr lang="fr-FR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l’administration</a:t>
            </a:r>
            <a:r>
              <a:rPr lang="fr-FR" sz="2000" dirty="0">
                <a:solidFill>
                  <a:prstClr val="black"/>
                </a:solidFill>
              </a:rPr>
              <a:t> </a:t>
            </a:r>
          </a:p>
          <a:p>
            <a:pPr marL="342900" indent="-342900" defTabSz="739156">
              <a:buFont typeface="Wingdings" panose="05000000000000000000" pitchFamily="2" charset="2"/>
              <a:buChar char="§"/>
            </a:pPr>
            <a:r>
              <a:rPr lang="fr-FR" sz="2000" dirty="0" smtClean="0">
                <a:solidFill>
                  <a:prstClr val="black"/>
                </a:solidFill>
              </a:rPr>
              <a:t>un </a:t>
            </a:r>
            <a:r>
              <a:rPr lang="fr-FR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suivi thérapeutique </a:t>
            </a:r>
            <a:r>
              <a:rPr lang="fr-FR" sz="2000" dirty="0">
                <a:solidFill>
                  <a:prstClr val="black"/>
                </a:solidFill>
              </a:rPr>
              <a:t>approprié, fondés sur le respect des données de référence </a:t>
            </a:r>
            <a:endParaRPr lang="fr-FR" sz="2000" dirty="0" smtClean="0">
              <a:solidFill>
                <a:prstClr val="black"/>
              </a:solidFill>
            </a:endParaRPr>
          </a:p>
          <a:p>
            <a:pPr marL="342900" indent="-342900" defTabSz="739156">
              <a:buFont typeface="Wingdings" panose="05000000000000000000" pitchFamily="2" charset="2"/>
              <a:buChar char="§"/>
            </a:pPr>
            <a:endParaRPr lang="fr-FR" sz="1200" dirty="0">
              <a:solidFill>
                <a:prstClr val="black"/>
              </a:solidFill>
            </a:endParaRPr>
          </a:p>
          <a:p>
            <a:pPr marL="342900" indent="-342900" defTabSz="739156">
              <a:buFont typeface="Wingdings" panose="05000000000000000000" pitchFamily="2" charset="2"/>
              <a:buChar char="Ø"/>
            </a:pPr>
            <a:r>
              <a:rPr lang="fr-FR" sz="2000" dirty="0">
                <a:solidFill>
                  <a:prstClr val="black"/>
                </a:solidFill>
              </a:rPr>
              <a:t>afin d’éviter les erreurs pouvant avoir des </a:t>
            </a:r>
            <a:r>
              <a:rPr lang="fr-FR" sz="2000" b="1" dirty="0">
                <a:solidFill>
                  <a:srgbClr val="C00000"/>
                </a:solidFill>
              </a:rPr>
              <a:t>conséquences graves </a:t>
            </a:r>
            <a:r>
              <a:rPr lang="fr-FR" sz="2000" dirty="0">
                <a:solidFill>
                  <a:prstClr val="black"/>
                </a:solidFill>
              </a:rPr>
              <a:t>sur la santé du patient. </a:t>
            </a:r>
            <a:endParaRPr lang="fr-FR" sz="2000" dirty="0" smtClean="0">
              <a:solidFill>
                <a:prstClr val="black"/>
              </a:solidFill>
            </a:endParaRPr>
          </a:p>
          <a:p>
            <a:pPr defTabSz="739156"/>
            <a:endParaRPr lang="fr-FR" sz="1200" dirty="0">
              <a:solidFill>
                <a:prstClr val="black"/>
              </a:solidFill>
            </a:endParaRPr>
          </a:p>
          <a:p>
            <a:pPr defTabSz="739156"/>
            <a:r>
              <a:rPr lang="fr-FR" sz="2000" dirty="0">
                <a:solidFill>
                  <a:prstClr val="black"/>
                </a:solidFill>
              </a:rPr>
              <a:t>Il s’agit le plus souvent </a:t>
            </a:r>
            <a:r>
              <a:rPr lang="fr-FR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de médicaments à marge thérapeutique </a:t>
            </a:r>
            <a:r>
              <a:rPr lang="fr-F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étroite, inhabituels</a:t>
            </a:r>
            <a:r>
              <a:rPr lang="fr-FR" sz="2000" dirty="0" smtClean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1071971" y="4230488"/>
            <a:ext cx="6981502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 defTabSz="739156"/>
            <a:r>
              <a:rPr lang="fr-FR" sz="2000" b="1" dirty="0">
                <a:solidFill>
                  <a:schemeClr val="tx2"/>
                </a:solidFill>
              </a:rPr>
              <a:t>L</a:t>
            </a:r>
            <a:r>
              <a:rPr lang="fr-FR" sz="2000" b="1" dirty="0" smtClean="0">
                <a:solidFill>
                  <a:schemeClr val="tx2"/>
                </a:solidFill>
              </a:rPr>
              <a:t>iste spécifique </a:t>
            </a:r>
            <a:r>
              <a:rPr lang="fr-FR" sz="2000" b="1" dirty="0">
                <a:solidFill>
                  <a:schemeClr val="tx2"/>
                </a:solidFill>
              </a:rPr>
              <a:t>à chaque </a:t>
            </a:r>
            <a:r>
              <a:rPr lang="fr-FR" sz="2000" b="1" dirty="0" smtClean="0">
                <a:solidFill>
                  <a:schemeClr val="tx2"/>
                </a:solidFill>
              </a:rPr>
              <a:t>établissement :</a:t>
            </a:r>
          </a:p>
          <a:p>
            <a:pPr algn="ctr" defTabSz="739156"/>
            <a:r>
              <a:rPr lang="fr-FR" sz="2000" dirty="0" smtClean="0">
                <a:solidFill>
                  <a:schemeClr val="tx2"/>
                </a:solidFill>
              </a:rPr>
              <a:t>Prend en compte le type d’activité et les </a:t>
            </a:r>
            <a:r>
              <a:rPr lang="fr-FR" sz="2000" dirty="0">
                <a:solidFill>
                  <a:schemeClr val="tx2"/>
                </a:solidFill>
              </a:rPr>
              <a:t>retours </a:t>
            </a:r>
            <a:r>
              <a:rPr lang="fr-FR" sz="2000" dirty="0" smtClean="0">
                <a:solidFill>
                  <a:schemeClr val="tx2"/>
                </a:solidFill>
              </a:rPr>
              <a:t>d’expériences</a:t>
            </a:r>
            <a:endParaRPr lang="fr-FR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521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7706" y="65921"/>
            <a:ext cx="8490032" cy="46162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915" tIns="36953" rIns="73915" bIns="36953" rtlCol="0" anchor="ctr"/>
          <a:lstStyle/>
          <a:p>
            <a:pPr algn="ctr" defTabSz="739156"/>
            <a:r>
              <a:rPr lang="fr-FR" sz="2900" b="1" dirty="0">
                <a:solidFill>
                  <a:prstClr val="white"/>
                </a:solidFill>
              </a:rPr>
              <a:t>Aide à l’élaboration de cette liste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F055A-AB94-4531-A640-C0814C06FFD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311530" y="1121928"/>
            <a:ext cx="8490032" cy="1551212"/>
          </a:xfrm>
          <a:prstGeom prst="roundRect">
            <a:avLst>
              <a:gd name="adj" fmla="val 472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74500" tIns="37250" rIns="74500" bIns="37250" rtlCol="0">
            <a:spAutoFit/>
          </a:bodyPr>
          <a:lstStyle/>
          <a:p>
            <a:pPr defTabSz="739156"/>
            <a:r>
              <a:rPr lang="fr-FR" dirty="0" smtClean="0"/>
              <a:t>Médicaments </a:t>
            </a:r>
            <a:r>
              <a:rPr lang="fr-FR" dirty="0"/>
              <a:t>requérant une sécurisation de la prescription, de la dispensation, de la détention, du stockage, de l’administration et un suivi thérapeutique </a:t>
            </a:r>
            <a:r>
              <a:rPr lang="fr-FR" dirty="0" smtClean="0"/>
              <a:t>approprié, il </a:t>
            </a:r>
            <a:r>
              <a:rPr lang="fr-FR" dirty="0"/>
              <a:t>s’agit le plus souvent de médicaments à marge thérapeutique étroite. </a:t>
            </a:r>
            <a:r>
              <a:rPr lang="fr-FR" dirty="0" smtClean="0"/>
              <a:t>*</a:t>
            </a:r>
          </a:p>
          <a:p>
            <a:pPr marL="342900" indent="-342900" defTabSz="739156">
              <a:buFont typeface="Arial" panose="020B0604020202020204" pitchFamily="34" charset="0"/>
              <a:buChar char="•"/>
            </a:pPr>
            <a:r>
              <a:rPr lang="fr-FR" sz="2000" i="1" dirty="0" smtClean="0">
                <a:solidFill>
                  <a:schemeClr val="tx2"/>
                </a:solidFill>
              </a:rPr>
              <a:t>Exemples</a:t>
            </a:r>
            <a:r>
              <a:rPr lang="fr-FR" sz="2000" i="1" dirty="0" smtClean="0"/>
              <a:t> </a:t>
            </a:r>
            <a:r>
              <a:rPr lang="fr-FR" sz="2000" i="1" dirty="0">
                <a:solidFill>
                  <a:schemeClr val="tx2"/>
                </a:solidFill>
              </a:rPr>
              <a:t>: anticoagulants, </a:t>
            </a:r>
            <a:r>
              <a:rPr lang="fr-FR" sz="2000" i="1" dirty="0" err="1">
                <a:solidFill>
                  <a:schemeClr val="tx2"/>
                </a:solidFill>
              </a:rPr>
              <a:t>antiarythmiques</a:t>
            </a:r>
            <a:r>
              <a:rPr lang="fr-FR" sz="2000" i="1" dirty="0">
                <a:solidFill>
                  <a:schemeClr val="tx2"/>
                </a:solidFill>
              </a:rPr>
              <a:t>, agonistes adrénergiques IV, digitaliques IV, insuline, </a:t>
            </a:r>
            <a:r>
              <a:rPr lang="fr-FR" sz="2000" i="1" dirty="0" smtClean="0">
                <a:solidFill>
                  <a:schemeClr val="tx2"/>
                </a:solidFill>
              </a:rPr>
              <a:t>anticancéreux</a:t>
            </a:r>
            <a:r>
              <a:rPr lang="fr-FR" sz="2000" i="1" dirty="0">
                <a:solidFill>
                  <a:schemeClr val="tx2"/>
                </a:solidFill>
              </a:rPr>
              <a:t>, solutions d’électrolytes concentrées</a:t>
            </a:r>
            <a:r>
              <a:rPr lang="fr-FR" sz="2000" i="1" dirty="0" smtClean="0">
                <a:solidFill>
                  <a:schemeClr val="tx2"/>
                </a:solidFill>
              </a:rPr>
              <a:t>)…</a:t>
            </a:r>
          </a:p>
        </p:txBody>
      </p:sp>
      <p:sp>
        <p:nvSpPr>
          <p:cNvPr id="5" name="Rectangle 4"/>
          <p:cNvSpPr/>
          <p:nvPr/>
        </p:nvSpPr>
        <p:spPr>
          <a:xfrm>
            <a:off x="107504" y="4427194"/>
            <a:ext cx="94330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 smtClean="0"/>
              <a:t>* </a:t>
            </a:r>
            <a:r>
              <a:rPr lang="fr-FR" sz="1200" dirty="0" smtClean="0">
                <a:hlinkClick r:id="rId3"/>
              </a:rPr>
              <a:t>arrêté </a:t>
            </a:r>
            <a:r>
              <a:rPr lang="fr-FR" sz="1200" dirty="0">
                <a:hlinkClick r:id="rId3"/>
              </a:rPr>
              <a:t>du 6 avril 2011 </a:t>
            </a:r>
            <a:endParaRPr lang="fr-FR" sz="1200" dirty="0" smtClean="0"/>
          </a:p>
          <a:p>
            <a:r>
              <a:rPr lang="fr-FR" sz="1200" dirty="0" smtClean="0">
                <a:solidFill>
                  <a:schemeClr val="dk1"/>
                </a:solidFill>
              </a:rPr>
              <a:t>**</a:t>
            </a:r>
            <a:r>
              <a:rPr lang="fr-FR" sz="1200" dirty="0" smtClean="0">
                <a:solidFill>
                  <a:schemeClr val="dk1"/>
                </a:solidFill>
                <a:hlinkClick r:id="rId4"/>
              </a:rPr>
              <a:t>High </a:t>
            </a:r>
            <a:r>
              <a:rPr lang="fr-FR" sz="1200" dirty="0" err="1">
                <a:solidFill>
                  <a:schemeClr val="dk1"/>
                </a:solidFill>
                <a:hlinkClick r:id="rId4"/>
              </a:rPr>
              <a:t>Alert</a:t>
            </a:r>
            <a:r>
              <a:rPr lang="fr-FR" sz="1200" dirty="0">
                <a:solidFill>
                  <a:schemeClr val="dk1"/>
                </a:solidFill>
                <a:hlinkClick r:id="rId4"/>
              </a:rPr>
              <a:t> </a:t>
            </a:r>
            <a:r>
              <a:rPr lang="fr-FR" sz="1200" dirty="0" err="1" smtClean="0">
                <a:solidFill>
                  <a:schemeClr val="dk1"/>
                </a:solidFill>
                <a:hlinkClick r:id="rId4"/>
              </a:rPr>
              <a:t>Medications</a:t>
            </a:r>
            <a:endParaRPr lang="fr-FR" sz="1200" dirty="0"/>
          </a:p>
        </p:txBody>
      </p:sp>
      <p:sp>
        <p:nvSpPr>
          <p:cNvPr id="6" name="Rectangle 5"/>
          <p:cNvSpPr/>
          <p:nvPr/>
        </p:nvSpPr>
        <p:spPr>
          <a:xfrm>
            <a:off x="317706" y="2762461"/>
            <a:ext cx="8490032" cy="1521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74500" tIns="37250" rIns="74500" bIns="37250" rtlCol="0">
            <a:spAutoFit/>
          </a:bodyPr>
          <a:lstStyle/>
          <a:p>
            <a:pPr defTabSz="739156"/>
            <a:r>
              <a:rPr lang="fr-FR" dirty="0" smtClean="0"/>
              <a:t>Médicaments </a:t>
            </a:r>
            <a:r>
              <a:rPr lang="fr-FR" dirty="0"/>
              <a:t>présentant un risque plus élevé de causer des dommages importants aux patients quand ils sont mal utilisés. </a:t>
            </a:r>
            <a:endParaRPr lang="fr-FR" dirty="0" smtClean="0"/>
          </a:p>
          <a:p>
            <a:pPr defTabSz="739156"/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Ils 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</a:rPr>
              <a:t>doivent être gérés spécifiquement des autres, à toutes les étapes </a:t>
            </a:r>
            <a:r>
              <a:rPr lang="fr-FR" dirty="0"/>
              <a:t>(approvisionnement, stockage, prescription, délivrance, administration</a:t>
            </a:r>
            <a:r>
              <a:rPr lang="fr-FR" dirty="0" smtClean="0"/>
              <a:t>) </a:t>
            </a:r>
            <a:r>
              <a:rPr lang="fr-FR" dirty="0"/>
              <a:t>selon l’appellation « médicaments d’alerte </a:t>
            </a:r>
            <a:r>
              <a:rPr lang="fr-FR" dirty="0" smtClean="0"/>
              <a:t>élevée</a:t>
            </a:r>
            <a:r>
              <a:rPr lang="fr-FR" sz="2000" dirty="0" smtClean="0">
                <a:solidFill>
                  <a:schemeClr val="dk1"/>
                </a:solidFill>
              </a:rPr>
              <a:t>»**</a:t>
            </a:r>
            <a:endParaRPr lang="fr-FR" sz="2000" dirty="0">
              <a:solidFill>
                <a:schemeClr val="dk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11530" y="675505"/>
            <a:ext cx="75728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1) </a:t>
            </a:r>
            <a:r>
              <a:rPr lang="fr-FR" b="1" dirty="0" smtClean="0">
                <a:solidFill>
                  <a:schemeClr val="accent5">
                    <a:lumMod val="75000"/>
                  </a:schemeClr>
                </a:solidFill>
              </a:rPr>
              <a:t>Repérer les médicaments </a:t>
            </a:r>
            <a:r>
              <a:rPr lang="fr-FR" dirty="0">
                <a:solidFill>
                  <a:schemeClr val="accent5">
                    <a:lumMod val="75000"/>
                  </a:schemeClr>
                </a:solidFill>
              </a:rPr>
              <a:t>à marge thérapeutique étroite, inhabituels, …</a:t>
            </a:r>
          </a:p>
        </p:txBody>
      </p:sp>
    </p:spTree>
    <p:extLst>
      <p:ext uri="{BB962C8B-B14F-4D97-AF65-F5344CB8AC3E}">
        <p14:creationId xmlns:p14="http://schemas.microsoft.com/office/powerpoint/2010/main" val="115862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1530" y="133860"/>
            <a:ext cx="8490032" cy="46162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915" tIns="36953" rIns="73915" bIns="36953" rtlCol="0" anchor="ctr"/>
          <a:lstStyle/>
          <a:p>
            <a:pPr algn="ctr" defTabSz="739156"/>
            <a:r>
              <a:rPr lang="fr-FR" sz="2900" b="1" dirty="0">
                <a:solidFill>
                  <a:prstClr val="white"/>
                </a:solidFill>
              </a:rPr>
              <a:t>Aide à l’élaboration de cette liste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F055A-AB94-4531-A640-C0814C06FFD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311530" y="1121928"/>
            <a:ext cx="8490032" cy="641396"/>
          </a:xfrm>
          <a:prstGeom prst="roundRect">
            <a:avLst>
              <a:gd name="adj" fmla="val 472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74500" tIns="37250" rIns="74500" bIns="3725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/>
              <a:t>comme les personnes âgées, les enfants, les patients à fonction rénale altérée, les patients dénutris, …</a:t>
            </a:r>
          </a:p>
        </p:txBody>
      </p:sp>
      <p:sp>
        <p:nvSpPr>
          <p:cNvPr id="6" name="Rectangle 5"/>
          <p:cNvSpPr/>
          <p:nvPr/>
        </p:nvSpPr>
        <p:spPr>
          <a:xfrm>
            <a:off x="311530" y="2596241"/>
            <a:ext cx="8490032" cy="3522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74500" tIns="37250" rIns="74500" bIns="37250" rtlCol="0">
            <a:spAutoFit/>
          </a:bodyPr>
          <a:lstStyle/>
          <a:p>
            <a:pPr marL="285750" indent="-285750" defTabSz="739156">
              <a:buFont typeface="Wingdings" panose="05000000000000000000" pitchFamily="2" charset="2"/>
              <a:buChar char="Ø"/>
            </a:pPr>
            <a:r>
              <a:rPr lang="fr-FR" dirty="0"/>
              <a:t>Mobilité du personnel, présence de stagiaires, d’étudiants, de juniors, …</a:t>
            </a:r>
          </a:p>
        </p:txBody>
      </p:sp>
      <p:sp>
        <p:nvSpPr>
          <p:cNvPr id="2" name="Rectangle 1"/>
          <p:cNvSpPr/>
          <p:nvPr/>
        </p:nvSpPr>
        <p:spPr>
          <a:xfrm>
            <a:off x="311530" y="689176"/>
            <a:ext cx="75728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2) </a:t>
            </a:r>
            <a:r>
              <a:rPr lang="fr-FR" b="1" dirty="0" smtClean="0">
                <a:solidFill>
                  <a:schemeClr val="accent5">
                    <a:lumMod val="75000"/>
                  </a:schemeClr>
                </a:solidFill>
              </a:rPr>
              <a:t>Repérer </a:t>
            </a:r>
            <a:r>
              <a:rPr lang="fr-FR" b="1" dirty="0">
                <a:solidFill>
                  <a:schemeClr val="accent5">
                    <a:lumMod val="75000"/>
                  </a:schemeClr>
                </a:solidFill>
              </a:rPr>
              <a:t>les populations </a:t>
            </a:r>
            <a:r>
              <a:rPr lang="fr-FR" b="1" dirty="0" smtClean="0">
                <a:solidFill>
                  <a:schemeClr val="accent5">
                    <a:lumMod val="75000"/>
                  </a:schemeClr>
                </a:solidFill>
              </a:rPr>
              <a:t>vulnérables</a:t>
            </a:r>
            <a:endParaRPr lang="fr-FR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11530" y="2147333"/>
            <a:ext cx="75728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accent5">
                    <a:lumMod val="75000"/>
                  </a:schemeClr>
                </a:solidFill>
              </a:rPr>
              <a:t>3</a:t>
            </a:r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) </a:t>
            </a:r>
            <a:r>
              <a:rPr lang="fr-FR" b="1" dirty="0" smtClean="0">
                <a:solidFill>
                  <a:schemeClr val="accent5">
                    <a:lumMod val="75000"/>
                  </a:schemeClr>
                </a:solidFill>
              </a:rPr>
              <a:t>Repérer </a:t>
            </a:r>
            <a:r>
              <a:rPr lang="fr-FR" b="1" dirty="0">
                <a:solidFill>
                  <a:schemeClr val="accent5">
                    <a:lumMod val="75000"/>
                  </a:schemeClr>
                </a:solidFill>
              </a:rPr>
              <a:t>les </a:t>
            </a:r>
            <a:r>
              <a:rPr lang="fr-FR" b="1" dirty="0" smtClean="0">
                <a:solidFill>
                  <a:schemeClr val="accent5">
                    <a:lumMod val="75000"/>
                  </a:schemeClr>
                </a:solidFill>
              </a:rPr>
              <a:t>situations à risque</a:t>
            </a:r>
            <a:endParaRPr lang="fr-FR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11530" y="3791129"/>
            <a:ext cx="8490032" cy="9062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74500" tIns="37250" rIns="74500" bIns="37250" rtlCol="0">
            <a:spAutoFit/>
          </a:bodyPr>
          <a:lstStyle/>
          <a:p>
            <a:pPr marL="285750" indent="-285750" defTabSz="739156">
              <a:buFont typeface="Wingdings" panose="05000000000000000000" pitchFamily="2" charset="2"/>
              <a:buChar char="Ø"/>
            </a:pPr>
            <a:r>
              <a:rPr lang="fr-FR" dirty="0"/>
              <a:t>Médicaments administrés par voie intraveineuse, </a:t>
            </a:r>
            <a:r>
              <a:rPr lang="fr-FR" dirty="0" err="1"/>
              <a:t>intrathécale</a:t>
            </a:r>
            <a:r>
              <a:rPr lang="fr-FR" dirty="0"/>
              <a:t>, péridurale, transdermique, par dispositifs à programmation (pompes à perfusion, seringues électriques…), risque de confusion entre voie entérale et parentérale, …</a:t>
            </a:r>
          </a:p>
        </p:txBody>
      </p:sp>
      <p:sp>
        <p:nvSpPr>
          <p:cNvPr id="10" name="Rectangle 9"/>
          <p:cNvSpPr/>
          <p:nvPr/>
        </p:nvSpPr>
        <p:spPr>
          <a:xfrm>
            <a:off x="311530" y="3349582"/>
            <a:ext cx="75728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4) </a:t>
            </a:r>
            <a:r>
              <a:rPr lang="fr-FR" b="1" dirty="0" smtClean="0">
                <a:solidFill>
                  <a:schemeClr val="accent5">
                    <a:lumMod val="75000"/>
                  </a:schemeClr>
                </a:solidFill>
              </a:rPr>
              <a:t>Repérer </a:t>
            </a:r>
            <a:r>
              <a:rPr lang="fr-FR" b="1" dirty="0">
                <a:solidFill>
                  <a:schemeClr val="accent5">
                    <a:lumMod val="75000"/>
                  </a:schemeClr>
                </a:solidFill>
              </a:rPr>
              <a:t>les </a:t>
            </a:r>
            <a:r>
              <a:rPr lang="fr-FR" b="1" dirty="0" smtClean="0">
                <a:solidFill>
                  <a:schemeClr val="accent5">
                    <a:lumMod val="75000"/>
                  </a:schemeClr>
                </a:solidFill>
              </a:rPr>
              <a:t>voies d’administration à risque</a:t>
            </a:r>
            <a:endParaRPr lang="fr-FR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086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7706" y="65921"/>
            <a:ext cx="8490032" cy="46162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915" tIns="36953" rIns="73915" bIns="36953" rtlCol="0" anchor="ctr"/>
          <a:lstStyle/>
          <a:p>
            <a:pPr algn="ctr" defTabSz="739156"/>
            <a:r>
              <a:rPr lang="fr-FR" sz="2900" b="1" dirty="0">
                <a:solidFill>
                  <a:prstClr val="white"/>
                </a:solidFill>
              </a:rPr>
              <a:t>Aide à l’élaboration de cette liste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F055A-AB94-4531-A640-C0814C06FFD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17707" y="1151272"/>
            <a:ext cx="317417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accent2">
                    <a:lumMod val="50000"/>
                  </a:schemeClr>
                </a:solidFill>
              </a:rPr>
              <a:t>Anticoagulants</a:t>
            </a:r>
            <a:r>
              <a:rPr lang="fr-FR" sz="1400" dirty="0">
                <a:solidFill>
                  <a:schemeClr val="accent2">
                    <a:lumMod val="50000"/>
                  </a:schemeClr>
                </a:solidFill>
              </a:rPr>
              <a:t> : héparines, AVK, nouveaux anticoagulants </a:t>
            </a:r>
            <a:endParaRPr lang="fr-FR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fr-FR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fr-FR" sz="1400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fr-FR" sz="1400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fr-FR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fr-FR" sz="1400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fr-FR" sz="1400" dirty="0">
                <a:solidFill>
                  <a:schemeClr val="accent2">
                    <a:lumMod val="50000"/>
                  </a:schemeClr>
                </a:solidFill>
              </a:rPr>
              <a:t>Stupéfiants IV, PO et transdermiques (morphines et dérivés</a:t>
            </a:r>
            <a:r>
              <a:rPr lang="fr-FR" sz="1400" dirty="0" smtClean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  <a:p>
            <a:endParaRPr lang="fr-FR" sz="1400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fr-FR" sz="1400" dirty="0">
                <a:solidFill>
                  <a:schemeClr val="accent2">
                    <a:lumMod val="50000"/>
                  </a:schemeClr>
                </a:solidFill>
              </a:rPr>
              <a:t>Solutions d’électrolytes </a:t>
            </a:r>
            <a:r>
              <a:rPr lang="fr-FR" sz="1400" dirty="0" smtClean="0">
                <a:solidFill>
                  <a:schemeClr val="accent2">
                    <a:lumMod val="50000"/>
                  </a:schemeClr>
                </a:solidFill>
              </a:rPr>
              <a:t>concentrées : </a:t>
            </a:r>
            <a:r>
              <a:rPr lang="fr-FR" sz="1400" dirty="0">
                <a:solidFill>
                  <a:schemeClr val="accent2">
                    <a:lumMod val="50000"/>
                  </a:schemeClr>
                </a:solidFill>
              </a:rPr>
              <a:t>calcium, potassium, sodium&gt;0,9% </a:t>
            </a:r>
            <a:endParaRPr lang="fr-FR" sz="1400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851920" y="1151272"/>
            <a:ext cx="495581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accent3">
                    <a:lumMod val="75000"/>
                  </a:schemeClr>
                </a:solidFill>
              </a:rPr>
              <a:t>Prescription</a:t>
            </a:r>
            <a:r>
              <a:rPr lang="fr-FR" sz="1400" dirty="0">
                <a:solidFill>
                  <a:schemeClr val="accent3">
                    <a:lumMod val="75000"/>
                  </a:schemeClr>
                </a:solidFill>
              </a:rPr>
              <a:t> : Protocole standardisé de prescription et paramétrage des doses maximales </a:t>
            </a:r>
          </a:p>
          <a:p>
            <a:r>
              <a:rPr lang="fr-FR" sz="1400" b="1" dirty="0">
                <a:solidFill>
                  <a:schemeClr val="accent3">
                    <a:lumMod val="75000"/>
                  </a:schemeClr>
                </a:solidFill>
              </a:rPr>
              <a:t>Préparation/ Administration </a:t>
            </a:r>
            <a:r>
              <a:rPr lang="fr-FR" sz="1400" dirty="0">
                <a:solidFill>
                  <a:schemeClr val="accent3">
                    <a:lumMod val="75000"/>
                  </a:schemeClr>
                </a:solidFill>
              </a:rPr>
              <a:t>: Port de brassard+ double contrôle Note au personnel soignant </a:t>
            </a:r>
          </a:p>
          <a:p>
            <a:r>
              <a:rPr lang="fr-FR" sz="1400" b="1" dirty="0">
                <a:solidFill>
                  <a:schemeClr val="accent3">
                    <a:lumMod val="75000"/>
                  </a:schemeClr>
                </a:solidFill>
              </a:rPr>
              <a:t>Surveillance</a:t>
            </a:r>
            <a:r>
              <a:rPr lang="fr-FR" sz="1400" dirty="0">
                <a:solidFill>
                  <a:schemeClr val="accent3">
                    <a:lumMod val="75000"/>
                  </a:schemeClr>
                </a:solidFill>
              </a:rPr>
              <a:t> (INR) : Antidotes (protamine, vitamine K ,PPSB…</a:t>
            </a:r>
          </a:p>
          <a:p>
            <a:endParaRPr lang="fr-FR" sz="1400" dirty="0" smtClean="0">
              <a:solidFill>
                <a:schemeClr val="accent3">
                  <a:lumMod val="75000"/>
                </a:schemeClr>
              </a:solidFill>
            </a:endParaRPr>
          </a:p>
          <a:p>
            <a:endParaRPr lang="fr-FR" sz="1400" dirty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fr-FR" sz="1400" b="1" dirty="0">
                <a:solidFill>
                  <a:schemeClr val="accent3">
                    <a:lumMod val="75000"/>
                  </a:schemeClr>
                </a:solidFill>
              </a:rPr>
              <a:t>Stockage</a:t>
            </a:r>
            <a:r>
              <a:rPr lang="fr-FR" sz="1400" dirty="0">
                <a:solidFill>
                  <a:schemeClr val="accent3">
                    <a:lumMod val="75000"/>
                  </a:schemeClr>
                </a:solidFill>
              </a:rPr>
              <a:t> : Armoires dédiées fermées à clef Circuit spécifique</a:t>
            </a:r>
          </a:p>
          <a:p>
            <a:endParaRPr lang="fr-FR" sz="1400" dirty="0" smtClean="0">
              <a:solidFill>
                <a:schemeClr val="accent3">
                  <a:lumMod val="75000"/>
                </a:schemeClr>
              </a:solidFill>
            </a:endParaRPr>
          </a:p>
          <a:p>
            <a:endParaRPr lang="fr-FR" sz="1400" dirty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fr-FR" sz="1400" b="1" dirty="0" smtClean="0">
                <a:solidFill>
                  <a:schemeClr val="accent3">
                    <a:lumMod val="75000"/>
                  </a:schemeClr>
                </a:solidFill>
              </a:rPr>
              <a:t>Stockage, </a:t>
            </a:r>
            <a:r>
              <a:rPr lang="fr-FR" sz="1400" b="1" dirty="0">
                <a:solidFill>
                  <a:schemeClr val="accent3">
                    <a:lumMod val="75000"/>
                  </a:schemeClr>
                </a:solidFill>
              </a:rPr>
              <a:t>Préparation/ Administration </a:t>
            </a:r>
            <a:r>
              <a:rPr lang="fr-FR" sz="1400" dirty="0">
                <a:solidFill>
                  <a:schemeClr val="accent3">
                    <a:lumMod val="75000"/>
                  </a:schemeClr>
                </a:solidFill>
              </a:rPr>
              <a:t>: Port de brassard+ double contrôle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17706" y="627534"/>
            <a:ext cx="3174174" cy="42374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74500" tIns="37250" rIns="74500" bIns="37250" rtlCol="0">
            <a:spAutoFit/>
          </a:bodyPr>
          <a:lstStyle/>
          <a:p>
            <a:pPr algn="ctr" defTabSz="739156"/>
            <a:r>
              <a:rPr lang="fr-FR" sz="2000" b="1" dirty="0" smtClean="0">
                <a:solidFill>
                  <a:schemeClr val="accent2">
                    <a:lumMod val="75000"/>
                  </a:schemeClr>
                </a:solidFill>
              </a:rPr>
              <a:t>Exemple de liste</a:t>
            </a:r>
            <a:endParaRPr lang="fr-FR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851920" y="627533"/>
            <a:ext cx="4955818" cy="42374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74500" tIns="37250" rIns="74500" bIns="37250" rtlCol="0">
            <a:spAutoFit/>
          </a:bodyPr>
          <a:lstStyle/>
          <a:p>
            <a:pPr algn="ctr" defTabSz="739156"/>
            <a:r>
              <a:rPr lang="fr-FR" sz="2000" b="1" dirty="0" smtClean="0">
                <a:solidFill>
                  <a:schemeClr val="accent3">
                    <a:lumMod val="75000"/>
                  </a:schemeClr>
                </a:solidFill>
              </a:rPr>
              <a:t>Exemples d’actions</a:t>
            </a:r>
            <a:endParaRPr lang="fr-FR" sz="20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5266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7706" y="65921"/>
            <a:ext cx="8490032" cy="46162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915" tIns="36953" rIns="73915" bIns="36953" rtlCol="0" anchor="ctr"/>
          <a:lstStyle/>
          <a:p>
            <a:pPr algn="ctr" defTabSz="739156"/>
            <a:r>
              <a:rPr lang="fr-FR" sz="2900" b="1" dirty="0">
                <a:solidFill>
                  <a:prstClr val="white"/>
                </a:solidFill>
              </a:rPr>
              <a:t>Médicaments</a:t>
            </a:r>
            <a:r>
              <a:rPr lang="fr-FR" sz="2900" b="1" dirty="0" smtClean="0">
                <a:solidFill>
                  <a:prstClr val="white"/>
                </a:solidFill>
              </a:rPr>
              <a:t> à risque</a:t>
            </a:r>
            <a:endParaRPr lang="fr-FR" sz="2900" b="1" dirty="0">
              <a:solidFill>
                <a:prstClr val="white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F055A-AB94-4531-A640-C0814C06FFD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17706" y="2211710"/>
            <a:ext cx="37502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[Insérez la liste définie dans votre établissement et comment la consulter]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5057500" y="2211710"/>
            <a:ext cx="37502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[Citez les principales mesures de sécurisation pour ces médicaments (étiquetage, affiches, protocoles…) ]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17706" y="627534"/>
            <a:ext cx="4110278" cy="42374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74500" tIns="37250" rIns="74500" bIns="37250" rtlCol="0">
            <a:spAutoFit/>
          </a:bodyPr>
          <a:lstStyle/>
          <a:p>
            <a:pPr algn="ctr" defTabSz="739156"/>
            <a:r>
              <a:rPr lang="fr-FR" sz="2000" b="1" dirty="0" smtClean="0">
                <a:solidFill>
                  <a:schemeClr val="accent2">
                    <a:lumMod val="75000"/>
                  </a:schemeClr>
                </a:solidFill>
              </a:rPr>
              <a:t>Notre liste</a:t>
            </a:r>
            <a:endParaRPr lang="fr-FR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697460" y="627533"/>
            <a:ext cx="4110278" cy="42374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74500" tIns="37250" rIns="74500" bIns="37250" rtlCol="0">
            <a:spAutoFit/>
          </a:bodyPr>
          <a:lstStyle/>
          <a:p>
            <a:pPr algn="ctr" defTabSz="739156"/>
            <a:r>
              <a:rPr lang="fr-FR" sz="2000" b="1" dirty="0" smtClean="0">
                <a:solidFill>
                  <a:schemeClr val="accent3">
                    <a:lumMod val="75000"/>
                  </a:schemeClr>
                </a:solidFill>
              </a:rPr>
              <a:t>Nos actions</a:t>
            </a:r>
            <a:endParaRPr lang="fr-FR" sz="20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500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oneTexte 15"/>
          <p:cNvSpPr txBox="1"/>
          <p:nvPr/>
        </p:nvSpPr>
        <p:spPr>
          <a:xfrm>
            <a:off x="317706" y="1061889"/>
            <a:ext cx="8490032" cy="3094037"/>
          </a:xfrm>
          <a:prstGeom prst="roundRect">
            <a:avLst>
              <a:gd name="adj" fmla="val 6007"/>
            </a:avLst>
          </a:prstGeom>
          <a:solidFill>
            <a:schemeClr val="bg1">
              <a:lumMod val="95000"/>
            </a:schemeClr>
          </a:solidFill>
          <a:ln w="28575">
            <a:noFill/>
          </a:ln>
        </p:spPr>
        <p:txBody>
          <a:bodyPr wrap="square" lIns="74500" tIns="37250" rIns="74500" bIns="37250" rtlCol="0">
            <a:spAutoFit/>
          </a:bodyPr>
          <a:lstStyle/>
          <a:p>
            <a:pPr marL="602384" lvl="1" indent="-232811" defTabSz="739156">
              <a:buFontTx/>
              <a:buBlip>
                <a:blip r:embed="rId3"/>
              </a:buBlip>
            </a:pPr>
            <a:r>
              <a:rPr lang="fr-FR" sz="2000" dirty="0">
                <a:solidFill>
                  <a:srgbClr val="1F497D"/>
                </a:solidFill>
                <a:sym typeface="Wingdings" panose="05000000000000000000" pitchFamily="2" charset="2"/>
              </a:rPr>
              <a:t>Quels sont les </a:t>
            </a:r>
            <a:r>
              <a:rPr lang="fr-FR" sz="2000" b="1" dirty="0">
                <a:solidFill>
                  <a:srgbClr val="1F497D"/>
                </a:solidFill>
                <a:sym typeface="Wingdings" panose="05000000000000000000" pitchFamily="2" charset="2"/>
              </a:rPr>
              <a:t>facteurs</a:t>
            </a:r>
            <a:r>
              <a:rPr lang="fr-FR" sz="2000" dirty="0">
                <a:solidFill>
                  <a:srgbClr val="1F497D"/>
                </a:solidFill>
                <a:sym typeface="Wingdings" panose="05000000000000000000" pitchFamily="2" charset="2"/>
              </a:rPr>
              <a:t> à l’origine du </a:t>
            </a:r>
            <a:r>
              <a:rPr lang="fr-FR" sz="2000" b="1" dirty="0">
                <a:solidFill>
                  <a:srgbClr val="1F497D"/>
                </a:solidFill>
                <a:sym typeface="Wingdings" panose="05000000000000000000" pitchFamily="2" charset="2"/>
              </a:rPr>
              <a:t>plus grand nombre d’erreurs médicamenteuses </a:t>
            </a:r>
            <a:r>
              <a:rPr lang="fr-FR" sz="2000" dirty="0">
                <a:solidFill>
                  <a:srgbClr val="1F497D"/>
                </a:solidFill>
                <a:sym typeface="Wingdings" panose="05000000000000000000" pitchFamily="2" charset="2"/>
              </a:rPr>
              <a:t>?</a:t>
            </a:r>
          </a:p>
          <a:p>
            <a:pPr marL="369574" lvl="1" defTabSz="739156"/>
            <a:endParaRPr lang="fr-FR" sz="1050" dirty="0">
              <a:solidFill>
                <a:srgbClr val="1F497D"/>
              </a:solidFill>
              <a:sym typeface="Wingdings" panose="05000000000000000000" pitchFamily="2" charset="2"/>
            </a:endParaRPr>
          </a:p>
          <a:p>
            <a:pPr marL="1111654" lvl="2" indent="-372498" defTabSz="739156">
              <a:buFont typeface="+mj-lt"/>
              <a:buAutoNum type="alphaUcPeriod"/>
            </a:pPr>
            <a:r>
              <a:rPr lang="fr-FR" sz="2000" b="1" dirty="0">
                <a:solidFill>
                  <a:srgbClr val="C00000"/>
                </a:solidFill>
                <a:sym typeface="Wingdings" panose="05000000000000000000" pitchFamily="2" charset="2"/>
              </a:rPr>
              <a:t>Équipe (27%)</a:t>
            </a:r>
          </a:p>
          <a:p>
            <a:pPr marL="1111654" lvl="2" indent="-372498" defTabSz="739156">
              <a:buFont typeface="+mj-lt"/>
              <a:buAutoNum type="alphaUcPeriod"/>
            </a:pPr>
            <a:r>
              <a:rPr lang="fr-FR" sz="2000" b="1" dirty="0">
                <a:solidFill>
                  <a:srgbClr val="C00000"/>
                </a:solidFill>
                <a:sym typeface="Wingdings" panose="05000000000000000000" pitchFamily="2" charset="2"/>
              </a:rPr>
              <a:t>Tâches à accomplir (23%)</a:t>
            </a:r>
          </a:p>
          <a:p>
            <a:pPr marL="1111654" lvl="2" indent="-372498" defTabSz="739156">
              <a:buFont typeface="+mj-lt"/>
              <a:buAutoNum type="alphaUcPeriod"/>
            </a:pPr>
            <a:r>
              <a:rPr lang="fr-FR" sz="2000" dirty="0">
                <a:solidFill>
                  <a:srgbClr val="F79646">
                    <a:lumMod val="75000"/>
                  </a:srgbClr>
                </a:solidFill>
                <a:sym typeface="Wingdings" panose="05000000000000000000" pitchFamily="2" charset="2"/>
              </a:rPr>
              <a:t>Patients (16%)</a:t>
            </a:r>
          </a:p>
          <a:p>
            <a:pPr marL="1111654" lvl="2" indent="-372498" defTabSz="739156">
              <a:buFont typeface="+mj-lt"/>
              <a:buAutoNum type="alphaUcPeriod"/>
            </a:pPr>
            <a:r>
              <a:rPr lang="fr-FR" sz="2000" dirty="0">
                <a:solidFill>
                  <a:srgbClr val="F79646">
                    <a:lumMod val="75000"/>
                  </a:srgbClr>
                </a:solidFill>
                <a:sym typeface="Wingdings" panose="05000000000000000000" pitchFamily="2" charset="2"/>
              </a:rPr>
              <a:t>Environnement de travail (14%)</a:t>
            </a:r>
          </a:p>
          <a:p>
            <a:pPr marL="1111654" lvl="2" indent="-372498" defTabSz="739156">
              <a:buFont typeface="+mj-lt"/>
              <a:buAutoNum type="alphaUcPeriod"/>
            </a:pPr>
            <a:r>
              <a:rPr lang="fr-FR" sz="2000" dirty="0">
                <a:solidFill>
                  <a:srgbClr val="F79646">
                    <a:lumMod val="75000"/>
                  </a:srgbClr>
                </a:solidFill>
                <a:sym typeface="Wingdings" panose="05000000000000000000" pitchFamily="2" charset="2"/>
              </a:rPr>
              <a:t>Organisation (10%)</a:t>
            </a:r>
          </a:p>
          <a:p>
            <a:pPr marL="1111654" lvl="2" indent="-372498" defTabSz="739156">
              <a:buFont typeface="+mj-lt"/>
              <a:buAutoNum type="alphaUcPeriod"/>
            </a:pPr>
            <a:r>
              <a:rPr lang="fr-FR" sz="2000" dirty="0">
                <a:solidFill>
                  <a:prstClr val="white">
                    <a:lumMod val="65000"/>
                  </a:prstClr>
                </a:solidFill>
                <a:sym typeface="Wingdings" panose="05000000000000000000" pitchFamily="2" charset="2"/>
              </a:rPr>
              <a:t>Contexte individuel (personnel) (8%)</a:t>
            </a:r>
          </a:p>
          <a:p>
            <a:pPr marL="1111654" lvl="2" indent="-372498" defTabSz="739156">
              <a:buFont typeface="+mj-lt"/>
              <a:buAutoNum type="alphaUcPeriod"/>
            </a:pPr>
            <a:r>
              <a:rPr lang="fr-FR" sz="2000" dirty="0">
                <a:solidFill>
                  <a:prstClr val="white">
                    <a:lumMod val="65000"/>
                  </a:prstClr>
                </a:solidFill>
                <a:sym typeface="Wingdings" panose="05000000000000000000" pitchFamily="2" charset="2"/>
              </a:rPr>
              <a:t>Institution (2%)</a:t>
            </a:r>
            <a:endParaRPr lang="fr-FR" sz="2800" dirty="0">
              <a:solidFill>
                <a:prstClr val="white">
                  <a:lumMod val="65000"/>
                </a:prstClr>
              </a:solidFill>
              <a:sym typeface="Wingdings" panose="05000000000000000000" pitchFamily="2" charset="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17706" y="65921"/>
            <a:ext cx="8490032" cy="46162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915" tIns="36953" rIns="73915" bIns="36953" rtlCol="0" anchor="ctr"/>
          <a:lstStyle/>
          <a:p>
            <a:pPr algn="ctr" defTabSz="739156"/>
            <a:r>
              <a:rPr lang="fr-FR" sz="2900" b="1" dirty="0" smtClean="0">
                <a:solidFill>
                  <a:prstClr val="white"/>
                </a:solidFill>
              </a:rPr>
              <a:t>Causes d’erreurs médicamenteuses</a:t>
            </a:r>
            <a:endParaRPr lang="fr-FR" sz="2900" b="1" dirty="0">
              <a:solidFill>
                <a:prstClr val="white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34052" y="4205524"/>
            <a:ext cx="9145016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i="1" u="sng" dirty="0" smtClean="0">
                <a:solidFill>
                  <a:srgbClr val="FF0000"/>
                </a:solidFill>
              </a:rPr>
              <a:t>Facteurs </a:t>
            </a:r>
            <a:r>
              <a:rPr lang="fr-FR" sz="1100" i="1" u="sng" dirty="0">
                <a:solidFill>
                  <a:srgbClr val="FF0000"/>
                </a:solidFill>
              </a:rPr>
              <a:t>contributifs </a:t>
            </a:r>
            <a:r>
              <a:rPr lang="fr-FR" sz="1100" i="1" u="sng" dirty="0" smtClean="0">
                <a:solidFill>
                  <a:srgbClr val="FF0000"/>
                </a:solidFill>
              </a:rPr>
              <a:t>ENEIS 2019 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b="1" i="1" dirty="0" smtClean="0">
                <a:solidFill>
                  <a:srgbClr val="FF0000"/>
                </a:solidFill>
              </a:rPr>
              <a:t>Défaillances </a:t>
            </a:r>
            <a:r>
              <a:rPr lang="fr-FR" sz="1100" b="1" i="1" dirty="0">
                <a:solidFill>
                  <a:srgbClr val="FF0000"/>
                </a:solidFill>
              </a:rPr>
              <a:t>humaines en hausse</a:t>
            </a:r>
            <a:r>
              <a:rPr lang="fr-FR" sz="1100" i="1" dirty="0">
                <a:solidFill>
                  <a:srgbClr val="FF0000"/>
                </a:solidFill>
              </a:rPr>
              <a:t>, </a:t>
            </a:r>
            <a:r>
              <a:rPr lang="fr-FR" sz="1100" b="1" i="1" dirty="0" smtClean="0">
                <a:solidFill>
                  <a:srgbClr val="FF0000"/>
                </a:solidFill>
              </a:rPr>
              <a:t>mauvaise </a:t>
            </a:r>
            <a:r>
              <a:rPr lang="fr-FR" sz="1100" b="1" i="1" dirty="0">
                <a:solidFill>
                  <a:srgbClr val="FF0000"/>
                </a:solidFill>
              </a:rPr>
              <a:t>définition de l'organisation et des tâches</a:t>
            </a:r>
            <a:r>
              <a:rPr lang="fr-FR" sz="1100" i="1" dirty="0">
                <a:solidFill>
                  <a:srgbClr val="FF0000"/>
                </a:solidFill>
              </a:rPr>
              <a:t>, </a:t>
            </a:r>
            <a:r>
              <a:rPr lang="fr-FR" sz="1100" b="1" i="1" dirty="0" smtClean="0">
                <a:solidFill>
                  <a:srgbClr val="FF0000"/>
                </a:solidFill>
              </a:rPr>
              <a:t>composition </a:t>
            </a:r>
            <a:r>
              <a:rPr lang="fr-FR" sz="1100" b="1" i="1" dirty="0">
                <a:solidFill>
                  <a:srgbClr val="FF0000"/>
                </a:solidFill>
              </a:rPr>
              <a:t>de l'équipe non adéquate</a:t>
            </a:r>
            <a:r>
              <a:rPr lang="fr-FR" sz="1100" i="1" dirty="0">
                <a:solidFill>
                  <a:srgbClr val="FF0000"/>
                </a:solidFill>
              </a:rPr>
              <a:t>, </a:t>
            </a:r>
            <a:r>
              <a:rPr lang="fr-FR" sz="1100" b="1" i="1" dirty="0" smtClean="0">
                <a:solidFill>
                  <a:srgbClr val="FF0000"/>
                </a:solidFill>
              </a:rPr>
              <a:t>locaux</a:t>
            </a:r>
            <a:r>
              <a:rPr lang="fr-FR" sz="1100" i="1" dirty="0" smtClean="0">
                <a:solidFill>
                  <a:srgbClr val="FF0000"/>
                </a:solidFill>
              </a:rPr>
              <a:t> ou </a:t>
            </a:r>
            <a:r>
              <a:rPr lang="fr-FR" sz="1100" b="1" i="1" dirty="0" smtClean="0">
                <a:solidFill>
                  <a:srgbClr val="FF0000"/>
                </a:solidFill>
              </a:rPr>
              <a:t>équipements</a:t>
            </a:r>
            <a:r>
              <a:rPr lang="fr-FR" sz="1100" i="1" dirty="0" smtClean="0">
                <a:solidFill>
                  <a:srgbClr val="FF0000"/>
                </a:solidFill>
              </a:rPr>
              <a:t> </a:t>
            </a:r>
            <a:r>
              <a:rPr lang="fr-FR" sz="1100" b="1" i="1" dirty="0">
                <a:solidFill>
                  <a:srgbClr val="FF0000"/>
                </a:solidFill>
              </a:rPr>
              <a:t>non adaptés </a:t>
            </a:r>
            <a:r>
              <a:rPr lang="fr-FR" sz="1100" i="1" dirty="0">
                <a:solidFill>
                  <a:srgbClr val="FF0000"/>
                </a:solidFill>
              </a:rPr>
              <a:t>et </a:t>
            </a:r>
            <a:r>
              <a:rPr lang="fr-FR" sz="1100" b="1" i="1" dirty="0" smtClean="0">
                <a:solidFill>
                  <a:srgbClr val="FF0000"/>
                </a:solidFill>
              </a:rPr>
              <a:t>manque </a:t>
            </a:r>
            <a:r>
              <a:rPr lang="fr-FR" sz="1100" b="1" i="1" dirty="0">
                <a:solidFill>
                  <a:srgbClr val="FF0000"/>
                </a:solidFill>
              </a:rPr>
              <a:t>de culture de sécurité</a:t>
            </a:r>
            <a:r>
              <a:rPr lang="fr-FR" sz="1100" i="1" dirty="0">
                <a:solidFill>
                  <a:srgbClr val="FF0000"/>
                </a:solidFill>
              </a:rPr>
              <a:t>. </a:t>
            </a:r>
            <a:endParaRPr lang="fr-FR" sz="1100" i="1" dirty="0" smtClean="0">
              <a:solidFill>
                <a:srgbClr val="FF000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i="1" dirty="0">
                <a:solidFill>
                  <a:srgbClr val="FF0000"/>
                </a:solidFill>
              </a:rPr>
              <a:t>Supervision des juniors à la baisse.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i="1" dirty="0" smtClean="0">
                <a:solidFill>
                  <a:srgbClr val="FF0000"/>
                </a:solidFill>
              </a:rPr>
              <a:t>Communication stable</a:t>
            </a:r>
            <a:endParaRPr lang="fr-FR" sz="11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15406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7706" y="65921"/>
            <a:ext cx="8490032" cy="46162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915" tIns="36953" rIns="73915" bIns="36953" rtlCol="0" anchor="ctr"/>
          <a:lstStyle/>
          <a:p>
            <a:pPr algn="ctr" defTabSz="739156"/>
            <a:r>
              <a:rPr lang="fr-FR" sz="2900" b="1" dirty="0" smtClean="0">
                <a:solidFill>
                  <a:prstClr val="white"/>
                </a:solidFill>
              </a:rPr>
              <a:t>Exemple de cause d’erreurs médicamenteuses</a:t>
            </a:r>
            <a:endParaRPr lang="fr-FR" sz="2900" b="1" dirty="0">
              <a:solidFill>
                <a:prstClr val="white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B6CAC4F-147B-497E-B967-F10CD0F0F9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9670" y="1384458"/>
            <a:ext cx="2388068" cy="2863725"/>
          </a:xfrm>
          <a:prstGeom prst="rect">
            <a:avLst/>
          </a:prstGeom>
        </p:spPr>
      </p:pic>
      <p:grpSp>
        <p:nvGrpSpPr>
          <p:cNvPr id="12" name="Groupe 11"/>
          <p:cNvGrpSpPr/>
          <p:nvPr/>
        </p:nvGrpSpPr>
        <p:grpSpPr>
          <a:xfrm>
            <a:off x="3492825" y="1384458"/>
            <a:ext cx="2594168" cy="2863725"/>
            <a:chOff x="4190854" y="2139537"/>
            <a:chExt cx="2375775" cy="2793398"/>
          </a:xfrm>
        </p:grpSpPr>
        <p:pic>
          <p:nvPicPr>
            <p:cNvPr id="13" name="Picture 8">
              <a:extLst>
                <a:ext uri="{FF2B5EF4-FFF2-40B4-BE49-F238E27FC236}">
                  <a16:creationId xmlns:a16="http://schemas.microsoft.com/office/drawing/2014/main" id="{A7431400-73D4-4206-B14B-74212CDEC8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482" r="6046"/>
            <a:stretch/>
          </p:blipFill>
          <p:spPr bwMode="auto">
            <a:xfrm>
              <a:off x="4190854" y="2139537"/>
              <a:ext cx="2375775" cy="27933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15" name="Rectangle : coins arrondis 4">
              <a:extLst>
                <a:ext uri="{FF2B5EF4-FFF2-40B4-BE49-F238E27FC236}">
                  <a16:creationId xmlns:a16="http://schemas.microsoft.com/office/drawing/2014/main" id="{4752A622-6AB2-47BD-ADA3-FA8C52E24B76}"/>
                </a:ext>
              </a:extLst>
            </p:cNvPr>
            <p:cNvSpPr/>
            <p:nvPr/>
          </p:nvSpPr>
          <p:spPr>
            <a:xfrm>
              <a:off x="4793003" y="3626836"/>
              <a:ext cx="276253" cy="329714"/>
            </a:xfrm>
            <a:prstGeom prst="roundRect">
              <a:avLst/>
            </a:prstGeom>
            <a:noFill/>
            <a:ln w="571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4500" tIns="37250" rIns="74500" bIns="37250" rtlCol="0" anchor="ctr"/>
            <a:lstStyle/>
            <a:p>
              <a:pPr algn="ctr" defTabSz="739156"/>
              <a:endParaRPr lang="fr-FR" sz="1500">
                <a:solidFill>
                  <a:prstClr val="white"/>
                </a:solidFill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8CF8C7F3-38DE-403C-92FD-AC8F32B0C548}"/>
                </a:ext>
              </a:extLst>
            </p:cNvPr>
            <p:cNvSpPr/>
            <p:nvPr/>
          </p:nvSpPr>
          <p:spPr>
            <a:xfrm>
              <a:off x="6008514" y="3626836"/>
              <a:ext cx="276253" cy="329714"/>
            </a:xfrm>
            <a:prstGeom prst="roundRect">
              <a:avLst/>
            </a:prstGeom>
            <a:noFill/>
            <a:ln w="571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4500" tIns="37250" rIns="74500" bIns="37250" rtlCol="0" anchor="ctr"/>
            <a:lstStyle/>
            <a:p>
              <a:pPr algn="ctr" defTabSz="739156"/>
              <a:endParaRPr lang="fr-FR" sz="1500">
                <a:solidFill>
                  <a:prstClr val="white"/>
                </a:solidFill>
              </a:endParaRPr>
            </a:p>
          </p:txBody>
        </p:sp>
      </p:grpSp>
      <p:pic>
        <p:nvPicPr>
          <p:cNvPr id="18" name="Espace réservé du contenu 3">
            <a:extLst>
              <a:ext uri="{FF2B5EF4-FFF2-40B4-BE49-F238E27FC236}">
                <a16:creationId xmlns:a16="http://schemas.microsoft.com/office/drawing/2014/main" id="{BE9C5DE7-C069-46BF-9495-9B1A2375546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832" t="16557" r="20121" b="49438"/>
          <a:stretch/>
        </p:blipFill>
        <p:spPr>
          <a:xfrm>
            <a:off x="107169" y="3003798"/>
            <a:ext cx="3312703" cy="1397103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6378DDBB-AD88-4AB5-BB14-0A46D918D969}"/>
              </a:ext>
            </a:extLst>
          </p:cNvPr>
          <p:cNvSpPr txBox="1"/>
          <p:nvPr/>
        </p:nvSpPr>
        <p:spPr>
          <a:xfrm>
            <a:off x="1780002" y="4382202"/>
            <a:ext cx="6544338" cy="690781"/>
          </a:xfrm>
          <a:prstGeom prst="rect">
            <a:avLst/>
          </a:prstGeom>
          <a:noFill/>
        </p:spPr>
        <p:txBody>
          <a:bodyPr wrap="square" lIns="74500" tIns="37250" rIns="74500" bIns="37250" rtlCol="0">
            <a:spAutoFit/>
          </a:bodyPr>
          <a:lstStyle/>
          <a:p>
            <a:pPr defTabSz="739156"/>
            <a:r>
              <a:rPr lang="fr-FR" sz="2000" dirty="0">
                <a:solidFill>
                  <a:prstClr val="black"/>
                </a:solidFill>
              </a:rPr>
              <a:t>Beaucoup de médicaments ont des noms similaires…</a:t>
            </a:r>
          </a:p>
          <a:p>
            <a:pPr defTabSz="739156"/>
            <a:r>
              <a:rPr lang="fr-FR" sz="2000" dirty="0">
                <a:solidFill>
                  <a:prstClr val="black"/>
                </a:solidFill>
              </a:rPr>
              <a:t>Pour en savoir plus : </a:t>
            </a:r>
            <a:r>
              <a:rPr lang="fr-FR" sz="2000" dirty="0">
                <a:solidFill>
                  <a:prstClr val="black"/>
                </a:solidFill>
                <a:hlinkClick r:id="rId6"/>
              </a:rPr>
              <a:t>Liste des confusions de noms de l’ANSM</a:t>
            </a:r>
            <a:endParaRPr lang="fr-FR" sz="2000" dirty="0">
              <a:solidFill>
                <a:prstClr val="black"/>
              </a:solidFill>
            </a:endParaRPr>
          </a:p>
        </p:txBody>
      </p:sp>
      <p:pic>
        <p:nvPicPr>
          <p:cNvPr id="20" name="Picture 4">
            <a:extLst>
              <a:ext uri="{FF2B5EF4-FFF2-40B4-BE49-F238E27FC236}">
                <a16:creationId xmlns:a16="http://schemas.microsoft.com/office/drawing/2014/main" id="{46D5CC49-2A0F-4924-9E5F-8A91429DFB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71" t="21337" r="26490" b="27478"/>
          <a:stretch/>
        </p:blipFill>
        <p:spPr bwMode="auto">
          <a:xfrm rot="3306051">
            <a:off x="1455717" y="4658789"/>
            <a:ext cx="272216" cy="268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05A4D2EE-1567-484E-9B40-E25C62482D90}"/>
              </a:ext>
            </a:extLst>
          </p:cNvPr>
          <p:cNvSpPr txBox="1"/>
          <p:nvPr/>
        </p:nvSpPr>
        <p:spPr>
          <a:xfrm>
            <a:off x="323528" y="1384458"/>
            <a:ext cx="2899048" cy="99855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74500" tIns="37250" rIns="74500" bIns="37250" rtlCol="0">
            <a:spAutoFit/>
          </a:bodyPr>
          <a:lstStyle/>
          <a:p>
            <a:pPr algn="ctr" defTabSz="739156"/>
            <a:r>
              <a:rPr lang="fr-FR" altLang="fr-FR" sz="2000" dirty="0" smtClean="0">
                <a:solidFill>
                  <a:prstClr val="black"/>
                </a:solidFill>
              </a:rPr>
              <a:t>«</a:t>
            </a:r>
            <a:r>
              <a:rPr lang="fr-FR" altLang="fr-FR" sz="2000" dirty="0">
                <a:solidFill>
                  <a:prstClr val="black"/>
                </a:solidFill>
              </a:rPr>
              <a:t> L </a:t>
            </a:r>
            <a:r>
              <a:rPr lang="fr-FR" altLang="fr-FR" sz="2000" dirty="0" err="1">
                <a:solidFill>
                  <a:prstClr val="black"/>
                </a:solidFill>
              </a:rPr>
              <a:t>cer</a:t>
            </a:r>
            <a:r>
              <a:rPr lang="fr-FR" altLang="fr-FR" sz="2000" dirty="0">
                <a:solidFill>
                  <a:prstClr val="black"/>
                </a:solidFill>
              </a:rPr>
              <a:t> eau n’a p s b soin d </a:t>
            </a:r>
            <a:r>
              <a:rPr lang="fr-FR" altLang="fr-FR" sz="2000" dirty="0" err="1">
                <a:solidFill>
                  <a:prstClr val="black"/>
                </a:solidFill>
              </a:rPr>
              <a:t>lir</a:t>
            </a:r>
            <a:r>
              <a:rPr lang="fr-FR" altLang="fr-FR" sz="2000" dirty="0">
                <a:solidFill>
                  <a:prstClr val="black"/>
                </a:solidFill>
              </a:rPr>
              <a:t> </a:t>
            </a:r>
            <a:r>
              <a:rPr lang="fr-FR" altLang="fr-FR" sz="2000" dirty="0" err="1">
                <a:solidFill>
                  <a:prstClr val="black"/>
                </a:solidFill>
              </a:rPr>
              <a:t>tou</a:t>
            </a:r>
            <a:r>
              <a:rPr lang="fr-FR" altLang="fr-FR" sz="2000" dirty="0">
                <a:solidFill>
                  <a:prstClr val="black"/>
                </a:solidFill>
              </a:rPr>
              <a:t> es l s let r pour c </a:t>
            </a:r>
            <a:r>
              <a:rPr lang="fr-FR" altLang="fr-FR" sz="2000" dirty="0" err="1">
                <a:solidFill>
                  <a:prstClr val="black"/>
                </a:solidFill>
              </a:rPr>
              <a:t>mp</a:t>
            </a:r>
            <a:r>
              <a:rPr lang="fr-FR" altLang="fr-FR" sz="2000" dirty="0">
                <a:solidFill>
                  <a:prstClr val="black"/>
                </a:solidFill>
              </a:rPr>
              <a:t> </a:t>
            </a:r>
            <a:r>
              <a:rPr lang="fr-FR" altLang="fr-FR" sz="2000" dirty="0" err="1">
                <a:solidFill>
                  <a:prstClr val="black"/>
                </a:solidFill>
              </a:rPr>
              <a:t>endr</a:t>
            </a:r>
            <a:r>
              <a:rPr lang="fr-FR" altLang="fr-FR" sz="2000" dirty="0">
                <a:solidFill>
                  <a:prstClr val="black"/>
                </a:solidFill>
              </a:rPr>
              <a:t> ce </a:t>
            </a:r>
            <a:r>
              <a:rPr lang="fr-FR" altLang="fr-FR" sz="2000" dirty="0" err="1">
                <a:solidFill>
                  <a:prstClr val="black"/>
                </a:solidFill>
              </a:rPr>
              <a:t>qu</a:t>
            </a:r>
            <a:r>
              <a:rPr lang="fr-FR" altLang="fr-FR" sz="2000" dirty="0">
                <a:solidFill>
                  <a:prstClr val="black"/>
                </a:solidFill>
              </a:rPr>
              <a:t> es </a:t>
            </a:r>
            <a:r>
              <a:rPr lang="fr-FR" altLang="fr-FR" sz="2000" dirty="0" err="1">
                <a:solidFill>
                  <a:prstClr val="black"/>
                </a:solidFill>
              </a:rPr>
              <a:t>écr</a:t>
            </a:r>
            <a:r>
              <a:rPr lang="fr-FR" altLang="fr-FR" sz="2000" dirty="0">
                <a:solidFill>
                  <a:prstClr val="black"/>
                </a:solidFill>
              </a:rPr>
              <a:t> t… »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317706" y="699542"/>
            <a:ext cx="8490032" cy="42374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74500" tIns="37250" rIns="74500" bIns="37250" rtlCol="0">
            <a:spAutoFit/>
          </a:bodyPr>
          <a:lstStyle/>
          <a:p>
            <a:pPr algn="ctr" defTabSz="739156"/>
            <a:r>
              <a:rPr lang="fr-FR" sz="2000" b="1" dirty="0">
                <a:solidFill>
                  <a:schemeClr val="accent2">
                    <a:lumMod val="50000"/>
                  </a:schemeClr>
                </a:solidFill>
              </a:rPr>
              <a:t>Similitudes visuelles et sonores </a:t>
            </a:r>
            <a:r>
              <a:rPr lang="fr-FR" sz="2000" dirty="0">
                <a:solidFill>
                  <a:schemeClr val="accent2">
                    <a:lumMod val="50000"/>
                  </a:schemeClr>
                </a:solidFill>
              </a:rPr>
              <a:t>des médicaments </a:t>
            </a:r>
            <a:r>
              <a:rPr lang="fr-FR" sz="2000" dirty="0" smtClean="0">
                <a:solidFill>
                  <a:schemeClr val="accent2">
                    <a:lumMod val="50000"/>
                  </a:schemeClr>
                </a:solidFill>
                <a:sym typeface="Wingdings" panose="05000000000000000000" pitchFamily="2" charset="2"/>
              </a:rPr>
              <a:t></a:t>
            </a:r>
            <a:r>
              <a:rPr lang="fr-FR" sz="20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fr-FR" sz="2000" dirty="0">
                <a:solidFill>
                  <a:schemeClr val="accent2">
                    <a:lumMod val="50000"/>
                  </a:schemeClr>
                </a:solidFill>
              </a:rPr>
              <a:t>Risques de </a:t>
            </a:r>
            <a:r>
              <a:rPr lang="fr-FR" sz="2000" b="1" dirty="0">
                <a:solidFill>
                  <a:schemeClr val="accent2">
                    <a:lumMod val="50000"/>
                  </a:schemeClr>
                </a:solidFill>
              </a:rPr>
              <a:t>confusion</a:t>
            </a:r>
          </a:p>
        </p:txBody>
      </p:sp>
    </p:spTree>
    <p:extLst>
      <p:ext uri="{BB962C8B-B14F-4D97-AF65-F5344CB8AC3E}">
        <p14:creationId xmlns:p14="http://schemas.microsoft.com/office/powerpoint/2010/main" val="9199915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F055A-AB94-4531-A640-C0814C06FFD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450721"/>
            <a:ext cx="9144000" cy="2242058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915" tIns="36953" rIns="73915" bIns="36953" rtlCol="0" anchor="ctr"/>
          <a:lstStyle/>
          <a:p>
            <a:pPr algn="ctr" defTabSz="739156"/>
            <a:r>
              <a:rPr lang="fr-FR" sz="3300" b="1" dirty="0" smtClean="0">
                <a:solidFill>
                  <a:prstClr val="white"/>
                </a:solidFill>
              </a:rPr>
              <a:t>Exemples d’erreurs médicamenteuses</a:t>
            </a:r>
            <a:endParaRPr lang="fr-FR" sz="3300" b="1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1186950"/>
            <a:ext cx="9144000" cy="19782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500" tIns="37250" rIns="74500" bIns="37250" rtlCol="0" anchor="ctr"/>
          <a:lstStyle/>
          <a:p>
            <a:pPr algn="ctr" defTabSz="739156"/>
            <a:endParaRPr lang="fr-FR" sz="150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3758723"/>
            <a:ext cx="9144000" cy="41868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500" tIns="37250" rIns="74500" bIns="37250" rtlCol="0" anchor="ctr"/>
          <a:lstStyle/>
          <a:p>
            <a:pPr algn="ctr" defTabSz="739156"/>
            <a:endParaRPr lang="fr-FR" sz="1500">
              <a:solidFill>
                <a:prstClr val="white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07504" y="3804818"/>
            <a:ext cx="87849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[Insérez quelques exemples d’EM survenues dans votre établissement]</a:t>
            </a:r>
          </a:p>
          <a:p>
            <a:endParaRPr lang="fr-FR" dirty="0">
              <a:solidFill>
                <a:srgbClr val="FF0000"/>
              </a:solidFill>
            </a:endParaRPr>
          </a:p>
          <a:p>
            <a:r>
              <a:rPr lang="fr-FR" dirty="0" smtClean="0">
                <a:solidFill>
                  <a:srgbClr val="FF0000"/>
                </a:solidFill>
              </a:rPr>
              <a:t>[La diapo suivante (grisée) est un exemple de présentation d’une EM, mais elle est à supprimer pour privilégier les EM survenues en interne]</a:t>
            </a:r>
          </a:p>
        </p:txBody>
      </p:sp>
    </p:spTree>
    <p:extLst>
      <p:ext uri="{BB962C8B-B14F-4D97-AF65-F5344CB8AC3E}">
        <p14:creationId xmlns:p14="http://schemas.microsoft.com/office/powerpoint/2010/main" val="23631288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317706" y="65921"/>
            <a:ext cx="8490032" cy="46162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915" tIns="36953" rIns="73915" bIns="36953" rtlCol="0" anchor="ctr"/>
          <a:lstStyle/>
          <a:p>
            <a:pPr algn="ctr" defTabSz="739156"/>
            <a:r>
              <a:rPr lang="fr-FR" sz="2900" b="1" dirty="0" smtClean="0">
                <a:solidFill>
                  <a:prstClr val="white"/>
                </a:solidFill>
              </a:rPr>
              <a:t>Exemple : Erreur de forme galénique et d’écrasement</a:t>
            </a:r>
            <a:endParaRPr lang="fr-FR" sz="2900" b="1" dirty="0">
              <a:solidFill>
                <a:prstClr val="white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FD83E6A-EA3D-47D9-9D4A-89B78383DFA5}"/>
              </a:ext>
            </a:extLst>
          </p:cNvPr>
          <p:cNvSpPr txBox="1"/>
          <p:nvPr/>
        </p:nvSpPr>
        <p:spPr>
          <a:xfrm>
            <a:off x="317706" y="699542"/>
            <a:ext cx="8490032" cy="764268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lIns="74500" tIns="37250" rIns="74500" bIns="37250" rtlCol="0">
            <a:spAutoFit/>
          </a:bodyPr>
          <a:lstStyle/>
          <a:p>
            <a:pPr algn="just" defTabSz="739156"/>
            <a:r>
              <a:rPr lang="fr-FR" sz="2000" b="1" dirty="0" smtClean="0">
                <a:solidFill>
                  <a:srgbClr val="C00000"/>
                </a:solidFill>
              </a:rPr>
              <a:t>Evènement : </a:t>
            </a:r>
            <a:r>
              <a:rPr lang="fr-FR" sz="2000" b="1" dirty="0" smtClean="0">
                <a:solidFill>
                  <a:prstClr val="black"/>
                </a:solidFill>
              </a:rPr>
              <a:t>Administration </a:t>
            </a:r>
            <a:r>
              <a:rPr lang="fr-FR" sz="2000" b="1" dirty="0">
                <a:solidFill>
                  <a:prstClr val="black"/>
                </a:solidFill>
              </a:rPr>
              <a:t>de </a:t>
            </a:r>
            <a:r>
              <a:rPr lang="fr-FR" sz="2000" b="1" dirty="0" err="1">
                <a:solidFill>
                  <a:prstClr val="black"/>
                </a:solidFill>
              </a:rPr>
              <a:t>Skenan</a:t>
            </a:r>
            <a:r>
              <a:rPr lang="fr-FR" sz="2000" b="1" dirty="0">
                <a:solidFill>
                  <a:prstClr val="black"/>
                </a:solidFill>
              </a:rPr>
              <a:t> LP </a:t>
            </a:r>
            <a:r>
              <a:rPr lang="fr-FR" sz="2000" dirty="0">
                <a:solidFill>
                  <a:prstClr val="black"/>
                </a:solidFill>
              </a:rPr>
              <a:t>10mg gélule </a:t>
            </a:r>
            <a:r>
              <a:rPr lang="fr-FR" sz="2000" b="1" dirty="0">
                <a:solidFill>
                  <a:prstClr val="black"/>
                </a:solidFill>
              </a:rPr>
              <a:t>au lieu d’Actiskenan </a:t>
            </a:r>
            <a:r>
              <a:rPr lang="fr-FR" sz="2000" dirty="0">
                <a:solidFill>
                  <a:prstClr val="black"/>
                </a:solidFill>
              </a:rPr>
              <a:t>10mg gélule, avec ouverture et </a:t>
            </a:r>
            <a:r>
              <a:rPr lang="fr-FR" sz="2000" b="1" dirty="0">
                <a:solidFill>
                  <a:prstClr val="black"/>
                </a:solidFill>
              </a:rPr>
              <a:t>écrasement des granules</a:t>
            </a:r>
            <a:r>
              <a:rPr lang="fr-FR" sz="2000" dirty="0">
                <a:solidFill>
                  <a:prstClr val="black"/>
                </a:solidFill>
              </a:rPr>
              <a:t> dans un verre d’eau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4B679E4-EC4A-4285-9ACC-89B917C57998}"/>
              </a:ext>
            </a:extLst>
          </p:cNvPr>
          <p:cNvSpPr txBox="1"/>
          <p:nvPr/>
        </p:nvSpPr>
        <p:spPr>
          <a:xfrm>
            <a:off x="317706" y="2499742"/>
            <a:ext cx="3750238" cy="7831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74500" tIns="37250" rIns="74500" bIns="37250" rtlCol="0">
            <a:spAutoFit/>
          </a:bodyPr>
          <a:lstStyle/>
          <a:p>
            <a:pPr marL="0" lvl="1" defTabSz="739156"/>
            <a:r>
              <a:rPr lang="fr-FR" sz="1600" b="1" dirty="0" smtClean="0">
                <a:solidFill>
                  <a:srgbClr val="C0504D">
                    <a:lumMod val="75000"/>
                  </a:srgbClr>
                </a:solidFill>
                <a:sym typeface="Wingdings" panose="05000000000000000000" pitchFamily="2" charset="2"/>
              </a:rPr>
              <a:t>Conséquences :</a:t>
            </a:r>
            <a:endParaRPr lang="fr-FR" sz="1600" b="1" dirty="0">
              <a:solidFill>
                <a:srgbClr val="1F497D"/>
              </a:solidFill>
              <a:sym typeface="Wingdings" panose="05000000000000000000" pitchFamily="2" charset="2"/>
            </a:endParaRPr>
          </a:p>
          <a:p>
            <a:pPr marL="279374" lvl="1" indent="-279374" defTabSz="739156">
              <a:buFont typeface="Wingdings" panose="05000000000000000000" pitchFamily="2" charset="2"/>
              <a:buChar char="§"/>
            </a:pPr>
            <a:r>
              <a:rPr lang="fr-FR" sz="1500" dirty="0" err="1">
                <a:solidFill>
                  <a:srgbClr val="C0504D"/>
                </a:solidFill>
              </a:rPr>
              <a:t>Sur-dosage</a:t>
            </a:r>
            <a:r>
              <a:rPr lang="fr-FR" sz="1500" dirty="0">
                <a:solidFill>
                  <a:srgbClr val="C0504D"/>
                </a:solidFill>
              </a:rPr>
              <a:t> / Sous-dosage</a:t>
            </a:r>
          </a:p>
          <a:p>
            <a:pPr marL="279374" lvl="1" indent="-279374" defTabSz="739156">
              <a:buFont typeface="Wingdings" panose="05000000000000000000" pitchFamily="2" charset="2"/>
              <a:buChar char="§"/>
            </a:pPr>
            <a:r>
              <a:rPr lang="fr-FR" sz="1500" dirty="0">
                <a:solidFill>
                  <a:srgbClr val="C0504D"/>
                </a:solidFill>
              </a:rPr>
              <a:t>Toxicité / inefficacité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4B679E4-EC4A-4285-9ACC-89B917C57998}"/>
              </a:ext>
            </a:extLst>
          </p:cNvPr>
          <p:cNvSpPr txBox="1"/>
          <p:nvPr/>
        </p:nvSpPr>
        <p:spPr>
          <a:xfrm>
            <a:off x="317706" y="3400395"/>
            <a:ext cx="4245015" cy="14756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74500" tIns="37250" rIns="74500" bIns="37250" rtlCol="0">
            <a:spAutoFit/>
          </a:bodyPr>
          <a:lstStyle/>
          <a:p>
            <a:pPr marL="0" lvl="1" defTabSz="739156"/>
            <a:r>
              <a:rPr lang="fr-FR" sz="1600" b="1" dirty="0" smtClean="0">
                <a:solidFill>
                  <a:srgbClr val="1F497D"/>
                </a:solidFill>
                <a:sym typeface="Wingdings" panose="05000000000000000000" pitchFamily="2" charset="2"/>
              </a:rPr>
              <a:t>Principales causes identifiées :</a:t>
            </a:r>
            <a:endParaRPr lang="fr-FR" sz="1600" b="1" dirty="0">
              <a:solidFill>
                <a:srgbClr val="1F497D"/>
              </a:solidFill>
              <a:sym typeface="Wingdings" panose="05000000000000000000" pitchFamily="2" charset="2"/>
            </a:endParaRPr>
          </a:p>
          <a:p>
            <a:pPr marL="279374" lvl="1" indent="-279374" defTabSz="739156">
              <a:buFont typeface="Wingdings" panose="05000000000000000000" pitchFamily="2" charset="2"/>
              <a:buChar char="§"/>
            </a:pPr>
            <a:r>
              <a:rPr lang="fr-FR" sz="1500" dirty="0" smtClean="0">
                <a:solidFill>
                  <a:srgbClr val="4BACC6">
                    <a:lumMod val="75000"/>
                  </a:srgbClr>
                </a:solidFill>
              </a:rPr>
              <a:t>erreur </a:t>
            </a:r>
            <a:r>
              <a:rPr lang="fr-FR" sz="1500" dirty="0">
                <a:solidFill>
                  <a:srgbClr val="4BACC6">
                    <a:lumMod val="75000"/>
                  </a:srgbClr>
                </a:solidFill>
              </a:rPr>
              <a:t>de </a:t>
            </a:r>
            <a:r>
              <a:rPr lang="fr-FR" sz="1500" b="1" dirty="0">
                <a:solidFill>
                  <a:srgbClr val="4BACC6">
                    <a:lumMod val="75000"/>
                  </a:srgbClr>
                </a:solidFill>
              </a:rPr>
              <a:t>lecture</a:t>
            </a:r>
            <a:r>
              <a:rPr lang="fr-FR" sz="1500" dirty="0">
                <a:solidFill>
                  <a:srgbClr val="4BACC6">
                    <a:lumMod val="75000"/>
                  </a:srgbClr>
                </a:solidFill>
              </a:rPr>
              <a:t> ou d'</a:t>
            </a:r>
            <a:r>
              <a:rPr lang="fr-FR" sz="1500" b="1" dirty="0">
                <a:solidFill>
                  <a:srgbClr val="4BACC6">
                    <a:lumMod val="75000"/>
                  </a:srgbClr>
                </a:solidFill>
              </a:rPr>
              <a:t>interprétation</a:t>
            </a:r>
            <a:r>
              <a:rPr lang="fr-FR" sz="1500" dirty="0">
                <a:solidFill>
                  <a:srgbClr val="4BACC6">
                    <a:lumMod val="75000"/>
                  </a:srgbClr>
                </a:solidFill>
              </a:rPr>
              <a:t> de la prescription/de l'étiquetage</a:t>
            </a:r>
          </a:p>
          <a:p>
            <a:pPr marL="279374" lvl="1" indent="-279374" defTabSz="739156">
              <a:buFont typeface="Wingdings" panose="05000000000000000000" pitchFamily="2" charset="2"/>
              <a:buChar char="§"/>
            </a:pPr>
            <a:r>
              <a:rPr lang="fr-FR" sz="1500" b="1" dirty="0">
                <a:solidFill>
                  <a:srgbClr val="4BACC6">
                    <a:lumMod val="75000"/>
                  </a:srgbClr>
                </a:solidFill>
              </a:rPr>
              <a:t>mélange</a:t>
            </a:r>
            <a:r>
              <a:rPr lang="fr-FR" sz="1500" dirty="0">
                <a:solidFill>
                  <a:srgbClr val="4BACC6">
                    <a:lumMod val="75000"/>
                  </a:srgbClr>
                </a:solidFill>
              </a:rPr>
              <a:t> de médicaments dans le </a:t>
            </a:r>
            <a:r>
              <a:rPr lang="fr-FR" sz="1500" b="1" dirty="0">
                <a:solidFill>
                  <a:srgbClr val="4BACC6">
                    <a:lumMod val="75000"/>
                  </a:srgbClr>
                </a:solidFill>
              </a:rPr>
              <a:t>stockage</a:t>
            </a:r>
          </a:p>
          <a:p>
            <a:pPr marL="279374" lvl="1" indent="-279374" defTabSz="739156">
              <a:buFont typeface="Wingdings" panose="05000000000000000000" pitchFamily="2" charset="2"/>
              <a:buChar char="§"/>
            </a:pPr>
            <a:r>
              <a:rPr lang="fr-FR" sz="1500" b="1" dirty="0" smtClean="0">
                <a:solidFill>
                  <a:srgbClr val="4BACC6">
                    <a:lumMod val="75000"/>
                  </a:srgbClr>
                </a:solidFill>
              </a:rPr>
              <a:t>insuffisance </a:t>
            </a:r>
            <a:r>
              <a:rPr lang="fr-FR" sz="1500" b="1" dirty="0">
                <a:solidFill>
                  <a:srgbClr val="4BACC6">
                    <a:lumMod val="75000"/>
                  </a:srgbClr>
                </a:solidFill>
              </a:rPr>
              <a:t>de connaissances </a:t>
            </a:r>
            <a:r>
              <a:rPr lang="fr-FR" sz="1500" dirty="0">
                <a:solidFill>
                  <a:srgbClr val="4BACC6">
                    <a:lumMod val="75000"/>
                  </a:srgbClr>
                </a:solidFill>
              </a:rPr>
              <a:t>théoriques sur les formes écrasables/ouvrables</a:t>
            </a:r>
            <a:endParaRPr lang="fr-FR" sz="1500" b="1" dirty="0">
              <a:solidFill>
                <a:srgbClr val="4BACC6">
                  <a:lumMod val="75000"/>
                </a:srgbClr>
              </a:solidFill>
              <a:sym typeface="Wingdings" panose="05000000000000000000" pitchFamily="2" charset="2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5826DAA-4639-48B1-A1E7-77A64F9ACE48}"/>
              </a:ext>
            </a:extLst>
          </p:cNvPr>
          <p:cNvSpPr txBox="1"/>
          <p:nvPr/>
        </p:nvSpPr>
        <p:spPr>
          <a:xfrm>
            <a:off x="4716017" y="1617775"/>
            <a:ext cx="4091722" cy="13601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74500" tIns="37250" rIns="74500" bIns="37250" rtlCol="0">
            <a:spAutoFit/>
          </a:bodyPr>
          <a:lstStyle/>
          <a:p>
            <a:pPr marL="0" lvl="1" defTabSz="739156"/>
            <a:r>
              <a:rPr lang="fr-FR" sz="1600" b="1" dirty="0">
                <a:solidFill>
                  <a:srgbClr val="9BBB59">
                    <a:lumMod val="75000"/>
                  </a:srgbClr>
                </a:solidFill>
                <a:sym typeface="Wingdings" panose="05000000000000000000" pitchFamily="2" charset="2"/>
              </a:rPr>
              <a:t>Mesures « barrières </a:t>
            </a:r>
            <a:r>
              <a:rPr lang="fr-FR" sz="1600" b="1" dirty="0" smtClean="0">
                <a:solidFill>
                  <a:srgbClr val="9BBB59">
                    <a:lumMod val="75000"/>
                  </a:srgbClr>
                </a:solidFill>
                <a:sym typeface="Wingdings" panose="05000000000000000000" pitchFamily="2" charset="2"/>
              </a:rPr>
              <a:t>» :</a:t>
            </a:r>
            <a:endParaRPr lang="fr-FR" sz="1600" b="1" dirty="0">
              <a:solidFill>
                <a:srgbClr val="9BBB59"/>
              </a:solidFill>
              <a:sym typeface="Wingdings" panose="05000000000000000000" pitchFamily="2" charset="2"/>
            </a:endParaRPr>
          </a:p>
          <a:p>
            <a:pPr marL="279374" lvl="1" indent="-279374" defTabSz="739156">
              <a:buFont typeface="Wingdings" panose="05000000000000000000" pitchFamily="2" charset="2"/>
              <a:buChar char="§"/>
            </a:pPr>
            <a:r>
              <a:rPr lang="fr-FR" sz="1500" b="1" dirty="0" smtClean="0">
                <a:solidFill>
                  <a:srgbClr val="9BBB59"/>
                </a:solidFill>
              </a:rPr>
              <a:t>Sensibiliser </a:t>
            </a:r>
            <a:r>
              <a:rPr lang="fr-FR" sz="1500" dirty="0" smtClean="0">
                <a:solidFill>
                  <a:srgbClr val="9BBB59"/>
                </a:solidFill>
              </a:rPr>
              <a:t>le personnel sur la </a:t>
            </a:r>
            <a:r>
              <a:rPr lang="fr-FR" sz="1500" b="1" dirty="0" smtClean="0">
                <a:solidFill>
                  <a:srgbClr val="9BBB59"/>
                </a:solidFill>
              </a:rPr>
              <a:t>règle des 5B</a:t>
            </a:r>
          </a:p>
          <a:p>
            <a:pPr marL="279374" lvl="1" indent="-279374" defTabSz="739156">
              <a:buFont typeface="Wingdings" panose="05000000000000000000" pitchFamily="2" charset="2"/>
              <a:buChar char="§"/>
            </a:pPr>
            <a:r>
              <a:rPr lang="fr-FR" sz="1500" b="1" dirty="0" smtClean="0">
                <a:solidFill>
                  <a:srgbClr val="9BBB59"/>
                </a:solidFill>
              </a:rPr>
              <a:t>Sensibiliser</a:t>
            </a:r>
            <a:r>
              <a:rPr lang="fr-FR" sz="1500" dirty="0" smtClean="0">
                <a:solidFill>
                  <a:srgbClr val="9BBB59"/>
                </a:solidFill>
              </a:rPr>
              <a:t> </a:t>
            </a:r>
            <a:r>
              <a:rPr lang="fr-FR" sz="1500" dirty="0">
                <a:solidFill>
                  <a:srgbClr val="9BBB59"/>
                </a:solidFill>
              </a:rPr>
              <a:t>le personnel </a:t>
            </a:r>
            <a:r>
              <a:rPr lang="fr-FR" sz="1500" dirty="0" smtClean="0">
                <a:solidFill>
                  <a:srgbClr val="9BBB59"/>
                </a:solidFill>
              </a:rPr>
              <a:t>sur </a:t>
            </a:r>
            <a:r>
              <a:rPr lang="fr-FR" sz="1500" dirty="0">
                <a:solidFill>
                  <a:srgbClr val="9BBB59"/>
                </a:solidFill>
              </a:rPr>
              <a:t>les </a:t>
            </a:r>
            <a:r>
              <a:rPr lang="fr-FR" sz="1500" b="1" dirty="0">
                <a:solidFill>
                  <a:srgbClr val="9BBB59"/>
                </a:solidFill>
              </a:rPr>
              <a:t>modalités d’écrasement / ouverture</a:t>
            </a:r>
            <a:r>
              <a:rPr lang="fr-FR" sz="1500" dirty="0">
                <a:solidFill>
                  <a:srgbClr val="9BBB59"/>
                </a:solidFill>
              </a:rPr>
              <a:t> des médicaments</a:t>
            </a:r>
          </a:p>
          <a:p>
            <a:pPr marL="279374" lvl="1" indent="-279374" defTabSz="739156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1500" b="1" dirty="0">
                <a:solidFill>
                  <a:srgbClr val="9BBB59"/>
                </a:solidFill>
              </a:rPr>
              <a:t>Diffuser la liste </a:t>
            </a:r>
            <a:r>
              <a:rPr lang="fr-FR" sz="1500" dirty="0">
                <a:solidFill>
                  <a:srgbClr val="9BBB59"/>
                </a:solidFill>
              </a:rPr>
              <a:t>des médicaments </a:t>
            </a:r>
            <a:r>
              <a:rPr lang="fr-FR" sz="1500" b="1" dirty="0" smtClean="0">
                <a:solidFill>
                  <a:srgbClr val="9BBB59"/>
                </a:solidFill>
              </a:rPr>
              <a:t>écrasables</a:t>
            </a:r>
            <a:endParaRPr lang="fr-FR" sz="1500" b="1" dirty="0">
              <a:solidFill>
                <a:srgbClr val="9BBB59"/>
              </a:solidFill>
            </a:endParaRPr>
          </a:p>
        </p:txBody>
      </p:sp>
      <p:pic>
        <p:nvPicPr>
          <p:cNvPr id="28" name="Picture 2">
            <a:extLst>
              <a:ext uri="{FF2B5EF4-FFF2-40B4-BE49-F238E27FC236}">
                <a16:creationId xmlns:a16="http://schemas.microsoft.com/office/drawing/2014/main" id="{3D3F1B4F-6EF2-47F1-8FBB-3E3205BCCC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24" t="35741" r="39449" b="34167"/>
          <a:stretch/>
        </p:blipFill>
        <p:spPr bwMode="auto">
          <a:xfrm>
            <a:off x="5364088" y="2977970"/>
            <a:ext cx="2928150" cy="205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46B1E478-A03A-4634-9B22-A9249CEE8499}"/>
              </a:ext>
            </a:extLst>
          </p:cNvPr>
          <p:cNvSpPr txBox="1"/>
          <p:nvPr/>
        </p:nvSpPr>
        <p:spPr>
          <a:xfrm>
            <a:off x="317706" y="1600611"/>
            <a:ext cx="4245016" cy="827123"/>
          </a:xfrm>
          <a:prstGeom prst="roundRect">
            <a:avLst>
              <a:gd name="adj" fmla="val 12689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74500" tIns="37250" rIns="74500" bIns="37250" rtlCol="0">
            <a:spAutoFit/>
          </a:bodyPr>
          <a:lstStyle/>
          <a:p>
            <a:pPr marL="0" lvl="1" algn="ctr" defTabSz="739156"/>
            <a:r>
              <a:rPr lang="fr-FR" sz="1500" b="1" i="1" dirty="0" smtClean="0">
                <a:solidFill>
                  <a:srgbClr val="C0504D">
                    <a:lumMod val="75000"/>
                  </a:srgbClr>
                </a:solidFill>
                <a:sym typeface="Wingdings" panose="05000000000000000000" pitchFamily="2" charset="2"/>
              </a:rPr>
              <a:t> Never </a:t>
            </a:r>
            <a:r>
              <a:rPr lang="fr-FR" sz="1500" b="1" i="1" dirty="0" err="1">
                <a:solidFill>
                  <a:srgbClr val="C0504D">
                    <a:lumMod val="75000"/>
                  </a:srgbClr>
                </a:solidFill>
                <a:sym typeface="Wingdings" panose="05000000000000000000" pitchFamily="2" charset="2"/>
              </a:rPr>
              <a:t>event</a:t>
            </a:r>
            <a:r>
              <a:rPr lang="fr-FR" sz="1500" b="1" i="1" dirty="0">
                <a:solidFill>
                  <a:srgbClr val="C0504D">
                    <a:lumMod val="75000"/>
                  </a:srgbClr>
                </a:solidFill>
                <a:sym typeface="Wingdings" panose="05000000000000000000" pitchFamily="2" charset="2"/>
              </a:rPr>
              <a:t> </a:t>
            </a:r>
            <a:r>
              <a:rPr lang="fr-FR" sz="1500" b="1" dirty="0">
                <a:solidFill>
                  <a:srgbClr val="C0504D">
                    <a:lumMod val="75000"/>
                  </a:srgbClr>
                </a:solidFill>
                <a:sym typeface="Wingdings" panose="05000000000000000000" pitchFamily="2" charset="2"/>
              </a:rPr>
              <a:t>n° 5 :</a:t>
            </a:r>
          </a:p>
          <a:p>
            <a:pPr marL="0" lvl="1" algn="ctr" defTabSz="739156"/>
            <a:r>
              <a:rPr lang="fr-FR" sz="1500" dirty="0" smtClean="0">
                <a:solidFill>
                  <a:srgbClr val="C0504D">
                    <a:lumMod val="75000"/>
                  </a:srgbClr>
                </a:solidFill>
                <a:sym typeface="Wingdings" panose="05000000000000000000" pitchFamily="2" charset="2"/>
              </a:rPr>
              <a:t>Erreur </a:t>
            </a:r>
            <a:r>
              <a:rPr lang="fr-FR" sz="1500" dirty="0">
                <a:solidFill>
                  <a:srgbClr val="C0504D">
                    <a:lumMod val="75000"/>
                  </a:srgbClr>
                </a:solidFill>
                <a:sym typeface="Wingdings" panose="05000000000000000000" pitchFamily="2" charset="2"/>
              </a:rPr>
              <a:t>lors de l’administration par voie orale :</a:t>
            </a:r>
            <a:br>
              <a:rPr lang="fr-FR" sz="1500" dirty="0">
                <a:solidFill>
                  <a:srgbClr val="C0504D">
                    <a:lumMod val="75000"/>
                  </a:srgbClr>
                </a:solidFill>
                <a:sym typeface="Wingdings" panose="05000000000000000000" pitchFamily="2" charset="2"/>
              </a:rPr>
            </a:br>
            <a:r>
              <a:rPr lang="fr-FR" sz="1500" b="1" dirty="0">
                <a:solidFill>
                  <a:srgbClr val="C0504D">
                    <a:lumMod val="75000"/>
                  </a:srgbClr>
                </a:solidFill>
                <a:sym typeface="Wingdings" panose="05000000000000000000" pitchFamily="2" charset="2"/>
              </a:rPr>
              <a:t>couper, écraser, ouvrir</a:t>
            </a:r>
          </a:p>
        </p:txBody>
      </p:sp>
      <p:pic>
        <p:nvPicPr>
          <p:cNvPr id="30" name="Picture 2" descr="3. Formas farmacéuticas en fabricación - TEVA, calidad en ...">
            <a:extLst>
              <a:ext uri="{FF2B5EF4-FFF2-40B4-BE49-F238E27FC236}">
                <a16:creationId xmlns:a16="http://schemas.microsoft.com/office/drawing/2014/main" id="{2991CBD5-4063-43A9-9B8F-D212848388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7" t="12921" r="6217" b="19701"/>
          <a:stretch/>
        </p:blipFill>
        <p:spPr bwMode="auto">
          <a:xfrm>
            <a:off x="3551945" y="2499742"/>
            <a:ext cx="1008112" cy="540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51622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317706" y="65921"/>
            <a:ext cx="8490032" cy="46162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915" tIns="36953" rIns="73915" bIns="36953" rtlCol="0" anchor="ctr"/>
          <a:lstStyle/>
          <a:p>
            <a:pPr algn="ctr" defTabSz="739156"/>
            <a:r>
              <a:rPr lang="fr-FR" sz="2900" b="1" dirty="0" smtClean="0">
                <a:solidFill>
                  <a:prstClr val="white"/>
                </a:solidFill>
              </a:rPr>
              <a:t>Exemple n°1 : Erreur de…</a:t>
            </a:r>
            <a:endParaRPr lang="fr-FR" sz="2900" b="1" dirty="0">
              <a:solidFill>
                <a:prstClr val="white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FD83E6A-EA3D-47D9-9D4A-89B78383DFA5}"/>
              </a:ext>
            </a:extLst>
          </p:cNvPr>
          <p:cNvSpPr txBox="1"/>
          <p:nvPr/>
        </p:nvSpPr>
        <p:spPr>
          <a:xfrm>
            <a:off x="317706" y="699542"/>
            <a:ext cx="8490032" cy="423749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lIns="74500" tIns="37250" rIns="74500" bIns="37250" rtlCol="0">
            <a:spAutoFit/>
          </a:bodyPr>
          <a:lstStyle/>
          <a:p>
            <a:pPr algn="just" defTabSz="739156"/>
            <a:r>
              <a:rPr lang="fr-FR" sz="2000" b="1" dirty="0" smtClean="0">
                <a:solidFill>
                  <a:srgbClr val="C00000"/>
                </a:solidFill>
              </a:rPr>
              <a:t>Evènement :</a:t>
            </a:r>
            <a:endParaRPr lang="fr-FR" sz="2000" dirty="0">
              <a:solidFill>
                <a:prstClr val="black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4B679E4-EC4A-4285-9ACC-89B917C57998}"/>
              </a:ext>
            </a:extLst>
          </p:cNvPr>
          <p:cNvSpPr txBox="1"/>
          <p:nvPr/>
        </p:nvSpPr>
        <p:spPr>
          <a:xfrm>
            <a:off x="317706" y="1617775"/>
            <a:ext cx="3750238" cy="7831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74500" tIns="37250" rIns="74500" bIns="37250" rtlCol="0">
            <a:spAutoFit/>
          </a:bodyPr>
          <a:lstStyle/>
          <a:p>
            <a:pPr marL="0" lvl="1" defTabSz="739156"/>
            <a:r>
              <a:rPr lang="fr-FR" sz="1600" b="1" dirty="0" smtClean="0">
                <a:solidFill>
                  <a:srgbClr val="C0504D">
                    <a:lumMod val="75000"/>
                  </a:srgbClr>
                </a:solidFill>
                <a:sym typeface="Wingdings" panose="05000000000000000000" pitchFamily="2" charset="2"/>
              </a:rPr>
              <a:t>Conséquences :</a:t>
            </a:r>
            <a:endParaRPr lang="fr-FR" sz="1600" b="1" dirty="0">
              <a:solidFill>
                <a:srgbClr val="1F497D"/>
              </a:solidFill>
              <a:sym typeface="Wingdings" panose="05000000000000000000" pitchFamily="2" charset="2"/>
            </a:endParaRPr>
          </a:p>
          <a:p>
            <a:pPr marL="279374" lvl="1" indent="-279374" defTabSz="739156">
              <a:buFont typeface="Wingdings" panose="05000000000000000000" pitchFamily="2" charset="2"/>
              <a:buChar char="§"/>
            </a:pPr>
            <a:r>
              <a:rPr lang="fr-FR" sz="1500" dirty="0" smtClean="0">
                <a:solidFill>
                  <a:srgbClr val="C0504D"/>
                </a:solidFill>
              </a:rPr>
              <a:t>…</a:t>
            </a:r>
            <a:endParaRPr lang="fr-FR" sz="1500" dirty="0">
              <a:solidFill>
                <a:srgbClr val="C0504D"/>
              </a:solidFill>
            </a:endParaRPr>
          </a:p>
          <a:p>
            <a:pPr marL="279374" lvl="1" indent="-279374" defTabSz="739156">
              <a:buFont typeface="Wingdings" panose="05000000000000000000" pitchFamily="2" charset="2"/>
              <a:buChar char="§"/>
            </a:pPr>
            <a:r>
              <a:rPr lang="fr-FR" sz="1500" dirty="0" smtClean="0">
                <a:solidFill>
                  <a:srgbClr val="C0504D"/>
                </a:solidFill>
              </a:rPr>
              <a:t>…</a:t>
            </a:r>
            <a:endParaRPr lang="fr-FR" sz="1500" dirty="0">
              <a:solidFill>
                <a:srgbClr val="C0504D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4B679E4-EC4A-4285-9ACC-89B917C57998}"/>
              </a:ext>
            </a:extLst>
          </p:cNvPr>
          <p:cNvSpPr txBox="1"/>
          <p:nvPr/>
        </p:nvSpPr>
        <p:spPr>
          <a:xfrm>
            <a:off x="317705" y="3400395"/>
            <a:ext cx="4245015" cy="7831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74500" tIns="37250" rIns="74500" bIns="37250" rtlCol="0">
            <a:spAutoFit/>
          </a:bodyPr>
          <a:lstStyle/>
          <a:p>
            <a:pPr marL="0" lvl="1" defTabSz="739156"/>
            <a:r>
              <a:rPr lang="fr-FR" sz="1600" b="1" dirty="0" smtClean="0">
                <a:solidFill>
                  <a:srgbClr val="1F497D"/>
                </a:solidFill>
                <a:sym typeface="Wingdings" panose="05000000000000000000" pitchFamily="2" charset="2"/>
              </a:rPr>
              <a:t>Principales causes identifiées :</a:t>
            </a:r>
            <a:endParaRPr lang="fr-FR" sz="1600" b="1" dirty="0">
              <a:solidFill>
                <a:srgbClr val="1F497D"/>
              </a:solidFill>
              <a:sym typeface="Wingdings" panose="05000000000000000000" pitchFamily="2" charset="2"/>
            </a:endParaRPr>
          </a:p>
          <a:p>
            <a:pPr marL="279374" lvl="1" indent="-279374" defTabSz="739156">
              <a:buFont typeface="Wingdings" panose="05000000000000000000" pitchFamily="2" charset="2"/>
              <a:buChar char="§"/>
            </a:pPr>
            <a:r>
              <a:rPr lang="fr-FR" sz="1500" dirty="0" smtClean="0">
                <a:solidFill>
                  <a:srgbClr val="4BACC6">
                    <a:lumMod val="75000"/>
                  </a:srgbClr>
                </a:solidFill>
              </a:rPr>
              <a:t>…</a:t>
            </a:r>
          </a:p>
          <a:p>
            <a:pPr marL="279374" lvl="1" indent="-279374" defTabSz="739156">
              <a:buFont typeface="Wingdings" panose="05000000000000000000" pitchFamily="2" charset="2"/>
              <a:buChar char="§"/>
            </a:pPr>
            <a:r>
              <a:rPr lang="fr-FR" sz="1500" dirty="0" smtClean="0">
                <a:solidFill>
                  <a:srgbClr val="4BACC6">
                    <a:lumMod val="75000"/>
                  </a:srgbClr>
                </a:solidFill>
                <a:sym typeface="Wingdings" panose="05000000000000000000" pitchFamily="2" charset="2"/>
              </a:rPr>
              <a:t>…</a:t>
            </a:r>
            <a:endParaRPr lang="fr-FR" sz="1500" dirty="0">
              <a:solidFill>
                <a:srgbClr val="4BACC6">
                  <a:lumMod val="75000"/>
                </a:srgbClr>
              </a:solidFill>
              <a:sym typeface="Wingdings" panose="05000000000000000000" pitchFamily="2" charset="2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5826DAA-4639-48B1-A1E7-77A64F9ACE48}"/>
              </a:ext>
            </a:extLst>
          </p:cNvPr>
          <p:cNvSpPr txBox="1"/>
          <p:nvPr/>
        </p:nvSpPr>
        <p:spPr>
          <a:xfrm>
            <a:off x="4716017" y="1617775"/>
            <a:ext cx="4091722" cy="7831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74500" tIns="37250" rIns="74500" bIns="37250" rtlCol="0">
            <a:spAutoFit/>
          </a:bodyPr>
          <a:lstStyle/>
          <a:p>
            <a:pPr marL="0" lvl="1" defTabSz="739156"/>
            <a:r>
              <a:rPr lang="fr-FR" sz="1600" b="1" dirty="0">
                <a:solidFill>
                  <a:srgbClr val="9BBB59">
                    <a:lumMod val="75000"/>
                  </a:srgbClr>
                </a:solidFill>
                <a:sym typeface="Wingdings" panose="05000000000000000000" pitchFamily="2" charset="2"/>
              </a:rPr>
              <a:t>Mesures « barrières </a:t>
            </a:r>
            <a:r>
              <a:rPr lang="fr-FR" sz="1600" b="1" dirty="0" smtClean="0">
                <a:solidFill>
                  <a:srgbClr val="9BBB59">
                    <a:lumMod val="75000"/>
                  </a:srgbClr>
                </a:solidFill>
                <a:sym typeface="Wingdings" panose="05000000000000000000" pitchFamily="2" charset="2"/>
              </a:rPr>
              <a:t>» :</a:t>
            </a:r>
            <a:endParaRPr lang="fr-FR" sz="1600" b="1" dirty="0">
              <a:solidFill>
                <a:srgbClr val="9BBB59"/>
              </a:solidFill>
              <a:sym typeface="Wingdings" panose="05000000000000000000" pitchFamily="2" charset="2"/>
            </a:endParaRPr>
          </a:p>
          <a:p>
            <a:pPr marL="279374" lvl="1" indent="-279374" defTabSz="739156">
              <a:buFont typeface="Wingdings" panose="05000000000000000000" pitchFamily="2" charset="2"/>
              <a:buChar char="§"/>
            </a:pPr>
            <a:r>
              <a:rPr lang="fr-FR" sz="1500" dirty="0" smtClean="0">
                <a:solidFill>
                  <a:srgbClr val="9BBB59"/>
                </a:solidFill>
              </a:rPr>
              <a:t>…</a:t>
            </a:r>
          </a:p>
          <a:p>
            <a:pPr marL="279374" lvl="1" indent="-279374" defTabSz="739156">
              <a:buFont typeface="Wingdings" panose="05000000000000000000" pitchFamily="2" charset="2"/>
              <a:buChar char="§"/>
            </a:pPr>
            <a:r>
              <a:rPr lang="fr-FR" sz="1500" dirty="0" smtClean="0">
                <a:solidFill>
                  <a:srgbClr val="9BBB59"/>
                </a:solidFill>
              </a:rPr>
              <a:t>…</a:t>
            </a:r>
            <a:endParaRPr lang="fr-FR" sz="1500" dirty="0">
              <a:solidFill>
                <a:srgbClr val="9BBB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8552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317706" y="65921"/>
            <a:ext cx="8490032" cy="46162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915" tIns="36953" rIns="73915" bIns="36953" rtlCol="0" anchor="ctr"/>
          <a:lstStyle/>
          <a:p>
            <a:pPr algn="ctr" defTabSz="739156"/>
            <a:r>
              <a:rPr lang="fr-FR" sz="2900" b="1" dirty="0" smtClean="0">
                <a:solidFill>
                  <a:prstClr val="white"/>
                </a:solidFill>
              </a:rPr>
              <a:t>Exemple n°2 : Erreur de…</a:t>
            </a:r>
            <a:endParaRPr lang="fr-FR" sz="2900" b="1" dirty="0">
              <a:solidFill>
                <a:prstClr val="white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FD83E6A-EA3D-47D9-9D4A-89B78383DFA5}"/>
              </a:ext>
            </a:extLst>
          </p:cNvPr>
          <p:cNvSpPr txBox="1"/>
          <p:nvPr/>
        </p:nvSpPr>
        <p:spPr>
          <a:xfrm>
            <a:off x="317706" y="699542"/>
            <a:ext cx="8490032" cy="423749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lIns="74500" tIns="37250" rIns="74500" bIns="37250" rtlCol="0">
            <a:spAutoFit/>
          </a:bodyPr>
          <a:lstStyle/>
          <a:p>
            <a:pPr algn="just" defTabSz="739156"/>
            <a:r>
              <a:rPr lang="fr-FR" sz="2000" b="1" dirty="0" smtClean="0">
                <a:solidFill>
                  <a:srgbClr val="C00000"/>
                </a:solidFill>
              </a:rPr>
              <a:t>Evènement :</a:t>
            </a:r>
            <a:endParaRPr lang="fr-FR" sz="2000" dirty="0">
              <a:solidFill>
                <a:prstClr val="black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4B679E4-EC4A-4285-9ACC-89B917C57998}"/>
              </a:ext>
            </a:extLst>
          </p:cNvPr>
          <p:cNvSpPr txBox="1"/>
          <p:nvPr/>
        </p:nvSpPr>
        <p:spPr>
          <a:xfrm>
            <a:off x="317706" y="1617775"/>
            <a:ext cx="3750238" cy="7831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74500" tIns="37250" rIns="74500" bIns="37250" rtlCol="0">
            <a:spAutoFit/>
          </a:bodyPr>
          <a:lstStyle/>
          <a:p>
            <a:pPr marL="0" lvl="1" defTabSz="739156"/>
            <a:r>
              <a:rPr lang="fr-FR" sz="1600" b="1" dirty="0" smtClean="0">
                <a:solidFill>
                  <a:srgbClr val="C0504D">
                    <a:lumMod val="75000"/>
                  </a:srgbClr>
                </a:solidFill>
                <a:sym typeface="Wingdings" panose="05000000000000000000" pitchFamily="2" charset="2"/>
              </a:rPr>
              <a:t>Conséquences :</a:t>
            </a:r>
            <a:endParaRPr lang="fr-FR" sz="1600" b="1" dirty="0">
              <a:solidFill>
                <a:srgbClr val="1F497D"/>
              </a:solidFill>
              <a:sym typeface="Wingdings" panose="05000000000000000000" pitchFamily="2" charset="2"/>
            </a:endParaRPr>
          </a:p>
          <a:p>
            <a:pPr marL="279374" lvl="1" indent="-279374" defTabSz="739156">
              <a:buFont typeface="Wingdings" panose="05000000000000000000" pitchFamily="2" charset="2"/>
              <a:buChar char="§"/>
            </a:pPr>
            <a:r>
              <a:rPr lang="fr-FR" sz="1500" dirty="0" smtClean="0">
                <a:solidFill>
                  <a:srgbClr val="C0504D"/>
                </a:solidFill>
              </a:rPr>
              <a:t>…</a:t>
            </a:r>
            <a:endParaRPr lang="fr-FR" sz="1500" dirty="0">
              <a:solidFill>
                <a:srgbClr val="C0504D"/>
              </a:solidFill>
            </a:endParaRPr>
          </a:p>
          <a:p>
            <a:pPr marL="279374" lvl="1" indent="-279374" defTabSz="739156">
              <a:buFont typeface="Wingdings" panose="05000000000000000000" pitchFamily="2" charset="2"/>
              <a:buChar char="§"/>
            </a:pPr>
            <a:r>
              <a:rPr lang="fr-FR" sz="1500" dirty="0" smtClean="0">
                <a:solidFill>
                  <a:srgbClr val="C0504D"/>
                </a:solidFill>
              </a:rPr>
              <a:t>…</a:t>
            </a:r>
            <a:endParaRPr lang="fr-FR" sz="1500" dirty="0">
              <a:solidFill>
                <a:srgbClr val="C0504D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4B679E4-EC4A-4285-9ACC-89B917C57998}"/>
              </a:ext>
            </a:extLst>
          </p:cNvPr>
          <p:cNvSpPr txBox="1"/>
          <p:nvPr/>
        </p:nvSpPr>
        <p:spPr>
          <a:xfrm>
            <a:off x="317705" y="3400395"/>
            <a:ext cx="4245015" cy="7831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74500" tIns="37250" rIns="74500" bIns="37250" rtlCol="0">
            <a:spAutoFit/>
          </a:bodyPr>
          <a:lstStyle/>
          <a:p>
            <a:pPr marL="0" lvl="1" defTabSz="739156"/>
            <a:r>
              <a:rPr lang="fr-FR" sz="1600" b="1" dirty="0" smtClean="0">
                <a:solidFill>
                  <a:srgbClr val="1F497D"/>
                </a:solidFill>
                <a:sym typeface="Wingdings" panose="05000000000000000000" pitchFamily="2" charset="2"/>
              </a:rPr>
              <a:t>Principales causes identifiées :</a:t>
            </a:r>
            <a:endParaRPr lang="fr-FR" sz="1600" b="1" dirty="0">
              <a:solidFill>
                <a:srgbClr val="1F497D"/>
              </a:solidFill>
              <a:sym typeface="Wingdings" panose="05000000000000000000" pitchFamily="2" charset="2"/>
            </a:endParaRPr>
          </a:p>
          <a:p>
            <a:pPr marL="279374" lvl="1" indent="-279374" defTabSz="739156">
              <a:buFont typeface="Wingdings" panose="05000000000000000000" pitchFamily="2" charset="2"/>
              <a:buChar char="§"/>
            </a:pPr>
            <a:r>
              <a:rPr lang="fr-FR" sz="1500" dirty="0" smtClean="0">
                <a:solidFill>
                  <a:srgbClr val="4BACC6">
                    <a:lumMod val="75000"/>
                  </a:srgbClr>
                </a:solidFill>
              </a:rPr>
              <a:t>…</a:t>
            </a:r>
          </a:p>
          <a:p>
            <a:pPr marL="279374" lvl="1" indent="-279374" defTabSz="739156">
              <a:buFont typeface="Wingdings" panose="05000000000000000000" pitchFamily="2" charset="2"/>
              <a:buChar char="§"/>
            </a:pPr>
            <a:r>
              <a:rPr lang="fr-FR" sz="1500" dirty="0" smtClean="0">
                <a:solidFill>
                  <a:srgbClr val="4BACC6">
                    <a:lumMod val="75000"/>
                  </a:srgbClr>
                </a:solidFill>
                <a:sym typeface="Wingdings" panose="05000000000000000000" pitchFamily="2" charset="2"/>
              </a:rPr>
              <a:t>…</a:t>
            </a:r>
            <a:endParaRPr lang="fr-FR" sz="1500" dirty="0">
              <a:solidFill>
                <a:srgbClr val="4BACC6">
                  <a:lumMod val="75000"/>
                </a:srgbClr>
              </a:solidFill>
              <a:sym typeface="Wingdings" panose="05000000000000000000" pitchFamily="2" charset="2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5826DAA-4639-48B1-A1E7-77A64F9ACE48}"/>
              </a:ext>
            </a:extLst>
          </p:cNvPr>
          <p:cNvSpPr txBox="1"/>
          <p:nvPr/>
        </p:nvSpPr>
        <p:spPr>
          <a:xfrm>
            <a:off x="4716017" y="1617775"/>
            <a:ext cx="4091722" cy="7831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74500" tIns="37250" rIns="74500" bIns="37250" rtlCol="0">
            <a:spAutoFit/>
          </a:bodyPr>
          <a:lstStyle/>
          <a:p>
            <a:pPr marL="0" lvl="1" defTabSz="739156"/>
            <a:r>
              <a:rPr lang="fr-FR" sz="1600" b="1" dirty="0">
                <a:solidFill>
                  <a:srgbClr val="9BBB59">
                    <a:lumMod val="75000"/>
                  </a:srgbClr>
                </a:solidFill>
                <a:sym typeface="Wingdings" panose="05000000000000000000" pitchFamily="2" charset="2"/>
              </a:rPr>
              <a:t>Mesures « barrières </a:t>
            </a:r>
            <a:r>
              <a:rPr lang="fr-FR" sz="1600" b="1" dirty="0" smtClean="0">
                <a:solidFill>
                  <a:srgbClr val="9BBB59">
                    <a:lumMod val="75000"/>
                  </a:srgbClr>
                </a:solidFill>
                <a:sym typeface="Wingdings" panose="05000000000000000000" pitchFamily="2" charset="2"/>
              </a:rPr>
              <a:t>» :</a:t>
            </a:r>
            <a:endParaRPr lang="fr-FR" sz="1600" b="1" dirty="0">
              <a:solidFill>
                <a:srgbClr val="9BBB59"/>
              </a:solidFill>
              <a:sym typeface="Wingdings" panose="05000000000000000000" pitchFamily="2" charset="2"/>
            </a:endParaRPr>
          </a:p>
          <a:p>
            <a:pPr marL="279374" lvl="1" indent="-279374" defTabSz="739156">
              <a:buFont typeface="Wingdings" panose="05000000000000000000" pitchFamily="2" charset="2"/>
              <a:buChar char="§"/>
            </a:pPr>
            <a:r>
              <a:rPr lang="fr-FR" sz="1500" dirty="0" smtClean="0">
                <a:solidFill>
                  <a:srgbClr val="9BBB59"/>
                </a:solidFill>
              </a:rPr>
              <a:t>…</a:t>
            </a:r>
          </a:p>
          <a:p>
            <a:pPr marL="279374" lvl="1" indent="-279374" defTabSz="739156">
              <a:buFont typeface="Wingdings" panose="05000000000000000000" pitchFamily="2" charset="2"/>
              <a:buChar char="§"/>
            </a:pPr>
            <a:r>
              <a:rPr lang="fr-FR" sz="1500" dirty="0" smtClean="0">
                <a:solidFill>
                  <a:srgbClr val="9BBB59"/>
                </a:solidFill>
              </a:rPr>
              <a:t>…</a:t>
            </a:r>
            <a:endParaRPr lang="fr-FR" sz="1500" dirty="0">
              <a:solidFill>
                <a:srgbClr val="9BBB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997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317706" y="65921"/>
            <a:ext cx="8490032" cy="46162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915" tIns="36953" rIns="73915" bIns="36953" rtlCol="0" anchor="ctr"/>
          <a:lstStyle/>
          <a:p>
            <a:pPr algn="ctr" defTabSz="739156"/>
            <a:r>
              <a:rPr lang="fr-FR" sz="2900" b="1" dirty="0" smtClean="0">
                <a:solidFill>
                  <a:prstClr val="white"/>
                </a:solidFill>
              </a:rPr>
              <a:t>Exemple n°3 : Erreur de…</a:t>
            </a:r>
            <a:endParaRPr lang="fr-FR" sz="2900" b="1" dirty="0">
              <a:solidFill>
                <a:prstClr val="white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FD83E6A-EA3D-47D9-9D4A-89B78383DFA5}"/>
              </a:ext>
            </a:extLst>
          </p:cNvPr>
          <p:cNvSpPr txBox="1"/>
          <p:nvPr/>
        </p:nvSpPr>
        <p:spPr>
          <a:xfrm>
            <a:off x="317706" y="699542"/>
            <a:ext cx="8490032" cy="423749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lIns="74500" tIns="37250" rIns="74500" bIns="37250" rtlCol="0">
            <a:spAutoFit/>
          </a:bodyPr>
          <a:lstStyle/>
          <a:p>
            <a:pPr algn="just" defTabSz="739156"/>
            <a:r>
              <a:rPr lang="fr-FR" sz="2000" b="1" dirty="0" smtClean="0">
                <a:solidFill>
                  <a:srgbClr val="C00000"/>
                </a:solidFill>
              </a:rPr>
              <a:t>Evènement :</a:t>
            </a:r>
            <a:endParaRPr lang="fr-FR" sz="2000" dirty="0">
              <a:solidFill>
                <a:prstClr val="black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4B679E4-EC4A-4285-9ACC-89B917C57998}"/>
              </a:ext>
            </a:extLst>
          </p:cNvPr>
          <p:cNvSpPr txBox="1"/>
          <p:nvPr/>
        </p:nvSpPr>
        <p:spPr>
          <a:xfrm>
            <a:off x="317706" y="1617775"/>
            <a:ext cx="3750238" cy="7831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74500" tIns="37250" rIns="74500" bIns="37250" rtlCol="0">
            <a:spAutoFit/>
          </a:bodyPr>
          <a:lstStyle/>
          <a:p>
            <a:pPr marL="0" lvl="1" defTabSz="739156"/>
            <a:r>
              <a:rPr lang="fr-FR" sz="1600" b="1" dirty="0" smtClean="0">
                <a:solidFill>
                  <a:srgbClr val="C0504D">
                    <a:lumMod val="75000"/>
                  </a:srgbClr>
                </a:solidFill>
                <a:sym typeface="Wingdings" panose="05000000000000000000" pitchFamily="2" charset="2"/>
              </a:rPr>
              <a:t>Conséquences :</a:t>
            </a:r>
            <a:endParaRPr lang="fr-FR" sz="1600" b="1" dirty="0">
              <a:solidFill>
                <a:srgbClr val="1F497D"/>
              </a:solidFill>
              <a:sym typeface="Wingdings" panose="05000000000000000000" pitchFamily="2" charset="2"/>
            </a:endParaRPr>
          </a:p>
          <a:p>
            <a:pPr marL="279374" lvl="1" indent="-279374" defTabSz="739156">
              <a:buFont typeface="Wingdings" panose="05000000000000000000" pitchFamily="2" charset="2"/>
              <a:buChar char="§"/>
            </a:pPr>
            <a:r>
              <a:rPr lang="fr-FR" sz="1500" dirty="0" smtClean="0">
                <a:solidFill>
                  <a:srgbClr val="C0504D"/>
                </a:solidFill>
              </a:rPr>
              <a:t>…</a:t>
            </a:r>
            <a:endParaRPr lang="fr-FR" sz="1500" dirty="0">
              <a:solidFill>
                <a:srgbClr val="C0504D"/>
              </a:solidFill>
            </a:endParaRPr>
          </a:p>
          <a:p>
            <a:pPr marL="279374" lvl="1" indent="-279374" defTabSz="739156">
              <a:buFont typeface="Wingdings" panose="05000000000000000000" pitchFamily="2" charset="2"/>
              <a:buChar char="§"/>
            </a:pPr>
            <a:r>
              <a:rPr lang="fr-FR" sz="1500" dirty="0" smtClean="0">
                <a:solidFill>
                  <a:srgbClr val="C0504D"/>
                </a:solidFill>
              </a:rPr>
              <a:t>…</a:t>
            </a:r>
            <a:endParaRPr lang="fr-FR" sz="1500" dirty="0">
              <a:solidFill>
                <a:srgbClr val="C0504D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4B679E4-EC4A-4285-9ACC-89B917C57998}"/>
              </a:ext>
            </a:extLst>
          </p:cNvPr>
          <p:cNvSpPr txBox="1"/>
          <p:nvPr/>
        </p:nvSpPr>
        <p:spPr>
          <a:xfrm>
            <a:off x="317705" y="3400395"/>
            <a:ext cx="4245015" cy="7831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74500" tIns="37250" rIns="74500" bIns="37250" rtlCol="0">
            <a:spAutoFit/>
          </a:bodyPr>
          <a:lstStyle/>
          <a:p>
            <a:pPr marL="0" lvl="1" defTabSz="739156"/>
            <a:r>
              <a:rPr lang="fr-FR" sz="1600" b="1" dirty="0" smtClean="0">
                <a:solidFill>
                  <a:srgbClr val="1F497D"/>
                </a:solidFill>
                <a:sym typeface="Wingdings" panose="05000000000000000000" pitchFamily="2" charset="2"/>
              </a:rPr>
              <a:t>Principales causes identifiées :</a:t>
            </a:r>
            <a:endParaRPr lang="fr-FR" sz="1600" b="1" dirty="0">
              <a:solidFill>
                <a:srgbClr val="1F497D"/>
              </a:solidFill>
              <a:sym typeface="Wingdings" panose="05000000000000000000" pitchFamily="2" charset="2"/>
            </a:endParaRPr>
          </a:p>
          <a:p>
            <a:pPr marL="279374" lvl="1" indent="-279374" defTabSz="739156">
              <a:buFont typeface="Wingdings" panose="05000000000000000000" pitchFamily="2" charset="2"/>
              <a:buChar char="§"/>
            </a:pPr>
            <a:r>
              <a:rPr lang="fr-FR" sz="1500" dirty="0" smtClean="0">
                <a:solidFill>
                  <a:srgbClr val="4BACC6">
                    <a:lumMod val="75000"/>
                  </a:srgbClr>
                </a:solidFill>
              </a:rPr>
              <a:t>…</a:t>
            </a:r>
          </a:p>
          <a:p>
            <a:pPr marL="279374" lvl="1" indent="-279374" defTabSz="739156">
              <a:buFont typeface="Wingdings" panose="05000000000000000000" pitchFamily="2" charset="2"/>
              <a:buChar char="§"/>
            </a:pPr>
            <a:r>
              <a:rPr lang="fr-FR" sz="1500" dirty="0" smtClean="0">
                <a:solidFill>
                  <a:srgbClr val="4BACC6">
                    <a:lumMod val="75000"/>
                  </a:srgbClr>
                </a:solidFill>
                <a:sym typeface="Wingdings" panose="05000000000000000000" pitchFamily="2" charset="2"/>
              </a:rPr>
              <a:t>…</a:t>
            </a:r>
            <a:endParaRPr lang="fr-FR" sz="1500" dirty="0">
              <a:solidFill>
                <a:srgbClr val="4BACC6">
                  <a:lumMod val="75000"/>
                </a:srgbClr>
              </a:solidFill>
              <a:sym typeface="Wingdings" panose="05000000000000000000" pitchFamily="2" charset="2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5826DAA-4639-48B1-A1E7-77A64F9ACE48}"/>
              </a:ext>
            </a:extLst>
          </p:cNvPr>
          <p:cNvSpPr txBox="1"/>
          <p:nvPr/>
        </p:nvSpPr>
        <p:spPr>
          <a:xfrm>
            <a:off x="4716017" y="1617775"/>
            <a:ext cx="4091722" cy="7831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74500" tIns="37250" rIns="74500" bIns="37250" rtlCol="0">
            <a:spAutoFit/>
          </a:bodyPr>
          <a:lstStyle/>
          <a:p>
            <a:pPr marL="0" lvl="1" defTabSz="739156"/>
            <a:r>
              <a:rPr lang="fr-FR" sz="1600" b="1" dirty="0">
                <a:solidFill>
                  <a:srgbClr val="9BBB59">
                    <a:lumMod val="75000"/>
                  </a:srgbClr>
                </a:solidFill>
                <a:sym typeface="Wingdings" panose="05000000000000000000" pitchFamily="2" charset="2"/>
              </a:rPr>
              <a:t>Mesures « barrières </a:t>
            </a:r>
            <a:r>
              <a:rPr lang="fr-FR" sz="1600" b="1" dirty="0" smtClean="0">
                <a:solidFill>
                  <a:srgbClr val="9BBB59">
                    <a:lumMod val="75000"/>
                  </a:srgbClr>
                </a:solidFill>
                <a:sym typeface="Wingdings" panose="05000000000000000000" pitchFamily="2" charset="2"/>
              </a:rPr>
              <a:t>» :</a:t>
            </a:r>
            <a:endParaRPr lang="fr-FR" sz="1600" b="1" dirty="0">
              <a:solidFill>
                <a:srgbClr val="9BBB59"/>
              </a:solidFill>
              <a:sym typeface="Wingdings" panose="05000000000000000000" pitchFamily="2" charset="2"/>
            </a:endParaRPr>
          </a:p>
          <a:p>
            <a:pPr marL="279374" lvl="1" indent="-279374" defTabSz="739156">
              <a:buFont typeface="Wingdings" panose="05000000000000000000" pitchFamily="2" charset="2"/>
              <a:buChar char="§"/>
            </a:pPr>
            <a:r>
              <a:rPr lang="fr-FR" sz="1500" dirty="0" smtClean="0">
                <a:solidFill>
                  <a:srgbClr val="9BBB59"/>
                </a:solidFill>
              </a:rPr>
              <a:t>…</a:t>
            </a:r>
          </a:p>
          <a:p>
            <a:pPr marL="279374" lvl="1" indent="-279374" defTabSz="739156">
              <a:buFont typeface="Wingdings" panose="05000000000000000000" pitchFamily="2" charset="2"/>
              <a:buChar char="§"/>
            </a:pPr>
            <a:r>
              <a:rPr lang="fr-FR" sz="1500" dirty="0" smtClean="0">
                <a:solidFill>
                  <a:srgbClr val="9BBB59"/>
                </a:solidFill>
              </a:rPr>
              <a:t>…</a:t>
            </a:r>
            <a:endParaRPr lang="fr-FR" sz="1500" dirty="0">
              <a:solidFill>
                <a:srgbClr val="9BBB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1428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F055A-AB94-4531-A640-C0814C06FFD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450721"/>
            <a:ext cx="9144000" cy="2242058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915" tIns="36953" rIns="73915" bIns="36953" rtlCol="0" anchor="ctr"/>
          <a:lstStyle/>
          <a:p>
            <a:pPr algn="ctr" defTabSz="739156"/>
            <a:r>
              <a:rPr lang="fr-FR" sz="3300" b="1" dirty="0" smtClean="0">
                <a:solidFill>
                  <a:prstClr val="white"/>
                </a:solidFill>
              </a:rPr>
              <a:t>Déclarer les erreurs médicamenteuses</a:t>
            </a:r>
            <a:endParaRPr lang="fr-FR" sz="3300" b="1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1186950"/>
            <a:ext cx="9144000" cy="19782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500" tIns="37250" rIns="74500" bIns="37250" rtlCol="0" anchor="ctr"/>
          <a:lstStyle/>
          <a:p>
            <a:pPr algn="ctr" defTabSz="739156"/>
            <a:endParaRPr lang="fr-FR" sz="150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3758723"/>
            <a:ext cx="9144000" cy="41868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500" tIns="37250" rIns="74500" bIns="37250" rtlCol="0" anchor="ctr"/>
          <a:lstStyle/>
          <a:p>
            <a:pPr algn="ctr" defTabSz="739156"/>
            <a:endParaRPr lang="fr-FR" sz="15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8703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Résultat de recherche d'images pour &quot;gelule png&quot;"/>
          <p:cNvPicPr>
            <a:picLocks noChangeAspect="1" noChangeArrowheads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16" y="886388"/>
            <a:ext cx="227400" cy="271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ésultat de recherche d'images pour &quot;gelule png&quot;"/>
          <p:cNvPicPr>
            <a:picLocks noChangeAspect="1" noChangeArrowheads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800" y="3057521"/>
            <a:ext cx="290999" cy="347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F055A-AB94-4531-A640-C0814C06FFD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-13797" y="1384779"/>
            <a:ext cx="8766285" cy="2152719"/>
          </a:xfrm>
          <a:prstGeom prst="rect">
            <a:avLst/>
          </a:prstGeom>
          <a:noFill/>
        </p:spPr>
        <p:txBody>
          <a:bodyPr wrap="square" lIns="74500" tIns="37250" rIns="74500" bIns="37250" rtlCol="0">
            <a:spAutoFit/>
          </a:bodyPr>
          <a:lstStyle/>
          <a:p>
            <a:pPr marL="602384" lvl="1" indent="-232811" defTabSz="739156">
              <a:buFontTx/>
              <a:buBlip>
                <a:blip r:embed="rId5"/>
              </a:buBlip>
            </a:pPr>
            <a:r>
              <a:rPr lang="fr-FR" sz="2000" b="1" dirty="0">
                <a:solidFill>
                  <a:srgbClr val="1F497D"/>
                </a:solidFill>
                <a:sym typeface="Wingdings" panose="05000000000000000000" pitchFamily="2" charset="2"/>
              </a:rPr>
              <a:t>Obligation réglementaire</a:t>
            </a:r>
          </a:p>
          <a:p>
            <a:pPr marL="971968" lvl="2" indent="-232811" defTabSz="739156">
              <a:buFontTx/>
              <a:buBlip>
                <a:blip r:embed="rId5"/>
              </a:buBlip>
            </a:pPr>
            <a:r>
              <a:rPr lang="fr-FR" sz="1600" i="1" dirty="0">
                <a:solidFill>
                  <a:prstClr val="black"/>
                </a:solidFill>
                <a:sym typeface="Wingdings" panose="05000000000000000000" pitchFamily="2" charset="2"/>
              </a:rPr>
              <a:t>Décret 12 novembre 2010 + Arrêté 6 avril 2011 relatifs à la lutte contre les EI associés aux soins et aux médicaments</a:t>
            </a:r>
          </a:p>
          <a:p>
            <a:pPr marL="971968" lvl="2" indent="-232811" defTabSz="739156">
              <a:buFontTx/>
              <a:buBlip>
                <a:blip r:embed="rId5"/>
              </a:buBlip>
            </a:pPr>
            <a:endParaRPr lang="fr-FR" sz="1500" i="1" dirty="0">
              <a:solidFill>
                <a:prstClr val="black"/>
              </a:solidFill>
              <a:sym typeface="Wingdings" panose="05000000000000000000" pitchFamily="2" charset="2"/>
            </a:endParaRPr>
          </a:p>
          <a:p>
            <a:pPr marL="602384" lvl="1" indent="-232811" defTabSz="739156">
              <a:buFontTx/>
              <a:buBlip>
                <a:blip r:embed="rId5"/>
              </a:buBlip>
            </a:pPr>
            <a:r>
              <a:rPr lang="fr-FR" sz="2000" dirty="0">
                <a:solidFill>
                  <a:srgbClr val="1F497D"/>
                </a:solidFill>
                <a:sym typeface="Wingdings" panose="05000000000000000000" pitchFamily="2" charset="2"/>
              </a:rPr>
              <a:t>Approche </a:t>
            </a:r>
            <a:r>
              <a:rPr lang="fr-FR" sz="2000" b="1" dirty="0">
                <a:solidFill>
                  <a:srgbClr val="1F497D"/>
                </a:solidFill>
                <a:sym typeface="Wingdings" panose="05000000000000000000" pitchFamily="2" charset="2"/>
              </a:rPr>
              <a:t>non pénalisante </a:t>
            </a:r>
            <a:r>
              <a:rPr lang="fr-FR" sz="2000" dirty="0">
                <a:solidFill>
                  <a:srgbClr val="1F497D"/>
                </a:solidFill>
                <a:sym typeface="Wingdings" panose="05000000000000000000" pitchFamily="2" charset="2"/>
              </a:rPr>
              <a:t>indispensable</a:t>
            </a:r>
          </a:p>
          <a:p>
            <a:pPr marL="971968" lvl="2" indent="-232811" defTabSz="739156">
              <a:buFontTx/>
              <a:buBlip>
                <a:blip r:embed="rId5"/>
              </a:buBlip>
            </a:pPr>
            <a:r>
              <a:rPr lang="fr-FR" sz="1600" dirty="0">
                <a:solidFill>
                  <a:prstClr val="black"/>
                </a:solidFill>
                <a:sym typeface="Wingdings" panose="05000000000000000000" pitchFamily="2" charset="2"/>
              </a:rPr>
              <a:t>Engagement de la </a:t>
            </a:r>
            <a:r>
              <a:rPr lang="fr-FR" sz="1600" b="1" dirty="0">
                <a:solidFill>
                  <a:prstClr val="black"/>
                </a:solidFill>
                <a:sym typeface="Wingdings" panose="05000000000000000000" pitchFamily="2" charset="2"/>
              </a:rPr>
              <a:t>direction</a:t>
            </a:r>
          </a:p>
          <a:p>
            <a:pPr marL="971968" lvl="2" indent="-232811" defTabSz="739156">
              <a:buFontTx/>
              <a:buBlip>
                <a:blip r:embed="rId5"/>
              </a:buBlip>
            </a:pPr>
            <a:r>
              <a:rPr lang="fr-FR" sz="1600" dirty="0">
                <a:solidFill>
                  <a:prstClr val="black"/>
                </a:solidFill>
                <a:sym typeface="Wingdings" panose="05000000000000000000" pitchFamily="2" charset="2"/>
              </a:rPr>
              <a:t>« Culture positive de l’erreur » :</a:t>
            </a:r>
            <a:br>
              <a:rPr lang="fr-FR" sz="1600" dirty="0">
                <a:solidFill>
                  <a:prstClr val="black"/>
                </a:solidFill>
                <a:sym typeface="Wingdings" panose="05000000000000000000" pitchFamily="2" charset="2"/>
              </a:rPr>
            </a:br>
            <a:r>
              <a:rPr lang="fr-FR" sz="1600" dirty="0">
                <a:solidFill>
                  <a:prstClr val="black"/>
                </a:solidFill>
                <a:sym typeface="Wingdings" panose="05000000000000000000" pitchFamily="2" charset="2"/>
              </a:rPr>
              <a:t>Objectif = identifier les fragilités du </a:t>
            </a:r>
            <a:r>
              <a:rPr lang="fr-FR" sz="1600" b="1" dirty="0">
                <a:solidFill>
                  <a:prstClr val="black"/>
                </a:solidFill>
                <a:sym typeface="Wingdings" panose="05000000000000000000" pitchFamily="2" charset="2"/>
              </a:rPr>
              <a:t>système</a:t>
            </a:r>
            <a:r>
              <a:rPr lang="fr-FR" sz="1600" dirty="0">
                <a:solidFill>
                  <a:prstClr val="black"/>
                </a:solidFill>
                <a:sym typeface="Wingdings" panose="05000000000000000000" pitchFamily="2" charset="2"/>
              </a:rPr>
              <a:t> et non les responsabilités des professionnels</a:t>
            </a:r>
            <a:endParaRPr lang="fr-FR" sz="1600" i="1" dirty="0">
              <a:solidFill>
                <a:prstClr val="black"/>
              </a:solidFill>
              <a:sym typeface="Wingdings" panose="05000000000000000000" pitchFamily="2" charset="2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9471DF-6C47-460B-A382-77FB7EADA3DA}"/>
              </a:ext>
            </a:extLst>
          </p:cNvPr>
          <p:cNvSpPr/>
          <p:nvPr/>
        </p:nvSpPr>
        <p:spPr>
          <a:xfrm>
            <a:off x="317706" y="65921"/>
            <a:ext cx="8490032" cy="46162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915" tIns="36953" rIns="73915" bIns="36953" rtlCol="0" anchor="ctr"/>
          <a:lstStyle/>
          <a:p>
            <a:pPr algn="ctr" defTabSz="739156"/>
            <a:r>
              <a:rPr lang="fr-FR" sz="2900" b="1" dirty="0" smtClean="0">
                <a:solidFill>
                  <a:prstClr val="white"/>
                </a:solidFill>
              </a:rPr>
              <a:t>Pourquoi déclarer ?</a:t>
            </a:r>
            <a:endParaRPr lang="fr-FR" sz="29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789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Résultat de recherche d'images pour &quot;gelule png&quot;"/>
          <p:cNvPicPr>
            <a:picLocks noChangeAspect="1" noChangeArrowheads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16" y="886388"/>
            <a:ext cx="227400" cy="271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ésultat de recherche d'images pour &quot;gelule png&quot;"/>
          <p:cNvPicPr>
            <a:picLocks noChangeAspect="1" noChangeArrowheads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800" y="3057521"/>
            <a:ext cx="290999" cy="347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F055A-AB94-4531-A640-C0814C06FFD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-13797" y="771550"/>
            <a:ext cx="8766285" cy="690781"/>
          </a:xfrm>
          <a:prstGeom prst="rect">
            <a:avLst/>
          </a:prstGeom>
          <a:noFill/>
        </p:spPr>
        <p:txBody>
          <a:bodyPr wrap="square" lIns="74500" tIns="37250" rIns="74500" bIns="37250" rtlCol="0">
            <a:spAutoFit/>
          </a:bodyPr>
          <a:lstStyle/>
          <a:p>
            <a:pPr marL="602384" lvl="1" indent="-232811" defTabSz="739156">
              <a:buFontTx/>
              <a:buBlip>
                <a:blip r:embed="rId5"/>
              </a:buBlip>
            </a:pPr>
            <a:r>
              <a:rPr lang="fr-FR" sz="2000" b="1" dirty="0">
                <a:solidFill>
                  <a:srgbClr val="1F497D"/>
                </a:solidFill>
                <a:sym typeface="Wingdings" panose="05000000000000000000" pitchFamily="2" charset="2"/>
              </a:rPr>
              <a:t>Éviter la survenue d'un autre événement indésirable</a:t>
            </a:r>
            <a:r>
              <a:rPr lang="fr-FR" sz="2000" dirty="0">
                <a:solidFill>
                  <a:srgbClr val="1F497D"/>
                </a:solidFill>
                <a:sym typeface="Wingdings" panose="05000000000000000000" pitchFamily="2" charset="2"/>
              </a:rPr>
              <a:t>, par une analyse approfondie des causes (gestion des risques </a:t>
            </a:r>
            <a:r>
              <a:rPr lang="fr-FR" sz="2000" i="1" dirty="0">
                <a:solidFill>
                  <a:srgbClr val="1F497D"/>
                </a:solidFill>
                <a:sym typeface="Wingdings" panose="05000000000000000000" pitchFamily="2" charset="2"/>
              </a:rPr>
              <a:t>a posteriori</a:t>
            </a:r>
            <a:r>
              <a:rPr lang="fr-FR" sz="2000" dirty="0">
                <a:solidFill>
                  <a:srgbClr val="1F497D"/>
                </a:solidFill>
                <a:sym typeface="Wingdings" panose="05000000000000000000" pitchFamily="2" charset="2"/>
              </a:rPr>
              <a:t>)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719152" y="1628808"/>
            <a:ext cx="7705697" cy="383004"/>
          </a:xfrm>
          <a:prstGeom prst="rect">
            <a:avLst/>
          </a:prstGeom>
          <a:noFill/>
        </p:spPr>
        <p:txBody>
          <a:bodyPr wrap="square" lIns="74500" tIns="37250" rIns="74500" bIns="37250" rtlCol="0">
            <a:spAutoFit/>
          </a:bodyPr>
          <a:lstStyle/>
          <a:p>
            <a:pPr marL="0" lvl="1" algn="ctr" defTabSz="739156"/>
            <a:r>
              <a:rPr lang="fr-FR" sz="2000" b="1" dirty="0">
                <a:solidFill>
                  <a:srgbClr val="C00000"/>
                </a:solidFill>
                <a:sym typeface="Wingdings" panose="05000000000000000000" pitchFamily="2" charset="2"/>
              </a:rPr>
              <a:t>« Une erreur qui ne s'analyse pas est une erreur qui se reproduira »</a:t>
            </a:r>
          </a:p>
        </p:txBody>
      </p:sp>
      <p:graphicFrame>
        <p:nvGraphicFramePr>
          <p:cNvPr id="5" name="Diagramme 4"/>
          <p:cNvGraphicFramePr/>
          <p:nvPr>
            <p:extLst>
              <p:ext uri="{D42A27DB-BD31-4B8C-83A1-F6EECF244321}">
                <p14:modId xmlns:p14="http://schemas.microsoft.com/office/powerpoint/2010/main" val="1058745872"/>
              </p:ext>
            </p:extLst>
          </p:nvPr>
        </p:nvGraphicFramePr>
        <p:xfrm>
          <a:off x="251520" y="2355727"/>
          <a:ext cx="8462324" cy="2575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349471DF-6C47-460B-A382-77FB7EADA3DA}"/>
              </a:ext>
            </a:extLst>
          </p:cNvPr>
          <p:cNvSpPr/>
          <p:nvPr/>
        </p:nvSpPr>
        <p:spPr>
          <a:xfrm>
            <a:off x="317706" y="65921"/>
            <a:ext cx="8490032" cy="46162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915" tIns="36953" rIns="73915" bIns="36953" rtlCol="0" anchor="ctr"/>
          <a:lstStyle/>
          <a:p>
            <a:pPr algn="ctr" defTabSz="739156"/>
            <a:r>
              <a:rPr lang="fr-FR" sz="2900" b="1" dirty="0" smtClean="0">
                <a:solidFill>
                  <a:prstClr val="white"/>
                </a:solidFill>
              </a:rPr>
              <a:t>Pourquoi déclarer ?</a:t>
            </a:r>
            <a:endParaRPr lang="fr-FR" sz="29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5430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F055A-AB94-4531-A640-C0814C06FFD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-13797" y="1059582"/>
            <a:ext cx="2857605" cy="1306334"/>
          </a:xfrm>
          <a:prstGeom prst="rect">
            <a:avLst/>
          </a:prstGeom>
          <a:noFill/>
        </p:spPr>
        <p:txBody>
          <a:bodyPr wrap="square" lIns="74500" tIns="37250" rIns="74500" bIns="37250" rtlCol="0">
            <a:spAutoFit/>
          </a:bodyPr>
          <a:lstStyle/>
          <a:p>
            <a:pPr marL="602384" lvl="1" indent="-232811" defTabSz="739156">
              <a:buFontTx/>
              <a:buBlip>
                <a:blip r:embed="rId3"/>
              </a:buBlip>
            </a:pPr>
            <a:r>
              <a:rPr lang="fr-FR" sz="2000" b="1" dirty="0" smtClean="0">
                <a:solidFill>
                  <a:srgbClr val="1F497D"/>
                </a:solidFill>
                <a:sym typeface="Wingdings" panose="05000000000000000000" pitchFamily="2" charset="2"/>
              </a:rPr>
              <a:t>Gestion </a:t>
            </a:r>
            <a:r>
              <a:rPr lang="fr-FR" sz="2000" b="1" dirty="0">
                <a:solidFill>
                  <a:srgbClr val="1F497D"/>
                </a:solidFill>
                <a:sym typeface="Wingdings" panose="05000000000000000000" pitchFamily="2" charset="2"/>
              </a:rPr>
              <a:t>des risques </a:t>
            </a:r>
            <a:r>
              <a:rPr lang="fr-FR" sz="2000" b="1" i="1" dirty="0">
                <a:solidFill>
                  <a:srgbClr val="1F497D"/>
                </a:solidFill>
                <a:sym typeface="Wingdings" panose="05000000000000000000" pitchFamily="2" charset="2"/>
              </a:rPr>
              <a:t>a </a:t>
            </a:r>
            <a:r>
              <a:rPr lang="fr-FR" sz="2000" b="1" i="1" dirty="0" smtClean="0">
                <a:solidFill>
                  <a:srgbClr val="1F497D"/>
                </a:solidFill>
                <a:sym typeface="Wingdings" panose="05000000000000000000" pitchFamily="2" charset="2"/>
              </a:rPr>
              <a:t>posteriori</a:t>
            </a:r>
            <a:br>
              <a:rPr lang="fr-FR" sz="2000" b="1" i="1" dirty="0" smtClean="0">
                <a:solidFill>
                  <a:srgbClr val="1F497D"/>
                </a:solidFill>
                <a:sym typeface="Wingdings" panose="05000000000000000000" pitchFamily="2" charset="2"/>
              </a:rPr>
            </a:br>
            <a:r>
              <a:rPr lang="fr-FR" sz="2000" dirty="0" smtClean="0">
                <a:solidFill>
                  <a:srgbClr val="1F497D"/>
                </a:solidFill>
                <a:sym typeface="Wingdings" panose="05000000000000000000" pitchFamily="2" charset="2"/>
              </a:rPr>
              <a:t>(qui se sont déjà produits)</a:t>
            </a:r>
            <a:endParaRPr lang="fr-FR" sz="2000" dirty="0">
              <a:solidFill>
                <a:srgbClr val="1F497D"/>
              </a:solidFill>
              <a:sym typeface="Wingdings" panose="05000000000000000000" pitchFamily="2" charset="2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49471DF-6C47-460B-A382-77FB7EADA3DA}"/>
              </a:ext>
            </a:extLst>
          </p:cNvPr>
          <p:cNvSpPr/>
          <p:nvPr/>
        </p:nvSpPr>
        <p:spPr>
          <a:xfrm>
            <a:off x="317706" y="65921"/>
            <a:ext cx="8490032" cy="46162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915" tIns="36953" rIns="73915" bIns="36953" rtlCol="0" anchor="ctr"/>
          <a:lstStyle/>
          <a:p>
            <a:pPr algn="ctr" defTabSz="739156"/>
            <a:r>
              <a:rPr lang="fr-FR" sz="2900" b="1" dirty="0" smtClean="0">
                <a:solidFill>
                  <a:prstClr val="white"/>
                </a:solidFill>
              </a:rPr>
              <a:t>Pourquoi déclarer ?</a:t>
            </a:r>
            <a:endParaRPr lang="fr-FR" sz="2900" b="1" dirty="0">
              <a:solidFill>
                <a:prstClr val="white"/>
              </a:solidFill>
            </a:endParaRPr>
          </a:p>
        </p:txBody>
      </p:sp>
      <p:pic>
        <p:nvPicPr>
          <p:cNvPr id="23" name="Picture 2" descr="Résultat de recherche d'images pour &quot;gelule png&quot;"/>
          <p:cNvPicPr>
            <a:picLocks noChangeAspect="1" noChangeArrowheads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3906" y="886388"/>
            <a:ext cx="227400" cy="271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Résultat de recherche d'images pour &quot;gelule png&quot;"/>
          <p:cNvPicPr>
            <a:picLocks noChangeAspect="1" noChangeArrowheads="1"/>
          </p:cNvPicPr>
          <p:nvPr/>
        </p:nvPicPr>
        <p:blipFill>
          <a:blip r:embed="rId5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490" y="3057521"/>
            <a:ext cx="290999" cy="347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5" name="Diagramme 24"/>
          <p:cNvGraphicFramePr/>
          <p:nvPr>
            <p:extLst>
              <p:ext uri="{D42A27DB-BD31-4B8C-83A1-F6EECF244321}">
                <p14:modId xmlns:p14="http://schemas.microsoft.com/office/powerpoint/2010/main" val="1180297968"/>
              </p:ext>
            </p:extLst>
          </p:nvPr>
        </p:nvGraphicFramePr>
        <p:xfrm>
          <a:off x="3382554" y="1084217"/>
          <a:ext cx="3853742" cy="4125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26" name="Zone de texte 27"/>
          <p:cNvSpPr txBox="1"/>
          <p:nvPr/>
        </p:nvSpPr>
        <p:spPr>
          <a:xfrm>
            <a:off x="3826897" y="918540"/>
            <a:ext cx="3238757" cy="428629"/>
          </a:xfrm>
          <a:prstGeom prst="roundRect">
            <a:avLst/>
          </a:prstGeom>
          <a:noFill/>
          <a:ln w="6350">
            <a:noFill/>
          </a:ln>
        </p:spPr>
        <p:txBody>
          <a:bodyPr rot="0" spcFirstLastPara="0" vert="horz" wrap="square" lIns="74500" tIns="37250" rIns="74500" bIns="3725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39156">
              <a:lnSpc>
                <a:spcPct val="150000"/>
              </a:lnSpc>
              <a:spcAft>
                <a:spcPts val="815"/>
              </a:spcAft>
            </a:pPr>
            <a:r>
              <a:rPr lang="fr-FR" sz="1200" dirty="0">
                <a:solidFill>
                  <a:prstClr val="black"/>
                </a:solidFill>
                <a:ea typeface="Calibri"/>
                <a:cs typeface="Times New Roman"/>
              </a:rPr>
              <a:t>Organiser une démarche </a:t>
            </a:r>
            <a:r>
              <a:rPr lang="fr-FR" sz="1200" b="1" dirty="0" err="1">
                <a:solidFill>
                  <a:prstClr val="black"/>
                </a:solidFill>
                <a:ea typeface="Calibri"/>
                <a:cs typeface="Times New Roman"/>
              </a:rPr>
              <a:t>pluriprofessionnelle</a:t>
            </a:r>
            <a:endParaRPr lang="fr-FR" sz="12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3550644" y="895596"/>
            <a:ext cx="430907" cy="452018"/>
          </a:xfrm>
          <a:prstGeom prst="ellipse">
            <a:avLst/>
          </a:prstGeom>
          <a:noFill/>
          <a:ln w="19050">
            <a:solidFill>
              <a:schemeClr val="accent1">
                <a:lumMod val="50000"/>
              </a:schemeClr>
            </a:solidFill>
          </a:ln>
        </p:spPr>
        <p:txBody>
          <a:bodyPr wrap="square" lIns="74500" tIns="37250" rIns="74500" bIns="37250" rtlCol="0">
            <a:spAutoFit/>
          </a:bodyPr>
          <a:lstStyle/>
          <a:p>
            <a:pPr algn="ctr" defTabSz="739156"/>
            <a:r>
              <a:rPr lang="fr-FR" sz="1600" b="1" dirty="0">
                <a:solidFill>
                  <a:srgbClr val="4F81BD">
                    <a:lumMod val="50000"/>
                  </a:srgbClr>
                </a:solidFill>
              </a:rPr>
              <a:t>1</a:t>
            </a:r>
          </a:p>
        </p:txBody>
      </p:sp>
      <p:sp>
        <p:nvSpPr>
          <p:cNvPr id="29" name="ZoneTexte 28"/>
          <p:cNvSpPr txBox="1"/>
          <p:nvPr/>
        </p:nvSpPr>
        <p:spPr>
          <a:xfrm>
            <a:off x="5650166" y="4179632"/>
            <a:ext cx="430907" cy="452018"/>
          </a:xfrm>
          <a:prstGeom prst="ellipse">
            <a:avLst/>
          </a:prstGeom>
          <a:noFill/>
          <a:ln w="19050">
            <a:solidFill>
              <a:schemeClr val="accent1">
                <a:lumMod val="50000"/>
              </a:schemeClr>
            </a:solidFill>
          </a:ln>
        </p:spPr>
        <p:txBody>
          <a:bodyPr wrap="square" lIns="74500" tIns="37250" rIns="74500" bIns="37250" rtlCol="0">
            <a:spAutoFit/>
          </a:bodyPr>
          <a:lstStyle/>
          <a:p>
            <a:pPr algn="ctr" defTabSz="739156"/>
            <a:r>
              <a:rPr lang="fr-FR" sz="1600" b="1" dirty="0">
                <a:solidFill>
                  <a:srgbClr val="4F81BD">
                    <a:lumMod val="50000"/>
                  </a:srgbClr>
                </a:solidFill>
              </a:rPr>
              <a:t>3</a:t>
            </a:r>
          </a:p>
        </p:txBody>
      </p:sp>
      <p:sp>
        <p:nvSpPr>
          <p:cNvPr id="30" name="ZoneTexte 29"/>
          <p:cNvSpPr txBox="1"/>
          <p:nvPr/>
        </p:nvSpPr>
        <p:spPr>
          <a:xfrm>
            <a:off x="4489904" y="4179632"/>
            <a:ext cx="430907" cy="452018"/>
          </a:xfrm>
          <a:prstGeom prst="ellipse">
            <a:avLst/>
          </a:prstGeom>
          <a:noFill/>
          <a:ln w="19050">
            <a:solidFill>
              <a:schemeClr val="accent1">
                <a:lumMod val="50000"/>
              </a:schemeClr>
            </a:solidFill>
          </a:ln>
        </p:spPr>
        <p:txBody>
          <a:bodyPr wrap="square" lIns="74500" tIns="37250" rIns="74500" bIns="37250" rtlCol="0">
            <a:spAutoFit/>
          </a:bodyPr>
          <a:lstStyle/>
          <a:p>
            <a:pPr algn="ctr" defTabSz="739156"/>
            <a:r>
              <a:rPr lang="fr-FR" sz="1600" b="1" dirty="0">
                <a:solidFill>
                  <a:srgbClr val="4F81BD">
                    <a:lumMod val="50000"/>
                  </a:srgbClr>
                </a:solidFill>
              </a:rPr>
              <a:t>4</a:t>
            </a:r>
          </a:p>
        </p:txBody>
      </p:sp>
      <p:sp>
        <p:nvSpPr>
          <p:cNvPr id="31" name="ZoneTexte 30"/>
          <p:cNvSpPr txBox="1"/>
          <p:nvPr/>
        </p:nvSpPr>
        <p:spPr>
          <a:xfrm>
            <a:off x="4489904" y="1586035"/>
            <a:ext cx="430907" cy="452018"/>
          </a:xfrm>
          <a:prstGeom prst="ellipse">
            <a:avLst/>
          </a:prstGeom>
          <a:noFill/>
          <a:ln w="19050">
            <a:solidFill>
              <a:schemeClr val="accent1">
                <a:lumMod val="50000"/>
              </a:schemeClr>
            </a:solidFill>
          </a:ln>
        </p:spPr>
        <p:txBody>
          <a:bodyPr wrap="square" lIns="74500" tIns="37250" rIns="74500" bIns="37250" rtlCol="0">
            <a:spAutoFit/>
          </a:bodyPr>
          <a:lstStyle/>
          <a:p>
            <a:pPr algn="ctr" defTabSz="739156"/>
            <a:r>
              <a:rPr lang="fr-FR" sz="1600" b="1" dirty="0">
                <a:solidFill>
                  <a:srgbClr val="4F81BD">
                    <a:lumMod val="50000"/>
                  </a:srgbClr>
                </a:solidFill>
              </a:rPr>
              <a:t>5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5650166" y="1586035"/>
            <a:ext cx="430907" cy="452018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txBody>
          <a:bodyPr wrap="square" lIns="74500" tIns="37250" rIns="74500" bIns="37250" rtlCol="0">
            <a:spAutoFit/>
          </a:bodyPr>
          <a:lstStyle/>
          <a:p>
            <a:pPr algn="ctr" defTabSz="739156"/>
            <a:r>
              <a:rPr lang="fr-FR" sz="1600" b="1" dirty="0">
                <a:solidFill>
                  <a:prstClr val="white"/>
                </a:solidFill>
              </a:rPr>
              <a:t>2</a:t>
            </a:r>
          </a:p>
        </p:txBody>
      </p:sp>
      <p:cxnSp>
        <p:nvCxnSpPr>
          <p:cNvPr id="33" name="Connecteur droit avec flèche 32"/>
          <p:cNvCxnSpPr>
            <a:stCxn id="32" idx="6"/>
          </p:cNvCxnSpPr>
          <p:nvPr/>
        </p:nvCxnSpPr>
        <p:spPr>
          <a:xfrm>
            <a:off x="6081073" y="1812044"/>
            <a:ext cx="1083215" cy="0"/>
          </a:xfrm>
          <a:prstGeom prst="straightConnector1">
            <a:avLst/>
          </a:prstGeom>
          <a:ln w="762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Zone de texte 27"/>
          <p:cNvSpPr txBox="1"/>
          <p:nvPr/>
        </p:nvSpPr>
        <p:spPr>
          <a:xfrm>
            <a:off x="317706" y="2787774"/>
            <a:ext cx="2978652" cy="774796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  <a:ln w="6350">
            <a:noFill/>
          </a:ln>
        </p:spPr>
        <p:txBody>
          <a:bodyPr rot="0" spcFirstLastPara="0" vert="horz" wrap="square" lIns="74500" tIns="37250" rIns="74500" bIns="3725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39156">
              <a:lnSpc>
                <a:spcPct val="150000"/>
              </a:lnSpc>
              <a:spcAft>
                <a:spcPts val="815"/>
              </a:spcAft>
            </a:pPr>
            <a:r>
              <a:rPr lang="fr-FR" sz="2600" b="1" dirty="0">
                <a:solidFill>
                  <a:prstClr val="black"/>
                </a:solidFill>
                <a:ea typeface="Calibri"/>
                <a:cs typeface="Times New Roman"/>
              </a:rPr>
              <a:t>5 grandes étapes…</a:t>
            </a:r>
          </a:p>
        </p:txBody>
      </p:sp>
      <p:sp>
        <p:nvSpPr>
          <p:cNvPr id="36" name="ZoneTexte 35"/>
          <p:cNvSpPr txBox="1"/>
          <p:nvPr/>
        </p:nvSpPr>
        <p:spPr>
          <a:xfrm>
            <a:off x="7301498" y="1384778"/>
            <a:ext cx="1734998" cy="1634490"/>
          </a:xfrm>
          <a:prstGeom prst="round2Diag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Déclaration</a:t>
            </a:r>
            <a:r>
              <a:rPr lang="fr-FR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fr-FR" dirty="0" smtClean="0">
                <a:solidFill>
                  <a:schemeClr val="bg1"/>
                </a:solidFill>
              </a:rPr>
              <a:t>des EM</a:t>
            </a:r>
          </a:p>
          <a:p>
            <a:pPr algn="ctr"/>
            <a:r>
              <a:rPr lang="fr-FR" dirty="0">
                <a:solidFill>
                  <a:schemeClr val="bg1"/>
                </a:solidFill>
              </a:rPr>
              <a:t>=</a:t>
            </a:r>
            <a:endParaRPr lang="fr-FR" dirty="0" smtClean="0">
              <a:solidFill>
                <a:schemeClr val="bg1"/>
              </a:solidFill>
            </a:endParaRPr>
          </a:p>
          <a:p>
            <a:pPr algn="ctr"/>
            <a:r>
              <a:rPr lang="fr-FR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Prérequis</a:t>
            </a:r>
            <a:r>
              <a:rPr lang="fr-FR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fr-FR" dirty="0" smtClean="0">
                <a:solidFill>
                  <a:schemeClr val="bg1"/>
                </a:solidFill>
              </a:rPr>
              <a:t>à l’analyse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150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Résultat de recherche d'images pour &quot;gelule png&quot;"/>
          <p:cNvPicPr>
            <a:picLocks noChangeAspect="1" noChangeArrowheads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16" y="886388"/>
            <a:ext cx="227400" cy="271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ésultat de recherche d'images pour &quot;gelule png&quot;"/>
          <p:cNvPicPr>
            <a:picLocks noChangeAspect="1" noChangeArrowheads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800" y="3057521"/>
            <a:ext cx="290999" cy="347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F055A-AB94-4531-A640-C0814C06FFD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6" name="Diagramme 5">
            <a:extLst>
              <a:ext uri="{FF2B5EF4-FFF2-40B4-BE49-F238E27FC236}">
                <a16:creationId xmlns:a16="http://schemas.microsoft.com/office/drawing/2014/main" id="{38291044-07D0-4F81-86C3-214E5A5F7DB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60173022"/>
              </p:ext>
            </p:extLst>
          </p:nvPr>
        </p:nvGraphicFramePr>
        <p:xfrm>
          <a:off x="4350999" y="737048"/>
          <a:ext cx="4101449" cy="40302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AD2B18AB-BBD8-46A3-A02A-C62FAF4020ED}"/>
              </a:ext>
            </a:extLst>
          </p:cNvPr>
          <p:cNvSpPr txBox="1"/>
          <p:nvPr/>
        </p:nvSpPr>
        <p:spPr>
          <a:xfrm>
            <a:off x="1174089" y="987574"/>
            <a:ext cx="3397910" cy="1306334"/>
          </a:xfrm>
          <a:prstGeom prst="rect">
            <a:avLst/>
          </a:prstGeom>
          <a:noFill/>
        </p:spPr>
        <p:txBody>
          <a:bodyPr wrap="square" lIns="74500" tIns="37250" rIns="74500" bIns="37250" rtlCol="0">
            <a:spAutoFit/>
          </a:bodyPr>
          <a:lstStyle/>
          <a:p>
            <a:pPr marL="0" lvl="1" algn="ctr" defTabSz="739156"/>
            <a:r>
              <a:rPr lang="fr-FR" sz="2000" b="1" dirty="0">
                <a:solidFill>
                  <a:srgbClr val="C00000"/>
                </a:solidFill>
                <a:sym typeface="Wingdings" panose="05000000000000000000" pitchFamily="2" charset="2"/>
              </a:rPr>
              <a:t>« Plus le nombre d’incidents est élevé, plus la probabilité d’avoir un accident est élevée. »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A0F7388-E969-4456-B463-E409D78EF9CB}"/>
              </a:ext>
            </a:extLst>
          </p:cNvPr>
          <p:cNvSpPr txBox="1"/>
          <p:nvPr/>
        </p:nvSpPr>
        <p:spPr>
          <a:xfrm>
            <a:off x="5334921" y="4747866"/>
            <a:ext cx="2133600" cy="321449"/>
          </a:xfrm>
          <a:prstGeom prst="rect">
            <a:avLst/>
          </a:prstGeom>
          <a:noFill/>
        </p:spPr>
        <p:txBody>
          <a:bodyPr wrap="square" lIns="74500" tIns="37250" rIns="74500" bIns="37250" rtlCol="0">
            <a:spAutoFit/>
          </a:bodyPr>
          <a:lstStyle/>
          <a:p>
            <a:pPr algn="ctr" defTabSz="739156"/>
            <a:r>
              <a:rPr lang="fr-FR" sz="1600" i="1" dirty="0">
                <a:solidFill>
                  <a:prstClr val="black"/>
                </a:solidFill>
              </a:rPr>
              <a:t>Pyramide de Bird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1FBC4EE-0B29-4C2F-A890-E7ABA8EC7BA4}"/>
              </a:ext>
            </a:extLst>
          </p:cNvPr>
          <p:cNvSpPr txBox="1"/>
          <p:nvPr/>
        </p:nvSpPr>
        <p:spPr>
          <a:xfrm>
            <a:off x="0" y="2852692"/>
            <a:ext cx="4211960" cy="1429444"/>
          </a:xfrm>
          <a:prstGeom prst="rect">
            <a:avLst/>
          </a:prstGeom>
          <a:noFill/>
        </p:spPr>
        <p:txBody>
          <a:bodyPr wrap="square" lIns="74500" tIns="37250" rIns="74500" bIns="37250" rtlCol="0">
            <a:spAutoFit/>
          </a:bodyPr>
          <a:lstStyle/>
          <a:p>
            <a:pPr marL="602384" lvl="1" indent="-232811" defTabSz="739156">
              <a:buFontTx/>
              <a:buBlip>
                <a:blip r:embed="rId10"/>
              </a:buBlip>
            </a:pPr>
            <a:r>
              <a:rPr lang="fr-FR" sz="2000" dirty="0">
                <a:solidFill>
                  <a:srgbClr val="1F497D"/>
                </a:solidFill>
                <a:sym typeface="Wingdings" panose="05000000000000000000" pitchFamily="2" charset="2"/>
              </a:rPr>
              <a:t>Les erreurs médicamenteuses doivent être déclarées même si :</a:t>
            </a:r>
          </a:p>
          <a:p>
            <a:pPr marL="971968" lvl="2" indent="-232811" defTabSz="739156">
              <a:buFontTx/>
              <a:buBlip>
                <a:blip r:embed="rId10"/>
              </a:buBlip>
            </a:pPr>
            <a:r>
              <a:rPr lang="fr-FR" sz="1600" dirty="0">
                <a:solidFill>
                  <a:prstClr val="black"/>
                </a:solidFill>
                <a:sym typeface="Wingdings" panose="05000000000000000000" pitchFamily="2" charset="2"/>
              </a:rPr>
              <a:t>elles ont été </a:t>
            </a:r>
            <a:r>
              <a:rPr lang="fr-FR" sz="1600" b="1" dirty="0">
                <a:solidFill>
                  <a:prstClr val="black"/>
                </a:solidFill>
                <a:sym typeface="Wingdings" panose="05000000000000000000" pitchFamily="2" charset="2"/>
              </a:rPr>
              <a:t>interceptées à temps</a:t>
            </a:r>
          </a:p>
          <a:p>
            <a:pPr marL="971968" lvl="2" indent="-232811" defTabSz="739156">
              <a:buFontTx/>
              <a:buBlip>
                <a:blip r:embed="rId10"/>
              </a:buBlip>
            </a:pPr>
            <a:r>
              <a:rPr lang="fr-FR" sz="1600" dirty="0">
                <a:solidFill>
                  <a:prstClr val="black"/>
                </a:solidFill>
                <a:sym typeface="Wingdings" panose="05000000000000000000" pitchFamily="2" charset="2"/>
              </a:rPr>
              <a:t>elles n'ont </a:t>
            </a:r>
            <a:r>
              <a:rPr lang="fr-FR" sz="1600" b="1" dirty="0">
                <a:solidFill>
                  <a:prstClr val="black"/>
                </a:solidFill>
                <a:sym typeface="Wingdings" panose="05000000000000000000" pitchFamily="2" charset="2"/>
              </a:rPr>
              <a:t>pas de conséquences </a:t>
            </a:r>
            <a:r>
              <a:rPr lang="fr-FR" sz="1600" dirty="0">
                <a:solidFill>
                  <a:prstClr val="black"/>
                </a:solidFill>
                <a:sym typeface="Wingdings" panose="05000000000000000000" pitchFamily="2" charset="2"/>
              </a:rPr>
              <a:t>pour les patients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49471DF-6C47-460B-A382-77FB7EADA3DA}"/>
              </a:ext>
            </a:extLst>
          </p:cNvPr>
          <p:cNvSpPr/>
          <p:nvPr/>
        </p:nvSpPr>
        <p:spPr>
          <a:xfrm>
            <a:off x="317706" y="65921"/>
            <a:ext cx="8490032" cy="46162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915" tIns="36953" rIns="73915" bIns="36953" rtlCol="0" anchor="ctr"/>
          <a:lstStyle/>
          <a:p>
            <a:pPr algn="ctr" defTabSz="739156"/>
            <a:r>
              <a:rPr lang="fr-FR" sz="2900" b="1" dirty="0" smtClean="0">
                <a:solidFill>
                  <a:prstClr val="white"/>
                </a:solidFill>
              </a:rPr>
              <a:t>Que déclarer ?</a:t>
            </a:r>
            <a:endParaRPr lang="fr-FR" sz="29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038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Résultat de recherche d'images pour &quot;gelule png&quot;"/>
          <p:cNvPicPr>
            <a:picLocks noChangeAspect="1" noChangeArrowheads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16" y="886388"/>
            <a:ext cx="227400" cy="271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ésultat de recherche d'images pour &quot;gelule png&quot;"/>
          <p:cNvPicPr>
            <a:picLocks noChangeAspect="1" noChangeArrowheads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800" y="3057521"/>
            <a:ext cx="290999" cy="347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F055A-AB94-4531-A640-C0814C06FFD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31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-13797" y="1384778"/>
            <a:ext cx="8766285" cy="1183223"/>
          </a:xfrm>
          <a:prstGeom prst="rect">
            <a:avLst/>
          </a:prstGeom>
          <a:noFill/>
        </p:spPr>
        <p:txBody>
          <a:bodyPr wrap="square" lIns="74500" tIns="37250" rIns="74500" bIns="37250" rtlCol="0">
            <a:spAutoFit/>
          </a:bodyPr>
          <a:lstStyle/>
          <a:p>
            <a:pPr marL="602384" lvl="1" indent="-232811" defTabSz="739156">
              <a:buFontTx/>
              <a:buBlip>
                <a:blip r:embed="rId5"/>
              </a:buBlip>
            </a:pPr>
            <a:r>
              <a:rPr lang="fr-FR" sz="2000" b="1" dirty="0">
                <a:solidFill>
                  <a:srgbClr val="1F497D"/>
                </a:solidFill>
                <a:sym typeface="Wingdings" panose="05000000000000000000" pitchFamily="2" charset="2"/>
              </a:rPr>
              <a:t>Support</a:t>
            </a:r>
            <a:r>
              <a:rPr lang="fr-FR" sz="2000" dirty="0">
                <a:solidFill>
                  <a:srgbClr val="1F497D"/>
                </a:solidFill>
                <a:sym typeface="Wingdings" panose="05000000000000000000" pitchFamily="2" charset="2"/>
              </a:rPr>
              <a:t> de déclaration </a:t>
            </a:r>
            <a:r>
              <a:rPr lang="fr-FR" sz="2000" b="1" dirty="0">
                <a:solidFill>
                  <a:srgbClr val="1F497D"/>
                </a:solidFill>
                <a:sym typeface="Wingdings" panose="05000000000000000000" pitchFamily="2" charset="2"/>
              </a:rPr>
              <a:t>interne</a:t>
            </a:r>
            <a:r>
              <a:rPr lang="fr-FR" sz="2000" dirty="0">
                <a:solidFill>
                  <a:srgbClr val="1F497D"/>
                </a:solidFill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rgbClr val="1F497D"/>
                </a:solidFill>
                <a:sym typeface="Wingdings" panose="05000000000000000000" pitchFamily="2" charset="2"/>
              </a:rPr>
              <a:t>défini </a:t>
            </a:r>
            <a:r>
              <a:rPr lang="fr-FR" sz="2000" dirty="0" smtClean="0">
                <a:solidFill>
                  <a:srgbClr val="FF0000"/>
                </a:solidFill>
                <a:sym typeface="Wingdings" panose="05000000000000000000" pitchFamily="2" charset="2"/>
              </a:rPr>
              <a:t>[Décrivez votre support et comment y accéder]</a:t>
            </a:r>
            <a:endParaRPr lang="fr-FR" sz="2000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marL="971968" lvl="2" indent="-232811" defTabSz="739156">
              <a:buFontTx/>
              <a:buBlip>
                <a:blip r:embed="rId5"/>
              </a:buBlip>
            </a:pPr>
            <a:r>
              <a:rPr lang="fr-FR" sz="1600" dirty="0">
                <a:solidFill>
                  <a:prstClr val="black"/>
                </a:solidFill>
                <a:sym typeface="Wingdings" panose="05000000000000000000" pitchFamily="2" charset="2"/>
              </a:rPr>
              <a:t>Informatique : logiciel dédié / fichier tableur…</a:t>
            </a:r>
          </a:p>
          <a:p>
            <a:pPr marL="971968" lvl="2" indent="-232811" defTabSz="739156">
              <a:buFontTx/>
              <a:buBlip>
                <a:blip r:embed="rId5"/>
              </a:buBlip>
            </a:pPr>
            <a:r>
              <a:rPr lang="fr-FR" sz="1600" dirty="0">
                <a:solidFill>
                  <a:prstClr val="black"/>
                </a:solidFill>
                <a:sym typeface="Wingdings" panose="05000000000000000000" pitchFamily="2" charset="2"/>
              </a:rPr>
              <a:t>Papier : fiches de </a:t>
            </a:r>
            <a:r>
              <a:rPr lang="fr-FR" sz="1600" dirty="0" smtClean="0">
                <a:solidFill>
                  <a:prstClr val="black"/>
                </a:solidFill>
                <a:sym typeface="Wingdings" panose="05000000000000000000" pitchFamily="2" charset="2"/>
              </a:rPr>
              <a:t>déclaration</a:t>
            </a:r>
            <a:endParaRPr lang="fr-FR" sz="1600" dirty="0">
              <a:solidFill>
                <a:prstClr val="black"/>
              </a:solidFill>
              <a:sym typeface="Wingdings" panose="05000000000000000000" pitchFamily="2" charset="2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919E1752-E6F4-443C-A700-6D96742E1D05}"/>
              </a:ext>
            </a:extLst>
          </p:cNvPr>
          <p:cNvSpPr txBox="1">
            <a:spLocks/>
          </p:cNvSpPr>
          <p:nvPr/>
        </p:nvSpPr>
        <p:spPr>
          <a:xfrm>
            <a:off x="305773" y="737047"/>
            <a:ext cx="8501965" cy="362686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74500" tIns="37250" rIns="74500" bIns="3725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2000" b="1" dirty="0" smtClean="0">
                <a:solidFill>
                  <a:prstClr val="white"/>
                </a:solidFill>
              </a:rPr>
              <a:t>Déclaration interne</a:t>
            </a:r>
            <a:endParaRPr lang="fr-FR" sz="2000" dirty="0">
              <a:solidFill>
                <a:prstClr val="white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9471DF-6C47-460B-A382-77FB7EADA3DA}"/>
              </a:ext>
            </a:extLst>
          </p:cNvPr>
          <p:cNvSpPr/>
          <p:nvPr/>
        </p:nvSpPr>
        <p:spPr>
          <a:xfrm>
            <a:off x="317706" y="65921"/>
            <a:ext cx="8490032" cy="46162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915" tIns="36953" rIns="73915" bIns="36953" rtlCol="0" anchor="ctr"/>
          <a:lstStyle/>
          <a:p>
            <a:pPr algn="ctr" defTabSz="739156"/>
            <a:r>
              <a:rPr lang="fr-FR" sz="2900" b="1" dirty="0" smtClean="0">
                <a:solidFill>
                  <a:prstClr val="white"/>
                </a:solidFill>
              </a:rPr>
              <a:t>Comment déclarer ?</a:t>
            </a:r>
            <a:endParaRPr lang="fr-FR" sz="29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24229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Résultat de recherche d'images pour &quot;gelule png&quot;"/>
          <p:cNvPicPr>
            <a:picLocks noChangeAspect="1" noChangeArrowheads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16" y="886388"/>
            <a:ext cx="227400" cy="271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itre 1">
            <a:extLst>
              <a:ext uri="{FF2B5EF4-FFF2-40B4-BE49-F238E27FC236}">
                <a16:creationId xmlns:a16="http://schemas.microsoft.com/office/drawing/2014/main" id="{3A2088EE-70E0-4283-8E19-FF59E64476B4}"/>
              </a:ext>
            </a:extLst>
          </p:cNvPr>
          <p:cNvSpPr txBox="1">
            <a:spLocks/>
          </p:cNvSpPr>
          <p:nvPr/>
        </p:nvSpPr>
        <p:spPr>
          <a:xfrm>
            <a:off x="305773" y="737047"/>
            <a:ext cx="8501965" cy="362686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74500" tIns="37250" rIns="74500" bIns="3725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2000" b="1" dirty="0" smtClean="0">
                <a:solidFill>
                  <a:prstClr val="white"/>
                </a:solidFill>
              </a:rPr>
              <a:t>Déclaration externe : circuit de signalement</a:t>
            </a:r>
            <a:endParaRPr lang="fr-FR" sz="2000" dirty="0">
              <a:solidFill>
                <a:prstClr val="white"/>
              </a:solidFill>
            </a:endParaRPr>
          </a:p>
        </p:txBody>
      </p:sp>
      <p:pic>
        <p:nvPicPr>
          <p:cNvPr id="19" name="Picture 2" descr="Résultat de recherche d'images pour &quot;gelule png&quot;"/>
          <p:cNvPicPr>
            <a:picLocks noChangeAspect="1" noChangeArrowheads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800" y="2896102"/>
            <a:ext cx="290999" cy="347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6553200" y="4747865"/>
            <a:ext cx="2133600" cy="273844"/>
          </a:xfrm>
        </p:spPr>
        <p:txBody>
          <a:bodyPr/>
          <a:lstStyle/>
          <a:p>
            <a:fld id="{B61F055A-AB94-4531-A640-C0814C06FFD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32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49471DF-6C47-460B-A382-77FB7EADA3DA}"/>
              </a:ext>
            </a:extLst>
          </p:cNvPr>
          <p:cNvSpPr/>
          <p:nvPr/>
        </p:nvSpPr>
        <p:spPr>
          <a:xfrm>
            <a:off x="317706" y="65921"/>
            <a:ext cx="8490032" cy="46162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915" tIns="36953" rIns="73915" bIns="36953" rtlCol="0" anchor="ctr"/>
          <a:lstStyle/>
          <a:p>
            <a:pPr algn="ctr" defTabSz="739156"/>
            <a:r>
              <a:rPr lang="fr-FR" sz="2900" b="1" dirty="0" smtClean="0">
                <a:solidFill>
                  <a:prstClr val="white"/>
                </a:solidFill>
              </a:rPr>
              <a:t>Comment déclarer ?</a:t>
            </a:r>
            <a:endParaRPr lang="fr-FR" sz="2900" b="1" dirty="0">
              <a:solidFill>
                <a:prstClr val="white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-13797" y="1203598"/>
            <a:ext cx="8821535" cy="875447"/>
          </a:xfrm>
          <a:prstGeom prst="rect">
            <a:avLst/>
          </a:prstGeom>
          <a:noFill/>
        </p:spPr>
        <p:txBody>
          <a:bodyPr wrap="square" lIns="74500" tIns="37250" rIns="74500" bIns="37250" rtlCol="0">
            <a:spAutoFit/>
          </a:bodyPr>
          <a:lstStyle/>
          <a:p>
            <a:pPr marL="602384" lvl="1" indent="-232811" defTabSz="739156">
              <a:buFontTx/>
              <a:buBlip>
                <a:blip r:embed="rId5"/>
              </a:buBlip>
            </a:pPr>
            <a:r>
              <a:rPr lang="fr-FR" sz="2000" b="1" dirty="0" smtClean="0">
                <a:solidFill>
                  <a:srgbClr val="1F497D"/>
                </a:solidFill>
                <a:sym typeface="Wingdings" panose="05000000000000000000" pitchFamily="2" charset="2"/>
              </a:rPr>
              <a:t>Portail </a:t>
            </a:r>
            <a:r>
              <a:rPr lang="fr-FR" sz="2000" dirty="0">
                <a:solidFill>
                  <a:srgbClr val="1F497D"/>
                </a:solidFill>
                <a:sym typeface="Wingdings" panose="05000000000000000000" pitchFamily="2" charset="2"/>
              </a:rPr>
              <a:t>de signalement des </a:t>
            </a:r>
            <a:r>
              <a:rPr lang="fr-FR" sz="2000" b="1" dirty="0">
                <a:solidFill>
                  <a:srgbClr val="1F497D"/>
                </a:solidFill>
                <a:sym typeface="Wingdings" panose="05000000000000000000" pitchFamily="2" charset="2"/>
              </a:rPr>
              <a:t>évènements sanitaires </a:t>
            </a:r>
            <a:r>
              <a:rPr lang="fr-FR" sz="2000" b="1" dirty="0" smtClean="0">
                <a:solidFill>
                  <a:srgbClr val="1F497D"/>
                </a:solidFill>
                <a:sym typeface="Wingdings" panose="05000000000000000000" pitchFamily="2" charset="2"/>
              </a:rPr>
              <a:t>indésirables</a:t>
            </a:r>
          </a:p>
          <a:p>
            <a:pPr marL="971968" lvl="2" indent="-232811" defTabSz="739156">
              <a:buFontTx/>
              <a:buBlip>
                <a:blip r:embed="rId5"/>
              </a:buBlip>
            </a:pPr>
            <a:r>
              <a:rPr lang="fr-FR" sz="1600" dirty="0" smtClean="0">
                <a:solidFill>
                  <a:prstClr val="black"/>
                </a:solidFill>
                <a:sym typeface="Wingdings" panose="05000000000000000000" pitchFamily="2" charset="2"/>
              </a:rPr>
              <a:t>Portail </a:t>
            </a:r>
            <a:r>
              <a:rPr lang="fr-FR" sz="1600" b="1" dirty="0" smtClean="0">
                <a:solidFill>
                  <a:prstClr val="black"/>
                </a:solidFill>
                <a:sym typeface="Wingdings" panose="05000000000000000000" pitchFamily="2" charset="2"/>
              </a:rPr>
              <a:t>unique</a:t>
            </a:r>
            <a:r>
              <a:rPr lang="fr-FR" sz="1600" dirty="0" smtClean="0">
                <a:solidFill>
                  <a:prstClr val="black"/>
                </a:solidFill>
                <a:sym typeface="Wingdings" panose="05000000000000000000" pitchFamily="2" charset="2"/>
              </a:rPr>
              <a:t> (toutes vigilances, maladies à déclaration obligatoire, </a:t>
            </a:r>
            <a:r>
              <a:rPr lang="fr-FR" sz="1600" dirty="0" err="1" smtClean="0">
                <a:solidFill>
                  <a:prstClr val="black"/>
                </a:solidFill>
                <a:sym typeface="Wingdings" panose="05000000000000000000" pitchFamily="2" charset="2"/>
              </a:rPr>
              <a:t>cybersécurité</a:t>
            </a:r>
            <a:r>
              <a:rPr lang="fr-FR" sz="1600" dirty="0" smtClean="0">
                <a:solidFill>
                  <a:prstClr val="black"/>
                </a:solidFill>
                <a:sym typeface="Wingdings" panose="05000000000000000000" pitchFamily="2" charset="2"/>
              </a:rPr>
              <a:t>…)</a:t>
            </a:r>
          </a:p>
          <a:p>
            <a:pPr marL="971968" lvl="2" indent="-232811" defTabSz="739156">
              <a:buFontTx/>
              <a:buBlip>
                <a:blip r:embed="rId5"/>
              </a:buBlip>
            </a:pPr>
            <a:r>
              <a:rPr lang="fr-FR" sz="1600" dirty="0" smtClean="0">
                <a:solidFill>
                  <a:prstClr val="black"/>
                </a:solidFill>
                <a:sym typeface="Wingdings" panose="05000000000000000000" pitchFamily="2" charset="2"/>
              </a:rPr>
              <a:t>Inclut tous les évènements indésirables associés aux soins :</a:t>
            </a:r>
            <a:endParaRPr lang="fr-FR" sz="1600" dirty="0">
              <a:solidFill>
                <a:prstClr val="black"/>
              </a:solidFill>
              <a:sym typeface="Wingdings" panose="05000000000000000000" pitchFamily="2" charset="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139702"/>
            <a:ext cx="8010525" cy="28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à coins arrondis 1"/>
          <p:cNvSpPr/>
          <p:nvPr/>
        </p:nvSpPr>
        <p:spPr>
          <a:xfrm>
            <a:off x="1043608" y="4443958"/>
            <a:ext cx="2304256" cy="216024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à coins arrondis 26"/>
          <p:cNvSpPr/>
          <p:nvPr/>
        </p:nvSpPr>
        <p:spPr>
          <a:xfrm>
            <a:off x="3707904" y="3060372"/>
            <a:ext cx="2304256" cy="610763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6092986" y="3305048"/>
            <a:ext cx="2304256" cy="366087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5685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Groupe 6"/>
          <p:cNvGrpSpPr>
            <a:grpSpLocks/>
          </p:cNvGrpSpPr>
          <p:nvPr/>
        </p:nvGrpSpPr>
        <p:grpSpPr bwMode="auto">
          <a:xfrm>
            <a:off x="162099" y="897731"/>
            <a:ext cx="8840585" cy="4025504"/>
            <a:chOff x="-13137" y="12320"/>
            <a:chExt cx="12205138" cy="6546875"/>
          </a:xfrm>
        </p:grpSpPr>
        <p:sp>
          <p:nvSpPr>
            <p:cNvPr id="8" name="ZoneTexte 7"/>
            <p:cNvSpPr txBox="1"/>
            <p:nvPr/>
          </p:nvSpPr>
          <p:spPr>
            <a:xfrm>
              <a:off x="46" y="12320"/>
              <a:ext cx="12191953" cy="488038"/>
            </a:xfrm>
            <a:prstGeom prst="rect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 defTabSz="685800">
                <a:defRPr/>
              </a:pPr>
              <a:r>
                <a:rPr lang="fr-FR" sz="1350" b="1" dirty="0">
                  <a:solidFill>
                    <a:prstClr val="white"/>
                  </a:solidFill>
                  <a:latin typeface="Corbel" panose="020B0503020204020204" pitchFamily="34" charset="0"/>
                </a:rPr>
                <a:t>Comment déclarer ? </a:t>
              </a:r>
            </a:p>
          </p:txBody>
        </p:sp>
        <p:sp>
          <p:nvSpPr>
            <p:cNvPr id="9" name="Rectangle à coins arrondis 8"/>
            <p:cNvSpPr/>
            <p:nvPr/>
          </p:nvSpPr>
          <p:spPr>
            <a:xfrm>
              <a:off x="573201" y="5343153"/>
              <a:ext cx="3026942" cy="565421"/>
            </a:xfrm>
            <a:prstGeom prst="roundRect">
              <a:avLst/>
            </a:prstGeom>
            <a:solidFill>
              <a:srgbClr val="FF5D93"/>
            </a:solidFill>
            <a:ln>
              <a:solidFill>
                <a:srgbClr val="FF5D93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>
                <a:defRPr/>
              </a:pPr>
              <a:r>
                <a:rPr lang="fr-FR" sz="900" dirty="0">
                  <a:solidFill>
                    <a:prstClr val="white"/>
                  </a:solidFill>
                  <a:latin typeface="Corbel" panose="020B0503020204020204" pitchFamily="34" charset="0"/>
                </a:rPr>
                <a:t>EIGAS avéré ?</a:t>
              </a:r>
            </a:p>
          </p:txBody>
        </p:sp>
        <p:cxnSp>
          <p:nvCxnSpPr>
            <p:cNvPr id="10" name="Connecteur droit avec flèche 9"/>
            <p:cNvCxnSpPr/>
            <p:nvPr/>
          </p:nvCxnSpPr>
          <p:spPr>
            <a:xfrm flipV="1">
              <a:off x="3676346" y="5682018"/>
              <a:ext cx="1210777" cy="5810"/>
            </a:xfrm>
            <a:prstGeom prst="straightConnector1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/>
            <p:nvPr/>
          </p:nvSpPr>
          <p:spPr>
            <a:xfrm>
              <a:off x="4961209" y="5455463"/>
              <a:ext cx="4368956" cy="42212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>
                <a:defRPr/>
              </a:pPr>
              <a:r>
                <a:rPr lang="fr-FR" sz="1350" b="1" i="1" dirty="0">
                  <a:solidFill>
                    <a:prstClr val="white"/>
                  </a:solidFill>
                  <a:latin typeface="Corbel" panose="020B0503020204020204" pitchFamily="34" charset="0"/>
                </a:rPr>
                <a:t>ARS</a:t>
              </a:r>
            </a:p>
          </p:txBody>
        </p:sp>
        <p:sp>
          <p:nvSpPr>
            <p:cNvPr id="17424" name="ZoneTexte 11"/>
            <p:cNvSpPr txBox="1">
              <a:spLocks noChangeArrowheads="1"/>
            </p:cNvSpPr>
            <p:nvPr/>
          </p:nvSpPr>
          <p:spPr bwMode="auto">
            <a:xfrm>
              <a:off x="1606443" y="4422693"/>
              <a:ext cx="486824" cy="8259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defTabSz="685800"/>
              <a:r>
                <a:rPr lang="fr-FR" altLang="fr-FR" sz="1350" b="1" dirty="0">
                  <a:solidFill>
                    <a:prstClr val="black"/>
                  </a:solidFill>
                  <a:latin typeface="Corbel" panose="020B0503020204020204" pitchFamily="34" charset="0"/>
                </a:rPr>
                <a:t>+/-</a:t>
              </a:r>
            </a:p>
          </p:txBody>
        </p:sp>
        <p:sp>
          <p:nvSpPr>
            <p:cNvPr id="13" name="Rectangle à coins arrondis 12"/>
            <p:cNvSpPr/>
            <p:nvPr/>
          </p:nvSpPr>
          <p:spPr>
            <a:xfrm>
              <a:off x="573201" y="4018675"/>
              <a:ext cx="1126107" cy="1243151"/>
            </a:xfrm>
            <a:prstGeom prst="roundRect">
              <a:avLst/>
            </a:prstGeom>
            <a:solidFill>
              <a:srgbClr val="B8005C"/>
            </a:solidFill>
            <a:ln>
              <a:solidFill>
                <a:srgbClr val="B8005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>
                <a:defRPr/>
              </a:pPr>
              <a:r>
                <a:rPr lang="fr-FR" sz="900" dirty="0">
                  <a:solidFill>
                    <a:prstClr val="white"/>
                  </a:solidFill>
                  <a:latin typeface="Calibri" panose="020F0502020204030204"/>
                </a:rPr>
                <a:t>Analyse des causes</a:t>
              </a:r>
            </a:p>
          </p:txBody>
        </p:sp>
        <p:sp>
          <p:nvSpPr>
            <p:cNvPr id="14" name="Rectangle à coins arrondis 13"/>
            <p:cNvSpPr/>
            <p:nvPr/>
          </p:nvSpPr>
          <p:spPr>
            <a:xfrm>
              <a:off x="3049790" y="3387417"/>
              <a:ext cx="550353" cy="563484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>
                <a:defRPr/>
              </a:pPr>
              <a:r>
                <a:rPr lang="fr-FR" sz="825" b="1" i="1" dirty="0">
                  <a:solidFill>
                    <a:prstClr val="white"/>
                  </a:solidFill>
                  <a:latin typeface="Corbel" panose="020B0503020204020204" pitchFamily="34" charset="0"/>
                </a:rPr>
                <a:t>oui</a:t>
              </a:r>
            </a:p>
          </p:txBody>
        </p:sp>
        <p:sp>
          <p:nvSpPr>
            <p:cNvPr id="15" name="Parenthèse fermante 14"/>
            <p:cNvSpPr/>
            <p:nvPr/>
          </p:nvSpPr>
          <p:spPr>
            <a:xfrm>
              <a:off x="9340748" y="3716601"/>
              <a:ext cx="112188" cy="741630"/>
            </a:xfrm>
            <a:prstGeom prst="rightBracket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defTabSz="685800">
                <a:defRPr/>
              </a:pPr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" name="Parenthèse fermante 15"/>
            <p:cNvSpPr/>
            <p:nvPr/>
          </p:nvSpPr>
          <p:spPr>
            <a:xfrm>
              <a:off x="9340748" y="4965560"/>
              <a:ext cx="112188" cy="741631"/>
            </a:xfrm>
            <a:prstGeom prst="rightBracket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defTabSz="685800">
                <a:defRPr/>
              </a:pPr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cxnSp>
          <p:nvCxnSpPr>
            <p:cNvPr id="17" name="Connecteur droit avec flèche 16"/>
            <p:cNvCxnSpPr>
              <a:stCxn id="23" idx="2"/>
            </p:cNvCxnSpPr>
            <p:nvPr/>
          </p:nvCxnSpPr>
          <p:spPr>
            <a:xfrm flipH="1">
              <a:off x="1987185" y="1911902"/>
              <a:ext cx="4233" cy="656430"/>
            </a:xfrm>
            <a:prstGeom prst="straightConnector1">
              <a:avLst/>
            </a:prstGeom>
            <a:ln w="3810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avec flèche 17"/>
            <p:cNvCxnSpPr/>
            <p:nvPr/>
          </p:nvCxnSpPr>
          <p:spPr>
            <a:xfrm flipH="1">
              <a:off x="6163519" y="1925456"/>
              <a:ext cx="4233" cy="656431"/>
            </a:xfrm>
            <a:prstGeom prst="straightConnector1">
              <a:avLst/>
            </a:prstGeom>
            <a:ln w="3810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avec flèche 18"/>
            <p:cNvCxnSpPr/>
            <p:nvPr/>
          </p:nvCxnSpPr>
          <p:spPr>
            <a:xfrm flipH="1">
              <a:off x="10333501" y="1927393"/>
              <a:ext cx="4233" cy="656430"/>
            </a:xfrm>
            <a:prstGeom prst="straightConnector1">
              <a:avLst/>
            </a:prstGeom>
            <a:ln w="3810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432" name="Groupe 19"/>
            <p:cNvGrpSpPr>
              <a:grpSpLocks/>
            </p:cNvGrpSpPr>
            <p:nvPr/>
          </p:nvGrpSpPr>
          <p:grpSpPr bwMode="auto">
            <a:xfrm>
              <a:off x="-13137" y="575031"/>
              <a:ext cx="12205138" cy="5984164"/>
              <a:chOff x="-13137" y="-270331"/>
              <a:chExt cx="12205138" cy="5928514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-435" y="-269565"/>
                <a:ext cx="12192436" cy="462325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800">
                  <a:defRPr/>
                </a:pPr>
                <a:r>
                  <a:rPr lang="fr-FR" sz="1350" b="1" i="1" cap="all" dirty="0">
                    <a:solidFill>
                      <a:prstClr val="white"/>
                    </a:solidFill>
                    <a:latin typeface="Corbel" panose="020B0503020204020204" pitchFamily="34" charset="0"/>
                  </a:rPr>
                  <a:t>Portail </a:t>
                </a:r>
                <a:r>
                  <a:rPr lang="fr-FR" sz="1350" b="1" i="1" cap="all">
                    <a:solidFill>
                      <a:prstClr val="white"/>
                    </a:solidFill>
                    <a:latin typeface="Corbel" panose="020B0503020204020204" pitchFamily="34" charset="0"/>
                  </a:rPr>
                  <a:t>de </a:t>
                </a:r>
                <a:r>
                  <a:rPr lang="fr-FR" sz="1350" b="1" i="1" cap="all">
                    <a:solidFill>
                      <a:prstClr val="white"/>
                    </a:solidFill>
                    <a:latin typeface="Corbel" panose="020B0503020204020204" pitchFamily="34" charset="0"/>
                  </a:rPr>
                  <a:t>signalement +++</a:t>
                </a:r>
                <a:endParaRPr lang="fr-FR" sz="1350" b="1" i="1" cap="all" dirty="0">
                  <a:solidFill>
                    <a:prstClr val="white"/>
                  </a:solidFill>
                  <a:latin typeface="Corbel" panose="020B0503020204020204" pitchFamily="34" charset="0"/>
                </a:endParaRPr>
              </a:p>
            </p:txBody>
          </p:sp>
          <p:sp>
            <p:nvSpPr>
              <p:cNvPr id="22" name="Rectangle à coins arrondis 21"/>
              <p:cNvSpPr/>
              <p:nvPr/>
            </p:nvSpPr>
            <p:spPr>
              <a:xfrm>
                <a:off x="4122979" y="348149"/>
                <a:ext cx="3958308" cy="711713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800">
                  <a:defRPr/>
                </a:pPr>
                <a:r>
                  <a:rPr lang="fr-FR" sz="900" b="1" dirty="0">
                    <a:solidFill>
                      <a:prstClr val="white"/>
                    </a:solidFill>
                    <a:latin typeface="Corbel" panose="020B0503020204020204" pitchFamily="34" charset="0"/>
                  </a:rPr>
                  <a:t>EM avérée avec EI</a:t>
                </a:r>
              </a:p>
            </p:txBody>
          </p:sp>
          <p:sp>
            <p:nvSpPr>
              <p:cNvPr id="23" name="Rectangle à coins arrondis 22"/>
              <p:cNvSpPr/>
              <p:nvPr/>
            </p:nvSpPr>
            <p:spPr>
              <a:xfrm>
                <a:off x="12265" y="342393"/>
                <a:ext cx="3960424" cy="711714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800">
                  <a:defRPr/>
                </a:pPr>
                <a:r>
                  <a:rPr lang="fr-FR" sz="900" b="1" dirty="0">
                    <a:solidFill>
                      <a:prstClr val="white"/>
                    </a:solidFill>
                    <a:latin typeface="Corbel" panose="020B0503020204020204" pitchFamily="34" charset="0"/>
                  </a:rPr>
                  <a:t>Erreur médicamenteuse (EM) sans EI</a:t>
                </a:r>
              </a:p>
              <a:p>
                <a:pPr algn="ctr" defTabSz="685800">
                  <a:defRPr/>
                </a:pPr>
                <a:r>
                  <a:rPr lang="fr-FR" sz="900" b="1" dirty="0">
                    <a:solidFill>
                      <a:prstClr val="white"/>
                    </a:solidFill>
                    <a:latin typeface="Corbel" panose="020B0503020204020204" pitchFamily="34" charset="0"/>
                  </a:rPr>
                  <a:t>Risque d’EM</a:t>
                </a:r>
              </a:p>
              <a:p>
                <a:pPr algn="ctr" defTabSz="685800">
                  <a:defRPr/>
                </a:pPr>
                <a:r>
                  <a:rPr lang="fr-FR" sz="900" b="1" dirty="0">
                    <a:solidFill>
                      <a:prstClr val="white"/>
                    </a:solidFill>
                    <a:latin typeface="Corbel" panose="020B0503020204020204" pitchFamily="34" charset="0"/>
                  </a:rPr>
                  <a:t>EM potentielle</a:t>
                </a:r>
              </a:p>
            </p:txBody>
          </p:sp>
          <p:sp>
            <p:nvSpPr>
              <p:cNvPr id="24" name="Rectangle à coins arrondis 23"/>
              <p:cNvSpPr/>
              <p:nvPr/>
            </p:nvSpPr>
            <p:spPr>
              <a:xfrm>
                <a:off x="8227342" y="344312"/>
                <a:ext cx="3960426" cy="711713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800">
                  <a:defRPr/>
                </a:pPr>
                <a:r>
                  <a:rPr lang="fr-FR" sz="900" b="1" dirty="0">
                    <a:solidFill>
                      <a:prstClr val="white"/>
                    </a:solidFill>
                    <a:latin typeface="Corbel" panose="020B0503020204020204" pitchFamily="34" charset="0"/>
                  </a:rPr>
                  <a:t>Evènement indésirable grave associé aux soins (EIGAS)</a:t>
                </a: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8108804" y="1712106"/>
                <a:ext cx="4083197" cy="370245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800">
                  <a:defRPr/>
                </a:pPr>
                <a:r>
                  <a:rPr lang="fr-FR" sz="1350" b="1" i="1" dirty="0">
                    <a:solidFill>
                      <a:prstClr val="white"/>
                    </a:solidFill>
                    <a:latin typeface="Corbel" panose="020B0503020204020204" pitchFamily="34" charset="0"/>
                  </a:rPr>
                  <a:t>ARS</a:t>
                </a: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-435" y="1712106"/>
                <a:ext cx="8094423" cy="370245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800">
                  <a:defRPr/>
                </a:pPr>
                <a:r>
                  <a:rPr lang="fr-FR" sz="1350" b="1" i="1" dirty="0">
                    <a:solidFill>
                      <a:prstClr val="white"/>
                    </a:solidFill>
                    <a:latin typeface="Corbel" panose="020B0503020204020204" pitchFamily="34" charset="0"/>
                  </a:rPr>
                  <a:t>CRPV</a:t>
                </a:r>
              </a:p>
            </p:txBody>
          </p:sp>
          <p:sp>
            <p:nvSpPr>
              <p:cNvPr id="27" name="Rectangle à coins arrondis 26"/>
              <p:cNvSpPr/>
              <p:nvPr/>
            </p:nvSpPr>
            <p:spPr>
              <a:xfrm>
                <a:off x="-13137" y="2047820"/>
                <a:ext cx="12205138" cy="404774"/>
              </a:xfrm>
              <a:prstGeom prst="round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800">
                  <a:defRPr/>
                </a:pPr>
                <a:r>
                  <a:rPr lang="fr-FR" sz="1350" b="1" dirty="0">
                    <a:solidFill>
                      <a:srgbClr val="B8005C"/>
                    </a:solidFill>
                    <a:latin typeface="Phenomena Bold" panose="00000800000000000000" pitchFamily="50" charset="0"/>
                  </a:rPr>
                  <a:t>Analyse du cas nécessite de répondre à 4 questions</a:t>
                </a:r>
              </a:p>
            </p:txBody>
          </p:sp>
          <p:grpSp>
            <p:nvGrpSpPr>
              <p:cNvPr id="17440" name="Groupe 27"/>
              <p:cNvGrpSpPr>
                <a:grpSpLocks/>
              </p:cNvGrpSpPr>
              <p:nvPr/>
            </p:nvGrpSpPr>
            <p:grpSpPr bwMode="auto">
              <a:xfrm>
                <a:off x="573201" y="2515902"/>
                <a:ext cx="8756963" cy="1851222"/>
                <a:chOff x="260501" y="2515902"/>
                <a:chExt cx="4189989" cy="1851222"/>
              </a:xfrm>
            </p:grpSpPr>
            <p:sp>
              <p:nvSpPr>
                <p:cNvPr id="37" name="Rectangle 36"/>
                <p:cNvSpPr/>
                <p:nvPr/>
              </p:nvSpPr>
              <p:spPr>
                <a:xfrm>
                  <a:off x="2360054" y="2640594"/>
                  <a:ext cx="2090437" cy="439306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685800">
                    <a:defRPr/>
                  </a:pPr>
                  <a:r>
                    <a:rPr lang="fr-FR" sz="1350" b="1" i="1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CRPV (BNPV)</a:t>
                  </a:r>
                </a:p>
              </p:txBody>
            </p:sp>
            <p:sp>
              <p:nvSpPr>
                <p:cNvPr id="38" name="Rectangle 37"/>
                <p:cNvSpPr/>
                <p:nvPr/>
              </p:nvSpPr>
              <p:spPr>
                <a:xfrm>
                  <a:off x="2356002" y="3899042"/>
                  <a:ext cx="2094488" cy="433551"/>
                </a:xfrm>
                <a:prstGeom prst="rect">
                  <a:avLst/>
                </a:prstGeom>
                <a:solidFill>
                  <a:srgbClr val="7030A0"/>
                </a:solidFill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685800">
                    <a:defRPr/>
                  </a:pPr>
                  <a:r>
                    <a:rPr lang="fr-FR" sz="1350" b="1" i="1" dirty="0" err="1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OMéDIT</a:t>
                  </a:r>
                  <a:r>
                    <a:rPr lang="fr-FR" sz="1350" b="1" i="1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 / groupes de travail</a:t>
                  </a:r>
                </a:p>
              </p:txBody>
            </p:sp>
            <p:sp>
              <p:nvSpPr>
                <p:cNvPr id="39" name="Rectangle à coins arrondis 38"/>
                <p:cNvSpPr/>
                <p:nvPr/>
              </p:nvSpPr>
              <p:spPr>
                <a:xfrm>
                  <a:off x="905660" y="3162389"/>
                  <a:ext cx="808221" cy="562082"/>
                </a:xfrm>
                <a:prstGeom prst="roundRect">
                  <a:avLst/>
                </a:prstGeom>
                <a:solidFill>
                  <a:srgbClr val="B8005C"/>
                </a:solidFill>
                <a:ln>
                  <a:solidFill>
                    <a:srgbClr val="B8005C"/>
                  </a:solidFill>
                </a:ln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685800">
                    <a:defRPr/>
                  </a:pPr>
                  <a:r>
                    <a:rPr lang="fr-FR" sz="900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Racine produit ?</a:t>
                  </a:r>
                </a:p>
              </p:txBody>
            </p:sp>
            <p:sp>
              <p:nvSpPr>
                <p:cNvPr id="40" name="Rectangle à coins arrondis 39"/>
                <p:cNvSpPr/>
                <p:nvPr/>
              </p:nvSpPr>
              <p:spPr>
                <a:xfrm>
                  <a:off x="905660" y="3806960"/>
                  <a:ext cx="805183" cy="560163"/>
                </a:xfrm>
                <a:prstGeom prst="roundRect">
                  <a:avLst/>
                </a:prstGeom>
                <a:solidFill>
                  <a:srgbClr val="B8005C"/>
                </a:solidFill>
                <a:ln>
                  <a:solidFill>
                    <a:srgbClr val="B8005C"/>
                  </a:solidFill>
                </a:ln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685800">
                    <a:defRPr/>
                  </a:pPr>
                  <a:r>
                    <a:rPr lang="fr-FR" sz="900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Facteur humain ?</a:t>
                  </a:r>
                </a:p>
              </p:txBody>
            </p:sp>
            <p:cxnSp>
              <p:nvCxnSpPr>
                <p:cNvPr id="41" name="Connecteur droit avec flèche 40"/>
                <p:cNvCxnSpPr/>
                <p:nvPr/>
              </p:nvCxnSpPr>
              <p:spPr>
                <a:xfrm flipV="1">
                  <a:off x="1740215" y="2822839"/>
                  <a:ext cx="579327" cy="5754"/>
                </a:xfrm>
                <a:prstGeom prst="straightConnector1">
                  <a:avLst/>
                </a:prstGeom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" name="Rectangle à coins arrondis 41"/>
                <p:cNvSpPr/>
                <p:nvPr/>
              </p:nvSpPr>
              <p:spPr>
                <a:xfrm>
                  <a:off x="260501" y="2515901"/>
                  <a:ext cx="1110038" cy="563999"/>
                </a:xfrm>
                <a:prstGeom prst="roundRect">
                  <a:avLst/>
                </a:prstGeom>
                <a:solidFill>
                  <a:srgbClr val="7A003D"/>
                </a:solidFill>
                <a:ln>
                  <a:solidFill>
                    <a:srgbClr val="7A003D"/>
                  </a:solidFill>
                </a:ln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685800">
                    <a:defRPr/>
                  </a:pPr>
                  <a:r>
                    <a:rPr lang="fr-FR" sz="900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Effet indésirable ?</a:t>
                  </a:r>
                </a:p>
              </p:txBody>
            </p:sp>
            <p:sp>
              <p:nvSpPr>
                <p:cNvPr id="43" name="Rectangle 42"/>
                <p:cNvSpPr/>
                <p:nvPr/>
              </p:nvSpPr>
              <p:spPr>
                <a:xfrm>
                  <a:off x="2356002" y="3298594"/>
                  <a:ext cx="2094488" cy="437387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685800">
                    <a:defRPr/>
                  </a:pPr>
                  <a:r>
                    <a:rPr lang="fr-FR" sz="1350" b="1" i="1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CRPV (BNPV)</a:t>
                  </a:r>
                </a:p>
              </p:txBody>
            </p:sp>
          </p:grpSp>
          <p:sp>
            <p:nvSpPr>
              <p:cNvPr id="29" name="Rectangle à coins arrondis 28"/>
              <p:cNvSpPr/>
              <p:nvPr/>
            </p:nvSpPr>
            <p:spPr>
              <a:xfrm>
                <a:off x="9565123" y="2928349"/>
                <a:ext cx="2489289" cy="577428"/>
              </a:xfrm>
              <a:prstGeom prst="roundRect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800">
                  <a:defRPr/>
                </a:pPr>
                <a:r>
                  <a:rPr lang="fr-FR" sz="900" dirty="0">
                    <a:solidFill>
                      <a:prstClr val="white"/>
                    </a:solidFill>
                    <a:latin typeface="Corbel" panose="020B0503020204020204" pitchFamily="34" charset="0"/>
                  </a:rPr>
                  <a:t>EM marquante ? ANSM</a:t>
                </a:r>
              </a:p>
            </p:txBody>
          </p:sp>
          <p:sp>
            <p:nvSpPr>
              <p:cNvPr id="30" name="Rectangle à coins arrondis 29"/>
              <p:cNvSpPr/>
              <p:nvPr/>
            </p:nvSpPr>
            <p:spPr>
              <a:xfrm>
                <a:off x="1599822" y="1161535"/>
                <a:ext cx="9254398" cy="293509"/>
              </a:xfrm>
              <a:prstGeom prst="round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800">
                  <a:defRPr/>
                </a:pPr>
                <a:r>
                  <a:rPr lang="fr-FR" sz="900" i="1" dirty="0">
                    <a:solidFill>
                      <a:prstClr val="black"/>
                    </a:solidFill>
                    <a:latin typeface="Corbel" panose="020B0503020204020204" pitchFamily="34" charset="0"/>
                  </a:rPr>
                  <a:t>Analyse interne le cas échéant</a:t>
                </a:r>
              </a:p>
            </p:txBody>
          </p:sp>
          <p:sp>
            <p:nvSpPr>
              <p:cNvPr id="31" name="Rectangle à coins arrondis 30"/>
              <p:cNvSpPr/>
              <p:nvPr/>
            </p:nvSpPr>
            <p:spPr>
              <a:xfrm>
                <a:off x="9601108" y="4175286"/>
                <a:ext cx="2489289" cy="548652"/>
              </a:xfrm>
              <a:prstGeom prst="roundRect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800">
                  <a:defRPr/>
                </a:pPr>
                <a:r>
                  <a:rPr lang="fr-FR" sz="900" dirty="0">
                    <a:solidFill>
                      <a:prstClr val="white"/>
                    </a:solidFill>
                    <a:latin typeface="Corbel" panose="020B0503020204020204" pitchFamily="34" charset="0"/>
                  </a:rPr>
                  <a:t>EM marquante ? HAS</a:t>
                </a:r>
              </a:p>
            </p:txBody>
          </p:sp>
          <p:sp>
            <p:nvSpPr>
              <p:cNvPr id="32" name="Rectangle à coins arrondis 31"/>
              <p:cNvSpPr/>
              <p:nvPr/>
            </p:nvSpPr>
            <p:spPr>
              <a:xfrm>
                <a:off x="573201" y="5094184"/>
                <a:ext cx="3026942" cy="563999"/>
              </a:xfrm>
              <a:prstGeom prst="roundRect">
                <a:avLst/>
              </a:prstGeom>
              <a:solidFill>
                <a:srgbClr val="FFA7C4"/>
              </a:solidFill>
              <a:ln>
                <a:solidFill>
                  <a:srgbClr val="FFB7DB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800">
                  <a:defRPr/>
                </a:pPr>
                <a:r>
                  <a:rPr lang="fr-FR" sz="900" i="1" dirty="0">
                    <a:solidFill>
                      <a:prstClr val="black"/>
                    </a:solidFill>
                    <a:latin typeface="Corbel" panose="020B0503020204020204" pitchFamily="34" charset="0"/>
                  </a:rPr>
                  <a:t>Implique une autre vigilance</a:t>
                </a:r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4961209" y="5153652"/>
                <a:ext cx="4379539" cy="439306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800">
                  <a:defRPr/>
                </a:pPr>
                <a:r>
                  <a:rPr lang="fr-FR" sz="1350" i="1" dirty="0">
                    <a:solidFill>
                      <a:prstClr val="white"/>
                    </a:solidFill>
                    <a:latin typeface="Corbel" panose="020B0503020204020204" pitchFamily="34" charset="0"/>
                  </a:rPr>
                  <a:t>Vigilance ad hoc</a:t>
                </a:r>
              </a:p>
            </p:txBody>
          </p:sp>
          <p:cxnSp>
            <p:nvCxnSpPr>
              <p:cNvPr id="34" name="Connecteur droit avec flèche 33"/>
              <p:cNvCxnSpPr/>
              <p:nvPr/>
            </p:nvCxnSpPr>
            <p:spPr>
              <a:xfrm flipV="1">
                <a:off x="3659412" y="3457818"/>
                <a:ext cx="1210777" cy="5756"/>
              </a:xfrm>
              <a:prstGeom prst="straightConnector1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Connecteur droit avec flèche 34"/>
              <p:cNvCxnSpPr/>
              <p:nvPr/>
            </p:nvCxnSpPr>
            <p:spPr>
              <a:xfrm flipV="1">
                <a:off x="3676346" y="4123491"/>
                <a:ext cx="1210777" cy="5754"/>
              </a:xfrm>
              <a:prstGeom prst="straightConnector1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Connecteur droit avec flèche 35"/>
              <p:cNvCxnSpPr/>
              <p:nvPr/>
            </p:nvCxnSpPr>
            <p:spPr>
              <a:xfrm flipV="1">
                <a:off x="3676346" y="5368509"/>
                <a:ext cx="1210777" cy="3837"/>
              </a:xfrm>
              <a:prstGeom prst="straightConnector1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4" name="ZoneTexte 43"/>
          <p:cNvSpPr txBox="1"/>
          <p:nvPr/>
        </p:nvSpPr>
        <p:spPr bwMode="auto">
          <a:xfrm>
            <a:off x="162099" y="59601"/>
            <a:ext cx="8837519" cy="300082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fr-FR" sz="1350" b="1" dirty="0">
                <a:solidFill>
                  <a:prstClr val="white"/>
                </a:solidFill>
                <a:latin typeface="Corbel" panose="020B0503020204020204" pitchFamily="34" charset="0"/>
              </a:rPr>
              <a:t>ERREUR MEDICAMENTEUSE ? signalement interne le cas échéant</a:t>
            </a:r>
          </a:p>
        </p:txBody>
      </p:sp>
      <p:sp>
        <p:nvSpPr>
          <p:cNvPr id="82" name="ZoneTexte 81"/>
          <p:cNvSpPr txBox="1"/>
          <p:nvPr/>
        </p:nvSpPr>
        <p:spPr bwMode="auto">
          <a:xfrm>
            <a:off x="180498" y="534799"/>
            <a:ext cx="8819120" cy="300082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fr-FR" sz="1350" b="1" dirty="0">
                <a:solidFill>
                  <a:prstClr val="white"/>
                </a:solidFill>
                <a:latin typeface="Corbel" panose="020B0503020204020204" pitchFamily="34" charset="0"/>
              </a:rPr>
              <a:t>ERREUR MEDICAMENTEUSE ? Circuit de signalement externe</a:t>
            </a:r>
          </a:p>
        </p:txBody>
      </p:sp>
      <p:sp>
        <p:nvSpPr>
          <p:cNvPr id="2" name="Flèche vers le bas 1"/>
          <p:cNvSpPr/>
          <p:nvPr/>
        </p:nvSpPr>
        <p:spPr>
          <a:xfrm>
            <a:off x="4502945" y="375049"/>
            <a:ext cx="275035" cy="13573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defRPr/>
            </a:pPr>
            <a:endParaRPr lang="fr-FR" sz="135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821427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27584" y="1851670"/>
            <a:ext cx="6645495" cy="21033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 smtClean="0">
                <a:solidFill>
                  <a:srgbClr val="FF0000"/>
                </a:solidFill>
              </a:rPr>
              <a:t>Quelques exemples de déclarations d’erreur médicamenteuse (EM) – à adapter en fonction des cas retrouvés dans votre établissement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F055A-AB94-4531-A640-C0814C06FFD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34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9471DF-6C47-460B-A382-77FB7EADA3DA}"/>
              </a:ext>
            </a:extLst>
          </p:cNvPr>
          <p:cNvSpPr/>
          <p:nvPr/>
        </p:nvSpPr>
        <p:spPr>
          <a:xfrm>
            <a:off x="317706" y="65921"/>
            <a:ext cx="8490032" cy="46162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915" tIns="36953" rIns="73915" bIns="36953" rtlCol="0" anchor="ctr"/>
          <a:lstStyle/>
          <a:p>
            <a:pPr algn="ctr" defTabSz="739156"/>
            <a:r>
              <a:rPr lang="fr-FR" sz="2900" b="1" dirty="0" smtClean="0">
                <a:solidFill>
                  <a:prstClr val="white"/>
                </a:solidFill>
              </a:rPr>
              <a:t>Comment déclarer ?</a:t>
            </a:r>
            <a:endParaRPr lang="fr-FR" sz="2900" b="1" dirty="0">
              <a:solidFill>
                <a:prstClr val="white"/>
              </a:solidFill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919E1752-E6F4-443C-A700-6D96742E1D05}"/>
              </a:ext>
            </a:extLst>
          </p:cNvPr>
          <p:cNvSpPr txBox="1">
            <a:spLocks/>
          </p:cNvSpPr>
          <p:nvPr/>
        </p:nvSpPr>
        <p:spPr>
          <a:xfrm>
            <a:off x="305773" y="858028"/>
            <a:ext cx="8501965" cy="362686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74500" tIns="37250" rIns="74500" bIns="3725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2000" b="1" dirty="0" smtClean="0">
                <a:solidFill>
                  <a:prstClr val="white"/>
                </a:solidFill>
              </a:rPr>
              <a:t>Déclaration externe </a:t>
            </a:r>
            <a:endParaRPr lang="fr-FR" sz="2000" dirty="0">
              <a:solidFill>
                <a:prstClr val="white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305773" y="3109925"/>
            <a:ext cx="8369094" cy="17543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dirty="0" smtClean="0"/>
              <a:t>Rappel : </a:t>
            </a:r>
          </a:p>
          <a:p>
            <a:r>
              <a:rPr lang="fr-FR" dirty="0" smtClean="0"/>
              <a:t>Tout doit être déclaré au sein de l’établissement</a:t>
            </a:r>
          </a:p>
          <a:p>
            <a:r>
              <a:rPr lang="fr-FR" dirty="0" smtClean="0"/>
              <a:t>Définir le critère de tri des évènements qui doivent être déclarés sur le portail national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smtClean="0"/>
              <a:t>Selon la gravité (avérée ou potentielle), la récurrence de l’évènement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smtClean="0"/>
              <a:t>Les évènements porteurs de risques et/ou le caractère potentiellement grave : à déclarer sur le portail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08195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317706" y="65921"/>
            <a:ext cx="8490032" cy="46162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915" tIns="36953" rIns="73915" bIns="36953" rtlCol="0" anchor="ctr"/>
          <a:lstStyle/>
          <a:p>
            <a:pPr algn="ctr" defTabSz="739156"/>
            <a:r>
              <a:rPr lang="fr-FR" sz="2900" b="1" dirty="0" smtClean="0">
                <a:solidFill>
                  <a:prstClr val="white"/>
                </a:solidFill>
              </a:rPr>
              <a:t>Exemple n°1 : Risque d’EM ou Erreur potentielle</a:t>
            </a:r>
            <a:endParaRPr lang="fr-FR" sz="2900" b="1" dirty="0">
              <a:solidFill>
                <a:prstClr val="white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FD83E6A-EA3D-47D9-9D4A-89B78383DFA5}"/>
              </a:ext>
            </a:extLst>
          </p:cNvPr>
          <p:cNvSpPr txBox="1"/>
          <p:nvPr/>
        </p:nvSpPr>
        <p:spPr>
          <a:xfrm>
            <a:off x="179512" y="574075"/>
            <a:ext cx="6886977" cy="1530435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lIns="74500" tIns="37250" rIns="74500" bIns="37250" rtlCol="0">
            <a:spAutoFit/>
          </a:bodyPr>
          <a:lstStyle/>
          <a:p>
            <a:pPr algn="just" defTabSz="739156"/>
            <a:r>
              <a:rPr lang="fr-FR" sz="2000" b="1" dirty="0" smtClean="0">
                <a:solidFill>
                  <a:srgbClr val="C00000"/>
                </a:solidFill>
              </a:rPr>
              <a:t>Evènement : Erreur potentielle liée à la présentation d’HBPM faible et fort dosage</a:t>
            </a:r>
          </a:p>
          <a:p>
            <a:pPr algn="just" defTabSz="739156"/>
            <a:r>
              <a:rPr lang="fr-FR" sz="1500" dirty="0" smtClean="0">
                <a:solidFill>
                  <a:srgbClr val="C0504D"/>
                </a:solidFill>
              </a:rPr>
              <a:t>HBPM prescrites en UI (unité </a:t>
            </a:r>
            <a:r>
              <a:rPr lang="fr-FR" sz="1500" dirty="0" err="1" smtClean="0">
                <a:solidFill>
                  <a:srgbClr val="C0504D"/>
                </a:solidFill>
              </a:rPr>
              <a:t>antiXa</a:t>
            </a:r>
            <a:r>
              <a:rPr lang="fr-FR" sz="1500" dirty="0" smtClean="0">
                <a:solidFill>
                  <a:srgbClr val="C0504D"/>
                </a:solidFill>
              </a:rPr>
              <a:t>) et en </a:t>
            </a:r>
            <a:r>
              <a:rPr lang="fr-FR" sz="1500" dirty="0" err="1" smtClean="0">
                <a:solidFill>
                  <a:srgbClr val="C0504D"/>
                </a:solidFill>
              </a:rPr>
              <a:t>mL</a:t>
            </a:r>
            <a:r>
              <a:rPr lang="fr-FR" sz="1500" dirty="0" smtClean="0">
                <a:solidFill>
                  <a:srgbClr val="C0504D"/>
                </a:solidFill>
              </a:rPr>
              <a:t> </a:t>
            </a:r>
          </a:p>
          <a:p>
            <a:pPr algn="just" defTabSz="739156"/>
            <a:r>
              <a:rPr lang="fr-FR" sz="1500" dirty="0" smtClean="0">
                <a:solidFill>
                  <a:srgbClr val="C0504D"/>
                </a:solidFill>
              </a:rPr>
              <a:t>Référencement de LOVENOX : seringues à 2000 et 10000 UI (</a:t>
            </a:r>
            <a:r>
              <a:rPr lang="fr-FR" sz="1500" b="1" dirty="0" smtClean="0">
                <a:solidFill>
                  <a:srgbClr val="C0504D"/>
                </a:solidFill>
              </a:rPr>
              <a:t>graduées en UI et en mg</a:t>
            </a:r>
            <a:r>
              <a:rPr lang="fr-FR" sz="1500" dirty="0" smtClean="0">
                <a:solidFill>
                  <a:srgbClr val="C0504D"/>
                </a:solidFill>
              </a:rPr>
              <a:t>) et de seringues 15000 UI (150mg)/ 1mL (</a:t>
            </a:r>
            <a:r>
              <a:rPr lang="fr-FR" sz="1500" b="1" dirty="0" smtClean="0">
                <a:solidFill>
                  <a:srgbClr val="C0504D"/>
                </a:solidFill>
              </a:rPr>
              <a:t>graduées en mg et en </a:t>
            </a:r>
            <a:r>
              <a:rPr lang="fr-FR" sz="1500" b="1" dirty="0" err="1" smtClean="0">
                <a:solidFill>
                  <a:srgbClr val="C0504D"/>
                </a:solidFill>
              </a:rPr>
              <a:t>mL</a:t>
            </a:r>
            <a:r>
              <a:rPr lang="fr-FR" sz="1500" dirty="0" smtClean="0">
                <a:solidFill>
                  <a:srgbClr val="C0504D"/>
                </a:solidFill>
              </a:rPr>
              <a:t>)</a:t>
            </a:r>
            <a:endParaRPr lang="fr-FR" sz="1500" dirty="0">
              <a:solidFill>
                <a:srgbClr val="C0504D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4B679E4-EC4A-4285-9ACC-89B917C57998}"/>
              </a:ext>
            </a:extLst>
          </p:cNvPr>
          <p:cNvSpPr txBox="1"/>
          <p:nvPr/>
        </p:nvSpPr>
        <p:spPr>
          <a:xfrm>
            <a:off x="181100" y="2078187"/>
            <a:ext cx="5184575" cy="12447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74500" tIns="37250" rIns="74500" bIns="37250" rtlCol="0">
            <a:spAutoFit/>
          </a:bodyPr>
          <a:lstStyle/>
          <a:p>
            <a:pPr marL="0" lvl="1" defTabSz="739156"/>
            <a:r>
              <a:rPr lang="fr-FR" sz="1600" b="1" dirty="0" smtClean="0">
                <a:solidFill>
                  <a:srgbClr val="C0504D">
                    <a:lumMod val="75000"/>
                  </a:srgbClr>
                </a:solidFill>
                <a:sym typeface="Wingdings" panose="05000000000000000000" pitchFamily="2" charset="2"/>
              </a:rPr>
              <a:t>Risques d’erreurs</a:t>
            </a:r>
          </a:p>
          <a:p>
            <a:pPr marL="285750" lvl="1" indent="-285750" defTabSz="739156">
              <a:buFont typeface="Arial" panose="020B0604020202020204" pitchFamily="34" charset="0"/>
              <a:buChar char="•"/>
            </a:pPr>
            <a:r>
              <a:rPr lang="fr-FR" sz="1500" dirty="0" smtClean="0">
                <a:solidFill>
                  <a:srgbClr val="C0504D"/>
                </a:solidFill>
                <a:sym typeface="Wingdings" panose="05000000000000000000" pitchFamily="2" charset="2"/>
              </a:rPr>
              <a:t>Risque de surdosage lié à la prescription </a:t>
            </a:r>
            <a:r>
              <a:rPr lang="fr-FR" sz="1500" dirty="0">
                <a:solidFill>
                  <a:srgbClr val="C0504D"/>
                </a:solidFill>
                <a:sym typeface="Wingdings" panose="05000000000000000000" pitchFamily="2" charset="2"/>
              </a:rPr>
              <a:t>en </a:t>
            </a:r>
            <a:r>
              <a:rPr lang="fr-FR" sz="1500" dirty="0" err="1">
                <a:solidFill>
                  <a:srgbClr val="C0504D"/>
                </a:solidFill>
                <a:sym typeface="Wingdings" panose="05000000000000000000" pitchFamily="2" charset="2"/>
              </a:rPr>
              <a:t>mL</a:t>
            </a:r>
            <a:r>
              <a:rPr lang="fr-FR" sz="1500" dirty="0">
                <a:solidFill>
                  <a:srgbClr val="C0504D"/>
                </a:solidFill>
                <a:sym typeface="Wingdings" panose="05000000000000000000" pitchFamily="2" charset="2"/>
              </a:rPr>
              <a:t> : (</a:t>
            </a:r>
            <a:r>
              <a:rPr lang="fr-FR" sz="1500" dirty="0" smtClean="0">
                <a:solidFill>
                  <a:srgbClr val="C0504D"/>
                </a:solidFill>
                <a:sym typeface="Wingdings" panose="05000000000000000000" pitchFamily="2" charset="2"/>
              </a:rPr>
              <a:t>LOVENOX 15000UI + concentré !) ou  prescription en UI : nécessité de conversion des UI en mg par l’IDE (risque d’erreur de facteur 10 au moment du calcul de dose)</a:t>
            </a:r>
            <a:endParaRPr lang="fr-FR" sz="1500" dirty="0">
              <a:solidFill>
                <a:srgbClr val="C0504D"/>
              </a:solidFill>
              <a:sym typeface="Wingdings" panose="05000000000000000000" pitchFamily="2" charset="2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4B679E4-EC4A-4285-9ACC-89B917C57998}"/>
              </a:ext>
            </a:extLst>
          </p:cNvPr>
          <p:cNvSpPr txBox="1"/>
          <p:nvPr/>
        </p:nvSpPr>
        <p:spPr>
          <a:xfrm>
            <a:off x="179510" y="3581633"/>
            <a:ext cx="5504413" cy="14756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74500" tIns="37250" rIns="74500" bIns="37250" rtlCol="0">
            <a:spAutoFit/>
          </a:bodyPr>
          <a:lstStyle/>
          <a:p>
            <a:pPr marL="0" lvl="1" defTabSz="739156"/>
            <a:r>
              <a:rPr lang="fr-FR" sz="1600" b="1" dirty="0" smtClean="0">
                <a:solidFill>
                  <a:srgbClr val="1F497D"/>
                </a:solidFill>
                <a:sym typeface="Wingdings" panose="05000000000000000000" pitchFamily="2" charset="2"/>
              </a:rPr>
              <a:t>Analyse des causes : </a:t>
            </a:r>
            <a:r>
              <a:rPr lang="fr-FR" sz="1500" dirty="0" smtClean="0">
                <a:solidFill>
                  <a:srgbClr val="4BACC6">
                    <a:lumMod val="75000"/>
                  </a:srgbClr>
                </a:solidFill>
              </a:rPr>
              <a:t>Racine produit et facteurs humains / pratiques</a:t>
            </a:r>
          </a:p>
          <a:p>
            <a:pPr marL="279374" lvl="1" indent="-279374" defTabSz="739156">
              <a:buFont typeface="Wingdings" panose="05000000000000000000" pitchFamily="2" charset="2"/>
              <a:buChar char="§"/>
            </a:pPr>
            <a:r>
              <a:rPr lang="fr-FR" sz="1500" dirty="0" smtClean="0">
                <a:solidFill>
                  <a:srgbClr val="4BACC6">
                    <a:lumMod val="75000"/>
                  </a:srgbClr>
                </a:solidFill>
              </a:rPr>
              <a:t>Analyse en interne : pour unifier le référencement / sensibiliser aux risques de confusion faible et fort dosage</a:t>
            </a:r>
          </a:p>
          <a:p>
            <a:pPr marL="279374" lvl="1" indent="-279374" defTabSz="739156">
              <a:buFont typeface="Wingdings" panose="05000000000000000000" pitchFamily="2" charset="2"/>
              <a:buChar char="§"/>
            </a:pPr>
            <a:r>
              <a:rPr lang="fr-FR" sz="1500" dirty="0" smtClean="0">
                <a:solidFill>
                  <a:srgbClr val="4BACC6">
                    <a:lumMod val="75000"/>
                  </a:srgbClr>
                </a:solidFill>
              </a:rPr>
              <a:t>Analyse régionale RETEX : partage d’outils spécifiques…</a:t>
            </a:r>
          </a:p>
          <a:p>
            <a:pPr marL="279374" lvl="1" indent="-279374" defTabSz="739156">
              <a:buFont typeface="Wingdings" panose="05000000000000000000" pitchFamily="2" charset="2"/>
              <a:buChar char="§"/>
            </a:pPr>
            <a:r>
              <a:rPr lang="fr-FR" sz="1500" dirty="0" smtClean="0">
                <a:solidFill>
                  <a:srgbClr val="4BACC6">
                    <a:lumMod val="75000"/>
                  </a:srgbClr>
                </a:solidFill>
                <a:sym typeface="Wingdings" panose="05000000000000000000" pitchFamily="2" charset="2"/>
              </a:rPr>
              <a:t>Analyse nationale CRPV / ANSM : étude avec laboratoire présentation / conditionnement </a:t>
            </a:r>
            <a:endParaRPr lang="fr-FR" sz="1500" dirty="0">
              <a:solidFill>
                <a:srgbClr val="4BACC6">
                  <a:lumMod val="75000"/>
                </a:srgbClr>
              </a:solidFill>
              <a:sym typeface="Wingdings" panose="05000000000000000000" pitchFamily="2" charset="2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5826DAA-4639-48B1-A1E7-77A64F9ACE48}"/>
              </a:ext>
            </a:extLst>
          </p:cNvPr>
          <p:cNvSpPr txBox="1"/>
          <p:nvPr/>
        </p:nvSpPr>
        <p:spPr>
          <a:xfrm>
            <a:off x="5683924" y="2363178"/>
            <a:ext cx="4091722" cy="7831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74500" tIns="37250" rIns="74500" bIns="37250" rtlCol="0">
            <a:spAutoFit/>
          </a:bodyPr>
          <a:lstStyle/>
          <a:p>
            <a:pPr marL="0" lvl="1" defTabSz="739156"/>
            <a:r>
              <a:rPr lang="fr-FR" sz="1600" b="1" dirty="0" smtClean="0">
                <a:solidFill>
                  <a:srgbClr val="9BBB59">
                    <a:lumMod val="75000"/>
                  </a:srgbClr>
                </a:solidFill>
                <a:sym typeface="Wingdings" panose="05000000000000000000" pitchFamily="2" charset="2"/>
              </a:rPr>
              <a:t>Modalités de déclaration :</a:t>
            </a:r>
            <a:endParaRPr lang="fr-FR" sz="1600" b="1" dirty="0">
              <a:solidFill>
                <a:srgbClr val="9BBB59"/>
              </a:solidFill>
              <a:sym typeface="Wingdings" panose="05000000000000000000" pitchFamily="2" charset="2"/>
            </a:endParaRPr>
          </a:p>
          <a:p>
            <a:pPr marL="279374" lvl="1" indent="-279374" defTabSz="739156">
              <a:buFont typeface="Wingdings" panose="05000000000000000000" pitchFamily="2" charset="2"/>
              <a:buChar char="§"/>
            </a:pPr>
            <a:r>
              <a:rPr lang="fr-FR" sz="1500" dirty="0" smtClean="0">
                <a:solidFill>
                  <a:srgbClr val="9BBB59"/>
                </a:solidFill>
              </a:rPr>
              <a:t>Déclaration interne à l’établissement</a:t>
            </a:r>
          </a:p>
          <a:p>
            <a:pPr marL="279374" lvl="1" indent="-279374" defTabSz="739156">
              <a:buFont typeface="Wingdings" panose="05000000000000000000" pitchFamily="2" charset="2"/>
              <a:buChar char="§"/>
            </a:pPr>
            <a:r>
              <a:rPr lang="fr-FR" sz="1500" dirty="0" smtClean="0">
                <a:solidFill>
                  <a:srgbClr val="9BBB59"/>
                </a:solidFill>
              </a:rPr>
              <a:t>Déclaration portail de signalement </a:t>
            </a:r>
            <a:endParaRPr lang="fr-FR" sz="1500" dirty="0">
              <a:solidFill>
                <a:srgbClr val="9BBB59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3923" y="3146292"/>
            <a:ext cx="3477110" cy="2219635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6319" y="658202"/>
            <a:ext cx="944073" cy="1742688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7830" y="658201"/>
            <a:ext cx="1040674" cy="174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0555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323528" y="8298"/>
            <a:ext cx="8490032" cy="97927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915" tIns="36953" rIns="73915" bIns="36953" rtlCol="0" anchor="ctr"/>
          <a:lstStyle/>
          <a:p>
            <a:pPr algn="ctr" defTabSz="739156"/>
            <a:r>
              <a:rPr lang="fr-FR" sz="2900" b="1" dirty="0" smtClean="0">
                <a:solidFill>
                  <a:prstClr val="white"/>
                </a:solidFill>
              </a:rPr>
              <a:t>Exemple n°2 : </a:t>
            </a:r>
            <a:r>
              <a:rPr lang="fr-FR" sz="3200" dirty="0" smtClean="0"/>
              <a:t>EM </a:t>
            </a:r>
            <a:r>
              <a:rPr lang="fr-FR" sz="3200" dirty="0"/>
              <a:t>avérée </a:t>
            </a:r>
            <a:r>
              <a:rPr lang="fr-FR" sz="3200" dirty="0" smtClean="0"/>
              <a:t>avec </a:t>
            </a:r>
            <a:r>
              <a:rPr lang="fr-FR" sz="3200" dirty="0"/>
              <a:t>effet indésirable </a:t>
            </a:r>
            <a:r>
              <a:rPr lang="fr-FR" sz="3200" dirty="0" smtClean="0"/>
              <a:t>sans </a:t>
            </a:r>
            <a:r>
              <a:rPr lang="fr-FR" sz="3200" dirty="0"/>
              <a:t>conséquence grave</a:t>
            </a:r>
            <a:endParaRPr lang="fr-FR" sz="2900" b="1" dirty="0">
              <a:solidFill>
                <a:prstClr val="white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FD83E6A-EA3D-47D9-9D4A-89B78383DFA5}"/>
              </a:ext>
            </a:extLst>
          </p:cNvPr>
          <p:cNvSpPr txBox="1"/>
          <p:nvPr/>
        </p:nvSpPr>
        <p:spPr>
          <a:xfrm>
            <a:off x="179512" y="1155793"/>
            <a:ext cx="8634048" cy="423749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lIns="74500" tIns="37250" rIns="74500" bIns="37250" rtlCol="0">
            <a:spAutoFit/>
          </a:bodyPr>
          <a:lstStyle/>
          <a:p>
            <a:pPr algn="just" defTabSz="739156"/>
            <a:r>
              <a:rPr lang="fr-FR" sz="2000" b="1" dirty="0" smtClean="0">
                <a:solidFill>
                  <a:srgbClr val="C00000"/>
                </a:solidFill>
              </a:rPr>
              <a:t>Evènement : </a:t>
            </a:r>
            <a:r>
              <a:rPr lang="fr-FR" sz="2000" b="1" dirty="0">
                <a:solidFill>
                  <a:srgbClr val="C00000"/>
                </a:solidFill>
              </a:rPr>
              <a:t>lié à l’administration d’insuline rapide à la place de l’insuline </a:t>
            </a:r>
            <a:r>
              <a:rPr lang="fr-FR" sz="2000" b="1" dirty="0" smtClean="0">
                <a:solidFill>
                  <a:srgbClr val="C00000"/>
                </a:solidFill>
              </a:rPr>
              <a:t>lente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4B679E4-EC4A-4285-9ACC-89B917C57998}"/>
              </a:ext>
            </a:extLst>
          </p:cNvPr>
          <p:cNvSpPr txBox="1"/>
          <p:nvPr/>
        </p:nvSpPr>
        <p:spPr>
          <a:xfrm>
            <a:off x="174080" y="1792680"/>
            <a:ext cx="5184575" cy="5522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74500" tIns="37250" rIns="74500" bIns="37250" rtlCol="0">
            <a:spAutoFit/>
          </a:bodyPr>
          <a:lstStyle/>
          <a:p>
            <a:pPr marL="0" lvl="1" defTabSz="739156"/>
            <a:r>
              <a:rPr lang="fr-FR" sz="1600" b="1" dirty="0" smtClean="0">
                <a:solidFill>
                  <a:srgbClr val="C0504D">
                    <a:lumMod val="75000"/>
                  </a:srgbClr>
                </a:solidFill>
                <a:sym typeface="Wingdings" panose="05000000000000000000" pitchFamily="2" charset="2"/>
              </a:rPr>
              <a:t>Conséquences :</a:t>
            </a:r>
            <a:endParaRPr lang="fr-FR" sz="1600" b="1" dirty="0">
              <a:solidFill>
                <a:srgbClr val="1F497D"/>
              </a:solidFill>
              <a:sym typeface="Wingdings" panose="05000000000000000000" pitchFamily="2" charset="2"/>
            </a:endParaRPr>
          </a:p>
          <a:p>
            <a:pPr marL="279374" lvl="1" indent="-279374" defTabSz="739156">
              <a:buFont typeface="Wingdings" panose="05000000000000000000" pitchFamily="2" charset="2"/>
              <a:buChar char="§"/>
            </a:pPr>
            <a:r>
              <a:rPr lang="fr-FR" sz="1500" dirty="0">
                <a:solidFill>
                  <a:srgbClr val="C0504D"/>
                </a:solidFill>
              </a:rPr>
              <a:t>surveillance glycémique du </a:t>
            </a:r>
            <a:r>
              <a:rPr lang="fr-FR" sz="1500" dirty="0" smtClean="0">
                <a:solidFill>
                  <a:srgbClr val="C0504D"/>
                </a:solidFill>
              </a:rPr>
              <a:t>patient</a:t>
            </a:r>
            <a:endParaRPr lang="fr-FR" sz="1500" dirty="0">
              <a:solidFill>
                <a:srgbClr val="C0504D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4B679E4-EC4A-4285-9ACC-89B917C57998}"/>
              </a:ext>
            </a:extLst>
          </p:cNvPr>
          <p:cNvSpPr txBox="1"/>
          <p:nvPr/>
        </p:nvSpPr>
        <p:spPr>
          <a:xfrm>
            <a:off x="174080" y="3092133"/>
            <a:ext cx="4757960" cy="1706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74500" tIns="37250" rIns="74500" bIns="37250" rtlCol="0">
            <a:spAutoFit/>
          </a:bodyPr>
          <a:lstStyle/>
          <a:p>
            <a:pPr marL="0" lvl="1" defTabSz="739156"/>
            <a:r>
              <a:rPr lang="fr-FR" sz="1600" b="1" dirty="0">
                <a:solidFill>
                  <a:srgbClr val="1F497D"/>
                </a:solidFill>
                <a:sym typeface="Wingdings" panose="05000000000000000000" pitchFamily="2" charset="2"/>
              </a:rPr>
              <a:t>Analyse des causes : </a:t>
            </a:r>
            <a:r>
              <a:rPr lang="fr-FR" sz="1500" dirty="0" smtClean="0">
                <a:solidFill>
                  <a:srgbClr val="4BACC6">
                    <a:lumMod val="75000"/>
                  </a:srgbClr>
                </a:solidFill>
              </a:rPr>
              <a:t>Facteurs </a:t>
            </a:r>
            <a:r>
              <a:rPr lang="fr-FR" sz="1500" dirty="0">
                <a:solidFill>
                  <a:srgbClr val="4BACC6">
                    <a:lumMod val="75000"/>
                  </a:srgbClr>
                </a:solidFill>
              </a:rPr>
              <a:t>humains / pratiques</a:t>
            </a:r>
          </a:p>
          <a:p>
            <a:pPr marL="279374" lvl="1" indent="-279374" defTabSz="739156">
              <a:buFont typeface="Wingdings" panose="05000000000000000000" pitchFamily="2" charset="2"/>
              <a:buChar char="§"/>
            </a:pPr>
            <a:r>
              <a:rPr lang="fr-FR" sz="1500" dirty="0">
                <a:solidFill>
                  <a:srgbClr val="4BACC6">
                    <a:lumMod val="75000"/>
                  </a:srgbClr>
                </a:solidFill>
              </a:rPr>
              <a:t>Analyse en interne : </a:t>
            </a:r>
            <a:r>
              <a:rPr lang="fr-FR" sz="1500" dirty="0" smtClean="0">
                <a:solidFill>
                  <a:srgbClr val="4BACC6">
                    <a:lumMod val="75000"/>
                  </a:srgbClr>
                </a:solidFill>
              </a:rPr>
              <a:t>sensibilisation des professionnels, protocolisation / affiche, gestion du stockage dans les services</a:t>
            </a:r>
            <a:endParaRPr lang="fr-FR" sz="1500" dirty="0">
              <a:solidFill>
                <a:srgbClr val="4BACC6">
                  <a:lumMod val="75000"/>
                </a:srgbClr>
              </a:solidFill>
            </a:endParaRPr>
          </a:p>
          <a:p>
            <a:pPr marL="279374" lvl="1" indent="-279374" defTabSz="739156">
              <a:buFont typeface="Wingdings" panose="05000000000000000000" pitchFamily="2" charset="2"/>
              <a:buChar char="§"/>
            </a:pPr>
            <a:r>
              <a:rPr lang="fr-FR" sz="1500" dirty="0">
                <a:solidFill>
                  <a:srgbClr val="4BACC6">
                    <a:lumMod val="75000"/>
                  </a:srgbClr>
                </a:solidFill>
              </a:rPr>
              <a:t>Analyse régionale RETEX : partage d’outils spécifiques…</a:t>
            </a:r>
          </a:p>
          <a:p>
            <a:pPr marL="279374" lvl="1" indent="-279374" defTabSz="739156">
              <a:buFont typeface="Wingdings" panose="05000000000000000000" pitchFamily="2" charset="2"/>
              <a:buChar char="§"/>
            </a:pPr>
            <a:r>
              <a:rPr lang="fr-FR" sz="1500" dirty="0">
                <a:solidFill>
                  <a:srgbClr val="4BACC6">
                    <a:lumMod val="75000"/>
                  </a:srgbClr>
                </a:solidFill>
                <a:sym typeface="Wingdings" panose="05000000000000000000" pitchFamily="2" charset="2"/>
              </a:rPr>
              <a:t>Analyse nationale CRPV / ANSM  : note d’information ANSM / si cas marquants fiche « caractère répétitif »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5826DAA-4639-48B1-A1E7-77A64F9ACE48}"/>
              </a:ext>
            </a:extLst>
          </p:cNvPr>
          <p:cNvSpPr txBox="1"/>
          <p:nvPr/>
        </p:nvSpPr>
        <p:spPr>
          <a:xfrm>
            <a:off x="5183935" y="2309019"/>
            <a:ext cx="4091722" cy="10139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74500" tIns="37250" rIns="74500" bIns="37250" rtlCol="0">
            <a:spAutoFit/>
          </a:bodyPr>
          <a:lstStyle/>
          <a:p>
            <a:pPr marL="0" lvl="1" defTabSz="739156"/>
            <a:r>
              <a:rPr lang="fr-FR" sz="1600" b="1" dirty="0" smtClean="0">
                <a:solidFill>
                  <a:srgbClr val="9BBB59">
                    <a:lumMod val="75000"/>
                  </a:srgbClr>
                </a:solidFill>
                <a:sym typeface="Wingdings" panose="05000000000000000000" pitchFamily="2" charset="2"/>
              </a:rPr>
              <a:t>Modalités de déclaration :</a:t>
            </a:r>
            <a:endParaRPr lang="fr-FR" sz="1600" b="1" dirty="0">
              <a:solidFill>
                <a:srgbClr val="9BBB59"/>
              </a:solidFill>
              <a:sym typeface="Wingdings" panose="05000000000000000000" pitchFamily="2" charset="2"/>
            </a:endParaRPr>
          </a:p>
          <a:p>
            <a:pPr marL="279374" lvl="1" indent="-279374" defTabSz="739156">
              <a:buFont typeface="Wingdings" panose="05000000000000000000" pitchFamily="2" charset="2"/>
              <a:buChar char="§"/>
            </a:pPr>
            <a:r>
              <a:rPr lang="fr-FR" sz="1500" dirty="0" smtClean="0">
                <a:solidFill>
                  <a:srgbClr val="9BBB59"/>
                </a:solidFill>
              </a:rPr>
              <a:t>Déclaration interne à l’établissement</a:t>
            </a:r>
          </a:p>
          <a:p>
            <a:pPr marL="279374" lvl="1" indent="-279374" defTabSz="739156">
              <a:buFont typeface="Wingdings" panose="05000000000000000000" pitchFamily="2" charset="2"/>
              <a:buChar char="§"/>
            </a:pPr>
            <a:r>
              <a:rPr lang="fr-FR" sz="1500" dirty="0" smtClean="0">
                <a:solidFill>
                  <a:srgbClr val="9BBB59"/>
                </a:solidFill>
              </a:rPr>
              <a:t>Déclaration portail de signalement Pharmacovigilance</a:t>
            </a:r>
            <a:endParaRPr lang="fr-FR" sz="1500" dirty="0">
              <a:solidFill>
                <a:srgbClr val="9BBB59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056" y="3639716"/>
            <a:ext cx="3639339" cy="129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205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90476" y="94556"/>
            <a:ext cx="8712968" cy="60202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915" tIns="36953" rIns="73915" bIns="36953" rtlCol="0" anchor="ctr"/>
          <a:lstStyle/>
          <a:p>
            <a:pPr algn="just" defTabSz="739156"/>
            <a:r>
              <a:rPr lang="fr-FR" sz="2900" b="1" dirty="0" smtClean="0">
                <a:solidFill>
                  <a:prstClr val="white"/>
                </a:solidFill>
              </a:rPr>
              <a:t>Exemple n°3 : </a:t>
            </a:r>
            <a:r>
              <a:rPr lang="fr-FR" sz="3200" dirty="0" smtClean="0"/>
              <a:t>EM </a:t>
            </a:r>
            <a:r>
              <a:rPr lang="fr-FR" sz="3200" dirty="0"/>
              <a:t>avérée </a:t>
            </a:r>
            <a:r>
              <a:rPr lang="fr-FR" sz="3200" dirty="0" smtClean="0"/>
              <a:t>sans </a:t>
            </a:r>
            <a:r>
              <a:rPr lang="fr-FR" sz="3200" dirty="0"/>
              <a:t>effet </a:t>
            </a:r>
            <a:r>
              <a:rPr lang="fr-FR" sz="3200" dirty="0" smtClean="0"/>
              <a:t>indésirable</a:t>
            </a:r>
            <a:endParaRPr lang="fr-FR" sz="2900" b="1" dirty="0">
              <a:solidFill>
                <a:prstClr val="white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FD83E6A-EA3D-47D9-9D4A-89B78383DFA5}"/>
              </a:ext>
            </a:extLst>
          </p:cNvPr>
          <p:cNvSpPr txBox="1"/>
          <p:nvPr/>
        </p:nvSpPr>
        <p:spPr>
          <a:xfrm>
            <a:off x="182587" y="846448"/>
            <a:ext cx="8634048" cy="1070735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lIns="74500" tIns="37250" rIns="74500" bIns="37250" rtlCol="0">
            <a:spAutoFit/>
          </a:bodyPr>
          <a:lstStyle/>
          <a:p>
            <a:pPr algn="just" defTabSz="739156"/>
            <a:r>
              <a:rPr lang="fr-FR" sz="2000" b="1" dirty="0" smtClean="0">
                <a:solidFill>
                  <a:srgbClr val="C00000"/>
                </a:solidFill>
              </a:rPr>
              <a:t>Evènement : </a:t>
            </a:r>
            <a:r>
              <a:rPr lang="fr-FR" sz="2000" b="1" dirty="0">
                <a:solidFill>
                  <a:srgbClr val="C00000"/>
                </a:solidFill>
              </a:rPr>
              <a:t>lié à l’administration de Sulfate de Magnésium </a:t>
            </a:r>
            <a:r>
              <a:rPr lang="fr-FR" sz="2000" b="1" dirty="0" smtClean="0">
                <a:solidFill>
                  <a:srgbClr val="C00000"/>
                </a:solidFill>
              </a:rPr>
              <a:t>au lieu de </a:t>
            </a:r>
            <a:r>
              <a:rPr lang="fr-FR" sz="2000" b="1" dirty="0">
                <a:solidFill>
                  <a:srgbClr val="C00000"/>
                </a:solidFill>
              </a:rPr>
              <a:t>Glucose 30</a:t>
            </a:r>
            <a:r>
              <a:rPr lang="fr-FR" sz="2000" b="1" dirty="0" smtClean="0">
                <a:solidFill>
                  <a:srgbClr val="C00000"/>
                </a:solidFill>
              </a:rPr>
              <a:t>%. </a:t>
            </a:r>
          </a:p>
          <a:p>
            <a:pPr algn="just" defTabSz="739156"/>
            <a:r>
              <a:rPr lang="fr-FR" dirty="0" smtClean="0">
                <a:solidFill>
                  <a:srgbClr val="C00000"/>
                </a:solidFill>
              </a:rPr>
              <a:t>Confusion entre ampoules d’apparence semblables et </a:t>
            </a:r>
            <a:r>
              <a:rPr lang="fr-FR" dirty="0">
                <a:solidFill>
                  <a:srgbClr val="C00000"/>
                </a:solidFill>
              </a:rPr>
              <a:t>rangées à </a:t>
            </a:r>
            <a:r>
              <a:rPr lang="fr-FR" dirty="0" smtClean="0">
                <a:solidFill>
                  <a:srgbClr val="C00000"/>
                </a:solidFill>
              </a:rPr>
              <a:t>proximité l’une de l’autre.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4B679E4-EC4A-4285-9ACC-89B917C57998}"/>
              </a:ext>
            </a:extLst>
          </p:cNvPr>
          <p:cNvSpPr txBox="1"/>
          <p:nvPr/>
        </p:nvSpPr>
        <p:spPr>
          <a:xfrm>
            <a:off x="289061" y="2215239"/>
            <a:ext cx="5184575" cy="5522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74500" tIns="37250" rIns="74500" bIns="37250" rtlCol="0">
            <a:spAutoFit/>
          </a:bodyPr>
          <a:lstStyle/>
          <a:p>
            <a:pPr marL="0" lvl="1" defTabSz="739156"/>
            <a:r>
              <a:rPr lang="fr-FR" sz="1600" b="1" dirty="0" smtClean="0">
                <a:solidFill>
                  <a:srgbClr val="C0504D">
                    <a:lumMod val="75000"/>
                  </a:srgbClr>
                </a:solidFill>
                <a:sym typeface="Wingdings" panose="05000000000000000000" pitchFamily="2" charset="2"/>
              </a:rPr>
              <a:t>Conséquences :</a:t>
            </a:r>
            <a:endParaRPr lang="fr-FR" sz="1600" b="1" dirty="0">
              <a:solidFill>
                <a:srgbClr val="1F497D"/>
              </a:solidFill>
              <a:sym typeface="Wingdings" panose="05000000000000000000" pitchFamily="2" charset="2"/>
            </a:endParaRPr>
          </a:p>
          <a:p>
            <a:pPr marL="279374" lvl="1" indent="-279374" defTabSz="739156">
              <a:buFont typeface="Wingdings" panose="05000000000000000000" pitchFamily="2" charset="2"/>
              <a:buChar char="§"/>
            </a:pPr>
            <a:r>
              <a:rPr lang="fr-FR" sz="1500" dirty="0" smtClean="0">
                <a:solidFill>
                  <a:srgbClr val="C0504D"/>
                </a:solidFill>
              </a:rPr>
              <a:t>Sans conséquence pour le patient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4B679E4-EC4A-4285-9ACC-89B917C57998}"/>
              </a:ext>
            </a:extLst>
          </p:cNvPr>
          <p:cNvSpPr txBox="1"/>
          <p:nvPr/>
        </p:nvSpPr>
        <p:spPr>
          <a:xfrm>
            <a:off x="278693" y="2984283"/>
            <a:ext cx="5397525" cy="1706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74500" tIns="37250" rIns="74500" bIns="37250" rtlCol="0">
            <a:spAutoFit/>
          </a:bodyPr>
          <a:lstStyle/>
          <a:p>
            <a:pPr marL="0" lvl="1" defTabSz="739156"/>
            <a:r>
              <a:rPr lang="fr-FR" sz="1600" b="1" dirty="0">
                <a:solidFill>
                  <a:srgbClr val="1F497D"/>
                </a:solidFill>
                <a:sym typeface="Wingdings" panose="05000000000000000000" pitchFamily="2" charset="2"/>
              </a:rPr>
              <a:t>Analyse des causes : </a:t>
            </a:r>
            <a:r>
              <a:rPr lang="fr-FR" sz="1500" dirty="0">
                <a:solidFill>
                  <a:srgbClr val="4BACC6">
                    <a:lumMod val="75000"/>
                  </a:srgbClr>
                </a:solidFill>
                <a:sym typeface="Wingdings" panose="05000000000000000000" pitchFamily="2" charset="2"/>
              </a:rPr>
              <a:t>Racine produit + </a:t>
            </a:r>
            <a:r>
              <a:rPr lang="fr-FR" sz="1500" dirty="0">
                <a:solidFill>
                  <a:srgbClr val="4BACC6">
                    <a:lumMod val="75000"/>
                  </a:srgbClr>
                </a:solidFill>
              </a:rPr>
              <a:t>Facteurs humains / </a:t>
            </a:r>
            <a:r>
              <a:rPr lang="fr-FR" sz="1500" dirty="0" smtClean="0">
                <a:solidFill>
                  <a:srgbClr val="4BACC6">
                    <a:lumMod val="75000"/>
                  </a:srgbClr>
                </a:solidFill>
              </a:rPr>
              <a:t>pratiques</a:t>
            </a:r>
          </a:p>
          <a:p>
            <a:pPr marL="279374" lvl="1" indent="-279374" defTabSz="739156">
              <a:buFont typeface="Wingdings" panose="05000000000000000000" pitchFamily="2" charset="2"/>
              <a:buChar char="§"/>
            </a:pPr>
            <a:r>
              <a:rPr lang="fr-FR" sz="1500" dirty="0" smtClean="0">
                <a:solidFill>
                  <a:srgbClr val="4BACC6">
                    <a:lumMod val="75000"/>
                  </a:srgbClr>
                </a:solidFill>
              </a:rPr>
              <a:t>Analyse </a:t>
            </a:r>
            <a:r>
              <a:rPr lang="fr-FR" sz="1500" dirty="0">
                <a:solidFill>
                  <a:srgbClr val="4BACC6">
                    <a:lumMod val="75000"/>
                  </a:srgbClr>
                </a:solidFill>
              </a:rPr>
              <a:t>en interne : adaptation des modalités de rangement pour séparer les médicaments à consonance ou d’apparence semblables (look-</a:t>
            </a:r>
            <a:r>
              <a:rPr lang="fr-FR" sz="1500" dirty="0" err="1">
                <a:solidFill>
                  <a:srgbClr val="4BACC6">
                    <a:lumMod val="75000"/>
                  </a:srgbClr>
                </a:solidFill>
              </a:rPr>
              <a:t>alike</a:t>
            </a:r>
            <a:r>
              <a:rPr lang="fr-FR" sz="1500" dirty="0">
                <a:solidFill>
                  <a:srgbClr val="4BACC6">
                    <a:lumMod val="75000"/>
                  </a:srgbClr>
                </a:solidFill>
              </a:rPr>
              <a:t>, </a:t>
            </a:r>
            <a:r>
              <a:rPr lang="fr-FR" sz="1500" dirty="0" err="1">
                <a:solidFill>
                  <a:srgbClr val="4BACC6">
                    <a:lumMod val="75000"/>
                  </a:srgbClr>
                </a:solidFill>
              </a:rPr>
              <a:t>sound-alike</a:t>
            </a:r>
            <a:r>
              <a:rPr lang="fr-FR" sz="1500" dirty="0">
                <a:solidFill>
                  <a:srgbClr val="4BACC6">
                    <a:lumMod val="75000"/>
                  </a:srgbClr>
                </a:solidFill>
              </a:rPr>
              <a:t>)</a:t>
            </a:r>
          </a:p>
          <a:p>
            <a:pPr marL="279374" lvl="1" indent="-279374" defTabSz="739156">
              <a:buFont typeface="Wingdings" panose="05000000000000000000" pitchFamily="2" charset="2"/>
              <a:buChar char="§"/>
            </a:pPr>
            <a:r>
              <a:rPr lang="fr-FR" sz="1500" dirty="0">
                <a:solidFill>
                  <a:srgbClr val="4BACC6">
                    <a:lumMod val="75000"/>
                  </a:srgbClr>
                </a:solidFill>
              </a:rPr>
              <a:t>Analyse régionale RETEX : partage d’outils spécifiques</a:t>
            </a:r>
            <a:r>
              <a:rPr lang="fr-FR" sz="1500" dirty="0" smtClean="0">
                <a:solidFill>
                  <a:srgbClr val="4BACC6">
                    <a:lumMod val="75000"/>
                  </a:srgbClr>
                </a:solidFill>
              </a:rPr>
              <a:t>…</a:t>
            </a:r>
          </a:p>
          <a:p>
            <a:pPr marL="279374" lvl="1" indent="-279374" defTabSz="739156">
              <a:buFont typeface="Wingdings" panose="05000000000000000000" pitchFamily="2" charset="2"/>
              <a:buChar char="§"/>
            </a:pPr>
            <a:r>
              <a:rPr lang="fr-FR" sz="1500" dirty="0" smtClean="0">
                <a:solidFill>
                  <a:srgbClr val="4BACC6">
                    <a:lumMod val="75000"/>
                  </a:srgbClr>
                </a:solidFill>
              </a:rPr>
              <a:t>ANSM : modification de l’</a:t>
            </a:r>
            <a:r>
              <a:rPr lang="fr-FR" sz="1500" dirty="0" err="1" smtClean="0">
                <a:solidFill>
                  <a:srgbClr val="4BACC6">
                    <a:lumMod val="75000"/>
                  </a:srgbClr>
                </a:solidFill>
              </a:rPr>
              <a:t>étiquettage</a:t>
            </a:r>
            <a:r>
              <a:rPr lang="fr-FR" sz="1500" dirty="0" smtClean="0">
                <a:solidFill>
                  <a:srgbClr val="4BACC6">
                    <a:lumMod val="75000"/>
                  </a:srgbClr>
                </a:solidFill>
              </a:rPr>
              <a:t> </a:t>
            </a:r>
            <a:endParaRPr lang="fr-FR" sz="1500" dirty="0">
              <a:solidFill>
                <a:srgbClr val="4BACC6">
                  <a:lumMod val="75000"/>
                </a:srgbClr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5826DAA-4639-48B1-A1E7-77A64F9ACE48}"/>
              </a:ext>
            </a:extLst>
          </p:cNvPr>
          <p:cNvSpPr txBox="1"/>
          <p:nvPr/>
        </p:nvSpPr>
        <p:spPr>
          <a:xfrm>
            <a:off x="5289987" y="2373561"/>
            <a:ext cx="4091722" cy="7831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74500" tIns="37250" rIns="74500" bIns="37250" rtlCol="0">
            <a:spAutoFit/>
          </a:bodyPr>
          <a:lstStyle/>
          <a:p>
            <a:pPr marL="0" lvl="1" defTabSz="739156"/>
            <a:r>
              <a:rPr lang="fr-FR" sz="1600" b="1" dirty="0" smtClean="0">
                <a:solidFill>
                  <a:srgbClr val="9BBB59">
                    <a:lumMod val="75000"/>
                  </a:srgbClr>
                </a:solidFill>
                <a:sym typeface="Wingdings" panose="05000000000000000000" pitchFamily="2" charset="2"/>
              </a:rPr>
              <a:t>Modalités de déclaration :</a:t>
            </a:r>
            <a:endParaRPr lang="fr-FR" sz="1600" b="1" dirty="0">
              <a:solidFill>
                <a:srgbClr val="9BBB59"/>
              </a:solidFill>
              <a:sym typeface="Wingdings" panose="05000000000000000000" pitchFamily="2" charset="2"/>
            </a:endParaRPr>
          </a:p>
          <a:p>
            <a:pPr marL="279374" lvl="1" indent="-279374" defTabSz="739156">
              <a:buFont typeface="Wingdings" panose="05000000000000000000" pitchFamily="2" charset="2"/>
              <a:buChar char="§"/>
            </a:pPr>
            <a:r>
              <a:rPr lang="fr-FR" sz="1500" dirty="0">
                <a:solidFill>
                  <a:srgbClr val="9BBB59"/>
                </a:solidFill>
              </a:rPr>
              <a:t>Déclaration interne à l’établissement</a:t>
            </a:r>
          </a:p>
          <a:p>
            <a:pPr marL="279374" lvl="1" indent="-279374" defTabSz="739156">
              <a:buFont typeface="Wingdings" panose="05000000000000000000" pitchFamily="2" charset="2"/>
              <a:buChar char="§"/>
            </a:pPr>
            <a:r>
              <a:rPr lang="fr-FR" sz="1500" dirty="0">
                <a:solidFill>
                  <a:srgbClr val="9BBB59"/>
                </a:solidFill>
              </a:rPr>
              <a:t>Déclaration portail de signalement 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3646" y="3156675"/>
            <a:ext cx="3022989" cy="1929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6310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90476" y="94556"/>
            <a:ext cx="8712968" cy="60202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915" tIns="36953" rIns="73915" bIns="36953" rtlCol="0" anchor="ctr"/>
          <a:lstStyle/>
          <a:p>
            <a:pPr algn="just" defTabSz="739156"/>
            <a:r>
              <a:rPr lang="fr-FR" sz="2900" b="1" dirty="0" smtClean="0">
                <a:solidFill>
                  <a:prstClr val="white"/>
                </a:solidFill>
              </a:rPr>
              <a:t>Exemple n°4 : </a:t>
            </a:r>
            <a:r>
              <a:rPr lang="fr-FR" sz="3200" dirty="0" smtClean="0"/>
              <a:t>EM </a:t>
            </a:r>
            <a:r>
              <a:rPr lang="fr-FR" sz="3200" dirty="0"/>
              <a:t>avérée </a:t>
            </a:r>
            <a:r>
              <a:rPr lang="fr-FR" sz="3200" dirty="0" smtClean="0"/>
              <a:t>sans </a:t>
            </a:r>
            <a:r>
              <a:rPr lang="fr-FR" sz="3200" dirty="0"/>
              <a:t>effet </a:t>
            </a:r>
            <a:r>
              <a:rPr lang="fr-FR" sz="3200" dirty="0" smtClean="0"/>
              <a:t>indésirable</a:t>
            </a:r>
            <a:endParaRPr lang="fr-FR" sz="2900" b="1" dirty="0">
              <a:solidFill>
                <a:prstClr val="white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FD83E6A-EA3D-47D9-9D4A-89B78383DFA5}"/>
              </a:ext>
            </a:extLst>
          </p:cNvPr>
          <p:cNvSpPr txBox="1"/>
          <p:nvPr/>
        </p:nvSpPr>
        <p:spPr>
          <a:xfrm>
            <a:off x="182587" y="846448"/>
            <a:ext cx="8634048" cy="730216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lIns="74500" tIns="37250" rIns="74500" bIns="37250" rtlCol="0">
            <a:spAutoFit/>
          </a:bodyPr>
          <a:lstStyle/>
          <a:p>
            <a:pPr algn="just" defTabSz="739156"/>
            <a:r>
              <a:rPr lang="fr-FR" sz="2000" b="1" dirty="0" smtClean="0">
                <a:solidFill>
                  <a:srgbClr val="C00000"/>
                </a:solidFill>
              </a:rPr>
              <a:t>Evènement : </a:t>
            </a:r>
            <a:r>
              <a:rPr lang="fr-FR" sz="2000" b="1" dirty="0">
                <a:solidFill>
                  <a:srgbClr val="C00000"/>
                </a:solidFill>
              </a:rPr>
              <a:t>lié à l’administration de </a:t>
            </a:r>
            <a:r>
              <a:rPr lang="fr-FR" sz="2000" b="1" dirty="0" smtClean="0">
                <a:solidFill>
                  <a:srgbClr val="C00000"/>
                </a:solidFill>
              </a:rPr>
              <a:t>vaccins périmés.</a:t>
            </a:r>
          </a:p>
          <a:p>
            <a:r>
              <a:rPr lang="fr-FR" dirty="0">
                <a:solidFill>
                  <a:srgbClr val="C00000"/>
                </a:solidFill>
              </a:rPr>
              <a:t>Similitude de conditionnements primaires sur les vaccins de 2021/2022 et de 2020/2021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4B679E4-EC4A-4285-9ACC-89B917C57998}"/>
              </a:ext>
            </a:extLst>
          </p:cNvPr>
          <p:cNvSpPr txBox="1"/>
          <p:nvPr/>
        </p:nvSpPr>
        <p:spPr>
          <a:xfrm>
            <a:off x="276833" y="1852945"/>
            <a:ext cx="5184575" cy="5522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74500" tIns="37250" rIns="74500" bIns="37250" rtlCol="0">
            <a:spAutoFit/>
          </a:bodyPr>
          <a:lstStyle/>
          <a:p>
            <a:pPr marL="0" lvl="1" defTabSz="739156"/>
            <a:r>
              <a:rPr lang="fr-FR" sz="1600" b="1" dirty="0" smtClean="0">
                <a:solidFill>
                  <a:srgbClr val="C0504D">
                    <a:lumMod val="75000"/>
                  </a:srgbClr>
                </a:solidFill>
                <a:sym typeface="Wingdings" panose="05000000000000000000" pitchFamily="2" charset="2"/>
              </a:rPr>
              <a:t>Conséquences :</a:t>
            </a:r>
            <a:endParaRPr lang="fr-FR" sz="1600" b="1" dirty="0">
              <a:solidFill>
                <a:srgbClr val="1F497D"/>
              </a:solidFill>
              <a:sym typeface="Wingdings" panose="05000000000000000000" pitchFamily="2" charset="2"/>
            </a:endParaRPr>
          </a:p>
          <a:p>
            <a:pPr marL="279374" lvl="1" indent="-279374" defTabSz="739156">
              <a:buFont typeface="Wingdings" panose="05000000000000000000" pitchFamily="2" charset="2"/>
              <a:buChar char="§"/>
            </a:pPr>
            <a:r>
              <a:rPr lang="fr-FR" sz="1500" dirty="0" smtClean="0">
                <a:solidFill>
                  <a:srgbClr val="C0504D"/>
                </a:solidFill>
              </a:rPr>
              <a:t>Sans conséquence pour le patient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4B679E4-EC4A-4285-9ACC-89B917C57998}"/>
              </a:ext>
            </a:extLst>
          </p:cNvPr>
          <p:cNvSpPr txBox="1"/>
          <p:nvPr/>
        </p:nvSpPr>
        <p:spPr>
          <a:xfrm>
            <a:off x="276833" y="2579931"/>
            <a:ext cx="4444679" cy="23989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74500" tIns="37250" rIns="74500" bIns="37250" rtlCol="0">
            <a:spAutoFit/>
          </a:bodyPr>
          <a:lstStyle/>
          <a:p>
            <a:pPr marL="0" lvl="1" defTabSz="739156"/>
            <a:r>
              <a:rPr lang="fr-FR" sz="1600" b="1" dirty="0">
                <a:solidFill>
                  <a:srgbClr val="1F497D"/>
                </a:solidFill>
                <a:sym typeface="Wingdings" panose="05000000000000000000" pitchFamily="2" charset="2"/>
              </a:rPr>
              <a:t>Analyse des causes : </a:t>
            </a:r>
            <a:r>
              <a:rPr lang="fr-FR" sz="1500" b="1" dirty="0" smtClean="0">
                <a:solidFill>
                  <a:srgbClr val="4BACC6">
                    <a:lumMod val="75000"/>
                  </a:srgbClr>
                </a:solidFill>
              </a:rPr>
              <a:t>Facteurs </a:t>
            </a:r>
            <a:r>
              <a:rPr lang="fr-FR" sz="1500" b="1" dirty="0">
                <a:solidFill>
                  <a:srgbClr val="4BACC6">
                    <a:lumMod val="75000"/>
                  </a:srgbClr>
                </a:solidFill>
              </a:rPr>
              <a:t>humains / </a:t>
            </a:r>
            <a:r>
              <a:rPr lang="fr-FR" sz="1500" b="1" dirty="0" smtClean="0">
                <a:solidFill>
                  <a:srgbClr val="4BACC6">
                    <a:lumMod val="75000"/>
                  </a:srgbClr>
                </a:solidFill>
              </a:rPr>
              <a:t>pratiques </a:t>
            </a:r>
            <a:r>
              <a:rPr lang="fr-FR" sz="1500" u="sng" dirty="0" smtClean="0">
                <a:solidFill>
                  <a:srgbClr val="4BACC6">
                    <a:lumMod val="75000"/>
                  </a:srgbClr>
                </a:solidFill>
              </a:rPr>
              <a:t>mais aussi </a:t>
            </a:r>
            <a:r>
              <a:rPr lang="fr-FR" sz="1500" dirty="0" smtClean="0">
                <a:solidFill>
                  <a:srgbClr val="4BACC6">
                    <a:lumMod val="75000"/>
                  </a:srgbClr>
                </a:solidFill>
              </a:rPr>
              <a:t>lié au </a:t>
            </a:r>
            <a:r>
              <a:rPr lang="fr-FR" sz="1500" b="1" dirty="0" smtClean="0">
                <a:solidFill>
                  <a:srgbClr val="4BACC6">
                    <a:lumMod val="75000"/>
                  </a:srgbClr>
                </a:solidFill>
              </a:rPr>
              <a:t>produit</a:t>
            </a:r>
          </a:p>
          <a:p>
            <a:pPr marL="279374" lvl="1" indent="-279374" defTabSz="739156">
              <a:buFont typeface="Wingdings" panose="05000000000000000000" pitchFamily="2" charset="2"/>
              <a:buChar char="§"/>
            </a:pPr>
            <a:r>
              <a:rPr lang="fr-FR" sz="1500" dirty="0" smtClean="0">
                <a:solidFill>
                  <a:srgbClr val="4BACC6">
                    <a:lumMod val="75000"/>
                  </a:srgbClr>
                </a:solidFill>
              </a:rPr>
              <a:t>Analyse </a:t>
            </a:r>
            <a:r>
              <a:rPr lang="fr-FR" sz="1500" dirty="0">
                <a:solidFill>
                  <a:srgbClr val="4BACC6">
                    <a:lumMod val="75000"/>
                  </a:srgbClr>
                </a:solidFill>
              </a:rPr>
              <a:t>en interne : adaptation des modalités de </a:t>
            </a:r>
            <a:r>
              <a:rPr lang="fr-FR" sz="1500" dirty="0" smtClean="0">
                <a:solidFill>
                  <a:srgbClr val="4BACC6">
                    <a:lumMod val="75000"/>
                  </a:srgbClr>
                </a:solidFill>
              </a:rPr>
              <a:t>gestion des vaccins non administrés après campagne de vaccination antigrippale</a:t>
            </a:r>
            <a:endParaRPr lang="fr-FR" sz="1500" dirty="0">
              <a:solidFill>
                <a:srgbClr val="4BACC6">
                  <a:lumMod val="75000"/>
                </a:srgbClr>
              </a:solidFill>
            </a:endParaRPr>
          </a:p>
          <a:p>
            <a:pPr marL="279374" lvl="1" indent="-279374" defTabSz="739156">
              <a:buFont typeface="Wingdings" panose="05000000000000000000" pitchFamily="2" charset="2"/>
              <a:buChar char="§"/>
            </a:pPr>
            <a:r>
              <a:rPr lang="fr-FR" sz="1500" dirty="0">
                <a:solidFill>
                  <a:srgbClr val="4BACC6">
                    <a:lumMod val="75000"/>
                  </a:srgbClr>
                </a:solidFill>
              </a:rPr>
              <a:t>Analyse régionale RETEX : partage d’outils spécifiques</a:t>
            </a:r>
            <a:r>
              <a:rPr lang="fr-FR" sz="1500" dirty="0" smtClean="0">
                <a:solidFill>
                  <a:srgbClr val="4BACC6">
                    <a:lumMod val="75000"/>
                  </a:srgbClr>
                </a:solidFill>
              </a:rPr>
              <a:t>…</a:t>
            </a:r>
          </a:p>
          <a:p>
            <a:pPr marL="279374" lvl="1" indent="-279374" defTabSz="739156">
              <a:buFont typeface="Wingdings" panose="05000000000000000000" pitchFamily="2" charset="2"/>
              <a:buChar char="§"/>
            </a:pPr>
            <a:r>
              <a:rPr lang="fr-FR" sz="1500" dirty="0" smtClean="0">
                <a:solidFill>
                  <a:srgbClr val="4BACC6">
                    <a:lumMod val="75000"/>
                  </a:srgbClr>
                </a:solidFill>
              </a:rPr>
              <a:t>Analyse nationale : envoi par le CRPV à l’ANSM et laboratoire : adaptation des conditionnements</a:t>
            </a:r>
          </a:p>
          <a:p>
            <a:pPr marL="0" lvl="1" defTabSz="739156"/>
            <a:endParaRPr lang="fr-FR" sz="1500" dirty="0">
              <a:solidFill>
                <a:srgbClr val="4BACC6">
                  <a:lumMod val="75000"/>
                </a:srgbClr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5826DAA-4639-48B1-A1E7-77A64F9ACE48}"/>
              </a:ext>
            </a:extLst>
          </p:cNvPr>
          <p:cNvSpPr txBox="1"/>
          <p:nvPr/>
        </p:nvSpPr>
        <p:spPr>
          <a:xfrm>
            <a:off x="4546960" y="1614373"/>
            <a:ext cx="4091722" cy="7831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74500" tIns="37250" rIns="74500" bIns="37250" rtlCol="0">
            <a:spAutoFit/>
          </a:bodyPr>
          <a:lstStyle/>
          <a:p>
            <a:pPr marL="0" lvl="1" defTabSz="739156"/>
            <a:r>
              <a:rPr lang="fr-FR" sz="1600" b="1" dirty="0" smtClean="0">
                <a:solidFill>
                  <a:srgbClr val="9BBB59">
                    <a:lumMod val="75000"/>
                  </a:srgbClr>
                </a:solidFill>
                <a:sym typeface="Wingdings" panose="05000000000000000000" pitchFamily="2" charset="2"/>
              </a:rPr>
              <a:t>Modalités de déclaration :</a:t>
            </a:r>
            <a:endParaRPr lang="fr-FR" sz="1600" b="1" dirty="0">
              <a:solidFill>
                <a:srgbClr val="9BBB59"/>
              </a:solidFill>
              <a:sym typeface="Wingdings" panose="05000000000000000000" pitchFamily="2" charset="2"/>
            </a:endParaRPr>
          </a:p>
          <a:p>
            <a:pPr marL="279374" lvl="1" indent="-279374" defTabSz="739156">
              <a:buFont typeface="Wingdings" panose="05000000000000000000" pitchFamily="2" charset="2"/>
              <a:buChar char="§"/>
            </a:pPr>
            <a:r>
              <a:rPr lang="fr-FR" sz="1500" dirty="0">
                <a:solidFill>
                  <a:srgbClr val="9BBB59"/>
                </a:solidFill>
              </a:rPr>
              <a:t>Déclaration interne à l’établissement</a:t>
            </a:r>
          </a:p>
          <a:p>
            <a:pPr marL="279374" lvl="1" indent="-279374" defTabSz="739156">
              <a:buFont typeface="Wingdings" panose="05000000000000000000" pitchFamily="2" charset="2"/>
              <a:buChar char="§"/>
            </a:pPr>
            <a:r>
              <a:rPr lang="fr-FR" sz="1500" dirty="0">
                <a:solidFill>
                  <a:srgbClr val="9BBB59"/>
                </a:solidFill>
              </a:rPr>
              <a:t>Déclaration portail de signalement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5874" y="3267797"/>
            <a:ext cx="3480048" cy="1840262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718" y="2329992"/>
            <a:ext cx="3189636" cy="538169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2080" y="2848641"/>
            <a:ext cx="2943636" cy="428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3880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3" y="3516041"/>
            <a:ext cx="3972531" cy="1438324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190476" y="94556"/>
            <a:ext cx="8712968" cy="60202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915" tIns="36953" rIns="73915" bIns="36953" rtlCol="0" anchor="ctr"/>
          <a:lstStyle/>
          <a:p>
            <a:pPr algn="just" defTabSz="739156"/>
            <a:r>
              <a:rPr lang="fr-FR" sz="2900" b="1" dirty="0" smtClean="0">
                <a:solidFill>
                  <a:prstClr val="white"/>
                </a:solidFill>
              </a:rPr>
              <a:t>Exemple n°5 : </a:t>
            </a:r>
            <a:r>
              <a:rPr lang="fr-FR" sz="3200" dirty="0" smtClean="0"/>
              <a:t>EM </a:t>
            </a:r>
            <a:r>
              <a:rPr lang="fr-FR" sz="3200" dirty="0"/>
              <a:t>avérée </a:t>
            </a:r>
            <a:r>
              <a:rPr lang="fr-FR" sz="3200" dirty="0" smtClean="0"/>
              <a:t>avec </a:t>
            </a:r>
            <a:r>
              <a:rPr lang="fr-FR" sz="3200" dirty="0"/>
              <a:t>effet indésirable </a:t>
            </a:r>
            <a:r>
              <a:rPr lang="fr-FR" sz="3200" dirty="0" smtClean="0"/>
              <a:t>grave</a:t>
            </a:r>
            <a:endParaRPr lang="fr-FR" sz="2900" b="1" dirty="0">
              <a:solidFill>
                <a:prstClr val="white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FD83E6A-EA3D-47D9-9D4A-89B78383DFA5}"/>
              </a:ext>
            </a:extLst>
          </p:cNvPr>
          <p:cNvSpPr txBox="1"/>
          <p:nvPr/>
        </p:nvSpPr>
        <p:spPr>
          <a:xfrm>
            <a:off x="182588" y="699542"/>
            <a:ext cx="8634048" cy="1377202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lIns="74500" tIns="37250" rIns="74500" bIns="37250" rtlCol="0">
            <a:spAutoFit/>
          </a:bodyPr>
          <a:lstStyle/>
          <a:p>
            <a:pPr algn="just" defTabSz="739156"/>
            <a:r>
              <a:rPr lang="fr-FR" sz="2000" b="1" dirty="0" smtClean="0">
                <a:solidFill>
                  <a:srgbClr val="C00000"/>
                </a:solidFill>
              </a:rPr>
              <a:t>Evènement : </a:t>
            </a:r>
            <a:r>
              <a:rPr lang="fr-FR" sz="2000" b="1" dirty="0">
                <a:solidFill>
                  <a:srgbClr val="C00000"/>
                </a:solidFill>
              </a:rPr>
              <a:t>lié à l’administration </a:t>
            </a:r>
            <a:r>
              <a:rPr lang="fr-FR" sz="2000" b="1" dirty="0" smtClean="0">
                <a:solidFill>
                  <a:srgbClr val="C00000"/>
                </a:solidFill>
              </a:rPr>
              <a:t>de </a:t>
            </a:r>
            <a:r>
              <a:rPr lang="fr-FR" sz="2000" b="1" dirty="0">
                <a:solidFill>
                  <a:srgbClr val="C00000"/>
                </a:solidFill>
              </a:rPr>
              <a:t>5 fois la dose de Morphine en </a:t>
            </a:r>
            <a:r>
              <a:rPr lang="fr-FR" sz="2000" b="1" dirty="0" smtClean="0">
                <a:solidFill>
                  <a:srgbClr val="C00000"/>
                </a:solidFill>
              </a:rPr>
              <a:t>pousse seringue électrique (PSE)</a:t>
            </a:r>
          </a:p>
          <a:p>
            <a:pPr algn="just" defTabSz="739156"/>
            <a:r>
              <a:rPr lang="fr-FR" dirty="0">
                <a:solidFill>
                  <a:srgbClr val="C00000"/>
                </a:solidFill>
              </a:rPr>
              <a:t>Préparation par l’IDE </a:t>
            </a:r>
            <a:r>
              <a:rPr lang="fr-FR" dirty="0" smtClean="0">
                <a:solidFill>
                  <a:srgbClr val="C00000"/>
                </a:solidFill>
              </a:rPr>
              <a:t>de 5 </a:t>
            </a:r>
            <a:r>
              <a:rPr lang="fr-FR" dirty="0">
                <a:solidFill>
                  <a:srgbClr val="C00000"/>
                </a:solidFill>
              </a:rPr>
              <a:t>ampoules de Morphine </a:t>
            </a:r>
            <a:r>
              <a:rPr lang="fr-FR" dirty="0" smtClean="0">
                <a:solidFill>
                  <a:srgbClr val="C00000"/>
                </a:solidFill>
              </a:rPr>
              <a:t>50 </a:t>
            </a:r>
            <a:r>
              <a:rPr lang="fr-FR" dirty="0">
                <a:solidFill>
                  <a:srgbClr val="C00000"/>
                </a:solidFill>
              </a:rPr>
              <a:t>mg </a:t>
            </a:r>
            <a:r>
              <a:rPr lang="fr-FR" dirty="0" smtClean="0">
                <a:solidFill>
                  <a:srgbClr val="C00000"/>
                </a:solidFill>
              </a:rPr>
              <a:t>au lieu de 5 ampoules de 10 </a:t>
            </a:r>
            <a:r>
              <a:rPr lang="fr-FR" dirty="0">
                <a:solidFill>
                  <a:srgbClr val="C00000"/>
                </a:solidFill>
              </a:rPr>
              <a:t>mg </a:t>
            </a:r>
            <a:r>
              <a:rPr lang="fr-FR" dirty="0" smtClean="0">
                <a:solidFill>
                  <a:srgbClr val="C00000"/>
                </a:solidFill>
              </a:rPr>
              <a:t>Administration </a:t>
            </a:r>
            <a:r>
              <a:rPr lang="fr-FR" dirty="0">
                <a:solidFill>
                  <a:srgbClr val="C00000"/>
                </a:solidFill>
              </a:rPr>
              <a:t>sur plusieurs </a:t>
            </a:r>
            <a:r>
              <a:rPr lang="fr-FR" dirty="0" smtClean="0">
                <a:solidFill>
                  <a:srgbClr val="C00000"/>
                </a:solidFill>
              </a:rPr>
              <a:t>heures avant interruption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4B679E4-EC4A-4285-9ACC-89B917C57998}"/>
              </a:ext>
            </a:extLst>
          </p:cNvPr>
          <p:cNvSpPr txBox="1"/>
          <p:nvPr/>
        </p:nvSpPr>
        <p:spPr>
          <a:xfrm>
            <a:off x="182588" y="2139702"/>
            <a:ext cx="5184575" cy="10139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74500" tIns="37250" rIns="74500" bIns="37250" rtlCol="0">
            <a:spAutoFit/>
          </a:bodyPr>
          <a:lstStyle/>
          <a:p>
            <a:pPr marL="0" lvl="1" defTabSz="739156"/>
            <a:r>
              <a:rPr lang="fr-FR" sz="1600" b="1" dirty="0" smtClean="0">
                <a:solidFill>
                  <a:srgbClr val="C0504D">
                    <a:lumMod val="75000"/>
                  </a:srgbClr>
                </a:solidFill>
                <a:sym typeface="Wingdings" panose="05000000000000000000" pitchFamily="2" charset="2"/>
              </a:rPr>
              <a:t>Conséquences :</a:t>
            </a:r>
            <a:endParaRPr lang="fr-FR" sz="1600" b="1" dirty="0">
              <a:solidFill>
                <a:srgbClr val="1F497D"/>
              </a:solidFill>
              <a:sym typeface="Wingdings" panose="05000000000000000000" pitchFamily="2" charset="2"/>
            </a:endParaRPr>
          </a:p>
          <a:p>
            <a:pPr marL="279374" lvl="1" indent="-279374" defTabSz="739156">
              <a:buFont typeface="Wingdings" panose="05000000000000000000" pitchFamily="2" charset="2"/>
              <a:buChar char="§"/>
            </a:pPr>
            <a:r>
              <a:rPr lang="fr-FR" sz="1500" dirty="0">
                <a:solidFill>
                  <a:srgbClr val="C0504D"/>
                </a:solidFill>
              </a:rPr>
              <a:t>Somnolence du patient, arrêt du PSE pour 2 jours</a:t>
            </a:r>
          </a:p>
          <a:p>
            <a:pPr marL="279374" lvl="1" indent="-279374" defTabSz="739156">
              <a:buFont typeface="Wingdings" panose="05000000000000000000" pitchFamily="2" charset="2"/>
              <a:buChar char="§"/>
            </a:pPr>
            <a:r>
              <a:rPr lang="fr-FR" sz="1500" dirty="0" smtClean="0">
                <a:solidFill>
                  <a:srgbClr val="C0504D"/>
                </a:solidFill>
              </a:rPr>
              <a:t>mise </a:t>
            </a:r>
            <a:r>
              <a:rPr lang="fr-FR" sz="1500" dirty="0">
                <a:solidFill>
                  <a:srgbClr val="C0504D"/>
                </a:solidFill>
              </a:rPr>
              <a:t>en jeu du </a:t>
            </a:r>
            <a:r>
              <a:rPr lang="fr-FR" sz="1500" dirty="0" smtClean="0">
                <a:solidFill>
                  <a:srgbClr val="C0504D"/>
                </a:solidFill>
              </a:rPr>
              <a:t>pronostic vital du patient</a:t>
            </a:r>
          </a:p>
          <a:p>
            <a:pPr marL="0" lvl="1" defTabSz="739156"/>
            <a:endParaRPr lang="fr-FR" sz="1500" dirty="0">
              <a:solidFill>
                <a:srgbClr val="C0504D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4B679E4-EC4A-4285-9ACC-89B917C57998}"/>
              </a:ext>
            </a:extLst>
          </p:cNvPr>
          <p:cNvSpPr txBox="1"/>
          <p:nvPr/>
        </p:nvSpPr>
        <p:spPr>
          <a:xfrm>
            <a:off x="182587" y="3435846"/>
            <a:ext cx="5397525" cy="16448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74500" tIns="37250" rIns="74500" bIns="37250" rtlCol="0">
            <a:spAutoFit/>
          </a:bodyPr>
          <a:lstStyle/>
          <a:p>
            <a:pPr marL="0" lvl="1" defTabSz="739156"/>
            <a:r>
              <a:rPr lang="fr-FR" sz="1600" b="1" dirty="0">
                <a:solidFill>
                  <a:srgbClr val="1F497D"/>
                </a:solidFill>
                <a:sym typeface="Wingdings" panose="05000000000000000000" pitchFamily="2" charset="2"/>
              </a:rPr>
              <a:t>Analyse des causes : </a:t>
            </a:r>
            <a:r>
              <a:rPr lang="fr-FR" sz="1500" dirty="0" smtClean="0">
                <a:solidFill>
                  <a:srgbClr val="4BACC6">
                    <a:lumMod val="75000"/>
                  </a:srgbClr>
                </a:solidFill>
              </a:rPr>
              <a:t>Facteurs </a:t>
            </a:r>
            <a:r>
              <a:rPr lang="fr-FR" sz="1500" dirty="0">
                <a:solidFill>
                  <a:srgbClr val="4BACC6">
                    <a:lumMod val="75000"/>
                  </a:srgbClr>
                </a:solidFill>
              </a:rPr>
              <a:t>humains / </a:t>
            </a:r>
            <a:r>
              <a:rPr lang="fr-FR" sz="1500" dirty="0" smtClean="0">
                <a:solidFill>
                  <a:srgbClr val="4BACC6">
                    <a:lumMod val="75000"/>
                  </a:srgbClr>
                </a:solidFill>
              </a:rPr>
              <a:t>pratiques </a:t>
            </a:r>
            <a:r>
              <a:rPr lang="fr-FR" sz="1400" i="1" dirty="0" smtClean="0">
                <a:solidFill>
                  <a:srgbClr val="4BACC6">
                    <a:lumMod val="75000"/>
                  </a:srgbClr>
                </a:solidFill>
              </a:rPr>
              <a:t>(lecture uniquement de la concentration sur l’ampoule)</a:t>
            </a:r>
            <a:endParaRPr lang="fr-FR" sz="1500" i="1" dirty="0">
              <a:solidFill>
                <a:srgbClr val="4BACC6">
                  <a:lumMod val="75000"/>
                </a:srgbClr>
              </a:solidFill>
            </a:endParaRPr>
          </a:p>
          <a:p>
            <a:pPr marL="279374" lvl="1" indent="-279374" defTabSz="739156">
              <a:buFont typeface="Wingdings" panose="05000000000000000000" pitchFamily="2" charset="2"/>
              <a:buChar char="§"/>
            </a:pPr>
            <a:r>
              <a:rPr lang="fr-FR" sz="1500" dirty="0">
                <a:solidFill>
                  <a:srgbClr val="4BACC6">
                    <a:lumMod val="75000"/>
                  </a:srgbClr>
                </a:solidFill>
              </a:rPr>
              <a:t>Analyse en interne : </a:t>
            </a:r>
            <a:r>
              <a:rPr lang="fr-FR" sz="1400" dirty="0" smtClean="0">
                <a:solidFill>
                  <a:srgbClr val="4BACC6">
                    <a:lumMod val="75000"/>
                  </a:srgbClr>
                </a:solidFill>
              </a:rPr>
              <a:t>adaptation </a:t>
            </a:r>
            <a:r>
              <a:rPr lang="fr-FR" sz="1400" dirty="0">
                <a:solidFill>
                  <a:srgbClr val="4BACC6">
                    <a:lumMod val="75000"/>
                  </a:srgbClr>
                </a:solidFill>
              </a:rPr>
              <a:t>du </a:t>
            </a:r>
            <a:r>
              <a:rPr lang="fr-FR" sz="1400" dirty="0" smtClean="0">
                <a:solidFill>
                  <a:srgbClr val="4BACC6">
                    <a:lumMod val="75000"/>
                  </a:srgbClr>
                </a:solidFill>
              </a:rPr>
              <a:t>référencement des </a:t>
            </a:r>
            <a:r>
              <a:rPr lang="fr-FR" sz="1400" dirty="0">
                <a:solidFill>
                  <a:srgbClr val="4BACC6">
                    <a:lumMod val="75000"/>
                  </a:srgbClr>
                </a:solidFill>
              </a:rPr>
              <a:t>présentations de Morphine </a:t>
            </a:r>
            <a:r>
              <a:rPr lang="fr-FR" sz="1400" dirty="0" smtClean="0">
                <a:solidFill>
                  <a:srgbClr val="4BACC6">
                    <a:lumMod val="75000"/>
                  </a:srgbClr>
                </a:solidFill>
              </a:rPr>
              <a:t>injectables </a:t>
            </a:r>
            <a:r>
              <a:rPr lang="fr-FR" sz="1400" dirty="0">
                <a:solidFill>
                  <a:srgbClr val="4BACC6">
                    <a:lumMod val="75000"/>
                  </a:srgbClr>
                </a:solidFill>
              </a:rPr>
              <a:t>de manière à ne plus avoir d’étape de dilution</a:t>
            </a:r>
            <a:r>
              <a:rPr lang="fr-FR" sz="1400" dirty="0" smtClean="0">
                <a:solidFill>
                  <a:srgbClr val="4BACC6">
                    <a:lumMod val="75000"/>
                  </a:srgbClr>
                </a:solidFill>
              </a:rPr>
              <a:t>, procédure prescription/préparation </a:t>
            </a:r>
            <a:r>
              <a:rPr lang="fr-FR" sz="1400" dirty="0">
                <a:solidFill>
                  <a:srgbClr val="4BACC6">
                    <a:lumMod val="75000"/>
                  </a:srgbClr>
                </a:solidFill>
              </a:rPr>
              <a:t>et administration des morphiniques injectables</a:t>
            </a:r>
          </a:p>
          <a:p>
            <a:pPr marL="279374" lvl="1" indent="-279374" defTabSz="739156">
              <a:buFont typeface="Wingdings" panose="05000000000000000000" pitchFamily="2" charset="2"/>
              <a:buChar char="§"/>
            </a:pPr>
            <a:r>
              <a:rPr lang="fr-FR" sz="1500" dirty="0">
                <a:solidFill>
                  <a:srgbClr val="4BACC6">
                    <a:lumMod val="75000"/>
                  </a:srgbClr>
                </a:solidFill>
              </a:rPr>
              <a:t>Analyse régionale RETEX : partage d’outils spécifiques</a:t>
            </a:r>
            <a:r>
              <a:rPr lang="fr-FR" sz="1500" dirty="0" smtClean="0">
                <a:solidFill>
                  <a:srgbClr val="4BACC6">
                    <a:lumMod val="75000"/>
                  </a:srgbClr>
                </a:solidFill>
              </a:rPr>
              <a:t>…</a:t>
            </a:r>
            <a:endParaRPr lang="fr-FR" sz="1500" dirty="0">
              <a:solidFill>
                <a:srgbClr val="4BACC6">
                  <a:lumMod val="75000"/>
                </a:srgbClr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5826DAA-4639-48B1-A1E7-77A64F9ACE48}"/>
              </a:ext>
            </a:extLst>
          </p:cNvPr>
          <p:cNvSpPr txBox="1"/>
          <p:nvPr/>
        </p:nvSpPr>
        <p:spPr>
          <a:xfrm>
            <a:off x="4704970" y="2189625"/>
            <a:ext cx="4415625" cy="12447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74500" tIns="37250" rIns="74500" bIns="37250" rtlCol="0">
            <a:spAutoFit/>
          </a:bodyPr>
          <a:lstStyle/>
          <a:p>
            <a:pPr marL="0" lvl="1" defTabSz="739156"/>
            <a:r>
              <a:rPr lang="fr-FR" sz="1600" b="1" dirty="0" smtClean="0">
                <a:solidFill>
                  <a:srgbClr val="9BBB59">
                    <a:lumMod val="75000"/>
                  </a:srgbClr>
                </a:solidFill>
                <a:sym typeface="Wingdings" panose="05000000000000000000" pitchFamily="2" charset="2"/>
              </a:rPr>
              <a:t>Modalités de déclaration :</a:t>
            </a:r>
            <a:endParaRPr lang="fr-FR" sz="1600" b="1" dirty="0">
              <a:solidFill>
                <a:srgbClr val="9BBB59"/>
              </a:solidFill>
              <a:sym typeface="Wingdings" panose="05000000000000000000" pitchFamily="2" charset="2"/>
            </a:endParaRPr>
          </a:p>
          <a:p>
            <a:pPr marL="279374" lvl="1" indent="-279374" defTabSz="739156">
              <a:buFont typeface="Wingdings" panose="05000000000000000000" pitchFamily="2" charset="2"/>
              <a:buChar char="§"/>
            </a:pPr>
            <a:r>
              <a:rPr lang="fr-FR" sz="1500" dirty="0" smtClean="0">
                <a:solidFill>
                  <a:srgbClr val="9BBB59"/>
                </a:solidFill>
              </a:rPr>
              <a:t>Déclaration interne à l’établissement</a:t>
            </a:r>
          </a:p>
          <a:p>
            <a:pPr marL="279374" lvl="1" indent="-279374" defTabSz="739156">
              <a:buFont typeface="Wingdings" panose="05000000000000000000" pitchFamily="2" charset="2"/>
              <a:buChar char="§"/>
            </a:pPr>
            <a:r>
              <a:rPr lang="fr-FR" sz="1500" dirty="0" smtClean="0">
                <a:solidFill>
                  <a:srgbClr val="9BBB59"/>
                </a:solidFill>
              </a:rPr>
              <a:t>Déclaration portail de signalement </a:t>
            </a:r>
            <a:r>
              <a:rPr lang="fr-FR" sz="1500" b="1" dirty="0" smtClean="0">
                <a:solidFill>
                  <a:srgbClr val="9BBB59"/>
                </a:solidFill>
              </a:rPr>
              <a:t>sans délai </a:t>
            </a:r>
            <a:r>
              <a:rPr lang="fr-FR" sz="1500" dirty="0" smtClean="0">
                <a:solidFill>
                  <a:srgbClr val="9BBB59"/>
                </a:solidFill>
              </a:rPr>
              <a:t>du volet 1 et volet 2 après analyse (&lt;3 mois) – Gestion avec </a:t>
            </a:r>
            <a:r>
              <a:rPr lang="fr-FR" sz="1500" dirty="0" smtClean="0">
                <a:solidFill>
                  <a:srgbClr val="9BBB59"/>
                </a:solidFill>
              </a:rPr>
              <a:t>ARS </a:t>
            </a:r>
            <a:r>
              <a:rPr lang="fr-FR" sz="1500" b="1" dirty="0" smtClean="0">
                <a:solidFill>
                  <a:srgbClr val="9BBB59"/>
                </a:solidFill>
              </a:rPr>
              <a:t>+ sans délai déclaration CRPV</a:t>
            </a:r>
            <a:endParaRPr lang="fr-FR" sz="1500" b="1" dirty="0">
              <a:solidFill>
                <a:srgbClr val="9BBB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39951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Résultat de recherche d'images pour &quot;gelule png&quot;"/>
          <p:cNvPicPr>
            <a:picLocks noChangeAspect="1" noChangeArrowheads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16" y="886388"/>
            <a:ext cx="227400" cy="271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ésultat de recherche d'images pour &quot;gelule png&quot;"/>
          <p:cNvPicPr>
            <a:picLocks noChangeAspect="1" noChangeArrowheads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800" y="2789807"/>
            <a:ext cx="290999" cy="347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F055A-AB94-4531-A640-C0814C06FFD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40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7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71" t="21337" r="26490" b="27478"/>
          <a:stretch/>
        </p:blipFill>
        <p:spPr bwMode="auto">
          <a:xfrm rot="4264347">
            <a:off x="2538481" y="4763523"/>
            <a:ext cx="271136" cy="267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73796B21-F46D-4B78-83AE-741B04380BF6}"/>
              </a:ext>
            </a:extLst>
          </p:cNvPr>
          <p:cNvSpPr txBox="1"/>
          <p:nvPr/>
        </p:nvSpPr>
        <p:spPr>
          <a:xfrm>
            <a:off x="0" y="1318836"/>
            <a:ext cx="4958754" cy="2152719"/>
          </a:xfrm>
          <a:prstGeom prst="rect">
            <a:avLst/>
          </a:prstGeom>
          <a:noFill/>
        </p:spPr>
        <p:txBody>
          <a:bodyPr wrap="square" lIns="74500" tIns="37250" rIns="74500" bIns="37250" rtlCol="0">
            <a:spAutoFit/>
          </a:bodyPr>
          <a:lstStyle/>
          <a:p>
            <a:pPr marL="602384" lvl="1" indent="-232811" defTabSz="739156">
              <a:buFontTx/>
              <a:buBlip>
                <a:blip r:embed="rId6"/>
              </a:buBlip>
            </a:pPr>
            <a:r>
              <a:rPr lang="fr-FR" sz="2300" dirty="0">
                <a:solidFill>
                  <a:srgbClr val="1F497D"/>
                </a:solidFill>
                <a:sym typeface="Wingdings" panose="05000000000000000000" pitchFamily="2" charset="2"/>
              </a:rPr>
              <a:t>Quel est le </a:t>
            </a:r>
            <a:r>
              <a:rPr lang="fr-FR" sz="2300" b="1" dirty="0">
                <a:solidFill>
                  <a:srgbClr val="1F497D"/>
                </a:solidFill>
                <a:sym typeface="Wingdings" panose="05000000000000000000" pitchFamily="2" charset="2"/>
              </a:rPr>
              <a:t>rôle de l’ANSM ?</a:t>
            </a:r>
          </a:p>
          <a:p>
            <a:pPr marL="971968" lvl="2" indent="-232811" defTabSz="739156">
              <a:buFontTx/>
              <a:buBlip>
                <a:blip r:embed="rId6"/>
              </a:buBlip>
            </a:pPr>
            <a:endParaRPr lang="fr-FR" sz="1600" dirty="0">
              <a:solidFill>
                <a:prstClr val="black"/>
              </a:solidFill>
            </a:endParaRPr>
          </a:p>
          <a:p>
            <a:pPr marL="971968" lvl="2" indent="-232811" defTabSz="739156">
              <a:buFontTx/>
              <a:buBlip>
                <a:blip r:embed="rId6"/>
              </a:buBlip>
            </a:pPr>
            <a:r>
              <a:rPr lang="fr-FR" sz="1600" dirty="0">
                <a:solidFill>
                  <a:prstClr val="black"/>
                </a:solidFill>
              </a:rPr>
              <a:t>Depuis 2005, </a:t>
            </a:r>
            <a:r>
              <a:rPr lang="fr-FR" sz="1600" b="1" dirty="0">
                <a:solidFill>
                  <a:prstClr val="black"/>
                </a:solidFill>
              </a:rPr>
              <a:t>chaque signalement </a:t>
            </a:r>
            <a:r>
              <a:rPr lang="fr-FR" sz="1600" b="1" dirty="0" smtClean="0">
                <a:solidFill>
                  <a:prstClr val="black"/>
                </a:solidFill>
              </a:rPr>
              <a:t>reçu est </a:t>
            </a:r>
            <a:r>
              <a:rPr lang="fr-FR" sz="1600" b="1" dirty="0">
                <a:solidFill>
                  <a:prstClr val="black"/>
                </a:solidFill>
              </a:rPr>
              <a:t>évalué et analysé </a:t>
            </a:r>
            <a:r>
              <a:rPr lang="fr-FR" sz="1600" dirty="0">
                <a:solidFill>
                  <a:prstClr val="black"/>
                </a:solidFill>
              </a:rPr>
              <a:t>par l’ANSM et les Centres régionaux de Pharmacovigilance</a:t>
            </a:r>
            <a:br>
              <a:rPr lang="fr-FR" sz="1600" dirty="0">
                <a:solidFill>
                  <a:prstClr val="black"/>
                </a:solidFill>
              </a:rPr>
            </a:br>
            <a:r>
              <a:rPr lang="fr-FR" sz="1600" dirty="0">
                <a:solidFill>
                  <a:prstClr val="black"/>
                </a:solidFill>
              </a:rPr>
              <a:t/>
            </a:r>
            <a:br>
              <a:rPr lang="fr-FR" sz="1600" dirty="0">
                <a:solidFill>
                  <a:prstClr val="black"/>
                </a:solidFill>
              </a:rPr>
            </a:br>
            <a:r>
              <a:rPr lang="fr-FR" sz="1600" dirty="0">
                <a:solidFill>
                  <a:prstClr val="black"/>
                </a:solidFill>
              </a:rPr>
              <a:t>Pour que l’erreur ne se reproduise pas, l’ANSM</a:t>
            </a:r>
            <a:br>
              <a:rPr lang="fr-FR" sz="1600" dirty="0">
                <a:solidFill>
                  <a:prstClr val="black"/>
                </a:solidFill>
              </a:rPr>
            </a:br>
            <a:r>
              <a:rPr lang="fr-FR" sz="1600" dirty="0">
                <a:solidFill>
                  <a:prstClr val="black"/>
                </a:solidFill>
              </a:rPr>
              <a:t>peut :</a:t>
            </a:r>
          </a:p>
        </p:txBody>
      </p:sp>
      <p:graphicFrame>
        <p:nvGraphicFramePr>
          <p:cNvPr id="14" name="Diagramme 13">
            <a:extLst>
              <a:ext uri="{FF2B5EF4-FFF2-40B4-BE49-F238E27FC236}">
                <a16:creationId xmlns:a16="http://schemas.microsoft.com/office/drawing/2014/main" id="{6F1A7667-3937-4583-B31A-87E1C970F8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00016181"/>
              </p:ext>
            </p:extLst>
          </p:nvPr>
        </p:nvGraphicFramePr>
        <p:xfrm>
          <a:off x="4847272" y="1333786"/>
          <a:ext cx="3960466" cy="3366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5" name="ZoneTexte 14">
            <a:extLst>
              <a:ext uri="{FF2B5EF4-FFF2-40B4-BE49-F238E27FC236}">
                <a16:creationId xmlns:a16="http://schemas.microsoft.com/office/drawing/2014/main" id="{96FC4B17-6F4E-4F77-90F5-AA6BC674BB67}"/>
              </a:ext>
            </a:extLst>
          </p:cNvPr>
          <p:cNvSpPr txBox="1"/>
          <p:nvPr/>
        </p:nvSpPr>
        <p:spPr>
          <a:xfrm>
            <a:off x="2815398" y="4696591"/>
            <a:ext cx="4077126" cy="306060"/>
          </a:xfrm>
          <a:prstGeom prst="rect">
            <a:avLst/>
          </a:prstGeom>
          <a:noFill/>
        </p:spPr>
        <p:txBody>
          <a:bodyPr wrap="square" lIns="74500" tIns="37250" rIns="74500" bIns="37250" rtlCol="0">
            <a:spAutoFit/>
          </a:bodyPr>
          <a:lstStyle/>
          <a:p>
            <a:pPr defTabSz="739156"/>
            <a:r>
              <a:rPr lang="fr-FR" sz="1500" dirty="0">
                <a:solidFill>
                  <a:prstClr val="black"/>
                </a:solidFill>
                <a:hlinkClick r:id="rId12"/>
              </a:rPr>
              <a:t>Fiche « L’erreur médicamenteuse » (ANSM)</a:t>
            </a:r>
            <a:endParaRPr lang="fr-FR" sz="1500" dirty="0">
              <a:solidFill>
                <a:prstClr val="black"/>
              </a:solidFill>
            </a:endParaRP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3A2088EE-70E0-4283-8E19-FF59E64476B4}"/>
              </a:ext>
            </a:extLst>
          </p:cNvPr>
          <p:cNvSpPr txBox="1">
            <a:spLocks/>
          </p:cNvSpPr>
          <p:nvPr/>
        </p:nvSpPr>
        <p:spPr>
          <a:xfrm>
            <a:off x="305773" y="737047"/>
            <a:ext cx="8501965" cy="362686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74500" tIns="37250" rIns="74500" bIns="3725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2000" b="1" dirty="0" smtClean="0">
                <a:solidFill>
                  <a:prstClr val="white"/>
                </a:solidFill>
              </a:rPr>
              <a:t>Déclaration externe : circuit de signalement</a:t>
            </a:r>
            <a:endParaRPr lang="fr-FR" sz="2000" dirty="0">
              <a:solidFill>
                <a:prstClr val="white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49471DF-6C47-460B-A382-77FB7EADA3DA}"/>
              </a:ext>
            </a:extLst>
          </p:cNvPr>
          <p:cNvSpPr/>
          <p:nvPr/>
        </p:nvSpPr>
        <p:spPr>
          <a:xfrm>
            <a:off x="317706" y="65921"/>
            <a:ext cx="8490032" cy="46162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915" tIns="36953" rIns="73915" bIns="36953" rtlCol="0" anchor="ctr"/>
          <a:lstStyle/>
          <a:p>
            <a:pPr algn="ctr" defTabSz="739156"/>
            <a:r>
              <a:rPr lang="fr-FR" sz="2900" b="1" dirty="0" smtClean="0">
                <a:solidFill>
                  <a:prstClr val="white"/>
                </a:solidFill>
              </a:rPr>
              <a:t>Comment déclarer ?</a:t>
            </a:r>
            <a:endParaRPr lang="fr-FR" sz="29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952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Résultat de recherche d'images pour &quot;gelule png&quot;"/>
          <p:cNvPicPr>
            <a:picLocks noChangeAspect="1" noChangeArrowheads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16" y="886388"/>
            <a:ext cx="227400" cy="271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ésultat de recherche d'images pour &quot;gelule png&quot;"/>
          <p:cNvPicPr>
            <a:picLocks noChangeAspect="1" noChangeArrowheads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800" y="2789807"/>
            <a:ext cx="290999" cy="347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F055A-AB94-4531-A640-C0814C06FFD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41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3796B21-F46D-4B78-83AE-741B04380BF6}"/>
              </a:ext>
            </a:extLst>
          </p:cNvPr>
          <p:cNvSpPr txBox="1"/>
          <p:nvPr/>
        </p:nvSpPr>
        <p:spPr>
          <a:xfrm>
            <a:off x="0" y="1318836"/>
            <a:ext cx="4958754" cy="3491547"/>
          </a:xfrm>
          <a:prstGeom prst="rect">
            <a:avLst/>
          </a:prstGeom>
          <a:noFill/>
        </p:spPr>
        <p:txBody>
          <a:bodyPr wrap="square" lIns="74500" tIns="37250" rIns="74500" bIns="37250" rtlCol="0">
            <a:spAutoFit/>
          </a:bodyPr>
          <a:lstStyle/>
          <a:p>
            <a:pPr marL="602384" lvl="1" indent="-232811" defTabSz="739156">
              <a:buFontTx/>
              <a:buBlip>
                <a:blip r:embed="rId5"/>
              </a:buBlip>
            </a:pPr>
            <a:r>
              <a:rPr lang="fr-FR" sz="2300" dirty="0">
                <a:solidFill>
                  <a:srgbClr val="1F497D"/>
                </a:solidFill>
                <a:sym typeface="Wingdings" panose="05000000000000000000" pitchFamily="2" charset="2"/>
              </a:rPr>
              <a:t>Quel est le </a:t>
            </a:r>
            <a:r>
              <a:rPr lang="fr-FR" sz="2300" b="1" dirty="0">
                <a:solidFill>
                  <a:srgbClr val="1F497D"/>
                </a:solidFill>
                <a:sym typeface="Wingdings" panose="05000000000000000000" pitchFamily="2" charset="2"/>
              </a:rPr>
              <a:t>rôle </a:t>
            </a:r>
            <a:r>
              <a:rPr lang="fr-FR" sz="2300" b="1" dirty="0" smtClean="0">
                <a:solidFill>
                  <a:srgbClr val="1F497D"/>
                </a:solidFill>
                <a:sym typeface="Wingdings" panose="05000000000000000000" pitchFamily="2" charset="2"/>
              </a:rPr>
              <a:t>du CRPV / OMéDIT et ARS </a:t>
            </a:r>
            <a:r>
              <a:rPr lang="fr-FR" sz="2300" b="1" dirty="0">
                <a:solidFill>
                  <a:srgbClr val="1F497D"/>
                </a:solidFill>
                <a:sym typeface="Wingdings" panose="05000000000000000000" pitchFamily="2" charset="2"/>
              </a:rPr>
              <a:t>?</a:t>
            </a:r>
          </a:p>
          <a:p>
            <a:pPr marL="971968" lvl="2" indent="-232811" defTabSz="739156">
              <a:buFontTx/>
              <a:buBlip>
                <a:blip r:embed="rId5"/>
              </a:buBlip>
            </a:pPr>
            <a:endParaRPr lang="fr-FR" sz="1600" dirty="0">
              <a:solidFill>
                <a:prstClr val="black"/>
              </a:solidFill>
            </a:endParaRPr>
          </a:p>
          <a:p>
            <a:pPr marL="971968" lvl="2" indent="-232811" defTabSz="739156">
              <a:buFontTx/>
              <a:buBlip>
                <a:blip r:embed="rId5"/>
              </a:buBlip>
            </a:pPr>
            <a:r>
              <a:rPr lang="fr-FR" sz="1600" b="1" dirty="0" smtClean="0">
                <a:solidFill>
                  <a:prstClr val="black"/>
                </a:solidFill>
              </a:rPr>
              <a:t>Chaque </a:t>
            </a:r>
            <a:r>
              <a:rPr lang="fr-FR" sz="1600" b="1" dirty="0">
                <a:solidFill>
                  <a:prstClr val="black"/>
                </a:solidFill>
              </a:rPr>
              <a:t>signalement </a:t>
            </a:r>
            <a:r>
              <a:rPr lang="fr-FR" sz="1600" b="1" dirty="0" smtClean="0">
                <a:solidFill>
                  <a:prstClr val="black"/>
                </a:solidFill>
              </a:rPr>
              <a:t>reçu via le portail national ou via la déclaration au CRPV est </a:t>
            </a:r>
            <a:r>
              <a:rPr lang="fr-FR" sz="1600" b="1" dirty="0">
                <a:solidFill>
                  <a:prstClr val="black"/>
                </a:solidFill>
              </a:rPr>
              <a:t>évalué et analysé </a:t>
            </a:r>
            <a:r>
              <a:rPr lang="fr-FR" sz="1600" dirty="0">
                <a:solidFill>
                  <a:prstClr val="black"/>
                </a:solidFill>
              </a:rPr>
              <a:t>par </a:t>
            </a:r>
            <a:r>
              <a:rPr lang="fr-FR" sz="1600" dirty="0" smtClean="0">
                <a:solidFill>
                  <a:prstClr val="black"/>
                </a:solidFill>
              </a:rPr>
              <a:t>les </a:t>
            </a:r>
            <a:r>
              <a:rPr lang="fr-FR" sz="1600" dirty="0">
                <a:solidFill>
                  <a:prstClr val="black"/>
                </a:solidFill>
              </a:rPr>
              <a:t>Centres régionaux de </a:t>
            </a:r>
            <a:r>
              <a:rPr lang="fr-FR" sz="1600" dirty="0" smtClean="0">
                <a:solidFill>
                  <a:prstClr val="black"/>
                </a:solidFill>
              </a:rPr>
              <a:t>Pharmacovigilance en lien avec l’OMéDIT</a:t>
            </a:r>
          </a:p>
          <a:p>
            <a:pPr marL="739157" lvl="2" defTabSz="739156"/>
            <a:r>
              <a:rPr lang="fr-FR" sz="1600" dirty="0" smtClean="0">
                <a:solidFill>
                  <a:prstClr val="black"/>
                </a:solidFill>
              </a:rPr>
              <a:t>(avec relai pour information à l’ARS)</a:t>
            </a:r>
            <a:r>
              <a:rPr lang="fr-FR" sz="1600" dirty="0">
                <a:solidFill>
                  <a:prstClr val="black"/>
                </a:solidFill>
              </a:rPr>
              <a:t/>
            </a:r>
            <a:br>
              <a:rPr lang="fr-FR" sz="1600" dirty="0">
                <a:solidFill>
                  <a:prstClr val="black"/>
                </a:solidFill>
              </a:rPr>
            </a:br>
            <a:r>
              <a:rPr lang="fr-FR" sz="1600" dirty="0">
                <a:solidFill>
                  <a:prstClr val="black"/>
                </a:solidFill>
              </a:rPr>
              <a:t/>
            </a:r>
            <a:br>
              <a:rPr lang="fr-FR" sz="1600" dirty="0">
                <a:solidFill>
                  <a:prstClr val="black"/>
                </a:solidFill>
              </a:rPr>
            </a:br>
            <a:r>
              <a:rPr lang="fr-FR" sz="1600" dirty="0">
                <a:solidFill>
                  <a:prstClr val="black"/>
                </a:solidFill>
              </a:rPr>
              <a:t>Pour </a:t>
            </a:r>
            <a:r>
              <a:rPr lang="fr-FR" sz="1600" dirty="0" smtClean="0">
                <a:solidFill>
                  <a:prstClr val="black"/>
                </a:solidFill>
              </a:rPr>
              <a:t>les erreurs médicamenteuses ayant une cause liée aux pratiques / facteurs humains : groupe de travail régional pour la construction d’outils et d’accompagnements </a:t>
            </a:r>
            <a:endParaRPr lang="fr-FR" sz="1600" dirty="0">
              <a:solidFill>
                <a:prstClr val="black"/>
              </a:solidFill>
            </a:endParaRPr>
          </a:p>
        </p:txBody>
      </p:sp>
      <p:graphicFrame>
        <p:nvGraphicFramePr>
          <p:cNvPr id="14" name="Diagramme 13">
            <a:extLst>
              <a:ext uri="{FF2B5EF4-FFF2-40B4-BE49-F238E27FC236}">
                <a16:creationId xmlns:a16="http://schemas.microsoft.com/office/drawing/2014/main" id="{6F1A7667-3937-4583-B31A-87E1C970F8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76442444"/>
              </p:ext>
            </p:extLst>
          </p:nvPr>
        </p:nvGraphicFramePr>
        <p:xfrm>
          <a:off x="4847272" y="1333786"/>
          <a:ext cx="3960466" cy="3366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3" name="Titre 1">
            <a:extLst>
              <a:ext uri="{FF2B5EF4-FFF2-40B4-BE49-F238E27FC236}">
                <a16:creationId xmlns:a16="http://schemas.microsoft.com/office/drawing/2014/main" id="{3A2088EE-70E0-4283-8E19-FF59E64476B4}"/>
              </a:ext>
            </a:extLst>
          </p:cNvPr>
          <p:cNvSpPr txBox="1">
            <a:spLocks/>
          </p:cNvSpPr>
          <p:nvPr/>
        </p:nvSpPr>
        <p:spPr>
          <a:xfrm>
            <a:off x="305773" y="737047"/>
            <a:ext cx="8501965" cy="362686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74500" tIns="37250" rIns="74500" bIns="3725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2000" b="1" dirty="0" smtClean="0">
                <a:solidFill>
                  <a:prstClr val="white"/>
                </a:solidFill>
              </a:rPr>
              <a:t>Déclaration externe : circuit de </a:t>
            </a:r>
            <a:r>
              <a:rPr lang="fr-FR" sz="2000" b="1" dirty="0">
                <a:solidFill>
                  <a:prstClr val="white"/>
                </a:solidFill>
              </a:rPr>
              <a:t>signalement pour les EI non graves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49471DF-6C47-460B-A382-77FB7EADA3DA}"/>
              </a:ext>
            </a:extLst>
          </p:cNvPr>
          <p:cNvSpPr/>
          <p:nvPr/>
        </p:nvSpPr>
        <p:spPr>
          <a:xfrm>
            <a:off x="317706" y="65921"/>
            <a:ext cx="8490032" cy="46162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915" tIns="36953" rIns="73915" bIns="36953" rtlCol="0" anchor="ctr"/>
          <a:lstStyle/>
          <a:p>
            <a:pPr algn="ctr" defTabSz="739156"/>
            <a:r>
              <a:rPr lang="fr-FR" sz="2900" b="1" dirty="0" smtClean="0">
                <a:solidFill>
                  <a:schemeClr val="bg1"/>
                </a:solidFill>
              </a:rPr>
              <a:t>Comment déclarer ? </a:t>
            </a:r>
            <a:endParaRPr lang="fr-FR" sz="29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584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Résultat de recherche d'images pour &quot;gelule png&quot;"/>
          <p:cNvPicPr>
            <a:picLocks noChangeAspect="1" noChangeArrowheads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16" y="886388"/>
            <a:ext cx="227400" cy="271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ésultat de recherche d'images pour &quot;gelule png&quot;"/>
          <p:cNvPicPr>
            <a:picLocks noChangeAspect="1" noChangeArrowheads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800" y="2789807"/>
            <a:ext cx="290999" cy="347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F055A-AB94-4531-A640-C0814C06FFD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42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3796B21-F46D-4B78-83AE-741B04380BF6}"/>
              </a:ext>
            </a:extLst>
          </p:cNvPr>
          <p:cNvSpPr txBox="1"/>
          <p:nvPr/>
        </p:nvSpPr>
        <p:spPr>
          <a:xfrm>
            <a:off x="0" y="1318836"/>
            <a:ext cx="4958754" cy="3214548"/>
          </a:xfrm>
          <a:prstGeom prst="rect">
            <a:avLst/>
          </a:prstGeom>
          <a:noFill/>
        </p:spPr>
        <p:txBody>
          <a:bodyPr wrap="square" lIns="74500" tIns="37250" rIns="74500" bIns="37250" rtlCol="0">
            <a:spAutoFit/>
          </a:bodyPr>
          <a:lstStyle/>
          <a:p>
            <a:pPr marL="145184" indent="-232811" defTabSz="739156">
              <a:buFontTx/>
              <a:buBlip>
                <a:blip r:embed="rId5"/>
              </a:buBlip>
            </a:pPr>
            <a:r>
              <a:rPr lang="fr-FR" dirty="0">
                <a:solidFill>
                  <a:srgbClr val="1F497D"/>
                </a:solidFill>
                <a:sym typeface="Wingdings" panose="05000000000000000000" pitchFamily="2" charset="2"/>
              </a:rPr>
              <a:t>Quel est le </a:t>
            </a:r>
            <a:r>
              <a:rPr lang="fr-FR" b="1" dirty="0">
                <a:solidFill>
                  <a:srgbClr val="1F497D"/>
                </a:solidFill>
                <a:sym typeface="Wingdings" panose="05000000000000000000" pitchFamily="2" charset="2"/>
              </a:rPr>
              <a:t>rôle </a:t>
            </a:r>
            <a:r>
              <a:rPr lang="fr-FR" b="1" dirty="0" smtClean="0">
                <a:solidFill>
                  <a:srgbClr val="1F497D"/>
                </a:solidFill>
                <a:sym typeface="Wingdings" panose="05000000000000000000" pitchFamily="2" charset="2"/>
              </a:rPr>
              <a:t>de ARS en lien avec CRPV et OMéDIT?</a:t>
            </a:r>
            <a:endParaRPr lang="fr-FR" b="1" dirty="0">
              <a:solidFill>
                <a:srgbClr val="1F497D"/>
              </a:solidFill>
              <a:sym typeface="Wingdings" panose="05000000000000000000" pitchFamily="2" charset="2"/>
            </a:endParaRPr>
          </a:p>
          <a:p>
            <a:pPr marL="514768" lvl="1" indent="-232811" defTabSz="739156">
              <a:buFontTx/>
              <a:buBlip>
                <a:blip r:embed="rId5"/>
              </a:buBlip>
            </a:pPr>
            <a:endParaRPr lang="fr-FR" sz="1200" dirty="0">
              <a:solidFill>
                <a:prstClr val="black"/>
              </a:solidFill>
            </a:endParaRPr>
          </a:p>
          <a:p>
            <a:pPr marL="514768" lvl="1" indent="-232811" defTabSz="739156">
              <a:buFontTx/>
              <a:buBlip>
                <a:blip r:embed="rId5"/>
              </a:buBlip>
            </a:pPr>
            <a:r>
              <a:rPr lang="fr-FR" sz="1400" b="1" dirty="0" smtClean="0"/>
              <a:t>Déclaration sur le portail des volets 1 (sans délai) et 2 (dans les 3 mois)</a:t>
            </a:r>
          </a:p>
          <a:p>
            <a:pPr marL="514768" lvl="1" indent="-232811" defTabSz="739156">
              <a:buFontTx/>
              <a:buBlip>
                <a:blip r:embed="rId5"/>
              </a:buBlip>
            </a:pPr>
            <a:r>
              <a:rPr lang="fr-FR" sz="1400" b="1" dirty="0" smtClean="0"/>
              <a:t>Plateforme </a:t>
            </a:r>
            <a:r>
              <a:rPr lang="fr-FR" sz="1400" b="1" dirty="0"/>
              <a:t>de veille et de sécurité sanitaire de l’ARS chargée de recueillir, d’évaluer et de gérer tous les </a:t>
            </a:r>
            <a:r>
              <a:rPr lang="fr-FR" sz="1400" b="1" dirty="0" smtClean="0"/>
              <a:t>événements. </a:t>
            </a:r>
          </a:p>
          <a:p>
            <a:pPr marL="514768" lvl="1" indent="-232811" defTabSz="739156">
              <a:buFontTx/>
              <a:buBlip>
                <a:blip r:embed="rId5"/>
              </a:buBlip>
            </a:pPr>
            <a:r>
              <a:rPr lang="fr-FR" sz="1400" b="1" smtClean="0"/>
              <a:t>Analyse </a:t>
            </a:r>
            <a:r>
              <a:rPr lang="fr-FR" sz="1400" smtClean="0"/>
              <a:t>mensuelle </a:t>
            </a:r>
            <a:r>
              <a:rPr lang="fr-FR" sz="1400" dirty="0" smtClean="0"/>
              <a:t>avec les </a:t>
            </a:r>
            <a:r>
              <a:rPr lang="fr-FR" sz="1200" dirty="0" smtClean="0">
                <a:solidFill>
                  <a:prstClr val="black"/>
                </a:solidFill>
              </a:rPr>
              <a:t>Centres </a:t>
            </a:r>
            <a:r>
              <a:rPr lang="fr-FR" sz="1200" dirty="0">
                <a:solidFill>
                  <a:prstClr val="black"/>
                </a:solidFill>
              </a:rPr>
              <a:t>régionaux de </a:t>
            </a:r>
            <a:r>
              <a:rPr lang="fr-FR" sz="1200" dirty="0" smtClean="0">
                <a:solidFill>
                  <a:prstClr val="black"/>
                </a:solidFill>
              </a:rPr>
              <a:t>Pharmacovigilance en lien avec l’OMéDIT</a:t>
            </a:r>
          </a:p>
          <a:p>
            <a:pPr marL="281957" lvl="1" defTabSz="739156"/>
            <a:r>
              <a:rPr lang="fr-FR" sz="1200" dirty="0">
                <a:solidFill>
                  <a:prstClr val="black"/>
                </a:solidFill>
              </a:rPr>
              <a:t/>
            </a:r>
            <a:br>
              <a:rPr lang="fr-FR" sz="1200" dirty="0">
                <a:solidFill>
                  <a:prstClr val="black"/>
                </a:solidFill>
              </a:rPr>
            </a:br>
            <a:r>
              <a:rPr lang="fr-FR" sz="1200" dirty="0">
                <a:solidFill>
                  <a:prstClr val="black"/>
                </a:solidFill>
              </a:rPr>
              <a:t/>
            </a:r>
            <a:br>
              <a:rPr lang="fr-FR" sz="1200" dirty="0">
                <a:solidFill>
                  <a:prstClr val="black"/>
                </a:solidFill>
              </a:rPr>
            </a:br>
            <a:r>
              <a:rPr lang="fr-FR" sz="1200" dirty="0">
                <a:solidFill>
                  <a:prstClr val="black"/>
                </a:solidFill>
              </a:rPr>
              <a:t>Pour </a:t>
            </a:r>
            <a:r>
              <a:rPr lang="fr-FR" sz="1200" dirty="0" smtClean="0">
                <a:solidFill>
                  <a:prstClr val="black"/>
                </a:solidFill>
              </a:rPr>
              <a:t>les erreurs médicamenteuses ayant une cause liée aux pratiques / facteurs humains : groupe de travail régional pour la construction d’outils et d’accompagnements </a:t>
            </a:r>
            <a:endParaRPr lang="fr-FR" sz="1200" dirty="0">
              <a:solidFill>
                <a:prstClr val="black"/>
              </a:solidFill>
            </a:endParaRPr>
          </a:p>
        </p:txBody>
      </p:sp>
      <p:graphicFrame>
        <p:nvGraphicFramePr>
          <p:cNvPr id="14" name="Diagramme 13">
            <a:extLst>
              <a:ext uri="{FF2B5EF4-FFF2-40B4-BE49-F238E27FC236}">
                <a16:creationId xmlns:a16="http://schemas.microsoft.com/office/drawing/2014/main" id="{6F1A7667-3937-4583-B31A-87E1C970F8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0108524"/>
              </p:ext>
            </p:extLst>
          </p:nvPr>
        </p:nvGraphicFramePr>
        <p:xfrm>
          <a:off x="4847272" y="1333786"/>
          <a:ext cx="3960466" cy="3366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3" name="Titre 1">
            <a:extLst>
              <a:ext uri="{FF2B5EF4-FFF2-40B4-BE49-F238E27FC236}">
                <a16:creationId xmlns:a16="http://schemas.microsoft.com/office/drawing/2014/main" id="{3A2088EE-70E0-4283-8E19-FF59E64476B4}"/>
              </a:ext>
            </a:extLst>
          </p:cNvPr>
          <p:cNvSpPr txBox="1">
            <a:spLocks/>
          </p:cNvSpPr>
          <p:nvPr/>
        </p:nvSpPr>
        <p:spPr>
          <a:xfrm>
            <a:off x="305773" y="737047"/>
            <a:ext cx="8501965" cy="362686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74500" tIns="37250" rIns="74500" bIns="3725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2000" b="1" dirty="0" smtClean="0">
                <a:solidFill>
                  <a:prstClr val="white"/>
                </a:solidFill>
              </a:rPr>
              <a:t>Déclaration externe : circuit de </a:t>
            </a:r>
            <a:r>
              <a:rPr lang="fr-FR" sz="2000" b="1" dirty="0">
                <a:solidFill>
                  <a:prstClr val="white"/>
                </a:solidFill>
              </a:rPr>
              <a:t>signalement pour les </a:t>
            </a:r>
            <a:r>
              <a:rPr lang="fr-FR" sz="2000" b="1" dirty="0" smtClean="0">
                <a:solidFill>
                  <a:prstClr val="white"/>
                </a:solidFill>
              </a:rPr>
              <a:t>EIGAS</a:t>
            </a:r>
            <a:endParaRPr lang="fr-FR" sz="2000" b="1" dirty="0">
              <a:solidFill>
                <a:prstClr val="white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49471DF-6C47-460B-A382-77FB7EADA3DA}"/>
              </a:ext>
            </a:extLst>
          </p:cNvPr>
          <p:cNvSpPr/>
          <p:nvPr/>
        </p:nvSpPr>
        <p:spPr>
          <a:xfrm>
            <a:off x="317706" y="65921"/>
            <a:ext cx="8490032" cy="46162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915" tIns="36953" rIns="73915" bIns="36953" rtlCol="0" anchor="ctr"/>
          <a:lstStyle/>
          <a:p>
            <a:pPr algn="ctr" defTabSz="739156"/>
            <a:r>
              <a:rPr lang="fr-FR" sz="2900" b="1" dirty="0" smtClean="0">
                <a:solidFill>
                  <a:schemeClr val="bg1"/>
                </a:solidFill>
              </a:rPr>
              <a:t>Comment déclarer ? </a:t>
            </a:r>
            <a:endParaRPr lang="fr-FR" sz="2900" b="1" dirty="0">
              <a:solidFill>
                <a:schemeClr val="bg1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70014" y="45845"/>
            <a:ext cx="1637724" cy="1272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598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8626" y="592783"/>
            <a:ext cx="6361241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Patiente traitée par </a:t>
            </a:r>
            <a:r>
              <a:rPr lang="fr-FR" sz="1050" dirty="0" err="1">
                <a:solidFill>
                  <a:prstClr val="black"/>
                </a:solidFill>
                <a:latin typeface="Corbel" panose="020B0503020204020204" pitchFamily="34" charset="0"/>
              </a:rPr>
              <a:t>Capmatinib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 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1 comprimé de 200 mg 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matin et soir.</a:t>
            </a:r>
          </a:p>
          <a:p>
            <a:pPr defTabSz="685800"/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Elle rapporte un risque d'erreur lors de la délivrance de ce traitement : il arrive fréquemment que les infirmiers veuillent lui donner 2 comprimés de </a:t>
            </a:r>
            <a:r>
              <a:rPr lang="fr-FR" sz="1050" dirty="0" err="1">
                <a:solidFill>
                  <a:prstClr val="black"/>
                </a:solidFill>
                <a:latin typeface="Corbel" panose="020B0503020204020204" pitchFamily="34" charset="0"/>
              </a:rPr>
              <a:t>Capmatinib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 200 matin et soir et non 1 matin et soir comme prescrit, en raison d'une confusion liée au blister du traitement :</a:t>
            </a:r>
          </a:p>
          <a:p>
            <a:pPr defTabSz="685800"/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Sur le blister du </a:t>
            </a:r>
            <a:r>
              <a:rPr lang="fr-FR" sz="1050" dirty="0" err="1">
                <a:solidFill>
                  <a:prstClr val="black"/>
                </a:solidFill>
                <a:latin typeface="Corbel" panose="020B0503020204020204" pitchFamily="34" charset="0"/>
              </a:rPr>
              <a:t>Capmatinib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 il est inscrit au dos : "CAPMATINIB 200 MG comprimés pelliculés". Or, le blister ouvert correspond à deux comprimés.</a:t>
            </a:r>
          </a:p>
          <a:p>
            <a:pPr defTabSz="685800"/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 </a:t>
            </a:r>
          </a:p>
          <a:p>
            <a:pPr defTabSz="685800"/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Les infirmiers pensaient que le blister correspondait à 200 mg (et donc que les deux comprimés correspondaient à 200 mg) et non qu'un comprimé correspondait à 200 mg.</a:t>
            </a:r>
          </a:p>
          <a:p>
            <a:pPr defTabSz="685800"/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 </a:t>
            </a:r>
            <a:endParaRPr lang="fr-FR" sz="1050" dirty="0">
              <a:solidFill>
                <a:prstClr val="black"/>
              </a:solidFill>
              <a:latin typeface="Corbel" panose="020B0503020204020204" pitchFamily="34" charset="0"/>
            </a:endParaRPr>
          </a:p>
        </p:txBody>
      </p:sp>
      <p:pic>
        <p:nvPicPr>
          <p:cNvPr id="1026" name="Picture 2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7491" y="896154"/>
            <a:ext cx="2293144" cy="98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7490" y="1985008"/>
            <a:ext cx="2293144" cy="114882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635" y="2899477"/>
            <a:ext cx="913536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Erreur initiale : administration</a:t>
            </a:r>
          </a:p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Nature de l’erreur : Erreur de dose</a:t>
            </a:r>
          </a:p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Causes de l’erreur : Manque de lisibilité des mentions de l’étiquetage + Information manquante ou confuse dans la notice, RCP, 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étiquetage</a:t>
            </a:r>
          </a:p>
          <a:p>
            <a:pPr marL="342900" lvl="1" defTabSz="685800"/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(= </a:t>
            </a:r>
            <a:r>
              <a:rPr lang="fr-FR" sz="1050" b="1" dirty="0">
                <a:solidFill>
                  <a:prstClr val="black"/>
                </a:solidFill>
                <a:latin typeface="Corbel" panose="020B0503020204020204" pitchFamily="34" charset="0"/>
              </a:rPr>
              <a:t>racine produit 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≠ facteurs humains)</a:t>
            </a:r>
            <a:endParaRPr lang="fr-FR" sz="1050" dirty="0">
              <a:solidFill>
                <a:prstClr val="black"/>
              </a:solidFill>
              <a:latin typeface="Corbel" panose="020B0503020204020204" pitchFamily="34" charset="0"/>
            </a:endParaRPr>
          </a:p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Qualification de l’erreur : </a:t>
            </a:r>
            <a:r>
              <a:rPr lang="fr-FR" sz="1050" b="1" dirty="0">
                <a:solidFill>
                  <a:prstClr val="black"/>
                </a:solidFill>
                <a:latin typeface="Corbel" panose="020B0503020204020204" pitchFamily="34" charset="0"/>
              </a:rPr>
              <a:t>erreur potentielle 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(=interceptée avant administration au patient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) </a:t>
            </a:r>
            <a:r>
              <a:rPr lang="fr-FR" sz="1050" b="1" dirty="0">
                <a:solidFill>
                  <a:prstClr val="black"/>
                </a:solidFill>
                <a:latin typeface="Corbel" panose="020B0503020204020204" pitchFamily="34" charset="0"/>
              </a:rPr>
              <a:t>sans effet indésirable</a:t>
            </a:r>
          </a:p>
          <a:p>
            <a:pPr defTabSz="685800"/>
            <a:endParaRPr lang="fr-FR" sz="1050" dirty="0">
              <a:solidFill>
                <a:prstClr val="black"/>
              </a:solidFill>
              <a:latin typeface="Corbel" panose="020B0503020204020204" pitchFamily="34" charset="0"/>
            </a:endParaRPr>
          </a:p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L’erreur médicamenteuse aurait pu conduire à un ou des EI/conséquences grave(s) = les conséquences de l’EM présentent un caractère de </a:t>
            </a:r>
            <a:r>
              <a:rPr lang="fr-FR" sz="1050" b="1" dirty="0">
                <a:solidFill>
                  <a:prstClr val="black"/>
                </a:solidFill>
                <a:latin typeface="Corbel" panose="020B0503020204020204" pitchFamily="34" charset="0"/>
              </a:rPr>
              <a:t>gravité </a:t>
            </a:r>
            <a:r>
              <a:rPr lang="fr-FR" sz="1050" b="1" dirty="0">
                <a:solidFill>
                  <a:prstClr val="black"/>
                </a:solidFill>
                <a:latin typeface="Corbel" panose="020B0503020204020204" pitchFamily="34" charset="0"/>
              </a:rPr>
              <a:t>potentielle </a:t>
            </a:r>
            <a:r>
              <a:rPr lang="fr-FR" sz="1050" b="1" dirty="0">
                <a:solidFill>
                  <a:prstClr val="black"/>
                </a:solidFill>
                <a:latin typeface="Corbel" panose="020B0503020204020204" pitchFamily="34" charset="0"/>
                <a:sym typeface="Wingdings" panose="05000000000000000000" pitchFamily="2" charset="2"/>
              </a:rPr>
              <a:t>  erreur marquante auprès de l’ANSM</a:t>
            </a:r>
            <a:endParaRPr lang="fr-FR" sz="1050" dirty="0">
              <a:solidFill>
                <a:prstClr val="black"/>
              </a:solidFill>
              <a:latin typeface="Corbel" panose="020B0503020204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-469"/>
            <a:ext cx="9144000" cy="43055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/>
            <a:r>
              <a:rPr lang="fr-FR" sz="1350" b="1" dirty="0" smtClean="0">
                <a:solidFill>
                  <a:prstClr val="white"/>
                </a:solidFill>
                <a:latin typeface="Corbel" panose="020B0503020204020204" pitchFamily="34" charset="0"/>
              </a:rPr>
              <a:t>Autre exemple : Erreur Médicamenteuse (EM) </a:t>
            </a:r>
            <a:r>
              <a:rPr lang="fr-FR" sz="1350" b="1" u="sng" dirty="0" smtClean="0">
                <a:solidFill>
                  <a:prstClr val="white"/>
                </a:solidFill>
                <a:latin typeface="Corbel" panose="020B0503020204020204" pitchFamily="34" charset="0"/>
              </a:rPr>
              <a:t>sans</a:t>
            </a:r>
            <a:r>
              <a:rPr lang="fr-FR" sz="1350" b="1" dirty="0" smtClean="0">
                <a:solidFill>
                  <a:prstClr val="white"/>
                </a:solidFill>
                <a:latin typeface="Corbel" panose="020B0503020204020204" pitchFamily="34" charset="0"/>
              </a:rPr>
              <a:t> Effet Indésirable (EI)</a:t>
            </a:r>
            <a:endParaRPr lang="fr-FR" sz="1350" b="1" dirty="0">
              <a:solidFill>
                <a:prstClr val="white"/>
              </a:solidFill>
              <a:latin typeface="Corbel" panose="020B0503020204020204" pitchFamily="34" charset="0"/>
            </a:endParaRPr>
          </a:p>
          <a:p>
            <a:pPr defTabSz="685800"/>
            <a:r>
              <a:rPr lang="fr-FR" sz="1350" b="1" dirty="0">
                <a:solidFill>
                  <a:prstClr val="white"/>
                </a:solidFill>
                <a:latin typeface="Corbel" panose="020B0503020204020204" pitchFamily="34" charset="0"/>
              </a:rPr>
              <a:t>A</a:t>
            </a:r>
            <a:r>
              <a:rPr lang="fr-FR" sz="1350" b="1" dirty="0">
                <a:solidFill>
                  <a:prstClr val="white"/>
                </a:solidFill>
                <a:latin typeface="Corbel" panose="020B0503020204020204" pitchFamily="34" charset="0"/>
              </a:rPr>
              <a:t>nalyse des causes = racine produit</a:t>
            </a:r>
            <a:endParaRPr lang="fr-FR" sz="1350" b="1" dirty="0">
              <a:solidFill>
                <a:prstClr val="white"/>
              </a:solidFill>
              <a:latin typeface="Corbel" panose="020B0503020204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2160000"/>
            <a:ext cx="6146321" cy="43055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/>
            <a:r>
              <a:rPr lang="fr-FR" sz="1350" b="1" dirty="0">
                <a:solidFill>
                  <a:prstClr val="white"/>
                </a:solidFill>
                <a:latin typeface="Corbel" panose="020B0503020204020204" pitchFamily="34" charset="0"/>
              </a:rPr>
              <a:t>Analyse</a:t>
            </a:r>
            <a:endParaRPr lang="fr-FR" sz="1350" b="1" dirty="0">
              <a:solidFill>
                <a:prstClr val="white"/>
              </a:solidFill>
              <a:latin typeface="Corbel" panose="020B0503020204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001984" y="4562127"/>
            <a:ext cx="1209860" cy="43055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/>
            <a:r>
              <a:rPr lang="fr-FR" sz="1350" b="1" dirty="0">
                <a:solidFill>
                  <a:srgbClr val="ED7D31">
                    <a:lumMod val="75000"/>
                  </a:srgbClr>
                </a:solidFill>
                <a:latin typeface="Corbel" panose="020B0503020204020204" pitchFamily="34" charset="0"/>
              </a:rPr>
              <a:t>Dossier ANPV</a:t>
            </a:r>
            <a:endParaRPr lang="fr-FR" sz="1350" b="1" dirty="0">
              <a:solidFill>
                <a:srgbClr val="ED7D31">
                  <a:lumMod val="75000"/>
                </a:srgbClr>
              </a:solidFill>
              <a:latin typeface="Corbel" panose="020B0503020204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085267" y="4557734"/>
            <a:ext cx="1960358" cy="43055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/>
            <a:r>
              <a:rPr lang="fr-FR" sz="1350" b="1" dirty="0">
                <a:solidFill>
                  <a:srgbClr val="ED7D31">
                    <a:lumMod val="75000"/>
                  </a:srgbClr>
                </a:solidFill>
                <a:latin typeface="Corbel" panose="020B0503020204020204" pitchFamily="34" charset="0"/>
              </a:rPr>
              <a:t>Erreur marquante ANSM</a:t>
            </a:r>
            <a:endParaRPr lang="fr-FR" sz="1350" b="1" dirty="0">
              <a:solidFill>
                <a:srgbClr val="ED7D31">
                  <a:lumMod val="75000"/>
                </a:srgbClr>
              </a:solidFill>
              <a:latin typeface="Corbel" panose="020B0503020204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499468" y="4505118"/>
            <a:ext cx="37542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/>
            <a:r>
              <a:rPr lang="fr-FR" sz="2700" b="1" dirty="0">
                <a:solidFill>
                  <a:srgbClr val="ED7D31">
                    <a:lumMod val="75000"/>
                  </a:srgbClr>
                </a:solidFill>
                <a:latin typeface="Corbel" panose="020B0503020204020204" pitchFamily="34" charset="0"/>
                <a:sym typeface="Symbol" panose="05050102010706020507" pitchFamily="18" charset="2"/>
              </a:rPr>
              <a:t></a:t>
            </a:r>
            <a:endParaRPr lang="fr-FR" sz="2700" b="1" dirty="0">
              <a:solidFill>
                <a:srgbClr val="ED7D31">
                  <a:lumMod val="75000"/>
                </a:srgbClr>
              </a:solidFill>
              <a:latin typeface="Corbel" panose="020B0503020204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999830" y="4217059"/>
            <a:ext cx="1209860" cy="430553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/>
            <a:r>
              <a:rPr lang="fr-FR" sz="1050" b="1" dirty="0">
                <a:solidFill>
                  <a:srgbClr val="ED7D31">
                    <a:lumMod val="75000"/>
                  </a:srgbClr>
                </a:solidFill>
                <a:latin typeface="Corbel" panose="020B0503020204020204" pitchFamily="34" charset="0"/>
              </a:rPr>
              <a:t>Racine produit</a:t>
            </a:r>
            <a:endParaRPr lang="fr-FR" sz="1050" b="1" dirty="0">
              <a:solidFill>
                <a:srgbClr val="ED7D31">
                  <a:lumMod val="75000"/>
                </a:srgbClr>
              </a:solidFill>
              <a:latin typeface="Corbel" panose="020B0503020204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083112" y="4212667"/>
            <a:ext cx="1960358" cy="430553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/>
            <a:r>
              <a:rPr lang="fr-FR" sz="1050" b="1" dirty="0">
                <a:solidFill>
                  <a:srgbClr val="ED7D31">
                    <a:lumMod val="75000"/>
                  </a:srgbClr>
                </a:solidFill>
                <a:latin typeface="Corbel" panose="020B0503020204020204" pitchFamily="34" charset="0"/>
              </a:rPr>
              <a:t>Gravité potentielle</a:t>
            </a:r>
            <a:endParaRPr lang="fr-FR" sz="1050" b="1" dirty="0">
              <a:solidFill>
                <a:srgbClr val="ED7D31">
                  <a:lumMod val="75000"/>
                </a:srgbClr>
              </a:solidFill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7767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8626" y="592783"/>
            <a:ext cx="6361241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Patiente traitée par </a:t>
            </a:r>
            <a:r>
              <a:rPr lang="fr-FR" sz="1050" dirty="0" err="1">
                <a:solidFill>
                  <a:prstClr val="black"/>
                </a:solidFill>
                <a:latin typeface="Corbel" panose="020B0503020204020204" pitchFamily="34" charset="0"/>
              </a:rPr>
              <a:t>Capmatinib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 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1 comprimé de 200 mg 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matin et soir.</a:t>
            </a:r>
          </a:p>
          <a:p>
            <a:pPr defTabSz="685800"/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Elle rapporte un risque d'erreur lors de la délivrance de ce traitement : il arrive fréquemment que les infirmiers veuillent lui donner 2 comprimés de </a:t>
            </a:r>
            <a:r>
              <a:rPr lang="fr-FR" sz="1050" dirty="0" err="1">
                <a:solidFill>
                  <a:prstClr val="black"/>
                </a:solidFill>
                <a:latin typeface="Corbel" panose="020B0503020204020204" pitchFamily="34" charset="0"/>
              </a:rPr>
              <a:t>Capmatinib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 200 matin et soir et non 1 matin et soir comme prescrit, en raison d'une confusion liée au blister du traitement :</a:t>
            </a:r>
          </a:p>
          <a:p>
            <a:pPr defTabSz="685800"/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Sur le blister du </a:t>
            </a:r>
            <a:r>
              <a:rPr lang="fr-FR" sz="1050" dirty="0" err="1">
                <a:solidFill>
                  <a:prstClr val="black"/>
                </a:solidFill>
                <a:latin typeface="Corbel" panose="020B0503020204020204" pitchFamily="34" charset="0"/>
              </a:rPr>
              <a:t>Capmatinib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 il est inscrit au dos : "CAPMATINIB 200 MG comprimés pelliculés". Or, le blister ouvert correspond à deux comprimés.</a:t>
            </a:r>
          </a:p>
          <a:p>
            <a:pPr defTabSz="685800"/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 </a:t>
            </a:r>
          </a:p>
          <a:p>
            <a:pPr defTabSz="685800"/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Les infirmiers pensaient que le blister correspondait à 200 mg (et donc que les deux comprimés correspondaient à 200 mg) et non qu'un comprimé correspondait à 200 mg.</a:t>
            </a:r>
          </a:p>
          <a:p>
            <a:pPr defTabSz="685800"/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 </a:t>
            </a:r>
            <a:endParaRPr lang="fr-FR" sz="1050" dirty="0">
              <a:solidFill>
                <a:prstClr val="black"/>
              </a:solidFill>
              <a:latin typeface="Corbel" panose="020B0503020204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-469"/>
            <a:ext cx="9144000" cy="43055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/>
            <a:r>
              <a:rPr lang="fr-FR" sz="1350" b="1" dirty="0">
                <a:solidFill>
                  <a:prstClr val="white"/>
                </a:solidFill>
                <a:latin typeface="Corbel" panose="020B0503020204020204" pitchFamily="34" charset="0"/>
              </a:rPr>
              <a:t>Autre exemple : Erreur Médicamenteuse (EM) </a:t>
            </a:r>
            <a:r>
              <a:rPr lang="fr-FR" sz="1350" b="1" u="sng" dirty="0">
                <a:solidFill>
                  <a:prstClr val="white"/>
                </a:solidFill>
                <a:latin typeface="Corbel" panose="020B0503020204020204" pitchFamily="34" charset="0"/>
              </a:rPr>
              <a:t>sans</a:t>
            </a:r>
            <a:r>
              <a:rPr lang="fr-FR" sz="1350" b="1" dirty="0">
                <a:solidFill>
                  <a:prstClr val="white"/>
                </a:solidFill>
                <a:latin typeface="Corbel" panose="020B0503020204020204" pitchFamily="34" charset="0"/>
              </a:rPr>
              <a:t> Effet Indésirable (EI)</a:t>
            </a:r>
          </a:p>
          <a:p>
            <a:pPr defTabSz="685800"/>
            <a:r>
              <a:rPr lang="fr-FR" sz="1350" b="1" dirty="0" smtClean="0">
                <a:solidFill>
                  <a:prstClr val="white"/>
                </a:solidFill>
                <a:latin typeface="Corbel" panose="020B0503020204020204" pitchFamily="34" charset="0"/>
              </a:rPr>
              <a:t>Analyse </a:t>
            </a:r>
            <a:r>
              <a:rPr lang="fr-FR" sz="1350" b="1" dirty="0">
                <a:solidFill>
                  <a:prstClr val="white"/>
                </a:solidFill>
                <a:latin typeface="Corbel" panose="020B0503020204020204" pitchFamily="34" charset="0"/>
              </a:rPr>
              <a:t>des causes = racine produit</a:t>
            </a:r>
            <a:endParaRPr lang="fr-FR" sz="1350" b="1" dirty="0">
              <a:solidFill>
                <a:prstClr val="white"/>
              </a:solidFill>
              <a:latin typeface="Corbel" panose="020B0503020204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2160000"/>
            <a:ext cx="6146321" cy="43055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/>
            <a:r>
              <a:rPr lang="fr-FR" sz="1350" b="1" dirty="0">
                <a:solidFill>
                  <a:prstClr val="white"/>
                </a:solidFill>
                <a:latin typeface="Corbel" panose="020B0503020204020204" pitchFamily="34" charset="0"/>
              </a:rPr>
              <a:t>Signalement </a:t>
            </a:r>
            <a:r>
              <a:rPr lang="fr-FR" sz="1350" b="1" dirty="0">
                <a:solidFill>
                  <a:prstClr val="white"/>
                </a:solidFill>
                <a:latin typeface="Corbel" panose="020B0503020204020204" pitchFamily="34" charset="0"/>
                <a:sym typeface="Symbol" panose="05050102010706020507" pitchFamily="18" charset="2"/>
              </a:rPr>
              <a:t> Portail</a:t>
            </a:r>
            <a:endParaRPr lang="fr-FR" sz="1350" b="1" dirty="0">
              <a:solidFill>
                <a:prstClr val="white"/>
              </a:solidFill>
              <a:latin typeface="Corbel" panose="020B0503020204020204" pitchFamily="34" charset="0"/>
            </a:endParaRPr>
          </a:p>
        </p:txBody>
      </p:sp>
      <p:grpSp>
        <p:nvGrpSpPr>
          <p:cNvPr id="110" name="Groupe 109"/>
          <p:cNvGrpSpPr/>
          <p:nvPr/>
        </p:nvGrpSpPr>
        <p:grpSpPr>
          <a:xfrm>
            <a:off x="156308" y="2641301"/>
            <a:ext cx="8370000" cy="2430000"/>
            <a:chOff x="228398" y="207035"/>
            <a:chExt cx="11775180" cy="6357278"/>
          </a:xfrm>
        </p:grpSpPr>
        <p:cxnSp>
          <p:nvCxnSpPr>
            <p:cNvPr id="111" name="Connecteur droit avec flèche 110"/>
            <p:cNvCxnSpPr/>
            <p:nvPr/>
          </p:nvCxnSpPr>
          <p:spPr bwMode="auto">
            <a:xfrm flipH="1">
              <a:off x="2119422" y="1067716"/>
              <a:ext cx="4088" cy="777740"/>
            </a:xfrm>
            <a:prstGeom prst="straightConnector1">
              <a:avLst/>
            </a:prstGeom>
            <a:ln w="3810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Connecteur droit avec flèche 111"/>
            <p:cNvCxnSpPr/>
            <p:nvPr/>
          </p:nvCxnSpPr>
          <p:spPr bwMode="auto">
            <a:xfrm flipH="1">
              <a:off x="6152831" y="1083775"/>
              <a:ext cx="4088" cy="777741"/>
            </a:xfrm>
            <a:prstGeom prst="straightConnector1">
              <a:avLst/>
            </a:prstGeom>
            <a:ln w="38100">
              <a:solidFill>
                <a:schemeClr val="bg1">
                  <a:lumMod val="6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3" name="Groupe 6"/>
            <p:cNvGrpSpPr>
              <a:grpSpLocks/>
            </p:cNvGrpSpPr>
            <p:nvPr/>
          </p:nvGrpSpPr>
          <p:grpSpPr bwMode="auto">
            <a:xfrm>
              <a:off x="228398" y="207035"/>
              <a:ext cx="11775180" cy="6357278"/>
              <a:chOff x="-435" y="1193507"/>
              <a:chExt cx="12192436" cy="5365688"/>
            </a:xfrm>
          </p:grpSpPr>
          <p:sp>
            <p:nvSpPr>
              <p:cNvPr id="121" name="Rectangle à coins arrondis 120"/>
              <p:cNvSpPr/>
              <p:nvPr/>
            </p:nvSpPr>
            <p:spPr>
              <a:xfrm>
                <a:off x="573201" y="5343153"/>
                <a:ext cx="3026942" cy="565421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800">
                  <a:defRPr/>
                </a:pPr>
                <a:r>
                  <a:rPr lang="fr-FR" sz="675" b="1" dirty="0">
                    <a:solidFill>
                      <a:prstClr val="white"/>
                    </a:solidFill>
                    <a:latin typeface="Corbel" panose="020B0503020204020204" pitchFamily="34" charset="0"/>
                  </a:rPr>
                  <a:t>EIGAS avéré ?</a:t>
                </a:r>
              </a:p>
            </p:txBody>
          </p:sp>
          <p:cxnSp>
            <p:nvCxnSpPr>
              <p:cNvPr id="122" name="Connecteur droit avec flèche 121"/>
              <p:cNvCxnSpPr/>
              <p:nvPr/>
            </p:nvCxnSpPr>
            <p:spPr>
              <a:xfrm flipV="1">
                <a:off x="3676346" y="5682018"/>
                <a:ext cx="1210777" cy="5810"/>
              </a:xfrm>
              <a:prstGeom prst="straightConnector1">
                <a:avLst/>
              </a:prstGeom>
              <a:ln w="38100">
                <a:noFill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3" name="Rectangle 122"/>
              <p:cNvSpPr/>
              <p:nvPr/>
            </p:nvSpPr>
            <p:spPr>
              <a:xfrm>
                <a:off x="4961209" y="5455463"/>
                <a:ext cx="4368956" cy="42212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800">
                  <a:defRPr/>
                </a:pPr>
                <a:r>
                  <a:rPr lang="fr-FR" sz="675" b="1" i="1" dirty="0">
                    <a:solidFill>
                      <a:prstClr val="white"/>
                    </a:solidFill>
                    <a:latin typeface="Corbel" panose="020B0503020204020204" pitchFamily="34" charset="0"/>
                  </a:rPr>
                  <a:t>ARS</a:t>
                </a:r>
              </a:p>
            </p:txBody>
          </p:sp>
          <p:sp>
            <p:nvSpPr>
              <p:cNvPr id="124" name="ZoneTexte 11"/>
              <p:cNvSpPr txBox="1">
                <a:spLocks noChangeArrowheads="1"/>
              </p:cNvSpPr>
              <p:nvPr/>
            </p:nvSpPr>
            <p:spPr bwMode="auto">
              <a:xfrm>
                <a:off x="1606442" y="4422693"/>
                <a:ext cx="486825" cy="433247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defTabSz="685800"/>
                <a:r>
                  <a:rPr lang="fr-FR" altLang="fr-FR" sz="675" b="1" dirty="0">
                    <a:solidFill>
                      <a:prstClr val="black"/>
                    </a:solidFill>
                    <a:latin typeface="Corbel" panose="020B0503020204020204" pitchFamily="34" charset="0"/>
                  </a:rPr>
                  <a:t>+/-</a:t>
                </a:r>
              </a:p>
            </p:txBody>
          </p:sp>
          <p:sp>
            <p:nvSpPr>
              <p:cNvPr id="125" name="Rectangle à coins arrondis 124"/>
              <p:cNvSpPr/>
              <p:nvPr/>
            </p:nvSpPr>
            <p:spPr>
              <a:xfrm>
                <a:off x="573201" y="4018675"/>
                <a:ext cx="1126107" cy="1243151"/>
              </a:xfrm>
              <a:prstGeom prst="round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800">
                  <a:defRPr/>
                </a:pPr>
                <a:r>
                  <a:rPr lang="fr-FR" sz="675" b="1" dirty="0">
                    <a:solidFill>
                      <a:prstClr val="white"/>
                    </a:solidFill>
                    <a:latin typeface="Corbel" panose="020B0503020204020204" pitchFamily="34" charset="0"/>
                  </a:rPr>
                  <a:t>Analyse des causes</a:t>
                </a:r>
              </a:p>
            </p:txBody>
          </p:sp>
          <p:sp>
            <p:nvSpPr>
              <p:cNvPr id="126" name="Rectangle à coins arrondis 125"/>
              <p:cNvSpPr/>
              <p:nvPr/>
            </p:nvSpPr>
            <p:spPr>
              <a:xfrm>
                <a:off x="3049790" y="3387417"/>
                <a:ext cx="550353" cy="563484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800">
                  <a:defRPr/>
                </a:pPr>
                <a:r>
                  <a:rPr lang="fr-FR" sz="675" b="1" i="1" dirty="0">
                    <a:solidFill>
                      <a:prstClr val="white"/>
                    </a:solidFill>
                    <a:latin typeface="Corbel" panose="020B0503020204020204" pitchFamily="34" charset="0"/>
                  </a:rPr>
                  <a:t>oui</a:t>
                </a:r>
              </a:p>
            </p:txBody>
          </p:sp>
          <p:sp>
            <p:nvSpPr>
              <p:cNvPr id="127" name="Parenthèse fermante 126"/>
              <p:cNvSpPr/>
              <p:nvPr/>
            </p:nvSpPr>
            <p:spPr>
              <a:xfrm>
                <a:off x="9340748" y="3716601"/>
                <a:ext cx="112188" cy="741630"/>
              </a:xfrm>
              <a:prstGeom prst="rightBracket">
                <a:avLst/>
              </a:prstGeom>
              <a:ln w="38100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defTabSz="685800">
                  <a:defRPr/>
                </a:pPr>
                <a:endParaRPr lang="fr-FR" sz="675" b="1">
                  <a:solidFill>
                    <a:prstClr val="black"/>
                  </a:solidFill>
                  <a:latin typeface="Corbel" panose="020B0503020204020204" pitchFamily="34" charset="0"/>
                </a:endParaRPr>
              </a:p>
            </p:txBody>
          </p:sp>
          <p:sp>
            <p:nvSpPr>
              <p:cNvPr id="128" name="Parenthèse fermante 127"/>
              <p:cNvSpPr/>
              <p:nvPr/>
            </p:nvSpPr>
            <p:spPr>
              <a:xfrm>
                <a:off x="9340748" y="4965560"/>
                <a:ext cx="112188" cy="741631"/>
              </a:xfrm>
              <a:prstGeom prst="rightBracket">
                <a:avLst/>
              </a:prstGeom>
              <a:ln w="38100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defTabSz="685800">
                  <a:defRPr/>
                </a:pPr>
                <a:endParaRPr lang="fr-FR" sz="675" b="1">
                  <a:solidFill>
                    <a:prstClr val="black"/>
                  </a:solidFill>
                  <a:latin typeface="Corbel" panose="020B0503020204020204" pitchFamily="34" charset="0"/>
                </a:endParaRPr>
              </a:p>
            </p:txBody>
          </p:sp>
          <p:cxnSp>
            <p:nvCxnSpPr>
              <p:cNvPr id="129" name="Connecteur droit avec flèche 128"/>
              <p:cNvCxnSpPr>
                <a:stCxn id="133" idx="2"/>
              </p:cNvCxnSpPr>
              <p:nvPr/>
            </p:nvCxnSpPr>
            <p:spPr>
              <a:xfrm flipH="1">
                <a:off x="1987185" y="1911902"/>
                <a:ext cx="4233" cy="656430"/>
              </a:xfrm>
              <a:prstGeom prst="straightConnector1">
                <a:avLst/>
              </a:prstGeom>
              <a:ln w="38100">
                <a:noFill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Connecteur droit avec flèche 129"/>
              <p:cNvCxnSpPr/>
              <p:nvPr/>
            </p:nvCxnSpPr>
            <p:spPr>
              <a:xfrm flipH="1">
                <a:off x="10333501" y="1927393"/>
                <a:ext cx="4233" cy="656430"/>
              </a:xfrm>
              <a:prstGeom prst="straightConnector1">
                <a:avLst/>
              </a:prstGeom>
              <a:ln w="38100">
                <a:solidFill>
                  <a:schemeClr val="bg1">
                    <a:lumMod val="6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1" name="Groupe 19"/>
              <p:cNvGrpSpPr>
                <a:grpSpLocks/>
              </p:cNvGrpSpPr>
              <p:nvPr/>
            </p:nvGrpSpPr>
            <p:grpSpPr bwMode="auto">
              <a:xfrm>
                <a:off x="-435" y="1193507"/>
                <a:ext cx="12192436" cy="5365688"/>
                <a:chOff x="-435" y="342393"/>
                <a:chExt cx="12192436" cy="5315790"/>
              </a:xfrm>
            </p:grpSpPr>
            <p:sp>
              <p:nvSpPr>
                <p:cNvPr id="132" name="Rectangle à coins arrondis 131"/>
                <p:cNvSpPr/>
                <p:nvPr/>
              </p:nvSpPr>
              <p:spPr>
                <a:xfrm>
                  <a:off x="4122979" y="348149"/>
                  <a:ext cx="3958308" cy="711713"/>
                </a:xfrm>
                <a:prstGeom prst="round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685800">
                    <a:defRPr/>
                  </a:pPr>
                  <a:r>
                    <a:rPr lang="fr-FR" sz="675" b="1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EM avérée avec EI</a:t>
                  </a:r>
                </a:p>
              </p:txBody>
            </p:sp>
            <p:sp>
              <p:nvSpPr>
                <p:cNvPr id="133" name="Rectangle à coins arrondis 132"/>
                <p:cNvSpPr/>
                <p:nvPr/>
              </p:nvSpPr>
              <p:spPr>
                <a:xfrm>
                  <a:off x="12265" y="342393"/>
                  <a:ext cx="3960424" cy="711714"/>
                </a:xfrm>
                <a:prstGeom prst="round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685800">
                    <a:defRPr/>
                  </a:pPr>
                  <a:r>
                    <a:rPr lang="fr-FR" sz="675" b="1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Erreur médicamenteuse (EM) sans EI</a:t>
                  </a:r>
                </a:p>
                <a:p>
                  <a:pPr algn="ctr" defTabSz="685800">
                    <a:defRPr/>
                  </a:pPr>
                  <a:r>
                    <a:rPr lang="fr-FR" sz="675" b="1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Risque d’EM</a:t>
                  </a:r>
                </a:p>
                <a:p>
                  <a:pPr algn="ctr" defTabSz="685800">
                    <a:defRPr/>
                  </a:pPr>
                  <a:r>
                    <a:rPr lang="fr-FR" sz="675" b="1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EM potentielle</a:t>
                  </a:r>
                </a:p>
              </p:txBody>
            </p:sp>
            <p:sp>
              <p:nvSpPr>
                <p:cNvPr id="134" name="Rectangle à coins arrondis 133"/>
                <p:cNvSpPr/>
                <p:nvPr/>
              </p:nvSpPr>
              <p:spPr>
                <a:xfrm>
                  <a:off x="8227342" y="344312"/>
                  <a:ext cx="3960426" cy="711713"/>
                </a:xfrm>
                <a:prstGeom prst="round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685800">
                    <a:defRPr/>
                  </a:pPr>
                  <a:r>
                    <a:rPr lang="fr-FR" sz="675" b="1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Evènement indésirable grave associé aux soins (EIGAS)</a:t>
                  </a:r>
                </a:p>
              </p:txBody>
            </p:sp>
            <p:sp>
              <p:nvSpPr>
                <p:cNvPr id="135" name="Rectangle 134"/>
                <p:cNvSpPr/>
                <p:nvPr/>
              </p:nvSpPr>
              <p:spPr>
                <a:xfrm>
                  <a:off x="8108804" y="1712106"/>
                  <a:ext cx="4083197" cy="370245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685800">
                    <a:defRPr/>
                  </a:pPr>
                  <a:r>
                    <a:rPr lang="fr-FR" sz="675" b="1" i="1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ARS</a:t>
                  </a:r>
                </a:p>
              </p:txBody>
            </p:sp>
            <p:sp>
              <p:nvSpPr>
                <p:cNvPr id="136" name="Rectangle 135"/>
                <p:cNvSpPr/>
                <p:nvPr/>
              </p:nvSpPr>
              <p:spPr>
                <a:xfrm>
                  <a:off x="-435" y="1712106"/>
                  <a:ext cx="8094423" cy="370245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685800">
                    <a:defRPr/>
                  </a:pPr>
                  <a:r>
                    <a:rPr lang="fr-FR" sz="675" b="1" i="1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CRPV</a:t>
                  </a:r>
                </a:p>
              </p:txBody>
            </p:sp>
            <p:grpSp>
              <p:nvGrpSpPr>
                <p:cNvPr id="137" name="Groupe 27"/>
                <p:cNvGrpSpPr>
                  <a:grpSpLocks/>
                </p:cNvGrpSpPr>
                <p:nvPr/>
              </p:nvGrpSpPr>
              <p:grpSpPr bwMode="auto">
                <a:xfrm>
                  <a:off x="573201" y="2515902"/>
                  <a:ext cx="8756963" cy="1851222"/>
                  <a:chOff x="260501" y="2515902"/>
                  <a:chExt cx="4189989" cy="1851222"/>
                </a:xfrm>
              </p:grpSpPr>
              <p:sp>
                <p:nvSpPr>
                  <p:cNvPr id="146" name="Rectangle 145"/>
                  <p:cNvSpPr/>
                  <p:nvPr/>
                </p:nvSpPr>
                <p:spPr>
                  <a:xfrm>
                    <a:off x="2360054" y="2640594"/>
                    <a:ext cx="2090437" cy="439306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defTabSz="685800">
                      <a:defRPr/>
                    </a:pPr>
                    <a:r>
                      <a:rPr lang="fr-FR" sz="675" b="1" i="1" dirty="0">
                        <a:solidFill>
                          <a:prstClr val="white"/>
                        </a:solidFill>
                        <a:latin typeface="Corbel" panose="020B0503020204020204" pitchFamily="34" charset="0"/>
                      </a:rPr>
                      <a:t>CRPV (BNPV)</a:t>
                    </a:r>
                  </a:p>
                </p:txBody>
              </p:sp>
              <p:sp>
                <p:nvSpPr>
                  <p:cNvPr id="147" name="Rectangle 146"/>
                  <p:cNvSpPr/>
                  <p:nvPr/>
                </p:nvSpPr>
                <p:spPr>
                  <a:xfrm>
                    <a:off x="2356002" y="3899042"/>
                    <a:ext cx="2094488" cy="433551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defTabSz="685800">
                      <a:defRPr/>
                    </a:pPr>
                    <a:r>
                      <a:rPr lang="fr-FR" sz="675" b="1" i="1" dirty="0" err="1">
                        <a:solidFill>
                          <a:prstClr val="white"/>
                        </a:solidFill>
                        <a:latin typeface="Corbel" panose="020B0503020204020204" pitchFamily="34" charset="0"/>
                      </a:rPr>
                      <a:t>OMéDIT</a:t>
                    </a:r>
                    <a:r>
                      <a:rPr lang="fr-FR" sz="675" b="1" i="1" dirty="0">
                        <a:solidFill>
                          <a:prstClr val="white"/>
                        </a:solidFill>
                        <a:latin typeface="Corbel" panose="020B0503020204020204" pitchFamily="34" charset="0"/>
                      </a:rPr>
                      <a:t> / groupes de travail</a:t>
                    </a:r>
                  </a:p>
                </p:txBody>
              </p:sp>
              <p:sp>
                <p:nvSpPr>
                  <p:cNvPr id="148" name="Rectangle à coins arrondis 147"/>
                  <p:cNvSpPr/>
                  <p:nvPr/>
                </p:nvSpPr>
                <p:spPr>
                  <a:xfrm>
                    <a:off x="905660" y="3162389"/>
                    <a:ext cx="808221" cy="562082"/>
                  </a:xfrm>
                  <a:prstGeom prst="roundRect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5">
                      <a:shade val="50000"/>
                    </a:schemeClr>
                  </a:lnRef>
                  <a:fillRef idx="1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defTabSz="685800">
                      <a:defRPr/>
                    </a:pPr>
                    <a:r>
                      <a:rPr lang="fr-FR" sz="675" b="1" dirty="0">
                        <a:solidFill>
                          <a:prstClr val="white"/>
                        </a:solidFill>
                        <a:latin typeface="Corbel" panose="020B0503020204020204" pitchFamily="34" charset="0"/>
                      </a:rPr>
                      <a:t>Racine produit ?</a:t>
                    </a:r>
                  </a:p>
                </p:txBody>
              </p:sp>
              <p:sp>
                <p:nvSpPr>
                  <p:cNvPr id="149" name="Rectangle à coins arrondis 148"/>
                  <p:cNvSpPr/>
                  <p:nvPr/>
                </p:nvSpPr>
                <p:spPr>
                  <a:xfrm>
                    <a:off x="905660" y="3806960"/>
                    <a:ext cx="805183" cy="560163"/>
                  </a:xfrm>
                  <a:prstGeom prst="round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5">
                      <a:shade val="50000"/>
                    </a:schemeClr>
                  </a:lnRef>
                  <a:fillRef idx="1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defTabSz="685800">
                      <a:defRPr/>
                    </a:pPr>
                    <a:r>
                      <a:rPr lang="fr-FR" sz="675" b="1" dirty="0">
                        <a:solidFill>
                          <a:prstClr val="white"/>
                        </a:solidFill>
                        <a:latin typeface="Corbel" panose="020B0503020204020204" pitchFamily="34" charset="0"/>
                      </a:rPr>
                      <a:t>Facteur humain ?</a:t>
                    </a:r>
                  </a:p>
                </p:txBody>
              </p:sp>
              <p:cxnSp>
                <p:nvCxnSpPr>
                  <p:cNvPr id="150" name="Connecteur droit avec flèche 149"/>
                  <p:cNvCxnSpPr/>
                  <p:nvPr/>
                </p:nvCxnSpPr>
                <p:spPr>
                  <a:xfrm flipV="1">
                    <a:off x="1740215" y="2822839"/>
                    <a:ext cx="579327" cy="5754"/>
                  </a:xfrm>
                  <a:prstGeom prst="straightConnector1">
                    <a:avLst/>
                  </a:prstGeom>
                  <a:ln w="38100">
                    <a:noFill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51" name="Rectangle à coins arrondis 150"/>
                  <p:cNvSpPr/>
                  <p:nvPr/>
                </p:nvSpPr>
                <p:spPr>
                  <a:xfrm>
                    <a:off x="260501" y="2515901"/>
                    <a:ext cx="1110038" cy="563999"/>
                  </a:xfrm>
                  <a:prstGeom prst="round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5">
                      <a:shade val="50000"/>
                    </a:schemeClr>
                  </a:lnRef>
                  <a:fillRef idx="1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defTabSz="685800">
                      <a:defRPr/>
                    </a:pPr>
                    <a:r>
                      <a:rPr lang="fr-FR" sz="675" b="1" dirty="0">
                        <a:solidFill>
                          <a:prstClr val="white"/>
                        </a:solidFill>
                        <a:latin typeface="Corbel" panose="020B0503020204020204" pitchFamily="34" charset="0"/>
                      </a:rPr>
                      <a:t>Effet indésirable ?</a:t>
                    </a:r>
                  </a:p>
                </p:txBody>
              </p:sp>
              <p:sp>
                <p:nvSpPr>
                  <p:cNvPr id="152" name="Rectangle 151"/>
                  <p:cNvSpPr/>
                  <p:nvPr/>
                </p:nvSpPr>
                <p:spPr>
                  <a:xfrm>
                    <a:off x="2356002" y="3298594"/>
                    <a:ext cx="2094488" cy="437387"/>
                  </a:xfrm>
                  <a:prstGeom prst="rect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defTabSz="685800">
                      <a:defRPr/>
                    </a:pPr>
                    <a:r>
                      <a:rPr lang="fr-FR" sz="675" b="1" i="1" dirty="0">
                        <a:solidFill>
                          <a:prstClr val="white"/>
                        </a:solidFill>
                        <a:latin typeface="Corbel" panose="020B0503020204020204" pitchFamily="34" charset="0"/>
                      </a:rPr>
                      <a:t>CRPV (BNPV)</a:t>
                    </a:r>
                  </a:p>
                </p:txBody>
              </p:sp>
            </p:grpSp>
            <p:sp>
              <p:nvSpPr>
                <p:cNvPr id="138" name="Rectangle à coins arrondis 137"/>
                <p:cNvSpPr/>
                <p:nvPr/>
              </p:nvSpPr>
              <p:spPr>
                <a:xfrm>
                  <a:off x="9565123" y="2928349"/>
                  <a:ext cx="2489289" cy="577428"/>
                </a:xfrm>
                <a:prstGeom prst="round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685800">
                    <a:defRPr/>
                  </a:pPr>
                  <a:r>
                    <a:rPr lang="fr-FR" sz="675" b="1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EM marquante ? ANSM</a:t>
                  </a:r>
                </a:p>
              </p:txBody>
            </p:sp>
            <p:sp>
              <p:nvSpPr>
                <p:cNvPr id="139" name="Rectangle à coins arrondis 138"/>
                <p:cNvSpPr/>
                <p:nvPr/>
              </p:nvSpPr>
              <p:spPr>
                <a:xfrm>
                  <a:off x="1599822" y="1161535"/>
                  <a:ext cx="9254398" cy="293509"/>
                </a:xfrm>
                <a:prstGeom prst="roundRect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685800">
                    <a:defRPr/>
                  </a:pPr>
                  <a:r>
                    <a:rPr lang="fr-FR" sz="675" b="1" i="1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Analyse interne le cas échéant</a:t>
                  </a:r>
                </a:p>
              </p:txBody>
            </p:sp>
            <p:sp>
              <p:nvSpPr>
                <p:cNvPr id="140" name="Rectangle à coins arrondis 139"/>
                <p:cNvSpPr/>
                <p:nvPr/>
              </p:nvSpPr>
              <p:spPr>
                <a:xfrm>
                  <a:off x="9601108" y="4175286"/>
                  <a:ext cx="2489289" cy="548652"/>
                </a:xfrm>
                <a:prstGeom prst="round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685800">
                    <a:defRPr/>
                  </a:pPr>
                  <a:r>
                    <a:rPr lang="fr-FR" sz="675" b="1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EM marquante ? HAS</a:t>
                  </a:r>
                </a:p>
              </p:txBody>
            </p:sp>
            <p:sp>
              <p:nvSpPr>
                <p:cNvPr id="141" name="Rectangle à coins arrondis 140"/>
                <p:cNvSpPr/>
                <p:nvPr/>
              </p:nvSpPr>
              <p:spPr>
                <a:xfrm>
                  <a:off x="573201" y="5094184"/>
                  <a:ext cx="3026942" cy="563999"/>
                </a:xfrm>
                <a:prstGeom prst="round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685800">
                    <a:defRPr/>
                  </a:pPr>
                  <a:r>
                    <a:rPr lang="fr-FR" sz="675" b="1" i="1" dirty="0">
                      <a:solidFill>
                        <a:prstClr val="black"/>
                      </a:solidFill>
                      <a:latin typeface="Corbel" panose="020B0503020204020204" pitchFamily="34" charset="0"/>
                    </a:rPr>
                    <a:t>Implique une autre vigilance</a:t>
                  </a:r>
                </a:p>
              </p:txBody>
            </p:sp>
            <p:sp>
              <p:nvSpPr>
                <p:cNvPr id="142" name="Rectangle 141"/>
                <p:cNvSpPr/>
                <p:nvPr/>
              </p:nvSpPr>
              <p:spPr>
                <a:xfrm>
                  <a:off x="4961209" y="5153652"/>
                  <a:ext cx="4379539" cy="439306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685800">
                    <a:defRPr/>
                  </a:pPr>
                  <a:r>
                    <a:rPr lang="fr-FR" sz="675" b="1" i="1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Vigilance ad hoc</a:t>
                  </a:r>
                </a:p>
              </p:txBody>
            </p:sp>
            <p:cxnSp>
              <p:nvCxnSpPr>
                <p:cNvPr id="143" name="Connecteur droit avec flèche 142"/>
                <p:cNvCxnSpPr/>
                <p:nvPr/>
              </p:nvCxnSpPr>
              <p:spPr>
                <a:xfrm flipV="1">
                  <a:off x="3659412" y="3457818"/>
                  <a:ext cx="1210777" cy="5756"/>
                </a:xfrm>
                <a:prstGeom prst="straightConnector1">
                  <a:avLst/>
                </a:prstGeom>
                <a:ln w="38100">
                  <a:noFill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Connecteur droit avec flèche 143"/>
                <p:cNvCxnSpPr/>
                <p:nvPr/>
              </p:nvCxnSpPr>
              <p:spPr>
                <a:xfrm flipV="1">
                  <a:off x="3676346" y="4123491"/>
                  <a:ext cx="1210777" cy="5754"/>
                </a:xfrm>
                <a:prstGeom prst="straightConnector1">
                  <a:avLst/>
                </a:prstGeom>
                <a:ln w="38100">
                  <a:noFill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Connecteur droit avec flèche 144"/>
                <p:cNvCxnSpPr/>
                <p:nvPr/>
              </p:nvCxnSpPr>
              <p:spPr>
                <a:xfrm flipV="1">
                  <a:off x="3676346" y="5368509"/>
                  <a:ext cx="1210777" cy="3837"/>
                </a:xfrm>
                <a:prstGeom prst="straightConnector1">
                  <a:avLst/>
                </a:prstGeom>
                <a:ln w="38100">
                  <a:noFill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14" name="Connecteur droit avec flèche 113"/>
            <p:cNvCxnSpPr/>
            <p:nvPr/>
          </p:nvCxnSpPr>
          <p:spPr bwMode="auto">
            <a:xfrm flipV="1">
              <a:off x="3750775" y="5534557"/>
              <a:ext cx="1169341" cy="6884"/>
            </a:xfrm>
            <a:prstGeom prst="straightConnector1">
              <a:avLst/>
            </a:prstGeom>
            <a:ln w="38100">
              <a:solidFill>
                <a:schemeClr val="bg1">
                  <a:lumMod val="6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Parenthèse fermante 114"/>
            <p:cNvSpPr/>
            <p:nvPr/>
          </p:nvSpPr>
          <p:spPr bwMode="auto">
            <a:xfrm>
              <a:off x="9221327" y="3205927"/>
              <a:ext cx="108349" cy="878685"/>
            </a:xfrm>
            <a:prstGeom prst="rightBracket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defTabSz="685800">
                <a:defRPr/>
              </a:pPr>
              <a:endParaRPr lang="fr-FR" sz="675" b="1">
                <a:solidFill>
                  <a:prstClr val="black"/>
                </a:solidFill>
                <a:latin typeface="Corbel" panose="020B0503020204020204" pitchFamily="34" charset="0"/>
              </a:endParaRPr>
            </a:p>
          </p:txBody>
        </p:sp>
        <p:sp>
          <p:nvSpPr>
            <p:cNvPr id="116" name="Parenthèse fermante 115"/>
            <p:cNvSpPr/>
            <p:nvPr/>
          </p:nvSpPr>
          <p:spPr bwMode="auto">
            <a:xfrm>
              <a:off x="9221327" y="4685696"/>
              <a:ext cx="108349" cy="878686"/>
            </a:xfrm>
            <a:prstGeom prst="rightBracket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defTabSz="685800">
                <a:defRPr/>
              </a:pPr>
              <a:endParaRPr lang="fr-FR" sz="675" b="1">
                <a:solidFill>
                  <a:prstClr val="black"/>
                </a:solidFill>
                <a:latin typeface="Corbel" panose="020B0503020204020204" pitchFamily="34" charset="0"/>
              </a:endParaRPr>
            </a:p>
          </p:txBody>
        </p:sp>
        <p:cxnSp>
          <p:nvCxnSpPr>
            <p:cNvPr id="117" name="Connecteur droit avec flèche 116"/>
            <p:cNvCxnSpPr/>
            <p:nvPr/>
          </p:nvCxnSpPr>
          <p:spPr bwMode="auto">
            <a:xfrm flipV="1">
              <a:off x="3740555" y="3182983"/>
              <a:ext cx="1169342" cy="6881"/>
            </a:xfrm>
            <a:prstGeom prst="straightConnector1">
              <a:avLst/>
            </a:prstGeom>
            <a:ln w="38100">
              <a:solidFill>
                <a:schemeClr val="bg1">
                  <a:lumMod val="6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Connecteur droit avec flèche 117"/>
            <p:cNvCxnSpPr/>
            <p:nvPr/>
          </p:nvCxnSpPr>
          <p:spPr bwMode="auto">
            <a:xfrm flipV="1">
              <a:off x="3734421" y="3942370"/>
              <a:ext cx="1169341" cy="6884"/>
            </a:xfrm>
            <a:prstGeom prst="straightConnector1">
              <a:avLst/>
            </a:prstGeom>
            <a:ln w="3810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Connecteur droit avec flèche 118"/>
            <p:cNvCxnSpPr/>
            <p:nvPr/>
          </p:nvCxnSpPr>
          <p:spPr bwMode="auto">
            <a:xfrm flipV="1">
              <a:off x="3750775" y="4738464"/>
              <a:ext cx="1169341" cy="6881"/>
            </a:xfrm>
            <a:prstGeom prst="straightConnector1">
              <a:avLst/>
            </a:prstGeom>
            <a:ln w="38100">
              <a:solidFill>
                <a:schemeClr val="bg1">
                  <a:lumMod val="6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Connecteur droit avec flèche 119"/>
            <p:cNvCxnSpPr/>
            <p:nvPr/>
          </p:nvCxnSpPr>
          <p:spPr bwMode="auto">
            <a:xfrm flipV="1">
              <a:off x="3750775" y="6227410"/>
              <a:ext cx="1169341" cy="4589"/>
            </a:xfrm>
            <a:prstGeom prst="straightConnector1">
              <a:avLst/>
            </a:prstGeom>
            <a:ln w="38100">
              <a:solidFill>
                <a:schemeClr val="bg1">
                  <a:lumMod val="6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43238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8626" y="592783"/>
            <a:ext cx="9135374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Patiente greffée foie et rein (greffon rénal non fonctionnel) sous </a:t>
            </a:r>
            <a:r>
              <a:rPr lang="fr-FR" sz="1050" dirty="0" err="1">
                <a:solidFill>
                  <a:prstClr val="black"/>
                </a:solidFill>
                <a:latin typeface="Corbel" panose="020B0503020204020204" pitchFamily="34" charset="0"/>
              </a:rPr>
              <a:t>tacrolimus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 4.5 mg/j per os. Hospitalisée le 07/11/2022 pour occlusion sur bride. </a:t>
            </a:r>
          </a:p>
          <a:p>
            <a:pPr defTabSz="685800"/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Le 8/11 passage du </a:t>
            </a:r>
            <a:r>
              <a:rPr lang="fr-FR" sz="1050" dirty="0" err="1">
                <a:solidFill>
                  <a:prstClr val="black"/>
                </a:solidFill>
                <a:latin typeface="Corbel" panose="020B0503020204020204" pitchFamily="34" charset="0"/>
              </a:rPr>
              <a:t>tacrolimus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 en IV à la dose de 4mg/24h, mais erreur de la part du prescripteur entre la case 12h et 24h juste à côté. </a:t>
            </a:r>
          </a:p>
          <a:p>
            <a:pPr defTabSz="685800"/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Le 11/11 la patiente signale des paresthésies des deux jambes, un autre médecin remarque la prescription à 8mg/24h au lieu de 4mg/24h. Le traitement est immédiatement modifié à 1,5mg/24h. Disparition des paresthésies en 24h. </a:t>
            </a:r>
          </a:p>
          <a:p>
            <a:pPr defTabSz="685800"/>
            <a:endParaRPr lang="fr-FR" sz="1050" dirty="0">
              <a:solidFill>
                <a:prstClr val="black"/>
              </a:solidFill>
              <a:latin typeface="Corbel" panose="020B0503020204020204" pitchFamily="34" charset="0"/>
            </a:endParaRPr>
          </a:p>
          <a:p>
            <a:pPr defTabSz="685800"/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La </a:t>
            </a:r>
            <a:r>
              <a:rPr lang="fr-FR" sz="1050" dirty="0" err="1">
                <a:solidFill>
                  <a:prstClr val="black"/>
                </a:solidFill>
                <a:latin typeface="Corbel" panose="020B0503020204020204" pitchFamily="34" charset="0"/>
              </a:rPr>
              <a:t>tacrolémie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 prélevée le 10/11 est à 80 </a:t>
            </a:r>
            <a:r>
              <a:rPr lang="fr-FR" sz="1050" dirty="0" err="1">
                <a:solidFill>
                  <a:prstClr val="black"/>
                </a:solidFill>
                <a:latin typeface="Corbel" panose="020B0503020204020204" pitchFamily="34" charset="0"/>
              </a:rPr>
              <a:t>ng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/ml en sachant qu'en perfusion continue il ne s'agit pas d'un T0 mais le dosage est hors norme.</a:t>
            </a:r>
          </a:p>
          <a:p>
            <a:pPr defTabSz="685800"/>
            <a:endParaRPr lang="fr-FR" sz="1050" dirty="0">
              <a:solidFill>
                <a:prstClr val="black"/>
              </a:solidFill>
              <a:latin typeface="Corbel" panose="020B0503020204020204" pitchFamily="34" charset="0"/>
            </a:endParaRPr>
          </a:p>
          <a:p>
            <a:pPr defTabSz="685800"/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Au total, patiente ayant présenté des paresthésies des membres inférieurs au décours d'une erreur de prescription ayant mené à un surdosage en </a:t>
            </a:r>
            <a:r>
              <a:rPr lang="fr-FR" sz="1050" dirty="0" err="1">
                <a:solidFill>
                  <a:prstClr val="black"/>
                </a:solidFill>
                <a:latin typeface="Corbel" panose="020B0503020204020204" pitchFamily="34" charset="0"/>
              </a:rPr>
              <a:t>tacrolimus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. Résolution des symptômes en 24h après réduction de la dose.</a:t>
            </a:r>
          </a:p>
        </p:txBody>
      </p:sp>
      <p:sp>
        <p:nvSpPr>
          <p:cNvPr id="6" name="Rectangle 5"/>
          <p:cNvSpPr/>
          <p:nvPr/>
        </p:nvSpPr>
        <p:spPr>
          <a:xfrm>
            <a:off x="8635" y="2894757"/>
            <a:ext cx="913536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Erreur initiale : prescription</a:t>
            </a:r>
          </a:p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Nature de l’erreur : Erreur de posologie</a:t>
            </a:r>
          </a:p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Causes de l’erreur : </a:t>
            </a:r>
            <a:r>
              <a:rPr lang="fr-FR" sz="1050" b="1" dirty="0">
                <a:solidFill>
                  <a:prstClr val="black"/>
                </a:solidFill>
                <a:latin typeface="Corbel" panose="020B0503020204020204" pitchFamily="34" charset="0"/>
              </a:rPr>
              <a:t>Facteurs humains</a:t>
            </a:r>
          </a:p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Qualification de l’erreur : </a:t>
            </a:r>
            <a:r>
              <a:rPr lang="fr-FR" sz="1050" b="1" dirty="0">
                <a:solidFill>
                  <a:prstClr val="black"/>
                </a:solidFill>
                <a:latin typeface="Corbel" panose="020B0503020204020204" pitchFamily="34" charset="0"/>
              </a:rPr>
              <a:t>erreur </a:t>
            </a:r>
            <a:r>
              <a:rPr lang="fr-FR" sz="1050" b="1" dirty="0">
                <a:solidFill>
                  <a:prstClr val="black"/>
                </a:solidFill>
                <a:latin typeface="Corbel" panose="020B0503020204020204" pitchFamily="34" charset="0"/>
              </a:rPr>
              <a:t>avérée avec effet indésirable</a:t>
            </a:r>
            <a:endParaRPr lang="fr-FR" sz="1050" b="1" dirty="0">
              <a:solidFill>
                <a:prstClr val="black"/>
              </a:solidFill>
              <a:latin typeface="Corbel" panose="020B0503020204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9144000" cy="43055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/>
            <a:r>
              <a:rPr lang="fr-FR" sz="1350" b="1" dirty="0">
                <a:solidFill>
                  <a:prstClr val="white"/>
                </a:solidFill>
                <a:latin typeface="Corbel" panose="020B0503020204020204" pitchFamily="34" charset="0"/>
              </a:rPr>
              <a:t>Autre exemple : Erreur Médicamenteuse (EM) </a:t>
            </a:r>
            <a:r>
              <a:rPr lang="fr-FR" sz="1350" b="1" u="sng" dirty="0" smtClean="0">
                <a:solidFill>
                  <a:prstClr val="white"/>
                </a:solidFill>
                <a:latin typeface="Corbel" panose="020B0503020204020204" pitchFamily="34" charset="0"/>
              </a:rPr>
              <a:t>avec</a:t>
            </a:r>
            <a:r>
              <a:rPr lang="fr-FR" sz="1350" b="1" dirty="0" smtClean="0">
                <a:solidFill>
                  <a:prstClr val="white"/>
                </a:solidFill>
                <a:latin typeface="Corbel" panose="020B0503020204020204" pitchFamily="34" charset="0"/>
              </a:rPr>
              <a:t> </a:t>
            </a:r>
            <a:r>
              <a:rPr lang="fr-FR" sz="1350" b="1" dirty="0">
                <a:solidFill>
                  <a:prstClr val="white"/>
                </a:solidFill>
                <a:latin typeface="Corbel" panose="020B0503020204020204" pitchFamily="34" charset="0"/>
              </a:rPr>
              <a:t>Effet Indésirable (EI)</a:t>
            </a:r>
          </a:p>
          <a:p>
            <a:pPr defTabSz="685800"/>
            <a:r>
              <a:rPr lang="fr-FR" sz="1350" b="1" dirty="0" smtClean="0">
                <a:solidFill>
                  <a:prstClr val="white"/>
                </a:solidFill>
                <a:latin typeface="Corbel" panose="020B0503020204020204" pitchFamily="34" charset="0"/>
              </a:rPr>
              <a:t>analyse </a:t>
            </a:r>
            <a:r>
              <a:rPr lang="fr-FR" sz="1350" b="1" dirty="0">
                <a:solidFill>
                  <a:prstClr val="white"/>
                </a:solidFill>
                <a:latin typeface="Corbel" panose="020B0503020204020204" pitchFamily="34" charset="0"/>
              </a:rPr>
              <a:t>des causes = facteurs humains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2160000"/>
            <a:ext cx="6146321" cy="43055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/>
            <a:r>
              <a:rPr lang="fr-FR" sz="1350" b="1" dirty="0">
                <a:solidFill>
                  <a:prstClr val="white"/>
                </a:solidFill>
                <a:latin typeface="Corbel" panose="020B0503020204020204" pitchFamily="34" charset="0"/>
              </a:rPr>
              <a:t>Analyse</a:t>
            </a:r>
            <a:endParaRPr lang="fr-FR" sz="1350" b="1" dirty="0">
              <a:solidFill>
                <a:prstClr val="white"/>
              </a:solidFill>
              <a:latin typeface="Corbel" panose="020B0503020204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001984" y="4551055"/>
            <a:ext cx="1209860" cy="43055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/>
            <a:r>
              <a:rPr lang="fr-FR" sz="1350" b="1" dirty="0">
                <a:solidFill>
                  <a:srgbClr val="ED7D31">
                    <a:lumMod val="75000"/>
                  </a:srgbClr>
                </a:solidFill>
                <a:latin typeface="Corbel" panose="020B0503020204020204" pitchFamily="34" charset="0"/>
              </a:rPr>
              <a:t>Dossier ANPV</a:t>
            </a:r>
            <a:endParaRPr lang="fr-FR" sz="1350" b="1" dirty="0">
              <a:solidFill>
                <a:srgbClr val="ED7D31">
                  <a:lumMod val="75000"/>
                </a:srgbClr>
              </a:solidFill>
              <a:latin typeface="Corbel" panose="020B0503020204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085267" y="4546663"/>
            <a:ext cx="1960358" cy="43055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/>
            <a:r>
              <a:rPr lang="fr-FR" sz="1350" b="1" dirty="0">
                <a:solidFill>
                  <a:srgbClr val="ED7D31">
                    <a:lumMod val="75000"/>
                  </a:srgbClr>
                </a:solidFill>
                <a:latin typeface="Corbel" panose="020B0503020204020204" pitchFamily="34" charset="0"/>
              </a:rPr>
              <a:t>Transmission à l’</a:t>
            </a:r>
            <a:r>
              <a:rPr lang="fr-FR" sz="1350" b="1" dirty="0" err="1">
                <a:solidFill>
                  <a:srgbClr val="ED7D31">
                    <a:lumMod val="75000"/>
                  </a:srgbClr>
                </a:solidFill>
                <a:latin typeface="Corbel" panose="020B0503020204020204" pitchFamily="34" charset="0"/>
              </a:rPr>
              <a:t>Omédit</a:t>
            </a:r>
            <a:endParaRPr lang="fr-FR" sz="1350" b="1" dirty="0">
              <a:solidFill>
                <a:srgbClr val="ED7D31">
                  <a:lumMod val="75000"/>
                </a:srgbClr>
              </a:solidFill>
              <a:latin typeface="Corbel" panose="020B0503020204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499468" y="4494046"/>
            <a:ext cx="37542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/>
            <a:r>
              <a:rPr lang="fr-FR" sz="2700" b="1" dirty="0">
                <a:solidFill>
                  <a:srgbClr val="ED7D31">
                    <a:lumMod val="75000"/>
                  </a:srgbClr>
                </a:solidFill>
                <a:latin typeface="Corbel" panose="020B0503020204020204" pitchFamily="34" charset="0"/>
                <a:sym typeface="Symbol" panose="05050102010706020507" pitchFamily="18" charset="2"/>
              </a:rPr>
              <a:t></a:t>
            </a:r>
            <a:endParaRPr lang="fr-FR" sz="2700" b="1" dirty="0">
              <a:solidFill>
                <a:srgbClr val="ED7D31">
                  <a:lumMod val="75000"/>
                </a:srgbClr>
              </a:solidFill>
              <a:latin typeface="Corbel" panose="020B0503020204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999830" y="4212458"/>
            <a:ext cx="1209860" cy="430553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/>
            <a:r>
              <a:rPr lang="fr-FR" sz="1050" b="1" dirty="0">
                <a:solidFill>
                  <a:srgbClr val="ED7D31">
                    <a:lumMod val="75000"/>
                  </a:srgbClr>
                </a:solidFill>
                <a:latin typeface="Corbel" panose="020B0503020204020204" pitchFamily="34" charset="0"/>
              </a:rPr>
              <a:t>Effet indésirable</a:t>
            </a:r>
            <a:endParaRPr lang="fr-FR" sz="1050" b="1" dirty="0">
              <a:solidFill>
                <a:srgbClr val="ED7D31">
                  <a:lumMod val="75000"/>
                </a:srgbClr>
              </a:solidFill>
              <a:latin typeface="Corbel" panose="020B0503020204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083112" y="4208065"/>
            <a:ext cx="1960358" cy="430553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/>
            <a:r>
              <a:rPr lang="fr-FR" sz="1050" b="1" dirty="0">
                <a:solidFill>
                  <a:srgbClr val="ED7D31">
                    <a:lumMod val="75000"/>
                  </a:srgbClr>
                </a:solidFill>
                <a:latin typeface="Corbel" panose="020B0503020204020204" pitchFamily="34" charset="0"/>
              </a:rPr>
              <a:t>Facteurs </a:t>
            </a:r>
            <a:r>
              <a:rPr lang="fr-FR" sz="1050" b="1" dirty="0">
                <a:solidFill>
                  <a:srgbClr val="ED7D31">
                    <a:lumMod val="75000"/>
                  </a:srgbClr>
                </a:solidFill>
                <a:latin typeface="Corbel" panose="020B0503020204020204" pitchFamily="34" charset="0"/>
              </a:rPr>
              <a:t>humains</a:t>
            </a:r>
          </a:p>
        </p:txBody>
      </p:sp>
    </p:spTree>
    <p:extLst>
      <p:ext uri="{BB962C8B-B14F-4D97-AF65-F5344CB8AC3E}">
        <p14:creationId xmlns:p14="http://schemas.microsoft.com/office/powerpoint/2010/main" val="3083331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8626" y="592783"/>
            <a:ext cx="9135374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Patiente greffée foie et rein (greffon rénal non fonctionnel) sous </a:t>
            </a:r>
            <a:r>
              <a:rPr lang="fr-FR" sz="1050" dirty="0" err="1">
                <a:solidFill>
                  <a:prstClr val="black"/>
                </a:solidFill>
                <a:latin typeface="Corbel" panose="020B0503020204020204" pitchFamily="34" charset="0"/>
              </a:rPr>
              <a:t>tacrolimus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 4.5 mg/j per os. 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Hospitalisée 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le 07/11/2022 pour occlusion sur bride. </a:t>
            </a:r>
          </a:p>
          <a:p>
            <a:pPr defTabSz="685800"/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Le 8/11 passage du </a:t>
            </a:r>
            <a:r>
              <a:rPr lang="fr-FR" sz="1050" dirty="0" err="1">
                <a:solidFill>
                  <a:prstClr val="black"/>
                </a:solidFill>
                <a:latin typeface="Corbel" panose="020B0503020204020204" pitchFamily="34" charset="0"/>
              </a:rPr>
              <a:t>tacrolimus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 en IV à la dose de 4mg/24h, mais erreur de la part du prescripteur entre la case 12h et 24h juste à côté. </a:t>
            </a:r>
          </a:p>
          <a:p>
            <a:pPr defTabSz="685800"/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Le 11/11 la patiente signale des paresthésies des deux jambes, un autre médecin remarque la prescription à 8mg/24h au lieu de 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4mg/24h. Le 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traitement est immédiatement modifié à 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1,5mg/24h. Disparition 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des paresthésies en 24h. </a:t>
            </a:r>
          </a:p>
          <a:p>
            <a:pPr defTabSz="685800"/>
            <a:endParaRPr lang="fr-FR" sz="1050" dirty="0">
              <a:solidFill>
                <a:prstClr val="black"/>
              </a:solidFill>
              <a:latin typeface="Corbel" panose="020B0503020204020204" pitchFamily="34" charset="0"/>
            </a:endParaRPr>
          </a:p>
          <a:p>
            <a:pPr defTabSz="685800"/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La </a:t>
            </a:r>
            <a:r>
              <a:rPr lang="fr-FR" sz="1050" dirty="0" err="1">
                <a:solidFill>
                  <a:prstClr val="black"/>
                </a:solidFill>
                <a:latin typeface="Corbel" panose="020B0503020204020204" pitchFamily="34" charset="0"/>
              </a:rPr>
              <a:t>tacrolémie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 prélevée le 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10/11 est 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à 80 </a:t>
            </a:r>
            <a:r>
              <a:rPr lang="fr-FR" sz="1050" dirty="0" err="1">
                <a:solidFill>
                  <a:prstClr val="black"/>
                </a:solidFill>
                <a:latin typeface="Corbel" panose="020B0503020204020204" pitchFamily="34" charset="0"/>
              </a:rPr>
              <a:t>ng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/ml en sachant qu'en perfusion continue il ne s'agit pas d'un T0 mais le dosage est hors norme.</a:t>
            </a:r>
          </a:p>
          <a:p>
            <a:pPr defTabSz="685800"/>
            <a:endParaRPr lang="fr-FR" sz="1050" dirty="0">
              <a:solidFill>
                <a:prstClr val="black"/>
              </a:solidFill>
              <a:latin typeface="Corbel" panose="020B0503020204020204" pitchFamily="34" charset="0"/>
            </a:endParaRPr>
          </a:p>
          <a:p>
            <a:pPr defTabSz="685800"/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Au total, patiente ayant présenté des paresthésies des membres inférieurs au décours d'une erreur de prescription ayant mené à un surdosage en </a:t>
            </a:r>
            <a:r>
              <a:rPr lang="fr-FR" sz="1050" dirty="0" err="1">
                <a:solidFill>
                  <a:prstClr val="black"/>
                </a:solidFill>
                <a:latin typeface="Corbel" panose="020B0503020204020204" pitchFamily="34" charset="0"/>
              </a:rPr>
              <a:t>tacrolimus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. Résolution des symptômes en 24h après réduction de la dose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. </a:t>
            </a:r>
            <a:endParaRPr lang="fr-FR" sz="1050" dirty="0">
              <a:solidFill>
                <a:prstClr val="black"/>
              </a:solidFill>
              <a:latin typeface="Corbel" panose="020B0503020204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9144000" cy="43055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/>
            <a:r>
              <a:rPr lang="fr-FR" sz="1350" b="1" dirty="0">
                <a:solidFill>
                  <a:prstClr val="white"/>
                </a:solidFill>
                <a:latin typeface="Corbel" panose="020B0503020204020204" pitchFamily="34" charset="0"/>
              </a:rPr>
              <a:t>Autre exemple : Erreur Médicamenteuse (EM) </a:t>
            </a:r>
            <a:r>
              <a:rPr lang="fr-FR" sz="1350" b="1" u="sng" dirty="0">
                <a:solidFill>
                  <a:prstClr val="white"/>
                </a:solidFill>
                <a:latin typeface="Corbel" panose="020B0503020204020204" pitchFamily="34" charset="0"/>
              </a:rPr>
              <a:t>avec</a:t>
            </a:r>
            <a:r>
              <a:rPr lang="fr-FR" sz="1350" b="1" dirty="0">
                <a:solidFill>
                  <a:prstClr val="white"/>
                </a:solidFill>
                <a:latin typeface="Corbel" panose="020B0503020204020204" pitchFamily="34" charset="0"/>
              </a:rPr>
              <a:t> Effet Indésirable (EI)</a:t>
            </a:r>
          </a:p>
          <a:p>
            <a:pPr defTabSz="685800"/>
            <a:r>
              <a:rPr lang="fr-FR" sz="1350" b="1" dirty="0" smtClean="0">
                <a:solidFill>
                  <a:prstClr val="white"/>
                </a:solidFill>
                <a:latin typeface="Corbel" panose="020B0503020204020204" pitchFamily="34" charset="0"/>
              </a:rPr>
              <a:t>analyse </a:t>
            </a:r>
            <a:r>
              <a:rPr lang="fr-FR" sz="1350" b="1" dirty="0">
                <a:solidFill>
                  <a:prstClr val="white"/>
                </a:solidFill>
                <a:latin typeface="Corbel" panose="020B0503020204020204" pitchFamily="34" charset="0"/>
              </a:rPr>
              <a:t>des causes = facteurs humains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2160000"/>
            <a:ext cx="6146321" cy="43055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/>
            <a:r>
              <a:rPr lang="fr-FR" sz="1350" b="1" dirty="0">
                <a:solidFill>
                  <a:prstClr val="white"/>
                </a:solidFill>
                <a:latin typeface="Corbel" panose="020B0503020204020204" pitchFamily="34" charset="0"/>
              </a:rPr>
              <a:t>Signalement </a:t>
            </a:r>
            <a:r>
              <a:rPr lang="fr-FR" sz="1350" b="1" dirty="0">
                <a:solidFill>
                  <a:prstClr val="white"/>
                </a:solidFill>
                <a:latin typeface="Corbel" panose="020B0503020204020204" pitchFamily="34" charset="0"/>
                <a:sym typeface="Symbol" panose="05050102010706020507" pitchFamily="18" charset="2"/>
              </a:rPr>
              <a:t> </a:t>
            </a:r>
            <a:r>
              <a:rPr lang="fr-FR" sz="1350" b="1" dirty="0">
                <a:solidFill>
                  <a:prstClr val="white"/>
                </a:solidFill>
                <a:latin typeface="Corbel" panose="020B0503020204020204" pitchFamily="34" charset="0"/>
                <a:sym typeface="Symbol" panose="05050102010706020507" pitchFamily="18" charset="2"/>
              </a:rPr>
              <a:t>Portail</a:t>
            </a:r>
            <a:endParaRPr lang="fr-FR" sz="1350" b="1" dirty="0">
              <a:solidFill>
                <a:prstClr val="white"/>
              </a:solidFill>
              <a:latin typeface="Corbel" panose="020B0503020204020204" pitchFamily="34" charset="0"/>
            </a:endParaRPr>
          </a:p>
        </p:txBody>
      </p:sp>
      <p:grpSp>
        <p:nvGrpSpPr>
          <p:cNvPr id="52" name="Groupe 51"/>
          <p:cNvGrpSpPr/>
          <p:nvPr/>
        </p:nvGrpSpPr>
        <p:grpSpPr>
          <a:xfrm>
            <a:off x="294131" y="2630724"/>
            <a:ext cx="8370000" cy="2430000"/>
            <a:chOff x="228398" y="207035"/>
            <a:chExt cx="11775180" cy="6357278"/>
          </a:xfrm>
        </p:grpSpPr>
        <p:cxnSp>
          <p:nvCxnSpPr>
            <p:cNvPr id="53" name="Connecteur droit avec flèche 52"/>
            <p:cNvCxnSpPr/>
            <p:nvPr/>
          </p:nvCxnSpPr>
          <p:spPr bwMode="auto">
            <a:xfrm flipH="1">
              <a:off x="6152831" y="1083775"/>
              <a:ext cx="4088" cy="777741"/>
            </a:xfrm>
            <a:prstGeom prst="straightConnector1">
              <a:avLst/>
            </a:prstGeom>
            <a:ln w="3810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4" name="Groupe 6"/>
            <p:cNvGrpSpPr>
              <a:grpSpLocks/>
            </p:cNvGrpSpPr>
            <p:nvPr/>
          </p:nvGrpSpPr>
          <p:grpSpPr bwMode="auto">
            <a:xfrm>
              <a:off x="228398" y="207035"/>
              <a:ext cx="11775180" cy="6357278"/>
              <a:chOff x="-435" y="1193507"/>
              <a:chExt cx="12192436" cy="5365688"/>
            </a:xfrm>
          </p:grpSpPr>
          <p:sp>
            <p:nvSpPr>
              <p:cNvPr id="62" name="Rectangle à coins arrondis 61"/>
              <p:cNvSpPr/>
              <p:nvPr/>
            </p:nvSpPr>
            <p:spPr>
              <a:xfrm>
                <a:off x="573201" y="5343153"/>
                <a:ext cx="3026942" cy="565421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800">
                  <a:defRPr/>
                </a:pPr>
                <a:r>
                  <a:rPr lang="fr-FR" sz="675" b="1" dirty="0">
                    <a:solidFill>
                      <a:prstClr val="white"/>
                    </a:solidFill>
                    <a:latin typeface="Corbel" panose="020B0503020204020204" pitchFamily="34" charset="0"/>
                  </a:rPr>
                  <a:t>EIGAS avéré ?</a:t>
                </a:r>
              </a:p>
            </p:txBody>
          </p:sp>
          <p:cxnSp>
            <p:nvCxnSpPr>
              <p:cNvPr id="63" name="Connecteur droit avec flèche 62"/>
              <p:cNvCxnSpPr/>
              <p:nvPr/>
            </p:nvCxnSpPr>
            <p:spPr>
              <a:xfrm flipV="1">
                <a:off x="3676346" y="5682018"/>
                <a:ext cx="1210777" cy="5810"/>
              </a:xfrm>
              <a:prstGeom prst="straightConnector1">
                <a:avLst/>
              </a:prstGeom>
              <a:ln w="38100">
                <a:noFill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Rectangle 63"/>
              <p:cNvSpPr/>
              <p:nvPr/>
            </p:nvSpPr>
            <p:spPr>
              <a:xfrm>
                <a:off x="4961209" y="5455463"/>
                <a:ext cx="4368956" cy="42212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800">
                  <a:defRPr/>
                </a:pPr>
                <a:r>
                  <a:rPr lang="fr-FR" sz="675" b="1" i="1" dirty="0">
                    <a:solidFill>
                      <a:prstClr val="white"/>
                    </a:solidFill>
                    <a:latin typeface="Corbel" panose="020B0503020204020204" pitchFamily="34" charset="0"/>
                  </a:rPr>
                  <a:t>ARS</a:t>
                </a:r>
              </a:p>
            </p:txBody>
          </p:sp>
          <p:sp>
            <p:nvSpPr>
              <p:cNvPr id="65" name="ZoneTexte 11"/>
              <p:cNvSpPr txBox="1">
                <a:spLocks noChangeArrowheads="1"/>
              </p:cNvSpPr>
              <p:nvPr/>
            </p:nvSpPr>
            <p:spPr bwMode="auto">
              <a:xfrm>
                <a:off x="1606442" y="4422693"/>
                <a:ext cx="486825" cy="433247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defTabSz="685800"/>
                <a:r>
                  <a:rPr lang="fr-FR" altLang="fr-FR" sz="675" b="1" dirty="0">
                    <a:solidFill>
                      <a:prstClr val="black"/>
                    </a:solidFill>
                    <a:latin typeface="Corbel" panose="020B0503020204020204" pitchFamily="34" charset="0"/>
                  </a:rPr>
                  <a:t>+/-</a:t>
                </a:r>
              </a:p>
            </p:txBody>
          </p:sp>
          <p:sp>
            <p:nvSpPr>
              <p:cNvPr id="66" name="Rectangle à coins arrondis 65"/>
              <p:cNvSpPr/>
              <p:nvPr/>
            </p:nvSpPr>
            <p:spPr>
              <a:xfrm>
                <a:off x="573201" y="4018675"/>
                <a:ext cx="1126107" cy="1243151"/>
              </a:xfrm>
              <a:prstGeom prst="round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800">
                  <a:defRPr/>
                </a:pPr>
                <a:r>
                  <a:rPr lang="fr-FR" sz="675" b="1" dirty="0">
                    <a:solidFill>
                      <a:prstClr val="white"/>
                    </a:solidFill>
                    <a:latin typeface="Corbel" panose="020B0503020204020204" pitchFamily="34" charset="0"/>
                  </a:rPr>
                  <a:t>Analyse des causes</a:t>
                </a:r>
              </a:p>
            </p:txBody>
          </p:sp>
          <p:sp>
            <p:nvSpPr>
              <p:cNvPr id="67" name="Rectangle à coins arrondis 66"/>
              <p:cNvSpPr/>
              <p:nvPr/>
            </p:nvSpPr>
            <p:spPr>
              <a:xfrm>
                <a:off x="3049790" y="3387417"/>
                <a:ext cx="550353" cy="563484"/>
              </a:xfrm>
              <a:prstGeom prst="round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800">
                  <a:defRPr/>
                </a:pPr>
                <a:r>
                  <a:rPr lang="fr-FR" sz="675" b="1" i="1" dirty="0">
                    <a:solidFill>
                      <a:prstClr val="white"/>
                    </a:solidFill>
                    <a:latin typeface="Corbel" panose="020B0503020204020204" pitchFamily="34" charset="0"/>
                  </a:rPr>
                  <a:t>oui</a:t>
                </a:r>
              </a:p>
            </p:txBody>
          </p:sp>
          <p:sp>
            <p:nvSpPr>
              <p:cNvPr id="68" name="Parenthèse fermante 67"/>
              <p:cNvSpPr/>
              <p:nvPr/>
            </p:nvSpPr>
            <p:spPr>
              <a:xfrm>
                <a:off x="9340748" y="3716601"/>
                <a:ext cx="112188" cy="741630"/>
              </a:xfrm>
              <a:prstGeom prst="rightBracket">
                <a:avLst/>
              </a:prstGeom>
              <a:ln w="38100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defTabSz="685800">
                  <a:defRPr/>
                </a:pPr>
                <a:endParaRPr lang="fr-FR" sz="675" b="1">
                  <a:solidFill>
                    <a:prstClr val="black"/>
                  </a:solidFill>
                  <a:latin typeface="Corbel" panose="020B0503020204020204" pitchFamily="34" charset="0"/>
                </a:endParaRPr>
              </a:p>
            </p:txBody>
          </p:sp>
          <p:sp>
            <p:nvSpPr>
              <p:cNvPr id="69" name="Parenthèse fermante 68"/>
              <p:cNvSpPr/>
              <p:nvPr/>
            </p:nvSpPr>
            <p:spPr>
              <a:xfrm>
                <a:off x="9340748" y="4965560"/>
                <a:ext cx="112188" cy="741631"/>
              </a:xfrm>
              <a:prstGeom prst="rightBracket">
                <a:avLst/>
              </a:prstGeom>
              <a:ln w="38100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defTabSz="685800">
                  <a:defRPr/>
                </a:pPr>
                <a:endParaRPr lang="fr-FR" sz="675" b="1">
                  <a:solidFill>
                    <a:prstClr val="black"/>
                  </a:solidFill>
                  <a:latin typeface="Corbel" panose="020B0503020204020204" pitchFamily="34" charset="0"/>
                </a:endParaRPr>
              </a:p>
            </p:txBody>
          </p:sp>
          <p:cxnSp>
            <p:nvCxnSpPr>
              <p:cNvPr id="70" name="Connecteur droit avec flèche 69"/>
              <p:cNvCxnSpPr>
                <a:stCxn id="74" idx="2"/>
              </p:cNvCxnSpPr>
              <p:nvPr/>
            </p:nvCxnSpPr>
            <p:spPr>
              <a:xfrm flipH="1">
                <a:off x="1987185" y="1911902"/>
                <a:ext cx="4233" cy="656430"/>
              </a:xfrm>
              <a:prstGeom prst="straightConnector1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Connecteur droit avec flèche 70"/>
              <p:cNvCxnSpPr/>
              <p:nvPr/>
            </p:nvCxnSpPr>
            <p:spPr>
              <a:xfrm flipH="1">
                <a:off x="10333501" y="1927393"/>
                <a:ext cx="4233" cy="656430"/>
              </a:xfrm>
              <a:prstGeom prst="straightConnector1">
                <a:avLst/>
              </a:prstGeom>
              <a:ln w="38100">
                <a:solidFill>
                  <a:schemeClr val="bg1">
                    <a:lumMod val="6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2" name="Groupe 19"/>
              <p:cNvGrpSpPr>
                <a:grpSpLocks/>
              </p:cNvGrpSpPr>
              <p:nvPr/>
            </p:nvGrpSpPr>
            <p:grpSpPr bwMode="auto">
              <a:xfrm>
                <a:off x="-435" y="1193507"/>
                <a:ext cx="12192436" cy="5365688"/>
                <a:chOff x="-435" y="342393"/>
                <a:chExt cx="12192436" cy="5315790"/>
              </a:xfrm>
            </p:grpSpPr>
            <p:sp>
              <p:nvSpPr>
                <p:cNvPr id="73" name="Rectangle à coins arrondis 72"/>
                <p:cNvSpPr/>
                <p:nvPr/>
              </p:nvSpPr>
              <p:spPr>
                <a:xfrm>
                  <a:off x="4122979" y="348149"/>
                  <a:ext cx="3958308" cy="711713"/>
                </a:xfrm>
                <a:prstGeom prst="round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685800">
                    <a:defRPr/>
                  </a:pPr>
                  <a:r>
                    <a:rPr lang="fr-FR" sz="675" b="1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EM avérée avec EI</a:t>
                  </a:r>
                </a:p>
              </p:txBody>
            </p:sp>
            <p:sp>
              <p:nvSpPr>
                <p:cNvPr id="74" name="Rectangle à coins arrondis 73"/>
                <p:cNvSpPr/>
                <p:nvPr/>
              </p:nvSpPr>
              <p:spPr>
                <a:xfrm>
                  <a:off x="12265" y="342393"/>
                  <a:ext cx="3960424" cy="711714"/>
                </a:xfrm>
                <a:prstGeom prst="round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685800">
                    <a:defRPr/>
                  </a:pPr>
                  <a:r>
                    <a:rPr lang="fr-FR" sz="675" b="1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Erreur médicamenteuse (EM) sans EI</a:t>
                  </a:r>
                </a:p>
                <a:p>
                  <a:pPr algn="ctr" defTabSz="685800">
                    <a:defRPr/>
                  </a:pPr>
                  <a:r>
                    <a:rPr lang="fr-FR" sz="675" b="1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Risque d’EM</a:t>
                  </a:r>
                </a:p>
                <a:p>
                  <a:pPr algn="ctr" defTabSz="685800">
                    <a:defRPr/>
                  </a:pPr>
                  <a:r>
                    <a:rPr lang="fr-FR" sz="675" b="1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EM potentielle</a:t>
                  </a:r>
                </a:p>
              </p:txBody>
            </p:sp>
            <p:sp>
              <p:nvSpPr>
                <p:cNvPr id="75" name="Rectangle à coins arrondis 74"/>
                <p:cNvSpPr/>
                <p:nvPr/>
              </p:nvSpPr>
              <p:spPr>
                <a:xfrm>
                  <a:off x="8227342" y="344312"/>
                  <a:ext cx="3960426" cy="711713"/>
                </a:xfrm>
                <a:prstGeom prst="round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685800">
                    <a:defRPr/>
                  </a:pPr>
                  <a:r>
                    <a:rPr lang="fr-FR" sz="675" b="1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Evènement indésirable grave associé aux soins (EIGAS)</a:t>
                  </a:r>
                </a:p>
              </p:txBody>
            </p:sp>
            <p:sp>
              <p:nvSpPr>
                <p:cNvPr id="76" name="Rectangle 75"/>
                <p:cNvSpPr/>
                <p:nvPr/>
              </p:nvSpPr>
              <p:spPr>
                <a:xfrm>
                  <a:off x="8108804" y="1712106"/>
                  <a:ext cx="4083197" cy="370245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685800">
                    <a:defRPr/>
                  </a:pPr>
                  <a:r>
                    <a:rPr lang="fr-FR" sz="675" b="1" i="1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ARS</a:t>
                  </a:r>
                </a:p>
              </p:txBody>
            </p:sp>
            <p:sp>
              <p:nvSpPr>
                <p:cNvPr id="77" name="Rectangle 76"/>
                <p:cNvSpPr/>
                <p:nvPr/>
              </p:nvSpPr>
              <p:spPr>
                <a:xfrm>
                  <a:off x="-435" y="1712106"/>
                  <a:ext cx="8094423" cy="370245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685800">
                    <a:defRPr/>
                  </a:pPr>
                  <a:r>
                    <a:rPr lang="fr-FR" sz="675" b="1" i="1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CRPV</a:t>
                  </a:r>
                </a:p>
              </p:txBody>
            </p:sp>
            <p:grpSp>
              <p:nvGrpSpPr>
                <p:cNvPr id="78" name="Groupe 27"/>
                <p:cNvGrpSpPr>
                  <a:grpSpLocks/>
                </p:cNvGrpSpPr>
                <p:nvPr/>
              </p:nvGrpSpPr>
              <p:grpSpPr bwMode="auto">
                <a:xfrm>
                  <a:off x="573201" y="2515902"/>
                  <a:ext cx="8756963" cy="1851222"/>
                  <a:chOff x="260501" y="2515902"/>
                  <a:chExt cx="4189989" cy="1851222"/>
                </a:xfrm>
              </p:grpSpPr>
              <p:sp>
                <p:nvSpPr>
                  <p:cNvPr id="87" name="Rectangle 86"/>
                  <p:cNvSpPr/>
                  <p:nvPr/>
                </p:nvSpPr>
                <p:spPr>
                  <a:xfrm>
                    <a:off x="2360054" y="2640594"/>
                    <a:ext cx="2090437" cy="439306"/>
                  </a:xfrm>
                  <a:prstGeom prst="rect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defTabSz="685800">
                      <a:defRPr/>
                    </a:pPr>
                    <a:r>
                      <a:rPr lang="fr-FR" sz="675" b="1" i="1" dirty="0">
                        <a:solidFill>
                          <a:prstClr val="white"/>
                        </a:solidFill>
                        <a:latin typeface="Corbel" panose="020B0503020204020204" pitchFamily="34" charset="0"/>
                      </a:rPr>
                      <a:t>CRPV (BNPV)</a:t>
                    </a:r>
                  </a:p>
                </p:txBody>
              </p:sp>
              <p:sp>
                <p:nvSpPr>
                  <p:cNvPr id="88" name="Rectangle 87"/>
                  <p:cNvSpPr/>
                  <p:nvPr/>
                </p:nvSpPr>
                <p:spPr>
                  <a:xfrm>
                    <a:off x="2356002" y="3899042"/>
                    <a:ext cx="2094488" cy="433551"/>
                  </a:xfrm>
                  <a:prstGeom prst="rect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defTabSz="685800">
                      <a:defRPr/>
                    </a:pPr>
                    <a:r>
                      <a:rPr lang="fr-FR" sz="675" b="1" i="1" dirty="0" err="1">
                        <a:solidFill>
                          <a:prstClr val="white"/>
                        </a:solidFill>
                        <a:latin typeface="Corbel" panose="020B0503020204020204" pitchFamily="34" charset="0"/>
                      </a:rPr>
                      <a:t>OMéDIT</a:t>
                    </a:r>
                    <a:r>
                      <a:rPr lang="fr-FR" sz="675" b="1" i="1" dirty="0">
                        <a:solidFill>
                          <a:prstClr val="white"/>
                        </a:solidFill>
                        <a:latin typeface="Corbel" panose="020B0503020204020204" pitchFamily="34" charset="0"/>
                      </a:rPr>
                      <a:t> / groupes de travail</a:t>
                    </a:r>
                  </a:p>
                </p:txBody>
              </p:sp>
              <p:sp>
                <p:nvSpPr>
                  <p:cNvPr id="89" name="Rectangle à coins arrondis 88"/>
                  <p:cNvSpPr/>
                  <p:nvPr/>
                </p:nvSpPr>
                <p:spPr>
                  <a:xfrm>
                    <a:off x="905660" y="3162389"/>
                    <a:ext cx="808221" cy="562082"/>
                  </a:xfrm>
                  <a:prstGeom prst="round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5">
                      <a:shade val="50000"/>
                    </a:schemeClr>
                  </a:lnRef>
                  <a:fillRef idx="1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defTabSz="685800">
                      <a:defRPr/>
                    </a:pPr>
                    <a:r>
                      <a:rPr lang="fr-FR" sz="675" b="1" dirty="0">
                        <a:solidFill>
                          <a:prstClr val="white"/>
                        </a:solidFill>
                        <a:latin typeface="Corbel" panose="020B0503020204020204" pitchFamily="34" charset="0"/>
                      </a:rPr>
                      <a:t>Racine produit ?</a:t>
                    </a:r>
                  </a:p>
                </p:txBody>
              </p:sp>
              <p:sp>
                <p:nvSpPr>
                  <p:cNvPr id="90" name="Rectangle à coins arrondis 89"/>
                  <p:cNvSpPr/>
                  <p:nvPr/>
                </p:nvSpPr>
                <p:spPr>
                  <a:xfrm>
                    <a:off x="905660" y="3806960"/>
                    <a:ext cx="805183" cy="560163"/>
                  </a:xfrm>
                  <a:prstGeom prst="roundRect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5">
                      <a:shade val="50000"/>
                    </a:schemeClr>
                  </a:lnRef>
                  <a:fillRef idx="1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defTabSz="685800">
                      <a:defRPr/>
                    </a:pPr>
                    <a:r>
                      <a:rPr lang="fr-FR" sz="675" b="1" dirty="0">
                        <a:solidFill>
                          <a:prstClr val="white"/>
                        </a:solidFill>
                        <a:latin typeface="Corbel" panose="020B0503020204020204" pitchFamily="34" charset="0"/>
                      </a:rPr>
                      <a:t>Facteur humain ?</a:t>
                    </a:r>
                  </a:p>
                </p:txBody>
              </p:sp>
              <p:cxnSp>
                <p:nvCxnSpPr>
                  <p:cNvPr id="91" name="Connecteur droit avec flèche 90"/>
                  <p:cNvCxnSpPr/>
                  <p:nvPr/>
                </p:nvCxnSpPr>
                <p:spPr>
                  <a:xfrm flipV="1">
                    <a:off x="1740215" y="2822839"/>
                    <a:ext cx="579327" cy="5754"/>
                  </a:xfrm>
                  <a:prstGeom prst="straightConnector1">
                    <a:avLst/>
                  </a:prstGeom>
                  <a:ln w="38100">
                    <a:noFill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2" name="Rectangle à coins arrondis 91"/>
                  <p:cNvSpPr/>
                  <p:nvPr/>
                </p:nvSpPr>
                <p:spPr>
                  <a:xfrm>
                    <a:off x="260501" y="2515901"/>
                    <a:ext cx="1110038" cy="563999"/>
                  </a:xfrm>
                  <a:prstGeom prst="roundRect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5">
                      <a:shade val="50000"/>
                    </a:schemeClr>
                  </a:lnRef>
                  <a:fillRef idx="1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defTabSz="685800">
                      <a:defRPr/>
                    </a:pPr>
                    <a:r>
                      <a:rPr lang="fr-FR" sz="675" b="1" dirty="0">
                        <a:solidFill>
                          <a:prstClr val="white"/>
                        </a:solidFill>
                        <a:latin typeface="Corbel" panose="020B0503020204020204" pitchFamily="34" charset="0"/>
                      </a:rPr>
                      <a:t>Effet indésirable ?</a:t>
                    </a:r>
                  </a:p>
                </p:txBody>
              </p:sp>
              <p:sp>
                <p:nvSpPr>
                  <p:cNvPr id="93" name="Rectangle 92"/>
                  <p:cNvSpPr/>
                  <p:nvPr/>
                </p:nvSpPr>
                <p:spPr>
                  <a:xfrm>
                    <a:off x="2356002" y="3298594"/>
                    <a:ext cx="2094488" cy="437387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defTabSz="685800">
                      <a:defRPr/>
                    </a:pPr>
                    <a:r>
                      <a:rPr lang="fr-FR" sz="675" b="1" i="1" dirty="0">
                        <a:solidFill>
                          <a:prstClr val="white"/>
                        </a:solidFill>
                        <a:latin typeface="Corbel" panose="020B0503020204020204" pitchFamily="34" charset="0"/>
                      </a:rPr>
                      <a:t>CRPV (BNPV)</a:t>
                    </a:r>
                  </a:p>
                </p:txBody>
              </p:sp>
            </p:grpSp>
            <p:sp>
              <p:nvSpPr>
                <p:cNvPr id="79" name="Rectangle à coins arrondis 78"/>
                <p:cNvSpPr/>
                <p:nvPr/>
              </p:nvSpPr>
              <p:spPr>
                <a:xfrm>
                  <a:off x="9565123" y="2928349"/>
                  <a:ext cx="2489289" cy="577428"/>
                </a:xfrm>
                <a:prstGeom prst="round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685800">
                    <a:defRPr/>
                  </a:pPr>
                  <a:r>
                    <a:rPr lang="fr-FR" sz="675" b="1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EM marquante ? ANSM</a:t>
                  </a:r>
                </a:p>
              </p:txBody>
            </p:sp>
            <p:sp>
              <p:nvSpPr>
                <p:cNvPr id="80" name="Rectangle à coins arrondis 79"/>
                <p:cNvSpPr/>
                <p:nvPr/>
              </p:nvSpPr>
              <p:spPr>
                <a:xfrm>
                  <a:off x="1599822" y="1161535"/>
                  <a:ext cx="9254398" cy="293509"/>
                </a:xfrm>
                <a:prstGeom prst="roundRect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685800">
                    <a:defRPr/>
                  </a:pPr>
                  <a:r>
                    <a:rPr lang="fr-FR" sz="675" b="1" i="1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Analyse interne le cas échéant</a:t>
                  </a:r>
                </a:p>
              </p:txBody>
            </p:sp>
            <p:sp>
              <p:nvSpPr>
                <p:cNvPr id="81" name="Rectangle à coins arrondis 80"/>
                <p:cNvSpPr/>
                <p:nvPr/>
              </p:nvSpPr>
              <p:spPr>
                <a:xfrm>
                  <a:off x="9601108" y="4175286"/>
                  <a:ext cx="2489289" cy="548652"/>
                </a:xfrm>
                <a:prstGeom prst="round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685800">
                    <a:defRPr/>
                  </a:pPr>
                  <a:r>
                    <a:rPr lang="fr-FR" sz="675" b="1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EM marquante ? HAS</a:t>
                  </a:r>
                </a:p>
              </p:txBody>
            </p:sp>
            <p:sp>
              <p:nvSpPr>
                <p:cNvPr id="82" name="Rectangle à coins arrondis 81"/>
                <p:cNvSpPr/>
                <p:nvPr/>
              </p:nvSpPr>
              <p:spPr>
                <a:xfrm>
                  <a:off x="573201" y="5094184"/>
                  <a:ext cx="3026942" cy="563999"/>
                </a:xfrm>
                <a:prstGeom prst="round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685800">
                    <a:defRPr/>
                  </a:pPr>
                  <a:r>
                    <a:rPr lang="fr-FR" sz="675" b="1" i="1" dirty="0">
                      <a:solidFill>
                        <a:prstClr val="black"/>
                      </a:solidFill>
                      <a:latin typeface="Corbel" panose="020B0503020204020204" pitchFamily="34" charset="0"/>
                    </a:rPr>
                    <a:t>Implique une autre vigilance</a:t>
                  </a:r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4961209" y="5153652"/>
                  <a:ext cx="4379539" cy="439306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685800">
                    <a:defRPr/>
                  </a:pPr>
                  <a:r>
                    <a:rPr lang="fr-FR" sz="675" b="1" i="1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Vigilance ad hoc</a:t>
                  </a:r>
                </a:p>
              </p:txBody>
            </p:sp>
            <p:cxnSp>
              <p:nvCxnSpPr>
                <p:cNvPr id="84" name="Connecteur droit avec flèche 83"/>
                <p:cNvCxnSpPr/>
                <p:nvPr/>
              </p:nvCxnSpPr>
              <p:spPr>
                <a:xfrm flipV="1">
                  <a:off x="3659412" y="3457818"/>
                  <a:ext cx="1210777" cy="5756"/>
                </a:xfrm>
                <a:prstGeom prst="straightConnector1">
                  <a:avLst/>
                </a:prstGeom>
                <a:ln w="38100">
                  <a:noFill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Connecteur droit avec flèche 84"/>
                <p:cNvCxnSpPr/>
                <p:nvPr/>
              </p:nvCxnSpPr>
              <p:spPr>
                <a:xfrm flipV="1">
                  <a:off x="3676346" y="4123491"/>
                  <a:ext cx="1210777" cy="5754"/>
                </a:xfrm>
                <a:prstGeom prst="straightConnector1">
                  <a:avLst/>
                </a:prstGeom>
                <a:ln w="38100">
                  <a:noFill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Connecteur droit avec flèche 85"/>
                <p:cNvCxnSpPr/>
                <p:nvPr/>
              </p:nvCxnSpPr>
              <p:spPr>
                <a:xfrm flipV="1">
                  <a:off x="3676346" y="5368509"/>
                  <a:ext cx="1210777" cy="3837"/>
                </a:xfrm>
                <a:prstGeom prst="straightConnector1">
                  <a:avLst/>
                </a:prstGeom>
                <a:ln w="38100">
                  <a:noFill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55" name="Connecteur droit avec flèche 54"/>
            <p:cNvCxnSpPr/>
            <p:nvPr/>
          </p:nvCxnSpPr>
          <p:spPr bwMode="auto">
            <a:xfrm flipV="1">
              <a:off x="3750775" y="5534557"/>
              <a:ext cx="1169341" cy="6884"/>
            </a:xfrm>
            <a:prstGeom prst="straightConnector1">
              <a:avLst/>
            </a:prstGeom>
            <a:ln w="38100">
              <a:solidFill>
                <a:schemeClr val="bg1">
                  <a:lumMod val="6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Parenthèse fermante 55"/>
            <p:cNvSpPr/>
            <p:nvPr/>
          </p:nvSpPr>
          <p:spPr bwMode="auto">
            <a:xfrm>
              <a:off x="9221327" y="3205927"/>
              <a:ext cx="108349" cy="878685"/>
            </a:xfrm>
            <a:prstGeom prst="rightBracket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defTabSz="685800">
                <a:defRPr/>
              </a:pPr>
              <a:endParaRPr lang="fr-FR" sz="675" b="1">
                <a:solidFill>
                  <a:prstClr val="black"/>
                </a:solidFill>
                <a:latin typeface="Corbel" panose="020B0503020204020204" pitchFamily="34" charset="0"/>
              </a:endParaRPr>
            </a:p>
          </p:txBody>
        </p:sp>
        <p:sp>
          <p:nvSpPr>
            <p:cNvPr id="57" name="Parenthèse fermante 56"/>
            <p:cNvSpPr/>
            <p:nvPr/>
          </p:nvSpPr>
          <p:spPr bwMode="auto">
            <a:xfrm>
              <a:off x="9221327" y="4685696"/>
              <a:ext cx="108349" cy="878686"/>
            </a:xfrm>
            <a:prstGeom prst="rightBracket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defTabSz="685800">
                <a:defRPr/>
              </a:pPr>
              <a:endParaRPr lang="fr-FR" sz="675" b="1">
                <a:solidFill>
                  <a:prstClr val="black"/>
                </a:solidFill>
                <a:latin typeface="Corbel" panose="020B0503020204020204" pitchFamily="34" charset="0"/>
              </a:endParaRPr>
            </a:p>
          </p:txBody>
        </p:sp>
        <p:cxnSp>
          <p:nvCxnSpPr>
            <p:cNvPr id="58" name="Connecteur droit avec flèche 57"/>
            <p:cNvCxnSpPr/>
            <p:nvPr/>
          </p:nvCxnSpPr>
          <p:spPr bwMode="auto">
            <a:xfrm flipV="1">
              <a:off x="3740555" y="3182983"/>
              <a:ext cx="1169342" cy="6881"/>
            </a:xfrm>
            <a:prstGeom prst="straightConnector1">
              <a:avLst/>
            </a:prstGeom>
            <a:ln w="3810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cteur droit avec flèche 58"/>
            <p:cNvCxnSpPr/>
            <p:nvPr/>
          </p:nvCxnSpPr>
          <p:spPr bwMode="auto">
            <a:xfrm flipV="1">
              <a:off x="3734421" y="3942370"/>
              <a:ext cx="1169341" cy="6884"/>
            </a:xfrm>
            <a:prstGeom prst="straightConnector1">
              <a:avLst/>
            </a:prstGeom>
            <a:ln w="38100">
              <a:solidFill>
                <a:schemeClr val="bg1">
                  <a:lumMod val="6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necteur droit avec flèche 59"/>
            <p:cNvCxnSpPr/>
            <p:nvPr/>
          </p:nvCxnSpPr>
          <p:spPr bwMode="auto">
            <a:xfrm flipV="1">
              <a:off x="3750775" y="4738464"/>
              <a:ext cx="1169341" cy="6881"/>
            </a:xfrm>
            <a:prstGeom prst="straightConnector1">
              <a:avLst/>
            </a:prstGeom>
            <a:ln w="3810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Connecteur droit avec flèche 60"/>
            <p:cNvCxnSpPr/>
            <p:nvPr/>
          </p:nvCxnSpPr>
          <p:spPr bwMode="auto">
            <a:xfrm flipV="1">
              <a:off x="3750775" y="6227410"/>
              <a:ext cx="1169341" cy="4589"/>
            </a:xfrm>
            <a:prstGeom prst="straightConnector1">
              <a:avLst/>
            </a:prstGeom>
            <a:ln w="38100">
              <a:solidFill>
                <a:schemeClr val="bg1">
                  <a:lumMod val="6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96656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8626" y="592783"/>
            <a:ext cx="9135374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Patiente hospitalisée pour sa chimiothérapie, dans le cadre de sa prise en charge pour un cancer en phase palliative. </a:t>
            </a:r>
          </a:p>
          <a:p>
            <a:pPr defTabSz="685800"/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Le protocole prévoit une injection d'atropine et l'IDE a pris l'ampoule d'adrénaline rangée à côté. Elle a fait son calcul de dose comme s'il s'agissait d'atropine et a injecté l'adrénaline (0,5 mg) par voie sous-cutanée. </a:t>
            </a:r>
          </a:p>
          <a:p>
            <a:pPr defTabSz="685800"/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La patiente a présenté une très forte tachycardie, a fait un malaise, les réanimateurs ont été prévenus : la patiente a repris ses esprits et a été gardée en surveillance. </a:t>
            </a:r>
          </a:p>
          <a:p>
            <a:pPr defTabSz="685800"/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L'effet s'est estompé rapidement (demi-vie de l'adrénaline est de 1 min).</a:t>
            </a:r>
          </a:p>
          <a:p>
            <a:pPr defTabSz="685800"/>
            <a:endParaRPr lang="fr-FR" sz="1050" dirty="0">
              <a:solidFill>
                <a:prstClr val="black"/>
              </a:solidFill>
              <a:latin typeface="Corbel" panose="020B0503020204020204" pitchFamily="34" charset="0"/>
            </a:endParaRPr>
          </a:p>
          <a:p>
            <a:pPr defTabSz="685800"/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Une action immédiate a été réalisée : l'adrénaline n'étant utilisée qu'en cas d'urgence, il n'est pas nécessaire de laisser les ampoules dans l'armoire à pharmacie du service car il y en a dans le chariot d'urgence. L'adrénaline a donc été enlevée des armoires pour éviter toute erreur avec les "</a:t>
            </a:r>
            <a:r>
              <a:rPr lang="fr-FR" sz="1050" dirty="0" err="1">
                <a:solidFill>
                  <a:prstClr val="black"/>
                </a:solidFill>
                <a:latin typeface="Corbel" panose="020B0503020204020204" pitchFamily="34" charset="0"/>
              </a:rPr>
              <a:t>sound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 </a:t>
            </a:r>
            <a:r>
              <a:rPr lang="fr-FR" sz="1050" dirty="0" err="1">
                <a:solidFill>
                  <a:prstClr val="black"/>
                </a:solidFill>
                <a:latin typeface="Corbel" panose="020B0503020204020204" pitchFamily="34" charset="0"/>
              </a:rPr>
              <a:t>alike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" (médicaments à consonance ressemblante).</a:t>
            </a:r>
          </a:p>
        </p:txBody>
      </p:sp>
      <p:sp>
        <p:nvSpPr>
          <p:cNvPr id="6" name="Rectangle 5"/>
          <p:cNvSpPr/>
          <p:nvPr/>
        </p:nvSpPr>
        <p:spPr>
          <a:xfrm>
            <a:off x="8635" y="2935607"/>
            <a:ext cx="913536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Erreur initiale : administration</a:t>
            </a:r>
          </a:p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Nature de l’erreur : Erreur de médicament</a:t>
            </a:r>
          </a:p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Causes de l’erreur : </a:t>
            </a:r>
            <a:r>
              <a:rPr lang="fr-FR" sz="1050" b="1" dirty="0">
                <a:solidFill>
                  <a:prstClr val="black"/>
                </a:solidFill>
                <a:latin typeface="Corbel" panose="020B0503020204020204" pitchFamily="34" charset="0"/>
              </a:rPr>
              <a:t>Facteurs humains</a:t>
            </a:r>
          </a:p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Qualification de l’erreur : </a:t>
            </a:r>
            <a:r>
              <a:rPr lang="fr-FR" sz="1050" b="1" dirty="0">
                <a:solidFill>
                  <a:prstClr val="black"/>
                </a:solidFill>
                <a:latin typeface="Corbel" panose="020B0503020204020204" pitchFamily="34" charset="0"/>
              </a:rPr>
              <a:t>erreur </a:t>
            </a:r>
            <a:r>
              <a:rPr lang="fr-FR" sz="1050" b="1" dirty="0">
                <a:solidFill>
                  <a:prstClr val="black"/>
                </a:solidFill>
                <a:latin typeface="Corbel" panose="020B0503020204020204" pitchFamily="34" charset="0"/>
              </a:rPr>
              <a:t>avérée avec effet indésirable</a:t>
            </a:r>
            <a:endParaRPr lang="fr-FR" sz="1050" b="1" dirty="0">
              <a:solidFill>
                <a:prstClr val="black"/>
              </a:solidFill>
              <a:latin typeface="Corbel" panose="020B0503020204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9144000" cy="43055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/>
            <a:r>
              <a:rPr lang="fr-FR" sz="1350" b="1" dirty="0">
                <a:solidFill>
                  <a:prstClr val="white"/>
                </a:solidFill>
                <a:latin typeface="Corbel" panose="020B0503020204020204" pitchFamily="34" charset="0"/>
              </a:rPr>
              <a:t>Autre exemple : Erreur Médicamenteuse (EM) </a:t>
            </a:r>
            <a:r>
              <a:rPr lang="fr-FR" sz="1350" b="1" u="sng" dirty="0">
                <a:solidFill>
                  <a:prstClr val="white"/>
                </a:solidFill>
                <a:latin typeface="Corbel" panose="020B0503020204020204" pitchFamily="34" charset="0"/>
              </a:rPr>
              <a:t>avec</a:t>
            </a:r>
            <a:r>
              <a:rPr lang="fr-FR" sz="1350" b="1" dirty="0">
                <a:solidFill>
                  <a:prstClr val="white"/>
                </a:solidFill>
                <a:latin typeface="Corbel" panose="020B0503020204020204" pitchFamily="34" charset="0"/>
              </a:rPr>
              <a:t> Effet Indésirable (EI)</a:t>
            </a:r>
          </a:p>
          <a:p>
            <a:pPr defTabSz="685800"/>
            <a:r>
              <a:rPr lang="fr-FR" sz="1350" b="1" dirty="0" smtClean="0">
                <a:solidFill>
                  <a:prstClr val="white"/>
                </a:solidFill>
                <a:latin typeface="Corbel" panose="020B0503020204020204" pitchFamily="34" charset="0"/>
              </a:rPr>
              <a:t>analyse </a:t>
            </a:r>
            <a:r>
              <a:rPr lang="fr-FR" sz="1350" b="1" dirty="0">
                <a:solidFill>
                  <a:prstClr val="white"/>
                </a:solidFill>
                <a:latin typeface="Corbel" panose="020B0503020204020204" pitchFamily="34" charset="0"/>
              </a:rPr>
              <a:t>des causes = facteurs humains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2160000"/>
            <a:ext cx="6146321" cy="43055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/>
            <a:r>
              <a:rPr lang="fr-FR" sz="1350" b="1" dirty="0">
                <a:solidFill>
                  <a:prstClr val="white"/>
                </a:solidFill>
                <a:latin typeface="Corbel" panose="020B0503020204020204" pitchFamily="34" charset="0"/>
              </a:rPr>
              <a:t>Analyse</a:t>
            </a:r>
            <a:endParaRPr lang="fr-FR" sz="1350" b="1" dirty="0">
              <a:solidFill>
                <a:prstClr val="white"/>
              </a:solidFill>
              <a:latin typeface="Corbel" panose="020B0503020204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001984" y="4551055"/>
            <a:ext cx="1209860" cy="43055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/>
            <a:r>
              <a:rPr lang="fr-FR" sz="1350" b="1" dirty="0">
                <a:solidFill>
                  <a:srgbClr val="ED7D31">
                    <a:lumMod val="75000"/>
                  </a:srgbClr>
                </a:solidFill>
                <a:latin typeface="Corbel" panose="020B0503020204020204" pitchFamily="34" charset="0"/>
              </a:rPr>
              <a:t>Dossier ANPV</a:t>
            </a:r>
            <a:endParaRPr lang="fr-FR" sz="1350" b="1" dirty="0">
              <a:solidFill>
                <a:srgbClr val="ED7D31">
                  <a:lumMod val="75000"/>
                </a:srgbClr>
              </a:solidFill>
              <a:latin typeface="Corbel" panose="020B0503020204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085267" y="4546663"/>
            <a:ext cx="1960358" cy="43055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/>
            <a:r>
              <a:rPr lang="fr-FR" sz="1350" b="1" dirty="0">
                <a:solidFill>
                  <a:srgbClr val="ED7D31">
                    <a:lumMod val="75000"/>
                  </a:srgbClr>
                </a:solidFill>
                <a:latin typeface="Corbel" panose="020B0503020204020204" pitchFamily="34" charset="0"/>
              </a:rPr>
              <a:t>Transmission à l’</a:t>
            </a:r>
            <a:r>
              <a:rPr lang="fr-FR" sz="1350" b="1" dirty="0" err="1">
                <a:solidFill>
                  <a:srgbClr val="ED7D31">
                    <a:lumMod val="75000"/>
                  </a:srgbClr>
                </a:solidFill>
                <a:latin typeface="Corbel" panose="020B0503020204020204" pitchFamily="34" charset="0"/>
              </a:rPr>
              <a:t>Omédit</a:t>
            </a:r>
            <a:endParaRPr lang="fr-FR" sz="1350" b="1" dirty="0">
              <a:solidFill>
                <a:srgbClr val="ED7D31">
                  <a:lumMod val="75000"/>
                </a:srgbClr>
              </a:solidFill>
              <a:latin typeface="Corbel" panose="020B0503020204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499468" y="4494046"/>
            <a:ext cx="37542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/>
            <a:r>
              <a:rPr lang="fr-FR" sz="2700" b="1" dirty="0">
                <a:solidFill>
                  <a:srgbClr val="ED7D31">
                    <a:lumMod val="75000"/>
                  </a:srgbClr>
                </a:solidFill>
                <a:latin typeface="Corbel" panose="020B0503020204020204" pitchFamily="34" charset="0"/>
                <a:sym typeface="Symbol" panose="05050102010706020507" pitchFamily="18" charset="2"/>
              </a:rPr>
              <a:t></a:t>
            </a:r>
            <a:endParaRPr lang="fr-FR" sz="2700" b="1" dirty="0">
              <a:solidFill>
                <a:srgbClr val="ED7D31">
                  <a:lumMod val="75000"/>
                </a:srgbClr>
              </a:solidFill>
              <a:latin typeface="Corbel" panose="020B0503020204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999830" y="4212458"/>
            <a:ext cx="1209860" cy="430553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/>
            <a:r>
              <a:rPr lang="fr-FR" sz="1050" b="1" dirty="0">
                <a:solidFill>
                  <a:srgbClr val="ED7D31">
                    <a:lumMod val="75000"/>
                  </a:srgbClr>
                </a:solidFill>
                <a:latin typeface="Corbel" panose="020B0503020204020204" pitchFamily="34" charset="0"/>
              </a:rPr>
              <a:t>Effet indésirable</a:t>
            </a:r>
            <a:endParaRPr lang="fr-FR" sz="1050" b="1" dirty="0">
              <a:solidFill>
                <a:srgbClr val="ED7D31">
                  <a:lumMod val="75000"/>
                </a:srgbClr>
              </a:solidFill>
              <a:latin typeface="Corbel" panose="020B0503020204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083112" y="4208065"/>
            <a:ext cx="1960358" cy="430553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/>
            <a:r>
              <a:rPr lang="fr-FR" sz="1050" b="1" dirty="0">
                <a:solidFill>
                  <a:srgbClr val="ED7D31">
                    <a:lumMod val="75000"/>
                  </a:srgbClr>
                </a:solidFill>
                <a:latin typeface="Corbel" panose="020B0503020204020204" pitchFamily="34" charset="0"/>
              </a:rPr>
              <a:t>Facteurs </a:t>
            </a:r>
            <a:r>
              <a:rPr lang="fr-FR" sz="1050" b="1" dirty="0">
                <a:solidFill>
                  <a:srgbClr val="ED7D31">
                    <a:lumMod val="75000"/>
                  </a:srgbClr>
                </a:solidFill>
                <a:latin typeface="Corbel" panose="020B0503020204020204" pitchFamily="34" charset="0"/>
              </a:rPr>
              <a:t>humains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7226780" y="3687833"/>
            <a:ext cx="1856836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defTabSz="685800"/>
            <a:r>
              <a:rPr lang="fr-FR" sz="1200" b="1" dirty="0">
                <a:solidFill>
                  <a:srgbClr val="FFC000">
                    <a:lumMod val="75000"/>
                  </a:srgbClr>
                </a:solidFill>
                <a:latin typeface="Corbel" panose="020B0503020204020204" pitchFamily="34" charset="0"/>
              </a:rPr>
              <a:t>Réception de ce cas via EIGS de l’ARS</a:t>
            </a:r>
            <a:endParaRPr lang="fr-FR" sz="1200" b="1" dirty="0">
              <a:solidFill>
                <a:srgbClr val="FFC000">
                  <a:lumMod val="75000"/>
                </a:srgbClr>
              </a:solidFill>
              <a:latin typeface="Corbel" panose="020B0503020204020204" pitchFamily="34" charset="0"/>
            </a:endParaRPr>
          </a:p>
        </p:txBody>
      </p:sp>
      <p:cxnSp>
        <p:nvCxnSpPr>
          <p:cNvPr id="17" name="Connecteur en arc 16"/>
          <p:cNvCxnSpPr/>
          <p:nvPr/>
        </p:nvCxnSpPr>
        <p:spPr>
          <a:xfrm rot="5400000">
            <a:off x="8047652" y="2498290"/>
            <a:ext cx="1375345" cy="817352"/>
          </a:xfrm>
          <a:prstGeom prst="curvedConnector3">
            <a:avLst>
              <a:gd name="adj1" fmla="val -7391"/>
            </a:avLst>
          </a:prstGeom>
          <a:ln w="38100">
            <a:solidFill>
              <a:schemeClr val="accent4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770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8626" y="592783"/>
            <a:ext cx="9135374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Patiente hospitalisée pour sa chimiothérapie, dans le cadre de sa prise en charge pour un cancer en phase palliative. </a:t>
            </a:r>
          </a:p>
          <a:p>
            <a:pPr defTabSz="685800"/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Le protocole prévoit une injection d'atropine et l'IDE a pris l'ampoule d'adrénaline rangée à côté. Elle a fait son calcul de dose comme s'il s'agissait d'atropine et a injecté l'adrénaline (0,5 mg) par voie sous-cutanée. </a:t>
            </a:r>
          </a:p>
          <a:p>
            <a:pPr defTabSz="685800"/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La patiente a présenté une très forte tachycardie, a fait un malaise, les réanimateurs ont été prévenus : la patiente a repris ses esprits et a été gardée en surveillance. </a:t>
            </a:r>
          </a:p>
          <a:p>
            <a:pPr defTabSz="685800"/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L'effet s'est estompé rapidement (demi-vie de l'adrénaline est de 1 min).</a:t>
            </a:r>
          </a:p>
          <a:p>
            <a:pPr defTabSz="685800"/>
            <a:endParaRPr lang="fr-FR" sz="1050" dirty="0">
              <a:solidFill>
                <a:prstClr val="black"/>
              </a:solidFill>
              <a:latin typeface="Corbel" panose="020B0503020204020204" pitchFamily="34" charset="0"/>
            </a:endParaRPr>
          </a:p>
          <a:p>
            <a:pPr defTabSz="685800"/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Une action immédiate a été réalisée : l'adrénaline n'étant utilisée qu'en cas d'urgence, il n'est pas nécessaire de laisser les ampoules dans l'armoire à pharmacie du service car il y en a dans le chariot d'urgence. L'adrénaline a donc été enlevée des armoires pour éviter toute erreur avec les "</a:t>
            </a:r>
            <a:r>
              <a:rPr lang="fr-FR" sz="1050" dirty="0" err="1">
                <a:solidFill>
                  <a:prstClr val="black"/>
                </a:solidFill>
                <a:latin typeface="Corbel" panose="020B0503020204020204" pitchFamily="34" charset="0"/>
              </a:rPr>
              <a:t>sound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 </a:t>
            </a:r>
            <a:r>
              <a:rPr lang="fr-FR" sz="1050" dirty="0" err="1">
                <a:solidFill>
                  <a:prstClr val="black"/>
                </a:solidFill>
                <a:latin typeface="Corbel" panose="020B0503020204020204" pitchFamily="34" charset="0"/>
              </a:rPr>
              <a:t>alike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" (médicaments à consonance ressemblante).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9144000" cy="43055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/>
            <a:r>
              <a:rPr lang="fr-FR" sz="1350" b="1" dirty="0">
                <a:solidFill>
                  <a:prstClr val="white"/>
                </a:solidFill>
                <a:latin typeface="Corbel" panose="020B0503020204020204" pitchFamily="34" charset="0"/>
              </a:rPr>
              <a:t>Autre exemple : Erreur Médicamenteuse (EM) </a:t>
            </a:r>
            <a:r>
              <a:rPr lang="fr-FR" sz="1350" b="1" u="sng" dirty="0">
                <a:solidFill>
                  <a:prstClr val="white"/>
                </a:solidFill>
                <a:latin typeface="Corbel" panose="020B0503020204020204" pitchFamily="34" charset="0"/>
              </a:rPr>
              <a:t>avec</a:t>
            </a:r>
            <a:r>
              <a:rPr lang="fr-FR" sz="1350" b="1" dirty="0">
                <a:solidFill>
                  <a:prstClr val="white"/>
                </a:solidFill>
                <a:latin typeface="Corbel" panose="020B0503020204020204" pitchFamily="34" charset="0"/>
              </a:rPr>
              <a:t> Effet Indésirable (EI)</a:t>
            </a:r>
          </a:p>
          <a:p>
            <a:pPr defTabSz="685800"/>
            <a:r>
              <a:rPr lang="fr-FR" sz="1350" b="1" dirty="0" smtClean="0">
                <a:solidFill>
                  <a:prstClr val="white"/>
                </a:solidFill>
                <a:latin typeface="Corbel" panose="020B0503020204020204" pitchFamily="34" charset="0"/>
              </a:rPr>
              <a:t>analyse </a:t>
            </a:r>
            <a:r>
              <a:rPr lang="fr-FR" sz="1350" b="1" dirty="0">
                <a:solidFill>
                  <a:prstClr val="white"/>
                </a:solidFill>
                <a:latin typeface="Corbel" panose="020B0503020204020204" pitchFamily="34" charset="0"/>
              </a:rPr>
              <a:t>des causes = facteurs humains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2160000"/>
            <a:ext cx="6146321" cy="43055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/>
            <a:r>
              <a:rPr lang="fr-FR" sz="1350" b="1" dirty="0">
                <a:solidFill>
                  <a:prstClr val="white"/>
                </a:solidFill>
                <a:latin typeface="Corbel" panose="020B0503020204020204" pitchFamily="34" charset="0"/>
              </a:rPr>
              <a:t>Signalement </a:t>
            </a:r>
            <a:r>
              <a:rPr lang="fr-FR" sz="1350" b="1" dirty="0">
                <a:solidFill>
                  <a:prstClr val="white"/>
                </a:solidFill>
                <a:latin typeface="Corbel" panose="020B0503020204020204" pitchFamily="34" charset="0"/>
                <a:sym typeface="Symbol" panose="05050102010706020507" pitchFamily="18" charset="2"/>
              </a:rPr>
              <a:t> Portail</a:t>
            </a:r>
            <a:endParaRPr lang="fr-FR" sz="1350" b="1" dirty="0">
              <a:solidFill>
                <a:prstClr val="white"/>
              </a:solidFill>
              <a:latin typeface="Corbel" panose="020B0503020204020204" pitchFamily="34" charset="0"/>
            </a:endParaRPr>
          </a:p>
        </p:txBody>
      </p:sp>
      <p:grpSp>
        <p:nvGrpSpPr>
          <p:cNvPr id="52" name="Groupe 51"/>
          <p:cNvGrpSpPr/>
          <p:nvPr/>
        </p:nvGrpSpPr>
        <p:grpSpPr>
          <a:xfrm>
            <a:off x="285599" y="2634276"/>
            <a:ext cx="8370000" cy="2430000"/>
            <a:chOff x="228398" y="207035"/>
            <a:chExt cx="11775180" cy="6357278"/>
          </a:xfrm>
        </p:grpSpPr>
        <p:cxnSp>
          <p:nvCxnSpPr>
            <p:cNvPr id="53" name="Connecteur droit avec flèche 52"/>
            <p:cNvCxnSpPr/>
            <p:nvPr/>
          </p:nvCxnSpPr>
          <p:spPr bwMode="auto">
            <a:xfrm flipH="1">
              <a:off x="6152831" y="1083775"/>
              <a:ext cx="4088" cy="777741"/>
            </a:xfrm>
            <a:prstGeom prst="straightConnector1">
              <a:avLst/>
            </a:prstGeom>
            <a:ln w="3810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4" name="Groupe 6"/>
            <p:cNvGrpSpPr>
              <a:grpSpLocks/>
            </p:cNvGrpSpPr>
            <p:nvPr/>
          </p:nvGrpSpPr>
          <p:grpSpPr bwMode="auto">
            <a:xfrm>
              <a:off x="228398" y="207035"/>
              <a:ext cx="11775180" cy="6357278"/>
              <a:chOff x="-435" y="1193507"/>
              <a:chExt cx="12192436" cy="5365688"/>
            </a:xfrm>
          </p:grpSpPr>
          <p:sp>
            <p:nvSpPr>
              <p:cNvPr id="62" name="Rectangle à coins arrondis 61"/>
              <p:cNvSpPr/>
              <p:nvPr/>
            </p:nvSpPr>
            <p:spPr>
              <a:xfrm>
                <a:off x="573201" y="5343153"/>
                <a:ext cx="3026942" cy="565421"/>
              </a:xfrm>
              <a:prstGeom prst="round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800">
                  <a:defRPr/>
                </a:pPr>
                <a:r>
                  <a:rPr lang="fr-FR" sz="675" b="1" dirty="0">
                    <a:solidFill>
                      <a:prstClr val="white"/>
                    </a:solidFill>
                    <a:latin typeface="Corbel" panose="020B0503020204020204" pitchFamily="34" charset="0"/>
                  </a:rPr>
                  <a:t>EIGAS avéré ?</a:t>
                </a:r>
              </a:p>
            </p:txBody>
          </p:sp>
          <p:cxnSp>
            <p:nvCxnSpPr>
              <p:cNvPr id="63" name="Connecteur droit avec flèche 62"/>
              <p:cNvCxnSpPr/>
              <p:nvPr/>
            </p:nvCxnSpPr>
            <p:spPr>
              <a:xfrm flipV="1">
                <a:off x="3676346" y="5682018"/>
                <a:ext cx="1210777" cy="5810"/>
              </a:xfrm>
              <a:prstGeom prst="straightConnector1">
                <a:avLst/>
              </a:prstGeom>
              <a:ln w="38100">
                <a:noFill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Rectangle 63"/>
              <p:cNvSpPr/>
              <p:nvPr/>
            </p:nvSpPr>
            <p:spPr>
              <a:xfrm>
                <a:off x="4961209" y="5455463"/>
                <a:ext cx="4368956" cy="422129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800">
                  <a:defRPr/>
                </a:pPr>
                <a:r>
                  <a:rPr lang="fr-FR" sz="675" b="1" i="1" dirty="0">
                    <a:solidFill>
                      <a:prstClr val="white"/>
                    </a:solidFill>
                    <a:latin typeface="Corbel" panose="020B0503020204020204" pitchFamily="34" charset="0"/>
                  </a:rPr>
                  <a:t>ARS</a:t>
                </a:r>
              </a:p>
            </p:txBody>
          </p:sp>
          <p:sp>
            <p:nvSpPr>
              <p:cNvPr id="65" name="ZoneTexte 11"/>
              <p:cNvSpPr txBox="1">
                <a:spLocks noChangeArrowheads="1"/>
              </p:cNvSpPr>
              <p:nvPr/>
            </p:nvSpPr>
            <p:spPr bwMode="auto">
              <a:xfrm>
                <a:off x="1606442" y="4422693"/>
                <a:ext cx="486825" cy="433247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defTabSz="685800"/>
                <a:r>
                  <a:rPr lang="fr-FR" altLang="fr-FR" sz="675" b="1" dirty="0">
                    <a:solidFill>
                      <a:prstClr val="black"/>
                    </a:solidFill>
                    <a:latin typeface="Corbel" panose="020B0503020204020204" pitchFamily="34" charset="0"/>
                  </a:rPr>
                  <a:t>+/-</a:t>
                </a:r>
              </a:p>
            </p:txBody>
          </p:sp>
          <p:sp>
            <p:nvSpPr>
              <p:cNvPr id="66" name="Rectangle à coins arrondis 65"/>
              <p:cNvSpPr/>
              <p:nvPr/>
            </p:nvSpPr>
            <p:spPr>
              <a:xfrm>
                <a:off x="573201" y="4018675"/>
                <a:ext cx="1126107" cy="1243151"/>
              </a:xfrm>
              <a:prstGeom prst="round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800">
                  <a:defRPr/>
                </a:pPr>
                <a:r>
                  <a:rPr lang="fr-FR" sz="675" b="1" dirty="0">
                    <a:solidFill>
                      <a:prstClr val="white"/>
                    </a:solidFill>
                    <a:latin typeface="Corbel" panose="020B0503020204020204" pitchFamily="34" charset="0"/>
                  </a:rPr>
                  <a:t>Analyse des causes</a:t>
                </a:r>
              </a:p>
            </p:txBody>
          </p:sp>
          <p:sp>
            <p:nvSpPr>
              <p:cNvPr id="67" name="Rectangle à coins arrondis 66"/>
              <p:cNvSpPr/>
              <p:nvPr/>
            </p:nvSpPr>
            <p:spPr>
              <a:xfrm>
                <a:off x="3049790" y="3387417"/>
                <a:ext cx="550353" cy="563484"/>
              </a:xfrm>
              <a:prstGeom prst="round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800">
                  <a:defRPr/>
                </a:pPr>
                <a:r>
                  <a:rPr lang="fr-FR" sz="675" b="1" i="1" dirty="0">
                    <a:solidFill>
                      <a:prstClr val="white"/>
                    </a:solidFill>
                    <a:latin typeface="Corbel" panose="020B0503020204020204" pitchFamily="34" charset="0"/>
                  </a:rPr>
                  <a:t>oui</a:t>
                </a:r>
              </a:p>
            </p:txBody>
          </p:sp>
          <p:sp>
            <p:nvSpPr>
              <p:cNvPr id="68" name="Parenthèse fermante 67"/>
              <p:cNvSpPr/>
              <p:nvPr/>
            </p:nvSpPr>
            <p:spPr>
              <a:xfrm>
                <a:off x="9340748" y="3716601"/>
                <a:ext cx="112188" cy="741630"/>
              </a:xfrm>
              <a:prstGeom prst="rightBracket">
                <a:avLst/>
              </a:prstGeom>
              <a:ln w="38100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defTabSz="685800">
                  <a:defRPr/>
                </a:pPr>
                <a:endParaRPr lang="fr-FR" sz="675" b="1">
                  <a:solidFill>
                    <a:prstClr val="black"/>
                  </a:solidFill>
                  <a:latin typeface="Corbel" panose="020B0503020204020204" pitchFamily="34" charset="0"/>
                </a:endParaRPr>
              </a:p>
            </p:txBody>
          </p:sp>
          <p:sp>
            <p:nvSpPr>
              <p:cNvPr id="69" name="Parenthèse fermante 68"/>
              <p:cNvSpPr/>
              <p:nvPr/>
            </p:nvSpPr>
            <p:spPr>
              <a:xfrm>
                <a:off x="9340748" y="4965560"/>
                <a:ext cx="112188" cy="741631"/>
              </a:xfrm>
              <a:prstGeom prst="rightBracket">
                <a:avLst/>
              </a:prstGeom>
              <a:ln w="38100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defTabSz="685800">
                  <a:defRPr/>
                </a:pPr>
                <a:endParaRPr lang="fr-FR" sz="675" b="1">
                  <a:solidFill>
                    <a:prstClr val="black"/>
                  </a:solidFill>
                  <a:latin typeface="Corbel" panose="020B0503020204020204" pitchFamily="34" charset="0"/>
                </a:endParaRPr>
              </a:p>
            </p:txBody>
          </p:sp>
          <p:cxnSp>
            <p:nvCxnSpPr>
              <p:cNvPr id="70" name="Connecteur droit avec flèche 69"/>
              <p:cNvCxnSpPr>
                <a:stCxn id="74" idx="2"/>
              </p:cNvCxnSpPr>
              <p:nvPr/>
            </p:nvCxnSpPr>
            <p:spPr>
              <a:xfrm flipH="1">
                <a:off x="1987185" y="1911902"/>
                <a:ext cx="4233" cy="656430"/>
              </a:xfrm>
              <a:prstGeom prst="straightConnector1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Connecteur droit avec flèche 70"/>
              <p:cNvCxnSpPr/>
              <p:nvPr/>
            </p:nvCxnSpPr>
            <p:spPr>
              <a:xfrm flipH="1">
                <a:off x="10333501" y="1927393"/>
                <a:ext cx="4233" cy="656430"/>
              </a:xfrm>
              <a:prstGeom prst="straightConnector1">
                <a:avLst/>
              </a:prstGeom>
              <a:ln w="38100">
                <a:solidFill>
                  <a:schemeClr val="bg1">
                    <a:lumMod val="6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2" name="Groupe 19"/>
              <p:cNvGrpSpPr>
                <a:grpSpLocks/>
              </p:cNvGrpSpPr>
              <p:nvPr/>
            </p:nvGrpSpPr>
            <p:grpSpPr bwMode="auto">
              <a:xfrm>
                <a:off x="-435" y="1193507"/>
                <a:ext cx="12192436" cy="5365688"/>
                <a:chOff x="-435" y="342393"/>
                <a:chExt cx="12192436" cy="5315790"/>
              </a:xfrm>
            </p:grpSpPr>
            <p:sp>
              <p:nvSpPr>
                <p:cNvPr id="73" name="Rectangle à coins arrondis 72"/>
                <p:cNvSpPr/>
                <p:nvPr/>
              </p:nvSpPr>
              <p:spPr>
                <a:xfrm>
                  <a:off x="4122979" y="348149"/>
                  <a:ext cx="3958308" cy="711713"/>
                </a:xfrm>
                <a:prstGeom prst="round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685800">
                    <a:defRPr/>
                  </a:pPr>
                  <a:r>
                    <a:rPr lang="fr-FR" sz="675" b="1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EM avérée avec EI</a:t>
                  </a:r>
                </a:p>
              </p:txBody>
            </p:sp>
            <p:sp>
              <p:nvSpPr>
                <p:cNvPr id="74" name="Rectangle à coins arrondis 73"/>
                <p:cNvSpPr/>
                <p:nvPr/>
              </p:nvSpPr>
              <p:spPr>
                <a:xfrm>
                  <a:off x="12265" y="342393"/>
                  <a:ext cx="3960424" cy="711714"/>
                </a:xfrm>
                <a:prstGeom prst="round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685800">
                    <a:defRPr/>
                  </a:pPr>
                  <a:r>
                    <a:rPr lang="fr-FR" sz="675" b="1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Erreur médicamenteuse (EM) sans EI</a:t>
                  </a:r>
                </a:p>
                <a:p>
                  <a:pPr algn="ctr" defTabSz="685800">
                    <a:defRPr/>
                  </a:pPr>
                  <a:r>
                    <a:rPr lang="fr-FR" sz="675" b="1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Risque d’EM</a:t>
                  </a:r>
                </a:p>
                <a:p>
                  <a:pPr algn="ctr" defTabSz="685800">
                    <a:defRPr/>
                  </a:pPr>
                  <a:r>
                    <a:rPr lang="fr-FR" sz="675" b="1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EM potentielle</a:t>
                  </a:r>
                </a:p>
              </p:txBody>
            </p:sp>
            <p:sp>
              <p:nvSpPr>
                <p:cNvPr id="75" name="Rectangle à coins arrondis 74"/>
                <p:cNvSpPr/>
                <p:nvPr/>
              </p:nvSpPr>
              <p:spPr>
                <a:xfrm>
                  <a:off x="8227342" y="344312"/>
                  <a:ext cx="3960426" cy="711713"/>
                </a:xfrm>
                <a:prstGeom prst="round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685800">
                    <a:defRPr/>
                  </a:pPr>
                  <a:r>
                    <a:rPr lang="fr-FR" sz="675" b="1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Evènement indésirable grave associé aux soins (EIGAS)</a:t>
                  </a:r>
                </a:p>
              </p:txBody>
            </p:sp>
            <p:sp>
              <p:nvSpPr>
                <p:cNvPr id="76" name="Rectangle 75"/>
                <p:cNvSpPr/>
                <p:nvPr/>
              </p:nvSpPr>
              <p:spPr>
                <a:xfrm>
                  <a:off x="8108804" y="1712106"/>
                  <a:ext cx="4083197" cy="370245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685800">
                    <a:defRPr/>
                  </a:pPr>
                  <a:r>
                    <a:rPr lang="fr-FR" sz="675" b="1" i="1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ARS</a:t>
                  </a:r>
                </a:p>
              </p:txBody>
            </p:sp>
            <p:sp>
              <p:nvSpPr>
                <p:cNvPr id="77" name="Rectangle 76"/>
                <p:cNvSpPr/>
                <p:nvPr/>
              </p:nvSpPr>
              <p:spPr>
                <a:xfrm>
                  <a:off x="-435" y="1712106"/>
                  <a:ext cx="8094423" cy="370245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685800">
                    <a:defRPr/>
                  </a:pPr>
                  <a:r>
                    <a:rPr lang="fr-FR" sz="675" b="1" i="1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CRPV</a:t>
                  </a:r>
                </a:p>
              </p:txBody>
            </p:sp>
            <p:grpSp>
              <p:nvGrpSpPr>
                <p:cNvPr id="78" name="Groupe 27"/>
                <p:cNvGrpSpPr>
                  <a:grpSpLocks/>
                </p:cNvGrpSpPr>
                <p:nvPr/>
              </p:nvGrpSpPr>
              <p:grpSpPr bwMode="auto">
                <a:xfrm>
                  <a:off x="573201" y="2515902"/>
                  <a:ext cx="8756963" cy="1851222"/>
                  <a:chOff x="260501" y="2515902"/>
                  <a:chExt cx="4189989" cy="1851222"/>
                </a:xfrm>
              </p:grpSpPr>
              <p:sp>
                <p:nvSpPr>
                  <p:cNvPr id="87" name="Rectangle 86"/>
                  <p:cNvSpPr/>
                  <p:nvPr/>
                </p:nvSpPr>
                <p:spPr>
                  <a:xfrm>
                    <a:off x="2360054" y="2640594"/>
                    <a:ext cx="2090437" cy="439306"/>
                  </a:xfrm>
                  <a:prstGeom prst="rect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defTabSz="685800">
                      <a:defRPr/>
                    </a:pPr>
                    <a:r>
                      <a:rPr lang="fr-FR" sz="675" b="1" i="1" dirty="0">
                        <a:solidFill>
                          <a:prstClr val="white"/>
                        </a:solidFill>
                        <a:latin typeface="Corbel" panose="020B0503020204020204" pitchFamily="34" charset="0"/>
                      </a:rPr>
                      <a:t>CRPV (BNPV)</a:t>
                    </a:r>
                  </a:p>
                </p:txBody>
              </p:sp>
              <p:sp>
                <p:nvSpPr>
                  <p:cNvPr id="88" name="Rectangle 87"/>
                  <p:cNvSpPr/>
                  <p:nvPr/>
                </p:nvSpPr>
                <p:spPr>
                  <a:xfrm>
                    <a:off x="2356002" y="3899042"/>
                    <a:ext cx="2094488" cy="433551"/>
                  </a:xfrm>
                  <a:prstGeom prst="rect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defTabSz="685800">
                      <a:defRPr/>
                    </a:pPr>
                    <a:r>
                      <a:rPr lang="fr-FR" sz="675" b="1" i="1" dirty="0" err="1">
                        <a:solidFill>
                          <a:prstClr val="white"/>
                        </a:solidFill>
                        <a:latin typeface="Corbel" panose="020B0503020204020204" pitchFamily="34" charset="0"/>
                      </a:rPr>
                      <a:t>OMéDIT</a:t>
                    </a:r>
                    <a:r>
                      <a:rPr lang="fr-FR" sz="675" b="1" i="1" dirty="0">
                        <a:solidFill>
                          <a:prstClr val="white"/>
                        </a:solidFill>
                        <a:latin typeface="Corbel" panose="020B0503020204020204" pitchFamily="34" charset="0"/>
                      </a:rPr>
                      <a:t> / groupes de travail</a:t>
                    </a:r>
                  </a:p>
                </p:txBody>
              </p:sp>
              <p:sp>
                <p:nvSpPr>
                  <p:cNvPr id="89" name="Rectangle à coins arrondis 88"/>
                  <p:cNvSpPr/>
                  <p:nvPr/>
                </p:nvSpPr>
                <p:spPr>
                  <a:xfrm>
                    <a:off x="905660" y="3162389"/>
                    <a:ext cx="808221" cy="562082"/>
                  </a:xfrm>
                  <a:prstGeom prst="round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5">
                      <a:shade val="50000"/>
                    </a:schemeClr>
                  </a:lnRef>
                  <a:fillRef idx="1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defTabSz="685800">
                      <a:defRPr/>
                    </a:pPr>
                    <a:r>
                      <a:rPr lang="fr-FR" sz="675" b="1" dirty="0">
                        <a:solidFill>
                          <a:prstClr val="white"/>
                        </a:solidFill>
                        <a:latin typeface="Corbel" panose="020B0503020204020204" pitchFamily="34" charset="0"/>
                      </a:rPr>
                      <a:t>Racine produit ?</a:t>
                    </a:r>
                  </a:p>
                </p:txBody>
              </p:sp>
              <p:sp>
                <p:nvSpPr>
                  <p:cNvPr id="90" name="Rectangle à coins arrondis 89"/>
                  <p:cNvSpPr/>
                  <p:nvPr/>
                </p:nvSpPr>
                <p:spPr>
                  <a:xfrm>
                    <a:off x="905660" y="3806960"/>
                    <a:ext cx="805183" cy="560163"/>
                  </a:xfrm>
                  <a:prstGeom prst="roundRect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5">
                      <a:shade val="50000"/>
                    </a:schemeClr>
                  </a:lnRef>
                  <a:fillRef idx="1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defTabSz="685800">
                      <a:defRPr/>
                    </a:pPr>
                    <a:r>
                      <a:rPr lang="fr-FR" sz="675" b="1" dirty="0">
                        <a:solidFill>
                          <a:prstClr val="white"/>
                        </a:solidFill>
                        <a:latin typeface="Corbel" panose="020B0503020204020204" pitchFamily="34" charset="0"/>
                      </a:rPr>
                      <a:t>Facteur humain ?</a:t>
                    </a:r>
                  </a:p>
                </p:txBody>
              </p:sp>
              <p:cxnSp>
                <p:nvCxnSpPr>
                  <p:cNvPr id="91" name="Connecteur droit avec flèche 90"/>
                  <p:cNvCxnSpPr/>
                  <p:nvPr/>
                </p:nvCxnSpPr>
                <p:spPr>
                  <a:xfrm flipV="1">
                    <a:off x="1740215" y="2822839"/>
                    <a:ext cx="579327" cy="5754"/>
                  </a:xfrm>
                  <a:prstGeom prst="straightConnector1">
                    <a:avLst/>
                  </a:prstGeom>
                  <a:ln w="38100">
                    <a:noFill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2" name="Rectangle à coins arrondis 91"/>
                  <p:cNvSpPr/>
                  <p:nvPr/>
                </p:nvSpPr>
                <p:spPr>
                  <a:xfrm>
                    <a:off x="260501" y="2515901"/>
                    <a:ext cx="1110038" cy="563999"/>
                  </a:xfrm>
                  <a:prstGeom prst="roundRect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5">
                      <a:shade val="50000"/>
                    </a:schemeClr>
                  </a:lnRef>
                  <a:fillRef idx="1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defTabSz="685800">
                      <a:defRPr/>
                    </a:pPr>
                    <a:r>
                      <a:rPr lang="fr-FR" sz="675" b="1" dirty="0">
                        <a:solidFill>
                          <a:prstClr val="white"/>
                        </a:solidFill>
                        <a:latin typeface="Corbel" panose="020B0503020204020204" pitchFamily="34" charset="0"/>
                      </a:rPr>
                      <a:t>Effet indésirable ?</a:t>
                    </a:r>
                  </a:p>
                </p:txBody>
              </p:sp>
              <p:sp>
                <p:nvSpPr>
                  <p:cNvPr id="93" name="Rectangle 92"/>
                  <p:cNvSpPr/>
                  <p:nvPr/>
                </p:nvSpPr>
                <p:spPr>
                  <a:xfrm>
                    <a:off x="2356002" y="3298594"/>
                    <a:ext cx="2094488" cy="437387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defTabSz="685800">
                      <a:defRPr/>
                    </a:pPr>
                    <a:r>
                      <a:rPr lang="fr-FR" sz="675" b="1" i="1" dirty="0">
                        <a:solidFill>
                          <a:prstClr val="white"/>
                        </a:solidFill>
                        <a:latin typeface="Corbel" panose="020B0503020204020204" pitchFamily="34" charset="0"/>
                      </a:rPr>
                      <a:t>CRPV (BNPV)</a:t>
                    </a:r>
                  </a:p>
                </p:txBody>
              </p:sp>
            </p:grpSp>
            <p:sp>
              <p:nvSpPr>
                <p:cNvPr id="79" name="Rectangle à coins arrondis 78"/>
                <p:cNvSpPr/>
                <p:nvPr/>
              </p:nvSpPr>
              <p:spPr>
                <a:xfrm>
                  <a:off x="9565123" y="2928349"/>
                  <a:ext cx="2489289" cy="577428"/>
                </a:xfrm>
                <a:prstGeom prst="round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685800">
                    <a:defRPr/>
                  </a:pPr>
                  <a:r>
                    <a:rPr lang="fr-FR" sz="675" b="1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EM marquante ? ANSM</a:t>
                  </a:r>
                </a:p>
              </p:txBody>
            </p:sp>
            <p:sp>
              <p:nvSpPr>
                <p:cNvPr id="80" name="Rectangle à coins arrondis 79"/>
                <p:cNvSpPr/>
                <p:nvPr/>
              </p:nvSpPr>
              <p:spPr>
                <a:xfrm>
                  <a:off x="1599822" y="1161535"/>
                  <a:ext cx="9254398" cy="293509"/>
                </a:xfrm>
                <a:prstGeom prst="roundRect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685800">
                    <a:defRPr/>
                  </a:pPr>
                  <a:r>
                    <a:rPr lang="fr-FR" sz="675" b="1" i="1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Analyse interne le cas échéant</a:t>
                  </a:r>
                </a:p>
              </p:txBody>
            </p:sp>
            <p:sp>
              <p:nvSpPr>
                <p:cNvPr id="81" name="Rectangle à coins arrondis 80"/>
                <p:cNvSpPr/>
                <p:nvPr/>
              </p:nvSpPr>
              <p:spPr>
                <a:xfrm>
                  <a:off x="9601108" y="4175286"/>
                  <a:ext cx="2489289" cy="548652"/>
                </a:xfrm>
                <a:prstGeom prst="round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685800">
                    <a:defRPr/>
                  </a:pPr>
                  <a:r>
                    <a:rPr lang="fr-FR" sz="675" b="1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EM marquante ? HAS</a:t>
                  </a:r>
                </a:p>
              </p:txBody>
            </p:sp>
            <p:sp>
              <p:nvSpPr>
                <p:cNvPr id="82" name="Rectangle à coins arrondis 81"/>
                <p:cNvSpPr/>
                <p:nvPr/>
              </p:nvSpPr>
              <p:spPr>
                <a:xfrm>
                  <a:off x="573201" y="5094184"/>
                  <a:ext cx="3026942" cy="563999"/>
                </a:xfrm>
                <a:prstGeom prst="round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685800">
                    <a:defRPr/>
                  </a:pPr>
                  <a:r>
                    <a:rPr lang="fr-FR" sz="675" b="1" i="1" dirty="0">
                      <a:solidFill>
                        <a:prstClr val="black"/>
                      </a:solidFill>
                      <a:latin typeface="Corbel" panose="020B0503020204020204" pitchFamily="34" charset="0"/>
                    </a:rPr>
                    <a:t>Implique une autre vigilance</a:t>
                  </a:r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4961209" y="5153652"/>
                  <a:ext cx="4379539" cy="439306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685800">
                    <a:defRPr/>
                  </a:pPr>
                  <a:r>
                    <a:rPr lang="fr-FR" sz="675" b="1" i="1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Vigilance ad hoc</a:t>
                  </a:r>
                </a:p>
              </p:txBody>
            </p:sp>
            <p:cxnSp>
              <p:nvCxnSpPr>
                <p:cNvPr id="84" name="Connecteur droit avec flèche 83"/>
                <p:cNvCxnSpPr/>
                <p:nvPr/>
              </p:nvCxnSpPr>
              <p:spPr>
                <a:xfrm flipV="1">
                  <a:off x="3659412" y="3457818"/>
                  <a:ext cx="1210777" cy="5756"/>
                </a:xfrm>
                <a:prstGeom prst="straightConnector1">
                  <a:avLst/>
                </a:prstGeom>
                <a:ln w="38100">
                  <a:noFill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Connecteur droit avec flèche 84"/>
                <p:cNvCxnSpPr/>
                <p:nvPr/>
              </p:nvCxnSpPr>
              <p:spPr>
                <a:xfrm flipV="1">
                  <a:off x="3676346" y="4123491"/>
                  <a:ext cx="1210777" cy="5754"/>
                </a:xfrm>
                <a:prstGeom prst="straightConnector1">
                  <a:avLst/>
                </a:prstGeom>
                <a:ln w="38100">
                  <a:noFill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Connecteur droit avec flèche 85"/>
                <p:cNvCxnSpPr/>
                <p:nvPr/>
              </p:nvCxnSpPr>
              <p:spPr>
                <a:xfrm flipV="1">
                  <a:off x="3676346" y="5368509"/>
                  <a:ext cx="1210777" cy="3837"/>
                </a:xfrm>
                <a:prstGeom prst="straightConnector1">
                  <a:avLst/>
                </a:prstGeom>
                <a:ln w="38100">
                  <a:noFill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55" name="Connecteur droit avec flèche 54"/>
            <p:cNvCxnSpPr/>
            <p:nvPr/>
          </p:nvCxnSpPr>
          <p:spPr bwMode="auto">
            <a:xfrm flipV="1">
              <a:off x="3750775" y="5534557"/>
              <a:ext cx="1169341" cy="6884"/>
            </a:xfrm>
            <a:prstGeom prst="straightConnector1">
              <a:avLst/>
            </a:prstGeom>
            <a:ln w="38100">
              <a:solidFill>
                <a:schemeClr val="bg1">
                  <a:lumMod val="6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Parenthèse fermante 55"/>
            <p:cNvSpPr/>
            <p:nvPr/>
          </p:nvSpPr>
          <p:spPr bwMode="auto">
            <a:xfrm>
              <a:off x="9221327" y="3205927"/>
              <a:ext cx="108349" cy="878685"/>
            </a:xfrm>
            <a:prstGeom prst="rightBracket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defTabSz="685800">
                <a:defRPr/>
              </a:pPr>
              <a:endParaRPr lang="fr-FR" sz="675" b="1">
                <a:solidFill>
                  <a:prstClr val="black"/>
                </a:solidFill>
                <a:latin typeface="Corbel" panose="020B0503020204020204" pitchFamily="34" charset="0"/>
              </a:endParaRPr>
            </a:p>
          </p:txBody>
        </p:sp>
        <p:sp>
          <p:nvSpPr>
            <p:cNvPr id="57" name="Parenthèse fermante 56"/>
            <p:cNvSpPr/>
            <p:nvPr/>
          </p:nvSpPr>
          <p:spPr bwMode="auto">
            <a:xfrm>
              <a:off x="9221327" y="4685696"/>
              <a:ext cx="108349" cy="878686"/>
            </a:xfrm>
            <a:prstGeom prst="rightBracket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defTabSz="685800">
                <a:defRPr/>
              </a:pPr>
              <a:endParaRPr lang="fr-FR" sz="675" b="1">
                <a:solidFill>
                  <a:prstClr val="black"/>
                </a:solidFill>
                <a:latin typeface="Corbel" panose="020B0503020204020204" pitchFamily="34" charset="0"/>
              </a:endParaRPr>
            </a:p>
          </p:txBody>
        </p:sp>
        <p:cxnSp>
          <p:nvCxnSpPr>
            <p:cNvPr id="58" name="Connecteur droit avec flèche 57"/>
            <p:cNvCxnSpPr/>
            <p:nvPr/>
          </p:nvCxnSpPr>
          <p:spPr bwMode="auto">
            <a:xfrm flipV="1">
              <a:off x="3740555" y="3182983"/>
              <a:ext cx="1169342" cy="6881"/>
            </a:xfrm>
            <a:prstGeom prst="straightConnector1">
              <a:avLst/>
            </a:prstGeom>
            <a:ln w="3810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cteur droit avec flèche 58"/>
            <p:cNvCxnSpPr/>
            <p:nvPr/>
          </p:nvCxnSpPr>
          <p:spPr bwMode="auto">
            <a:xfrm flipV="1">
              <a:off x="3734421" y="3942370"/>
              <a:ext cx="1169341" cy="6884"/>
            </a:xfrm>
            <a:prstGeom prst="straightConnector1">
              <a:avLst/>
            </a:prstGeom>
            <a:ln w="38100">
              <a:solidFill>
                <a:schemeClr val="bg1">
                  <a:lumMod val="6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necteur droit avec flèche 59"/>
            <p:cNvCxnSpPr/>
            <p:nvPr/>
          </p:nvCxnSpPr>
          <p:spPr bwMode="auto">
            <a:xfrm flipV="1">
              <a:off x="3750775" y="4738464"/>
              <a:ext cx="1169341" cy="6881"/>
            </a:xfrm>
            <a:prstGeom prst="straightConnector1">
              <a:avLst/>
            </a:prstGeom>
            <a:ln w="3810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Connecteur droit avec flèche 60"/>
            <p:cNvCxnSpPr/>
            <p:nvPr/>
          </p:nvCxnSpPr>
          <p:spPr bwMode="auto">
            <a:xfrm flipV="1">
              <a:off x="3750775" y="6227410"/>
              <a:ext cx="1169341" cy="4589"/>
            </a:xfrm>
            <a:prstGeom prst="straightConnector1">
              <a:avLst/>
            </a:prstGeom>
            <a:ln w="38100">
              <a:solidFill>
                <a:schemeClr val="bg1">
                  <a:lumMod val="6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92456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8626" y="592783"/>
            <a:ext cx="913537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Patient pour qui de l’</a:t>
            </a:r>
            <a:r>
              <a:rPr lang="fr-FR" sz="1050" dirty="0" err="1">
                <a:solidFill>
                  <a:prstClr val="black"/>
                </a:solidFill>
                <a:latin typeface="Corbel" panose="020B0503020204020204" pitchFamily="34" charset="0"/>
              </a:rPr>
              <a:t>Ambisome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 (voie IV) a été délivrée par erreur à la pharmacie, à la place du </a:t>
            </a:r>
            <a:r>
              <a:rPr lang="fr-FR" sz="1050" dirty="0" err="1">
                <a:solidFill>
                  <a:prstClr val="black"/>
                </a:solidFill>
                <a:latin typeface="Corbel" panose="020B0503020204020204" pitchFamily="34" charset="0"/>
              </a:rPr>
              <a:t>Fungizone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 (solution buvable). Le </a:t>
            </a:r>
            <a:r>
              <a:rPr lang="fr-FR" sz="1050" dirty="0" err="1">
                <a:solidFill>
                  <a:prstClr val="black"/>
                </a:solidFill>
                <a:latin typeface="Corbel" panose="020B0503020204020204" pitchFamily="34" charset="0"/>
              </a:rPr>
              <a:t>Fungizone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 avait été prescrit pour réalisation de bains de bouche 3 fois par jour pendant 3 jours (du 25 au 27/05/2022) en lien avec la chimiothérapie du patient. Pas d’effet indésirable rapporté.</a:t>
            </a:r>
          </a:p>
        </p:txBody>
      </p:sp>
      <p:sp>
        <p:nvSpPr>
          <p:cNvPr id="6" name="Rectangle 5"/>
          <p:cNvSpPr/>
          <p:nvPr/>
        </p:nvSpPr>
        <p:spPr>
          <a:xfrm>
            <a:off x="8635" y="3008249"/>
            <a:ext cx="913536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Erreur initiale : dispensation</a:t>
            </a:r>
          </a:p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Nature de l’erreur : Erreur de médicament</a:t>
            </a:r>
          </a:p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Causes de l’erreur : </a:t>
            </a:r>
            <a:r>
              <a:rPr lang="fr-FR" sz="1050" b="1" dirty="0">
                <a:solidFill>
                  <a:prstClr val="black"/>
                </a:solidFill>
                <a:latin typeface="Corbel" panose="020B0503020204020204" pitchFamily="34" charset="0"/>
              </a:rPr>
              <a:t>Facteurs humains</a:t>
            </a:r>
          </a:p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Qualification de l’erreur : </a:t>
            </a:r>
            <a:r>
              <a:rPr lang="fr-FR" sz="1050" b="1" dirty="0">
                <a:solidFill>
                  <a:prstClr val="black"/>
                </a:solidFill>
                <a:latin typeface="Corbel" panose="020B0503020204020204" pitchFamily="34" charset="0"/>
              </a:rPr>
              <a:t>erreur avérée sans effet indésirable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9144000" cy="43055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/>
            <a:r>
              <a:rPr lang="fr-FR" sz="1350" b="1" dirty="0">
                <a:solidFill>
                  <a:prstClr val="white"/>
                </a:solidFill>
                <a:latin typeface="Corbel" panose="020B0503020204020204" pitchFamily="34" charset="0"/>
              </a:rPr>
              <a:t>Autre exemple : Erreur Médicamenteuse (EM) </a:t>
            </a:r>
            <a:r>
              <a:rPr lang="fr-FR" sz="1350" b="1" u="sng" dirty="0" smtClean="0">
                <a:solidFill>
                  <a:prstClr val="white"/>
                </a:solidFill>
                <a:latin typeface="Corbel" panose="020B0503020204020204" pitchFamily="34" charset="0"/>
              </a:rPr>
              <a:t>sans</a:t>
            </a:r>
            <a:r>
              <a:rPr lang="fr-FR" sz="1350" b="1" dirty="0" smtClean="0">
                <a:solidFill>
                  <a:prstClr val="white"/>
                </a:solidFill>
                <a:latin typeface="Corbel" panose="020B0503020204020204" pitchFamily="34" charset="0"/>
              </a:rPr>
              <a:t> </a:t>
            </a:r>
            <a:r>
              <a:rPr lang="fr-FR" sz="1350" b="1" dirty="0">
                <a:solidFill>
                  <a:prstClr val="white"/>
                </a:solidFill>
                <a:latin typeface="Corbel" panose="020B0503020204020204" pitchFamily="34" charset="0"/>
              </a:rPr>
              <a:t>Effet Indésirable (EI)</a:t>
            </a:r>
          </a:p>
          <a:p>
            <a:pPr defTabSz="685800"/>
            <a:r>
              <a:rPr lang="fr-FR" sz="1350" b="1" dirty="0" smtClean="0">
                <a:solidFill>
                  <a:prstClr val="white"/>
                </a:solidFill>
                <a:latin typeface="Corbel" panose="020B0503020204020204" pitchFamily="34" charset="0"/>
              </a:rPr>
              <a:t>analyse </a:t>
            </a:r>
            <a:r>
              <a:rPr lang="fr-FR" sz="1350" b="1" dirty="0">
                <a:solidFill>
                  <a:prstClr val="white"/>
                </a:solidFill>
                <a:latin typeface="Corbel" panose="020B0503020204020204" pitchFamily="34" charset="0"/>
              </a:rPr>
              <a:t>des causes = facteurs humains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2160000"/>
            <a:ext cx="6146321" cy="43055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/>
            <a:r>
              <a:rPr lang="fr-FR" sz="1350" b="1" dirty="0">
                <a:solidFill>
                  <a:prstClr val="white"/>
                </a:solidFill>
                <a:latin typeface="Corbel" panose="020B0503020204020204" pitchFamily="34" charset="0"/>
              </a:rPr>
              <a:t>Analyse</a:t>
            </a:r>
            <a:endParaRPr lang="fr-FR" sz="1350" b="1" dirty="0">
              <a:solidFill>
                <a:prstClr val="white"/>
              </a:solidFill>
              <a:latin typeface="Corbel" panose="020B0503020204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564862" y="4546663"/>
            <a:ext cx="1960358" cy="43055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/>
            <a:r>
              <a:rPr lang="fr-FR" sz="1350" b="1" dirty="0">
                <a:solidFill>
                  <a:srgbClr val="ED7D31">
                    <a:lumMod val="75000"/>
                  </a:srgbClr>
                </a:solidFill>
                <a:latin typeface="Corbel" panose="020B0503020204020204" pitchFamily="34" charset="0"/>
              </a:rPr>
              <a:t>Transmission à l’</a:t>
            </a:r>
            <a:r>
              <a:rPr lang="fr-FR" sz="1350" b="1" dirty="0" err="1">
                <a:solidFill>
                  <a:srgbClr val="ED7D31">
                    <a:lumMod val="75000"/>
                  </a:srgbClr>
                </a:solidFill>
                <a:latin typeface="Corbel" panose="020B0503020204020204" pitchFamily="34" charset="0"/>
              </a:rPr>
              <a:t>Omédit</a:t>
            </a:r>
            <a:endParaRPr lang="fr-FR" sz="1350" b="1" dirty="0">
              <a:solidFill>
                <a:srgbClr val="ED7D31">
                  <a:lumMod val="75000"/>
                </a:srgbClr>
              </a:solidFill>
              <a:latin typeface="Corbel" panose="020B0503020204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562708" y="4208065"/>
            <a:ext cx="1960358" cy="430553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/>
            <a:r>
              <a:rPr lang="fr-FR" sz="1050" b="1" dirty="0">
                <a:solidFill>
                  <a:srgbClr val="ED7D31">
                    <a:lumMod val="75000"/>
                  </a:srgbClr>
                </a:solidFill>
                <a:latin typeface="Corbel" panose="020B0503020204020204" pitchFamily="34" charset="0"/>
              </a:rPr>
              <a:t>Facteurs </a:t>
            </a:r>
            <a:r>
              <a:rPr lang="fr-FR" sz="1050" b="1" dirty="0">
                <a:solidFill>
                  <a:srgbClr val="ED7D31">
                    <a:lumMod val="75000"/>
                  </a:srgbClr>
                </a:solidFill>
                <a:latin typeface="Corbel" panose="020B0503020204020204" pitchFamily="34" charset="0"/>
              </a:rPr>
              <a:t>humains</a:t>
            </a:r>
          </a:p>
        </p:txBody>
      </p:sp>
    </p:spTree>
    <p:extLst>
      <p:ext uri="{BB962C8B-B14F-4D97-AF65-F5344CB8AC3E}">
        <p14:creationId xmlns:p14="http://schemas.microsoft.com/office/powerpoint/2010/main" val="932098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8626" y="592783"/>
            <a:ext cx="913537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Patient pour qui de l’</a:t>
            </a:r>
            <a:r>
              <a:rPr lang="fr-FR" sz="1050" dirty="0" err="1">
                <a:solidFill>
                  <a:prstClr val="black"/>
                </a:solidFill>
                <a:latin typeface="Corbel" panose="020B0503020204020204" pitchFamily="34" charset="0"/>
              </a:rPr>
              <a:t>Ambisome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 (voie IV) a été délivrée par erreur à la pharmacie, à la place du </a:t>
            </a:r>
            <a:r>
              <a:rPr lang="fr-FR" sz="1050" dirty="0" err="1">
                <a:solidFill>
                  <a:prstClr val="black"/>
                </a:solidFill>
                <a:latin typeface="Corbel" panose="020B0503020204020204" pitchFamily="34" charset="0"/>
              </a:rPr>
              <a:t>Fungizone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 (solution buvable). Le </a:t>
            </a:r>
            <a:r>
              <a:rPr lang="fr-FR" sz="1050" dirty="0" err="1">
                <a:solidFill>
                  <a:prstClr val="black"/>
                </a:solidFill>
                <a:latin typeface="Corbel" panose="020B0503020204020204" pitchFamily="34" charset="0"/>
              </a:rPr>
              <a:t>Fungizone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 avait été prescrit pour réalisation de bains de bouche 3 fois par jour pendant 3 jours (du 25 au 27/05/2022) en lien avec la chimiothérapie du patient. Pas d’effet indésirable rapporté.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9144000" cy="43055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/>
            <a:r>
              <a:rPr lang="fr-FR" sz="1350" b="1" dirty="0">
                <a:solidFill>
                  <a:prstClr val="white"/>
                </a:solidFill>
                <a:latin typeface="Corbel" panose="020B0503020204020204" pitchFamily="34" charset="0"/>
              </a:rPr>
              <a:t>Autre exemple : Erreur Médicamenteuse (EM) </a:t>
            </a:r>
            <a:r>
              <a:rPr lang="fr-FR" sz="1350" b="1" u="sng" dirty="0">
                <a:solidFill>
                  <a:prstClr val="white"/>
                </a:solidFill>
                <a:latin typeface="Corbel" panose="020B0503020204020204" pitchFamily="34" charset="0"/>
              </a:rPr>
              <a:t>sans</a:t>
            </a:r>
            <a:r>
              <a:rPr lang="fr-FR" sz="1350" b="1" dirty="0">
                <a:solidFill>
                  <a:prstClr val="white"/>
                </a:solidFill>
                <a:latin typeface="Corbel" panose="020B0503020204020204" pitchFamily="34" charset="0"/>
              </a:rPr>
              <a:t> Effet Indésirable (EI)</a:t>
            </a:r>
          </a:p>
          <a:p>
            <a:pPr defTabSz="685800"/>
            <a:r>
              <a:rPr lang="fr-FR" sz="1350" b="1" dirty="0" smtClean="0">
                <a:solidFill>
                  <a:prstClr val="white"/>
                </a:solidFill>
                <a:latin typeface="Corbel" panose="020B0503020204020204" pitchFamily="34" charset="0"/>
              </a:rPr>
              <a:t>analyse </a:t>
            </a:r>
            <a:r>
              <a:rPr lang="fr-FR" sz="1350" b="1" dirty="0">
                <a:solidFill>
                  <a:prstClr val="white"/>
                </a:solidFill>
                <a:latin typeface="Corbel" panose="020B0503020204020204" pitchFamily="34" charset="0"/>
              </a:rPr>
              <a:t>des causes = facteurs humains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2160000"/>
            <a:ext cx="6146321" cy="43055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/>
            <a:r>
              <a:rPr lang="fr-FR" sz="1350" b="1" dirty="0">
                <a:solidFill>
                  <a:prstClr val="white"/>
                </a:solidFill>
                <a:latin typeface="Corbel" panose="020B0503020204020204" pitchFamily="34" charset="0"/>
              </a:rPr>
              <a:t>Signalement </a:t>
            </a:r>
            <a:r>
              <a:rPr lang="fr-FR" sz="1350" b="1" dirty="0">
                <a:solidFill>
                  <a:prstClr val="white"/>
                </a:solidFill>
                <a:latin typeface="Corbel" panose="020B0503020204020204" pitchFamily="34" charset="0"/>
                <a:sym typeface="Symbol" panose="05050102010706020507" pitchFamily="18" charset="2"/>
              </a:rPr>
              <a:t> Portail</a:t>
            </a:r>
            <a:endParaRPr lang="fr-FR" sz="1350" b="1" dirty="0">
              <a:solidFill>
                <a:prstClr val="white"/>
              </a:solidFill>
              <a:latin typeface="Corbel" panose="020B0503020204020204" pitchFamily="34" charset="0"/>
            </a:endParaRPr>
          </a:p>
        </p:txBody>
      </p:sp>
      <p:grpSp>
        <p:nvGrpSpPr>
          <p:cNvPr id="90" name="Groupe 89"/>
          <p:cNvGrpSpPr/>
          <p:nvPr/>
        </p:nvGrpSpPr>
        <p:grpSpPr>
          <a:xfrm>
            <a:off x="221305" y="2641301"/>
            <a:ext cx="8370000" cy="2430000"/>
            <a:chOff x="228398" y="207035"/>
            <a:chExt cx="11775180" cy="6357278"/>
          </a:xfrm>
        </p:grpSpPr>
        <p:cxnSp>
          <p:nvCxnSpPr>
            <p:cNvPr id="91" name="Connecteur droit avec flèche 90"/>
            <p:cNvCxnSpPr/>
            <p:nvPr/>
          </p:nvCxnSpPr>
          <p:spPr bwMode="auto">
            <a:xfrm flipH="1">
              <a:off x="6152831" y="1083775"/>
              <a:ext cx="4088" cy="777741"/>
            </a:xfrm>
            <a:prstGeom prst="straightConnector1">
              <a:avLst/>
            </a:prstGeom>
            <a:ln w="381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2" name="Groupe 6"/>
            <p:cNvGrpSpPr>
              <a:grpSpLocks/>
            </p:cNvGrpSpPr>
            <p:nvPr/>
          </p:nvGrpSpPr>
          <p:grpSpPr bwMode="auto">
            <a:xfrm>
              <a:off x="228398" y="207035"/>
              <a:ext cx="11775180" cy="6357278"/>
              <a:chOff x="-435" y="1193507"/>
              <a:chExt cx="12192436" cy="5365688"/>
            </a:xfrm>
          </p:grpSpPr>
          <p:sp>
            <p:nvSpPr>
              <p:cNvPr id="100" name="Rectangle à coins arrondis 99"/>
              <p:cNvSpPr/>
              <p:nvPr/>
            </p:nvSpPr>
            <p:spPr>
              <a:xfrm>
                <a:off x="573201" y="5343153"/>
                <a:ext cx="3026942" cy="565421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800">
                  <a:defRPr/>
                </a:pPr>
                <a:r>
                  <a:rPr lang="fr-FR" sz="675" b="1" dirty="0">
                    <a:solidFill>
                      <a:prstClr val="white"/>
                    </a:solidFill>
                    <a:latin typeface="Corbel" panose="020B0503020204020204" pitchFamily="34" charset="0"/>
                  </a:rPr>
                  <a:t>EIGAS avéré ?</a:t>
                </a:r>
              </a:p>
            </p:txBody>
          </p:sp>
          <p:cxnSp>
            <p:nvCxnSpPr>
              <p:cNvPr id="101" name="Connecteur droit avec flèche 100"/>
              <p:cNvCxnSpPr/>
              <p:nvPr/>
            </p:nvCxnSpPr>
            <p:spPr>
              <a:xfrm flipV="1">
                <a:off x="3676346" y="5682018"/>
                <a:ext cx="1210777" cy="5810"/>
              </a:xfrm>
              <a:prstGeom prst="straightConnector1">
                <a:avLst/>
              </a:prstGeom>
              <a:ln w="38100">
                <a:noFill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2" name="Rectangle 101"/>
              <p:cNvSpPr/>
              <p:nvPr/>
            </p:nvSpPr>
            <p:spPr>
              <a:xfrm>
                <a:off x="4961209" y="5455463"/>
                <a:ext cx="4368956" cy="42212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800">
                  <a:defRPr/>
                </a:pPr>
                <a:r>
                  <a:rPr lang="fr-FR" sz="675" b="1" i="1" dirty="0">
                    <a:solidFill>
                      <a:prstClr val="white"/>
                    </a:solidFill>
                    <a:latin typeface="Corbel" panose="020B0503020204020204" pitchFamily="34" charset="0"/>
                  </a:rPr>
                  <a:t>ARS</a:t>
                </a:r>
              </a:p>
            </p:txBody>
          </p:sp>
          <p:sp>
            <p:nvSpPr>
              <p:cNvPr id="103" name="ZoneTexte 11"/>
              <p:cNvSpPr txBox="1">
                <a:spLocks noChangeArrowheads="1"/>
              </p:cNvSpPr>
              <p:nvPr/>
            </p:nvSpPr>
            <p:spPr bwMode="auto">
              <a:xfrm>
                <a:off x="1606442" y="4422693"/>
                <a:ext cx="486825" cy="433247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defTabSz="685800"/>
                <a:r>
                  <a:rPr lang="fr-FR" altLang="fr-FR" sz="675" b="1" dirty="0">
                    <a:solidFill>
                      <a:prstClr val="black"/>
                    </a:solidFill>
                    <a:latin typeface="Corbel" panose="020B0503020204020204" pitchFamily="34" charset="0"/>
                  </a:rPr>
                  <a:t>+/-</a:t>
                </a:r>
              </a:p>
            </p:txBody>
          </p:sp>
          <p:sp>
            <p:nvSpPr>
              <p:cNvPr id="104" name="Rectangle à coins arrondis 103"/>
              <p:cNvSpPr/>
              <p:nvPr/>
            </p:nvSpPr>
            <p:spPr>
              <a:xfrm>
                <a:off x="573201" y="4018675"/>
                <a:ext cx="1126107" cy="1243151"/>
              </a:xfrm>
              <a:prstGeom prst="round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800">
                  <a:defRPr/>
                </a:pPr>
                <a:r>
                  <a:rPr lang="fr-FR" sz="675" b="1" dirty="0">
                    <a:solidFill>
                      <a:prstClr val="white"/>
                    </a:solidFill>
                    <a:latin typeface="Corbel" panose="020B0503020204020204" pitchFamily="34" charset="0"/>
                  </a:rPr>
                  <a:t>Analyse des causes</a:t>
                </a:r>
              </a:p>
            </p:txBody>
          </p:sp>
          <p:sp>
            <p:nvSpPr>
              <p:cNvPr id="105" name="Rectangle à coins arrondis 104"/>
              <p:cNvSpPr/>
              <p:nvPr/>
            </p:nvSpPr>
            <p:spPr>
              <a:xfrm>
                <a:off x="3049790" y="3387417"/>
                <a:ext cx="550353" cy="563484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800">
                  <a:defRPr/>
                </a:pPr>
                <a:r>
                  <a:rPr lang="fr-FR" sz="675" b="1" i="1" dirty="0">
                    <a:solidFill>
                      <a:prstClr val="white"/>
                    </a:solidFill>
                    <a:latin typeface="Corbel" panose="020B0503020204020204" pitchFamily="34" charset="0"/>
                  </a:rPr>
                  <a:t>oui</a:t>
                </a:r>
              </a:p>
            </p:txBody>
          </p:sp>
          <p:sp>
            <p:nvSpPr>
              <p:cNvPr id="106" name="Parenthèse fermante 105"/>
              <p:cNvSpPr/>
              <p:nvPr/>
            </p:nvSpPr>
            <p:spPr>
              <a:xfrm>
                <a:off x="9340748" y="3716601"/>
                <a:ext cx="112188" cy="741630"/>
              </a:xfrm>
              <a:prstGeom prst="rightBracket">
                <a:avLst/>
              </a:prstGeom>
              <a:ln w="38100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defTabSz="685800">
                  <a:defRPr/>
                </a:pPr>
                <a:endParaRPr lang="fr-FR" sz="675" b="1">
                  <a:solidFill>
                    <a:prstClr val="black"/>
                  </a:solidFill>
                  <a:latin typeface="Corbel" panose="020B0503020204020204" pitchFamily="34" charset="0"/>
                </a:endParaRPr>
              </a:p>
            </p:txBody>
          </p:sp>
          <p:sp>
            <p:nvSpPr>
              <p:cNvPr id="107" name="Parenthèse fermante 106"/>
              <p:cNvSpPr/>
              <p:nvPr/>
            </p:nvSpPr>
            <p:spPr>
              <a:xfrm>
                <a:off x="9340748" y="4965560"/>
                <a:ext cx="112188" cy="741631"/>
              </a:xfrm>
              <a:prstGeom prst="rightBracket">
                <a:avLst/>
              </a:prstGeom>
              <a:ln w="38100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defTabSz="685800">
                  <a:defRPr/>
                </a:pPr>
                <a:endParaRPr lang="fr-FR" sz="675" b="1">
                  <a:solidFill>
                    <a:prstClr val="black"/>
                  </a:solidFill>
                  <a:latin typeface="Corbel" panose="020B0503020204020204" pitchFamily="34" charset="0"/>
                </a:endParaRPr>
              </a:p>
            </p:txBody>
          </p:sp>
          <p:cxnSp>
            <p:nvCxnSpPr>
              <p:cNvPr id="108" name="Connecteur droit avec flèche 107"/>
              <p:cNvCxnSpPr>
                <a:stCxn id="112" idx="2"/>
              </p:cNvCxnSpPr>
              <p:nvPr/>
            </p:nvCxnSpPr>
            <p:spPr>
              <a:xfrm flipH="1">
                <a:off x="1987185" y="1911902"/>
                <a:ext cx="4233" cy="656430"/>
              </a:xfrm>
              <a:prstGeom prst="straightConnector1">
                <a:avLst/>
              </a:prstGeom>
              <a:ln w="38100">
                <a:solidFill>
                  <a:schemeClr val="accent6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Connecteur droit avec flèche 108"/>
              <p:cNvCxnSpPr/>
              <p:nvPr/>
            </p:nvCxnSpPr>
            <p:spPr>
              <a:xfrm flipH="1">
                <a:off x="10333501" y="1927393"/>
                <a:ext cx="4233" cy="656430"/>
              </a:xfrm>
              <a:prstGeom prst="straightConnector1">
                <a:avLst/>
              </a:prstGeom>
              <a:ln w="38100">
                <a:solidFill>
                  <a:schemeClr val="bg1">
                    <a:lumMod val="6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10" name="Groupe 19"/>
              <p:cNvGrpSpPr>
                <a:grpSpLocks/>
              </p:cNvGrpSpPr>
              <p:nvPr/>
            </p:nvGrpSpPr>
            <p:grpSpPr bwMode="auto">
              <a:xfrm>
                <a:off x="-435" y="1193507"/>
                <a:ext cx="12192436" cy="5365688"/>
                <a:chOff x="-435" y="342393"/>
                <a:chExt cx="12192436" cy="5315790"/>
              </a:xfrm>
            </p:grpSpPr>
            <p:sp>
              <p:nvSpPr>
                <p:cNvPr id="111" name="Rectangle à coins arrondis 110"/>
                <p:cNvSpPr/>
                <p:nvPr/>
              </p:nvSpPr>
              <p:spPr>
                <a:xfrm>
                  <a:off x="4122979" y="348149"/>
                  <a:ext cx="3958308" cy="711713"/>
                </a:xfrm>
                <a:prstGeom prst="round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685800">
                    <a:defRPr/>
                  </a:pPr>
                  <a:r>
                    <a:rPr lang="fr-FR" sz="675" b="1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EM avérée avec EI</a:t>
                  </a:r>
                </a:p>
              </p:txBody>
            </p:sp>
            <p:sp>
              <p:nvSpPr>
                <p:cNvPr id="112" name="Rectangle à coins arrondis 111"/>
                <p:cNvSpPr/>
                <p:nvPr/>
              </p:nvSpPr>
              <p:spPr>
                <a:xfrm>
                  <a:off x="12265" y="342393"/>
                  <a:ext cx="3960424" cy="711714"/>
                </a:xfrm>
                <a:prstGeom prst="round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685800">
                    <a:defRPr/>
                  </a:pPr>
                  <a:r>
                    <a:rPr lang="fr-FR" sz="675" b="1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Erreur médicamenteuse (EM) sans EI</a:t>
                  </a:r>
                </a:p>
                <a:p>
                  <a:pPr algn="ctr" defTabSz="685800">
                    <a:defRPr/>
                  </a:pPr>
                  <a:r>
                    <a:rPr lang="fr-FR" sz="675" b="1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Risque d’EM</a:t>
                  </a:r>
                </a:p>
                <a:p>
                  <a:pPr algn="ctr" defTabSz="685800">
                    <a:defRPr/>
                  </a:pPr>
                  <a:r>
                    <a:rPr lang="fr-FR" sz="675" b="1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EM potentielle</a:t>
                  </a:r>
                </a:p>
              </p:txBody>
            </p:sp>
            <p:sp>
              <p:nvSpPr>
                <p:cNvPr id="113" name="Rectangle à coins arrondis 112"/>
                <p:cNvSpPr/>
                <p:nvPr/>
              </p:nvSpPr>
              <p:spPr>
                <a:xfrm>
                  <a:off x="8227342" y="344312"/>
                  <a:ext cx="3960426" cy="711713"/>
                </a:xfrm>
                <a:prstGeom prst="round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685800">
                    <a:defRPr/>
                  </a:pPr>
                  <a:r>
                    <a:rPr lang="fr-FR" sz="675" b="1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Evènement indésirable grave associé aux soins (EIGAS)</a:t>
                  </a:r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8108804" y="1712106"/>
                  <a:ext cx="4083197" cy="370245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685800">
                    <a:defRPr/>
                  </a:pPr>
                  <a:r>
                    <a:rPr lang="fr-FR" sz="675" b="1" i="1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ARS</a:t>
                  </a:r>
                </a:p>
              </p:txBody>
            </p:sp>
            <p:sp>
              <p:nvSpPr>
                <p:cNvPr id="115" name="Rectangle 114"/>
                <p:cNvSpPr/>
                <p:nvPr/>
              </p:nvSpPr>
              <p:spPr>
                <a:xfrm>
                  <a:off x="-435" y="1712106"/>
                  <a:ext cx="8094423" cy="370245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685800">
                    <a:defRPr/>
                  </a:pPr>
                  <a:r>
                    <a:rPr lang="fr-FR" sz="675" b="1" i="1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CRPV</a:t>
                  </a:r>
                </a:p>
              </p:txBody>
            </p:sp>
            <p:grpSp>
              <p:nvGrpSpPr>
                <p:cNvPr id="116" name="Groupe 27"/>
                <p:cNvGrpSpPr>
                  <a:grpSpLocks/>
                </p:cNvGrpSpPr>
                <p:nvPr/>
              </p:nvGrpSpPr>
              <p:grpSpPr bwMode="auto">
                <a:xfrm>
                  <a:off x="573201" y="2515902"/>
                  <a:ext cx="8756963" cy="1851222"/>
                  <a:chOff x="260501" y="2515902"/>
                  <a:chExt cx="4189989" cy="1851222"/>
                </a:xfrm>
              </p:grpSpPr>
              <p:sp>
                <p:nvSpPr>
                  <p:cNvPr id="125" name="Rectangle 124"/>
                  <p:cNvSpPr/>
                  <p:nvPr/>
                </p:nvSpPr>
                <p:spPr>
                  <a:xfrm>
                    <a:off x="2360054" y="2640594"/>
                    <a:ext cx="2090437" cy="439306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defTabSz="685800">
                      <a:defRPr/>
                    </a:pPr>
                    <a:r>
                      <a:rPr lang="fr-FR" sz="675" b="1" i="1" dirty="0">
                        <a:solidFill>
                          <a:prstClr val="white"/>
                        </a:solidFill>
                        <a:latin typeface="Corbel" panose="020B0503020204020204" pitchFamily="34" charset="0"/>
                      </a:rPr>
                      <a:t>CRPV (BNPV)</a:t>
                    </a:r>
                  </a:p>
                </p:txBody>
              </p:sp>
              <p:sp>
                <p:nvSpPr>
                  <p:cNvPr id="126" name="Rectangle 125"/>
                  <p:cNvSpPr/>
                  <p:nvPr/>
                </p:nvSpPr>
                <p:spPr>
                  <a:xfrm>
                    <a:off x="2356002" y="3899042"/>
                    <a:ext cx="2094488" cy="433551"/>
                  </a:xfrm>
                  <a:prstGeom prst="rect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defTabSz="685800">
                      <a:defRPr/>
                    </a:pPr>
                    <a:r>
                      <a:rPr lang="fr-FR" sz="675" b="1" i="1" dirty="0" err="1">
                        <a:solidFill>
                          <a:prstClr val="white"/>
                        </a:solidFill>
                        <a:latin typeface="Corbel" panose="020B0503020204020204" pitchFamily="34" charset="0"/>
                      </a:rPr>
                      <a:t>OMéDIT</a:t>
                    </a:r>
                    <a:r>
                      <a:rPr lang="fr-FR" sz="675" b="1" i="1" dirty="0">
                        <a:solidFill>
                          <a:prstClr val="white"/>
                        </a:solidFill>
                        <a:latin typeface="Corbel" panose="020B0503020204020204" pitchFamily="34" charset="0"/>
                      </a:rPr>
                      <a:t> / groupes de travail</a:t>
                    </a:r>
                  </a:p>
                </p:txBody>
              </p:sp>
              <p:sp>
                <p:nvSpPr>
                  <p:cNvPr id="127" name="Rectangle à coins arrondis 126"/>
                  <p:cNvSpPr/>
                  <p:nvPr/>
                </p:nvSpPr>
                <p:spPr>
                  <a:xfrm>
                    <a:off x="905660" y="3162389"/>
                    <a:ext cx="808221" cy="562082"/>
                  </a:xfrm>
                  <a:prstGeom prst="round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5">
                      <a:shade val="50000"/>
                    </a:schemeClr>
                  </a:lnRef>
                  <a:fillRef idx="1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defTabSz="685800">
                      <a:defRPr/>
                    </a:pPr>
                    <a:r>
                      <a:rPr lang="fr-FR" sz="675" b="1" dirty="0">
                        <a:solidFill>
                          <a:prstClr val="white"/>
                        </a:solidFill>
                        <a:latin typeface="Corbel" panose="020B0503020204020204" pitchFamily="34" charset="0"/>
                      </a:rPr>
                      <a:t>Racine produit ?</a:t>
                    </a:r>
                  </a:p>
                </p:txBody>
              </p:sp>
              <p:sp>
                <p:nvSpPr>
                  <p:cNvPr id="128" name="Rectangle à coins arrondis 127"/>
                  <p:cNvSpPr/>
                  <p:nvPr/>
                </p:nvSpPr>
                <p:spPr>
                  <a:xfrm>
                    <a:off x="905660" y="3806960"/>
                    <a:ext cx="805183" cy="560163"/>
                  </a:xfrm>
                  <a:prstGeom prst="roundRect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5">
                      <a:shade val="50000"/>
                    </a:schemeClr>
                  </a:lnRef>
                  <a:fillRef idx="1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defTabSz="685800">
                      <a:defRPr/>
                    </a:pPr>
                    <a:r>
                      <a:rPr lang="fr-FR" sz="675" b="1" dirty="0">
                        <a:solidFill>
                          <a:prstClr val="white"/>
                        </a:solidFill>
                        <a:latin typeface="Corbel" panose="020B0503020204020204" pitchFamily="34" charset="0"/>
                      </a:rPr>
                      <a:t>Facteur humain ?</a:t>
                    </a:r>
                  </a:p>
                </p:txBody>
              </p:sp>
              <p:cxnSp>
                <p:nvCxnSpPr>
                  <p:cNvPr id="129" name="Connecteur droit avec flèche 128"/>
                  <p:cNvCxnSpPr/>
                  <p:nvPr/>
                </p:nvCxnSpPr>
                <p:spPr>
                  <a:xfrm flipV="1">
                    <a:off x="1740215" y="2822839"/>
                    <a:ext cx="579327" cy="5754"/>
                  </a:xfrm>
                  <a:prstGeom prst="straightConnector1">
                    <a:avLst/>
                  </a:prstGeom>
                  <a:ln w="38100">
                    <a:noFill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30" name="Rectangle à coins arrondis 129"/>
                  <p:cNvSpPr/>
                  <p:nvPr/>
                </p:nvSpPr>
                <p:spPr>
                  <a:xfrm>
                    <a:off x="260501" y="2515901"/>
                    <a:ext cx="1110038" cy="563999"/>
                  </a:xfrm>
                  <a:prstGeom prst="round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5">
                      <a:shade val="50000"/>
                    </a:schemeClr>
                  </a:lnRef>
                  <a:fillRef idx="1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defTabSz="685800">
                      <a:defRPr/>
                    </a:pPr>
                    <a:r>
                      <a:rPr lang="fr-FR" sz="675" b="1" dirty="0">
                        <a:solidFill>
                          <a:prstClr val="white"/>
                        </a:solidFill>
                        <a:latin typeface="Corbel" panose="020B0503020204020204" pitchFamily="34" charset="0"/>
                      </a:rPr>
                      <a:t>Effet indésirable ?</a:t>
                    </a:r>
                  </a:p>
                </p:txBody>
              </p:sp>
              <p:sp>
                <p:nvSpPr>
                  <p:cNvPr id="131" name="Rectangle 130"/>
                  <p:cNvSpPr/>
                  <p:nvPr/>
                </p:nvSpPr>
                <p:spPr>
                  <a:xfrm>
                    <a:off x="2356002" y="3298594"/>
                    <a:ext cx="2094488" cy="437387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defTabSz="685800">
                      <a:defRPr/>
                    </a:pPr>
                    <a:r>
                      <a:rPr lang="fr-FR" sz="675" b="1" i="1" dirty="0">
                        <a:solidFill>
                          <a:prstClr val="white"/>
                        </a:solidFill>
                        <a:latin typeface="Corbel" panose="020B0503020204020204" pitchFamily="34" charset="0"/>
                      </a:rPr>
                      <a:t>CRPV (BNPV)</a:t>
                    </a:r>
                  </a:p>
                </p:txBody>
              </p:sp>
            </p:grpSp>
            <p:sp>
              <p:nvSpPr>
                <p:cNvPr id="117" name="Rectangle à coins arrondis 116"/>
                <p:cNvSpPr/>
                <p:nvPr/>
              </p:nvSpPr>
              <p:spPr>
                <a:xfrm>
                  <a:off x="9565123" y="2928349"/>
                  <a:ext cx="2489289" cy="577428"/>
                </a:xfrm>
                <a:prstGeom prst="round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685800">
                    <a:defRPr/>
                  </a:pPr>
                  <a:r>
                    <a:rPr lang="fr-FR" sz="675" b="1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EM marquante ? ANSM</a:t>
                  </a:r>
                </a:p>
              </p:txBody>
            </p:sp>
            <p:sp>
              <p:nvSpPr>
                <p:cNvPr id="118" name="Rectangle à coins arrondis 117"/>
                <p:cNvSpPr/>
                <p:nvPr/>
              </p:nvSpPr>
              <p:spPr>
                <a:xfrm>
                  <a:off x="1599822" y="1161535"/>
                  <a:ext cx="9254398" cy="293509"/>
                </a:xfrm>
                <a:prstGeom prst="roundRect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685800">
                    <a:defRPr/>
                  </a:pPr>
                  <a:r>
                    <a:rPr lang="fr-FR" sz="675" b="1" i="1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Analyse interne le cas échéant</a:t>
                  </a:r>
                </a:p>
              </p:txBody>
            </p:sp>
            <p:sp>
              <p:nvSpPr>
                <p:cNvPr id="119" name="Rectangle à coins arrondis 118"/>
                <p:cNvSpPr/>
                <p:nvPr/>
              </p:nvSpPr>
              <p:spPr>
                <a:xfrm>
                  <a:off x="9601108" y="4175286"/>
                  <a:ext cx="2489289" cy="548652"/>
                </a:xfrm>
                <a:prstGeom prst="round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685800">
                    <a:defRPr/>
                  </a:pPr>
                  <a:r>
                    <a:rPr lang="fr-FR" sz="675" b="1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EM marquante ? HAS</a:t>
                  </a:r>
                </a:p>
              </p:txBody>
            </p:sp>
            <p:sp>
              <p:nvSpPr>
                <p:cNvPr id="120" name="Rectangle à coins arrondis 119"/>
                <p:cNvSpPr/>
                <p:nvPr/>
              </p:nvSpPr>
              <p:spPr>
                <a:xfrm>
                  <a:off x="573201" y="5094184"/>
                  <a:ext cx="3026942" cy="563999"/>
                </a:xfrm>
                <a:prstGeom prst="round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685800">
                    <a:defRPr/>
                  </a:pPr>
                  <a:r>
                    <a:rPr lang="fr-FR" sz="675" b="1" i="1" dirty="0">
                      <a:solidFill>
                        <a:prstClr val="black"/>
                      </a:solidFill>
                      <a:latin typeface="Corbel" panose="020B0503020204020204" pitchFamily="34" charset="0"/>
                    </a:rPr>
                    <a:t>Implique une autre vigilance</a:t>
                  </a:r>
                </a:p>
              </p:txBody>
            </p:sp>
            <p:sp>
              <p:nvSpPr>
                <p:cNvPr id="121" name="Rectangle 120"/>
                <p:cNvSpPr/>
                <p:nvPr/>
              </p:nvSpPr>
              <p:spPr>
                <a:xfrm>
                  <a:off x="4961209" y="5153652"/>
                  <a:ext cx="4379539" cy="439306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685800">
                    <a:defRPr/>
                  </a:pPr>
                  <a:r>
                    <a:rPr lang="fr-FR" sz="675" b="1" i="1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Vigilance ad hoc</a:t>
                  </a:r>
                </a:p>
              </p:txBody>
            </p:sp>
            <p:cxnSp>
              <p:nvCxnSpPr>
                <p:cNvPr id="122" name="Connecteur droit avec flèche 121"/>
                <p:cNvCxnSpPr/>
                <p:nvPr/>
              </p:nvCxnSpPr>
              <p:spPr>
                <a:xfrm flipV="1">
                  <a:off x="3659412" y="3457818"/>
                  <a:ext cx="1210777" cy="5756"/>
                </a:xfrm>
                <a:prstGeom prst="straightConnector1">
                  <a:avLst/>
                </a:prstGeom>
                <a:ln w="38100">
                  <a:noFill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" name="Connecteur droit avec flèche 122"/>
                <p:cNvCxnSpPr/>
                <p:nvPr/>
              </p:nvCxnSpPr>
              <p:spPr>
                <a:xfrm flipV="1">
                  <a:off x="3676346" y="4123491"/>
                  <a:ext cx="1210777" cy="5754"/>
                </a:xfrm>
                <a:prstGeom prst="straightConnector1">
                  <a:avLst/>
                </a:prstGeom>
                <a:ln w="38100">
                  <a:noFill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4" name="Connecteur droit avec flèche 123"/>
                <p:cNvCxnSpPr/>
                <p:nvPr/>
              </p:nvCxnSpPr>
              <p:spPr>
                <a:xfrm flipV="1">
                  <a:off x="3676346" y="5368509"/>
                  <a:ext cx="1210777" cy="3837"/>
                </a:xfrm>
                <a:prstGeom prst="straightConnector1">
                  <a:avLst/>
                </a:prstGeom>
                <a:ln w="38100">
                  <a:noFill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93" name="Connecteur droit avec flèche 92"/>
            <p:cNvCxnSpPr/>
            <p:nvPr/>
          </p:nvCxnSpPr>
          <p:spPr bwMode="auto">
            <a:xfrm flipV="1">
              <a:off x="3750775" y="5534557"/>
              <a:ext cx="1169341" cy="6884"/>
            </a:xfrm>
            <a:prstGeom prst="straightConnector1">
              <a:avLst/>
            </a:prstGeom>
            <a:ln w="38100">
              <a:solidFill>
                <a:schemeClr val="bg1">
                  <a:lumMod val="6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Parenthèse fermante 93"/>
            <p:cNvSpPr/>
            <p:nvPr/>
          </p:nvSpPr>
          <p:spPr bwMode="auto">
            <a:xfrm>
              <a:off x="9221327" y="3205927"/>
              <a:ext cx="108349" cy="878685"/>
            </a:xfrm>
            <a:prstGeom prst="rightBracket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defTabSz="685800">
                <a:defRPr/>
              </a:pPr>
              <a:endParaRPr lang="fr-FR" sz="675" b="1">
                <a:solidFill>
                  <a:prstClr val="black"/>
                </a:solidFill>
                <a:latin typeface="Corbel" panose="020B0503020204020204" pitchFamily="34" charset="0"/>
              </a:endParaRPr>
            </a:p>
          </p:txBody>
        </p:sp>
        <p:sp>
          <p:nvSpPr>
            <p:cNvPr id="95" name="Parenthèse fermante 94"/>
            <p:cNvSpPr/>
            <p:nvPr/>
          </p:nvSpPr>
          <p:spPr bwMode="auto">
            <a:xfrm>
              <a:off x="9221327" y="4685696"/>
              <a:ext cx="108349" cy="878686"/>
            </a:xfrm>
            <a:prstGeom prst="rightBracket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defTabSz="685800">
                <a:defRPr/>
              </a:pPr>
              <a:endParaRPr lang="fr-FR" sz="675" b="1">
                <a:solidFill>
                  <a:prstClr val="black"/>
                </a:solidFill>
                <a:latin typeface="Corbel" panose="020B0503020204020204" pitchFamily="34" charset="0"/>
              </a:endParaRPr>
            </a:p>
          </p:txBody>
        </p:sp>
        <p:cxnSp>
          <p:nvCxnSpPr>
            <p:cNvPr id="96" name="Connecteur droit avec flèche 95"/>
            <p:cNvCxnSpPr/>
            <p:nvPr/>
          </p:nvCxnSpPr>
          <p:spPr bwMode="auto">
            <a:xfrm flipV="1">
              <a:off x="3740555" y="3182983"/>
              <a:ext cx="1169342" cy="6881"/>
            </a:xfrm>
            <a:prstGeom prst="straightConnector1">
              <a:avLst/>
            </a:prstGeom>
            <a:ln w="381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Connecteur droit avec flèche 96"/>
            <p:cNvCxnSpPr/>
            <p:nvPr/>
          </p:nvCxnSpPr>
          <p:spPr bwMode="auto">
            <a:xfrm flipV="1">
              <a:off x="3734421" y="3942370"/>
              <a:ext cx="1169341" cy="6884"/>
            </a:xfrm>
            <a:prstGeom prst="straightConnector1">
              <a:avLst/>
            </a:prstGeom>
            <a:ln w="38100">
              <a:solidFill>
                <a:schemeClr val="bg1">
                  <a:lumMod val="6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Connecteur droit avec flèche 97"/>
            <p:cNvCxnSpPr/>
            <p:nvPr/>
          </p:nvCxnSpPr>
          <p:spPr bwMode="auto">
            <a:xfrm flipV="1">
              <a:off x="3750775" y="4738464"/>
              <a:ext cx="1169341" cy="6881"/>
            </a:xfrm>
            <a:prstGeom prst="straightConnector1">
              <a:avLst/>
            </a:prstGeom>
            <a:ln w="3810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Connecteur droit avec flèche 98"/>
            <p:cNvCxnSpPr/>
            <p:nvPr/>
          </p:nvCxnSpPr>
          <p:spPr bwMode="auto">
            <a:xfrm flipV="1">
              <a:off x="3750775" y="6227410"/>
              <a:ext cx="1169341" cy="4589"/>
            </a:xfrm>
            <a:prstGeom prst="straightConnector1">
              <a:avLst/>
            </a:prstGeom>
            <a:ln w="38100">
              <a:solidFill>
                <a:schemeClr val="bg1">
                  <a:lumMod val="6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18875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8626" y="592783"/>
            <a:ext cx="9135374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Patiente traitée par </a:t>
            </a:r>
            <a:r>
              <a:rPr lang="fr-FR" sz="1050" dirty="0" err="1">
                <a:solidFill>
                  <a:prstClr val="black"/>
                </a:solidFill>
                <a:latin typeface="Corbel" panose="020B0503020204020204" pitchFamily="34" charset="0"/>
              </a:rPr>
              <a:t>Nucala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 100 mg (asthme). Elle se présente à la pharmacie pour commander son traitement. Traitement mis de côté au réfrigérateur.</a:t>
            </a:r>
          </a:p>
          <a:p>
            <a:pPr defTabSz="685800"/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Le mari de la patiente va à la pharmacie pour récupérer le traitement de sa 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femme.</a:t>
            </a:r>
          </a:p>
          <a:p>
            <a:pPr defTabSz="685800"/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La 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pharmacie lui donne par erreur de l’</a:t>
            </a:r>
            <a:r>
              <a:rPr lang="fr-FR" sz="1050" dirty="0" err="1">
                <a:solidFill>
                  <a:prstClr val="black"/>
                </a:solidFill>
                <a:latin typeface="Corbel" panose="020B0503020204020204" pitchFamily="34" charset="0"/>
              </a:rPr>
              <a:t>Imraldi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 et non le </a:t>
            </a:r>
            <a:r>
              <a:rPr lang="fr-FR" sz="1050" dirty="0" err="1">
                <a:solidFill>
                  <a:prstClr val="black"/>
                </a:solidFill>
                <a:latin typeface="Corbel" panose="020B0503020204020204" pitchFamily="34" charset="0"/>
              </a:rPr>
              <a:t>Nucala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.</a:t>
            </a:r>
          </a:p>
          <a:p>
            <a:pPr defTabSz="685800"/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L’IDE administre alors au domicile de la patiente de l’</a:t>
            </a:r>
            <a:r>
              <a:rPr lang="fr-FR" sz="1050" dirty="0" err="1">
                <a:solidFill>
                  <a:prstClr val="black"/>
                </a:solidFill>
                <a:latin typeface="Corbel" panose="020B0503020204020204" pitchFamily="34" charset="0"/>
              </a:rPr>
              <a:t>Imraldi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, pensant qu’il s’agissait d’un produit générique, ne connaissant pas ce produit.</a:t>
            </a:r>
          </a:p>
          <a:p>
            <a:pPr defTabSz="685800"/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La patiente se rend à la pharmacie quelques jours plus tard pour autre chose et le pharmacien lui propose de prendre le </a:t>
            </a:r>
            <a:r>
              <a:rPr lang="fr-FR" sz="1050" dirty="0" err="1">
                <a:solidFill>
                  <a:prstClr val="black"/>
                </a:solidFill>
                <a:latin typeface="Corbel" panose="020B0503020204020204" pitchFamily="34" charset="0"/>
              </a:rPr>
              <a:t>Nucala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 mis de côté pour elle et toujours au réfrigérateur de la pharmacie. C’est alors que la patiente lui explique que l’IDE lui a administré il y a trois 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jours 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  <a:sym typeface="Wingdings" panose="05000000000000000000" pitchFamily="2" charset="2"/>
              </a:rPr>
              <a:t>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 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Elle vérifie chez elle la boîte : </a:t>
            </a:r>
            <a:r>
              <a:rPr lang="fr-FR" sz="1050" dirty="0" err="1">
                <a:solidFill>
                  <a:prstClr val="black"/>
                </a:solidFill>
                <a:latin typeface="Corbel" panose="020B0503020204020204" pitchFamily="34" charset="0"/>
              </a:rPr>
              <a:t>Imraldi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 lui a été administré.</a:t>
            </a:r>
            <a:endParaRPr lang="fr-FR" sz="1050" dirty="0">
              <a:solidFill>
                <a:prstClr val="black"/>
              </a:solidFill>
              <a:latin typeface="Corbel" panose="020B0503020204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635" y="2822511"/>
            <a:ext cx="913536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Erreur initiale : 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dispensation + administration</a:t>
            </a:r>
            <a:endParaRPr lang="fr-FR" sz="1050" dirty="0">
              <a:solidFill>
                <a:prstClr val="black"/>
              </a:solidFill>
              <a:latin typeface="Corbel" panose="020B0503020204020204" pitchFamily="34" charset="0"/>
            </a:endParaRPr>
          </a:p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Nature de l’erreur : Erreur de médicament</a:t>
            </a:r>
          </a:p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Causes de l’erreur : </a:t>
            </a:r>
            <a:r>
              <a:rPr lang="fr-FR" sz="1050" b="1" dirty="0">
                <a:solidFill>
                  <a:prstClr val="black"/>
                </a:solidFill>
                <a:latin typeface="Corbel" panose="020B0503020204020204" pitchFamily="34" charset="0"/>
              </a:rPr>
              <a:t>Facteurs humains</a:t>
            </a:r>
          </a:p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Qualification de l’erreur : </a:t>
            </a:r>
            <a:r>
              <a:rPr lang="fr-FR" sz="1050" b="1" dirty="0">
                <a:solidFill>
                  <a:prstClr val="black"/>
                </a:solidFill>
                <a:latin typeface="Corbel" panose="020B0503020204020204" pitchFamily="34" charset="0"/>
              </a:rPr>
              <a:t>erreur avérée sans effet indésirable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9144000" cy="43055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/>
            <a:r>
              <a:rPr lang="fr-FR" sz="1350" b="1" dirty="0">
                <a:solidFill>
                  <a:prstClr val="white"/>
                </a:solidFill>
                <a:latin typeface="Corbel" panose="020B0503020204020204" pitchFamily="34" charset="0"/>
              </a:rPr>
              <a:t>Autre exemple : Erreur Médicamenteuse (EM) </a:t>
            </a:r>
            <a:r>
              <a:rPr lang="fr-FR" sz="1350" b="1" u="sng" dirty="0">
                <a:solidFill>
                  <a:prstClr val="white"/>
                </a:solidFill>
                <a:latin typeface="Corbel" panose="020B0503020204020204" pitchFamily="34" charset="0"/>
              </a:rPr>
              <a:t>sans</a:t>
            </a:r>
            <a:r>
              <a:rPr lang="fr-FR" sz="1350" b="1" dirty="0">
                <a:solidFill>
                  <a:prstClr val="white"/>
                </a:solidFill>
                <a:latin typeface="Corbel" panose="020B0503020204020204" pitchFamily="34" charset="0"/>
              </a:rPr>
              <a:t> Effet Indésirable (EI)</a:t>
            </a:r>
          </a:p>
          <a:p>
            <a:pPr defTabSz="685800"/>
            <a:r>
              <a:rPr lang="fr-FR" sz="1350" b="1" dirty="0" smtClean="0">
                <a:solidFill>
                  <a:prstClr val="white"/>
                </a:solidFill>
                <a:latin typeface="Corbel" panose="020B0503020204020204" pitchFamily="34" charset="0"/>
              </a:rPr>
              <a:t>analyse </a:t>
            </a:r>
            <a:r>
              <a:rPr lang="fr-FR" sz="1350" b="1" dirty="0">
                <a:solidFill>
                  <a:prstClr val="white"/>
                </a:solidFill>
                <a:latin typeface="Corbel" panose="020B0503020204020204" pitchFamily="34" charset="0"/>
              </a:rPr>
              <a:t>des causes = facteurs humains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2160000"/>
            <a:ext cx="6146321" cy="43055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/>
            <a:r>
              <a:rPr lang="fr-FR" sz="1350" b="1" dirty="0">
                <a:solidFill>
                  <a:prstClr val="white"/>
                </a:solidFill>
                <a:latin typeface="Corbel" panose="020B0503020204020204" pitchFamily="34" charset="0"/>
              </a:rPr>
              <a:t>Analyse</a:t>
            </a:r>
            <a:endParaRPr lang="fr-FR" sz="1350" b="1" dirty="0">
              <a:solidFill>
                <a:prstClr val="white"/>
              </a:solidFill>
              <a:latin typeface="Corbel" panose="020B0503020204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564862" y="4546663"/>
            <a:ext cx="1960358" cy="43055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/>
            <a:r>
              <a:rPr lang="fr-FR" sz="1350" b="1" dirty="0">
                <a:solidFill>
                  <a:srgbClr val="ED7D31">
                    <a:lumMod val="75000"/>
                  </a:srgbClr>
                </a:solidFill>
                <a:latin typeface="Corbel" panose="020B0503020204020204" pitchFamily="34" charset="0"/>
              </a:rPr>
              <a:t>Transmission à l’</a:t>
            </a:r>
            <a:r>
              <a:rPr lang="fr-FR" sz="1350" b="1" dirty="0" err="1">
                <a:solidFill>
                  <a:srgbClr val="ED7D31">
                    <a:lumMod val="75000"/>
                  </a:srgbClr>
                </a:solidFill>
                <a:latin typeface="Corbel" panose="020B0503020204020204" pitchFamily="34" charset="0"/>
              </a:rPr>
              <a:t>Omédit</a:t>
            </a:r>
            <a:endParaRPr lang="fr-FR" sz="1350" b="1" dirty="0">
              <a:solidFill>
                <a:srgbClr val="ED7D31">
                  <a:lumMod val="75000"/>
                </a:srgbClr>
              </a:solidFill>
              <a:latin typeface="Corbel" panose="020B0503020204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562708" y="4208065"/>
            <a:ext cx="1960358" cy="430553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/>
            <a:r>
              <a:rPr lang="fr-FR" sz="1050" b="1" dirty="0">
                <a:solidFill>
                  <a:srgbClr val="ED7D31">
                    <a:lumMod val="75000"/>
                  </a:srgbClr>
                </a:solidFill>
                <a:latin typeface="Corbel" panose="020B0503020204020204" pitchFamily="34" charset="0"/>
              </a:rPr>
              <a:t>Facteurs </a:t>
            </a:r>
            <a:r>
              <a:rPr lang="fr-FR" sz="1050" b="1" dirty="0">
                <a:solidFill>
                  <a:srgbClr val="ED7D31">
                    <a:lumMod val="75000"/>
                  </a:srgbClr>
                </a:solidFill>
                <a:latin typeface="Corbel" panose="020B0503020204020204" pitchFamily="34" charset="0"/>
              </a:rPr>
              <a:t>humains</a:t>
            </a:r>
          </a:p>
        </p:txBody>
      </p:sp>
    </p:spTree>
    <p:extLst>
      <p:ext uri="{BB962C8B-B14F-4D97-AF65-F5344CB8AC3E}">
        <p14:creationId xmlns:p14="http://schemas.microsoft.com/office/powerpoint/2010/main" val="4138199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8626" y="592783"/>
            <a:ext cx="9135374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Patiente traitée par </a:t>
            </a:r>
            <a:r>
              <a:rPr lang="fr-FR" sz="1050" dirty="0" err="1">
                <a:solidFill>
                  <a:prstClr val="black"/>
                </a:solidFill>
                <a:latin typeface="Corbel" panose="020B0503020204020204" pitchFamily="34" charset="0"/>
              </a:rPr>
              <a:t>Nucala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 100 mg (asthme). Elle se présente à la pharmacie pour commander son traitement. Traitement mis de côté au réfrigérateur.</a:t>
            </a:r>
          </a:p>
          <a:p>
            <a:pPr defTabSz="685800"/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Le mari de la patiente va à la pharmacie pour récupérer le traitement de sa 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femme.</a:t>
            </a:r>
          </a:p>
          <a:p>
            <a:pPr defTabSz="685800"/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La 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pharmacie lui donne par erreur de l’</a:t>
            </a:r>
            <a:r>
              <a:rPr lang="fr-FR" sz="1050" dirty="0" err="1">
                <a:solidFill>
                  <a:prstClr val="black"/>
                </a:solidFill>
                <a:latin typeface="Corbel" panose="020B0503020204020204" pitchFamily="34" charset="0"/>
              </a:rPr>
              <a:t>Imraldi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 et non le </a:t>
            </a:r>
            <a:r>
              <a:rPr lang="fr-FR" sz="1050" dirty="0" err="1">
                <a:solidFill>
                  <a:prstClr val="black"/>
                </a:solidFill>
                <a:latin typeface="Corbel" panose="020B0503020204020204" pitchFamily="34" charset="0"/>
              </a:rPr>
              <a:t>Nucala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.</a:t>
            </a:r>
          </a:p>
          <a:p>
            <a:pPr defTabSz="685800"/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L’IDE administre alors au domicile de la patiente de l’</a:t>
            </a:r>
            <a:r>
              <a:rPr lang="fr-FR" sz="1050" dirty="0" err="1">
                <a:solidFill>
                  <a:prstClr val="black"/>
                </a:solidFill>
                <a:latin typeface="Corbel" panose="020B0503020204020204" pitchFamily="34" charset="0"/>
              </a:rPr>
              <a:t>Imraldi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, pensant qu’il s’agissait d’un produit générique, ne connaissant pas ce produit.</a:t>
            </a:r>
          </a:p>
          <a:p>
            <a:pPr defTabSz="685800"/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La patiente se rend à la pharmacie quelques jours plus tard pour autre chose et le pharmacien lui propose de prendre le </a:t>
            </a:r>
            <a:r>
              <a:rPr lang="fr-FR" sz="1050" dirty="0" err="1">
                <a:solidFill>
                  <a:prstClr val="black"/>
                </a:solidFill>
                <a:latin typeface="Corbel" panose="020B0503020204020204" pitchFamily="34" charset="0"/>
              </a:rPr>
              <a:t>Nucala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 mis de côté pour elle et toujours au réfrigérateur de la pharmacie. C’est alors que la patiente lui explique que l’IDE lui a administré il y a trois 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jours 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  <a:sym typeface="Wingdings" panose="05000000000000000000" pitchFamily="2" charset="2"/>
              </a:rPr>
              <a:t>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 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Elle vérifie chez elle la boîte : </a:t>
            </a:r>
            <a:r>
              <a:rPr lang="fr-FR" sz="1050" dirty="0" err="1">
                <a:solidFill>
                  <a:prstClr val="black"/>
                </a:solidFill>
                <a:latin typeface="Corbel" panose="020B0503020204020204" pitchFamily="34" charset="0"/>
              </a:rPr>
              <a:t>Imraldi</a:t>
            </a:r>
            <a:r>
              <a:rPr lang="fr-FR" sz="1050" dirty="0">
                <a:solidFill>
                  <a:prstClr val="black"/>
                </a:solidFill>
                <a:latin typeface="Corbel" panose="020B0503020204020204" pitchFamily="34" charset="0"/>
              </a:rPr>
              <a:t> lui a été administré.</a:t>
            </a:r>
            <a:endParaRPr lang="fr-FR" sz="1050" dirty="0">
              <a:solidFill>
                <a:prstClr val="black"/>
              </a:solidFill>
              <a:latin typeface="Corbel" panose="020B0503020204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9144000" cy="43055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/>
            <a:r>
              <a:rPr lang="fr-FR" sz="1350" b="1" dirty="0">
                <a:solidFill>
                  <a:prstClr val="white"/>
                </a:solidFill>
                <a:latin typeface="Corbel" panose="020B0503020204020204" pitchFamily="34" charset="0"/>
              </a:rPr>
              <a:t>Autre exemple : Erreur Médicamenteuse (EM) </a:t>
            </a:r>
            <a:r>
              <a:rPr lang="fr-FR" sz="1350" b="1" u="sng" dirty="0">
                <a:solidFill>
                  <a:prstClr val="white"/>
                </a:solidFill>
                <a:latin typeface="Corbel" panose="020B0503020204020204" pitchFamily="34" charset="0"/>
              </a:rPr>
              <a:t>sans</a:t>
            </a:r>
            <a:r>
              <a:rPr lang="fr-FR" sz="1350" b="1" dirty="0">
                <a:solidFill>
                  <a:prstClr val="white"/>
                </a:solidFill>
                <a:latin typeface="Corbel" panose="020B0503020204020204" pitchFamily="34" charset="0"/>
              </a:rPr>
              <a:t> Effet Indésirable (EI)</a:t>
            </a:r>
          </a:p>
          <a:p>
            <a:pPr defTabSz="685800"/>
            <a:r>
              <a:rPr lang="fr-FR" sz="1350" b="1" dirty="0" smtClean="0">
                <a:solidFill>
                  <a:prstClr val="white"/>
                </a:solidFill>
                <a:latin typeface="Corbel" panose="020B0503020204020204" pitchFamily="34" charset="0"/>
              </a:rPr>
              <a:t>analyse </a:t>
            </a:r>
            <a:r>
              <a:rPr lang="fr-FR" sz="1350" b="1" dirty="0">
                <a:solidFill>
                  <a:prstClr val="white"/>
                </a:solidFill>
                <a:latin typeface="Corbel" panose="020B0503020204020204" pitchFamily="34" charset="0"/>
              </a:rPr>
              <a:t>des causes = facteurs humains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2160000"/>
            <a:ext cx="6146321" cy="43055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/>
            <a:r>
              <a:rPr lang="fr-FR" sz="1350" b="1" dirty="0">
                <a:solidFill>
                  <a:prstClr val="white"/>
                </a:solidFill>
                <a:latin typeface="Corbel" panose="020B0503020204020204" pitchFamily="34" charset="0"/>
              </a:rPr>
              <a:t>Signalement </a:t>
            </a:r>
            <a:r>
              <a:rPr lang="fr-FR" sz="1350" b="1" dirty="0">
                <a:solidFill>
                  <a:prstClr val="white"/>
                </a:solidFill>
                <a:latin typeface="Corbel" panose="020B0503020204020204" pitchFamily="34" charset="0"/>
                <a:sym typeface="Symbol" panose="05050102010706020507" pitchFamily="18" charset="2"/>
              </a:rPr>
              <a:t> Portail</a:t>
            </a:r>
            <a:endParaRPr lang="fr-FR" sz="1350" b="1" dirty="0">
              <a:solidFill>
                <a:prstClr val="white"/>
              </a:solidFill>
              <a:latin typeface="Corbel" panose="020B0503020204020204" pitchFamily="34" charset="0"/>
            </a:endParaRPr>
          </a:p>
        </p:txBody>
      </p:sp>
      <p:grpSp>
        <p:nvGrpSpPr>
          <p:cNvPr id="8" name="Groupe 7"/>
          <p:cNvGrpSpPr/>
          <p:nvPr/>
        </p:nvGrpSpPr>
        <p:grpSpPr>
          <a:xfrm>
            <a:off x="221305" y="2641301"/>
            <a:ext cx="8370000" cy="2430000"/>
            <a:chOff x="228398" y="207035"/>
            <a:chExt cx="11775180" cy="6357278"/>
          </a:xfrm>
        </p:grpSpPr>
        <p:cxnSp>
          <p:nvCxnSpPr>
            <p:cNvPr id="9" name="Connecteur droit avec flèche 8"/>
            <p:cNvCxnSpPr/>
            <p:nvPr/>
          </p:nvCxnSpPr>
          <p:spPr bwMode="auto">
            <a:xfrm flipH="1">
              <a:off x="6152831" y="1083775"/>
              <a:ext cx="4088" cy="777741"/>
            </a:xfrm>
            <a:prstGeom prst="straightConnector1">
              <a:avLst/>
            </a:prstGeom>
            <a:ln w="381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e 6"/>
            <p:cNvGrpSpPr>
              <a:grpSpLocks/>
            </p:cNvGrpSpPr>
            <p:nvPr/>
          </p:nvGrpSpPr>
          <p:grpSpPr bwMode="auto">
            <a:xfrm>
              <a:off x="228398" y="207035"/>
              <a:ext cx="11775180" cy="6357278"/>
              <a:chOff x="-435" y="1193507"/>
              <a:chExt cx="12192436" cy="5365688"/>
            </a:xfrm>
          </p:grpSpPr>
          <p:sp>
            <p:nvSpPr>
              <p:cNvPr id="21" name="Rectangle à coins arrondis 20"/>
              <p:cNvSpPr/>
              <p:nvPr/>
            </p:nvSpPr>
            <p:spPr>
              <a:xfrm>
                <a:off x="573201" y="5343153"/>
                <a:ext cx="3026942" cy="565421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800">
                  <a:defRPr/>
                </a:pPr>
                <a:r>
                  <a:rPr lang="fr-FR" sz="675" b="1" dirty="0">
                    <a:solidFill>
                      <a:prstClr val="white"/>
                    </a:solidFill>
                    <a:latin typeface="Corbel" panose="020B0503020204020204" pitchFamily="34" charset="0"/>
                  </a:rPr>
                  <a:t>EIGAS avéré ?</a:t>
                </a:r>
              </a:p>
            </p:txBody>
          </p:sp>
          <p:cxnSp>
            <p:nvCxnSpPr>
              <p:cNvPr id="22" name="Connecteur droit avec flèche 21"/>
              <p:cNvCxnSpPr/>
              <p:nvPr/>
            </p:nvCxnSpPr>
            <p:spPr>
              <a:xfrm flipV="1">
                <a:off x="3676346" y="5682018"/>
                <a:ext cx="1210777" cy="5810"/>
              </a:xfrm>
              <a:prstGeom prst="straightConnector1">
                <a:avLst/>
              </a:prstGeom>
              <a:ln w="38100">
                <a:noFill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Rectangle 22"/>
              <p:cNvSpPr/>
              <p:nvPr/>
            </p:nvSpPr>
            <p:spPr>
              <a:xfrm>
                <a:off x="4961209" y="5455463"/>
                <a:ext cx="4368956" cy="42212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800">
                  <a:defRPr/>
                </a:pPr>
                <a:r>
                  <a:rPr lang="fr-FR" sz="675" b="1" i="1" dirty="0">
                    <a:solidFill>
                      <a:prstClr val="white"/>
                    </a:solidFill>
                    <a:latin typeface="Corbel" panose="020B0503020204020204" pitchFamily="34" charset="0"/>
                  </a:rPr>
                  <a:t>ARS</a:t>
                </a:r>
              </a:p>
            </p:txBody>
          </p:sp>
          <p:sp>
            <p:nvSpPr>
              <p:cNvPr id="24" name="ZoneTexte 11"/>
              <p:cNvSpPr txBox="1">
                <a:spLocks noChangeArrowheads="1"/>
              </p:cNvSpPr>
              <p:nvPr/>
            </p:nvSpPr>
            <p:spPr bwMode="auto">
              <a:xfrm>
                <a:off x="1606442" y="4422693"/>
                <a:ext cx="486825" cy="433247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defTabSz="685800"/>
                <a:r>
                  <a:rPr lang="fr-FR" altLang="fr-FR" sz="675" b="1" dirty="0">
                    <a:solidFill>
                      <a:prstClr val="black"/>
                    </a:solidFill>
                    <a:latin typeface="Corbel" panose="020B0503020204020204" pitchFamily="34" charset="0"/>
                  </a:rPr>
                  <a:t>+/-</a:t>
                </a:r>
              </a:p>
            </p:txBody>
          </p:sp>
          <p:sp>
            <p:nvSpPr>
              <p:cNvPr id="25" name="Rectangle à coins arrondis 24"/>
              <p:cNvSpPr/>
              <p:nvPr/>
            </p:nvSpPr>
            <p:spPr>
              <a:xfrm>
                <a:off x="573201" y="4018675"/>
                <a:ext cx="1126107" cy="1243151"/>
              </a:xfrm>
              <a:prstGeom prst="round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800">
                  <a:defRPr/>
                </a:pPr>
                <a:r>
                  <a:rPr lang="fr-FR" sz="675" b="1" dirty="0">
                    <a:solidFill>
                      <a:prstClr val="white"/>
                    </a:solidFill>
                    <a:latin typeface="Corbel" panose="020B0503020204020204" pitchFamily="34" charset="0"/>
                  </a:rPr>
                  <a:t>Analyse des causes</a:t>
                </a:r>
              </a:p>
            </p:txBody>
          </p:sp>
          <p:sp>
            <p:nvSpPr>
              <p:cNvPr id="26" name="Rectangle à coins arrondis 25"/>
              <p:cNvSpPr/>
              <p:nvPr/>
            </p:nvSpPr>
            <p:spPr>
              <a:xfrm>
                <a:off x="3049790" y="3387417"/>
                <a:ext cx="550353" cy="563484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800">
                  <a:defRPr/>
                </a:pPr>
                <a:r>
                  <a:rPr lang="fr-FR" sz="675" b="1" i="1" dirty="0">
                    <a:solidFill>
                      <a:prstClr val="white"/>
                    </a:solidFill>
                    <a:latin typeface="Corbel" panose="020B0503020204020204" pitchFamily="34" charset="0"/>
                  </a:rPr>
                  <a:t>oui</a:t>
                </a:r>
              </a:p>
            </p:txBody>
          </p:sp>
          <p:sp>
            <p:nvSpPr>
              <p:cNvPr id="27" name="Parenthèse fermante 26"/>
              <p:cNvSpPr/>
              <p:nvPr/>
            </p:nvSpPr>
            <p:spPr>
              <a:xfrm>
                <a:off x="9340748" y="3716601"/>
                <a:ext cx="112188" cy="741630"/>
              </a:xfrm>
              <a:prstGeom prst="rightBracket">
                <a:avLst/>
              </a:prstGeom>
              <a:ln w="38100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defTabSz="685800">
                  <a:defRPr/>
                </a:pPr>
                <a:endParaRPr lang="fr-FR" sz="675" b="1">
                  <a:solidFill>
                    <a:prstClr val="black"/>
                  </a:solidFill>
                  <a:latin typeface="Corbel" panose="020B0503020204020204" pitchFamily="34" charset="0"/>
                </a:endParaRPr>
              </a:p>
            </p:txBody>
          </p:sp>
          <p:sp>
            <p:nvSpPr>
              <p:cNvPr id="28" name="Parenthèse fermante 27"/>
              <p:cNvSpPr/>
              <p:nvPr/>
            </p:nvSpPr>
            <p:spPr>
              <a:xfrm>
                <a:off x="9340748" y="4965560"/>
                <a:ext cx="112188" cy="741631"/>
              </a:xfrm>
              <a:prstGeom prst="rightBracket">
                <a:avLst/>
              </a:prstGeom>
              <a:ln w="38100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defTabSz="685800">
                  <a:defRPr/>
                </a:pPr>
                <a:endParaRPr lang="fr-FR" sz="675" b="1">
                  <a:solidFill>
                    <a:prstClr val="black"/>
                  </a:solidFill>
                  <a:latin typeface="Corbel" panose="020B0503020204020204" pitchFamily="34" charset="0"/>
                </a:endParaRPr>
              </a:p>
            </p:txBody>
          </p:sp>
          <p:cxnSp>
            <p:nvCxnSpPr>
              <p:cNvPr id="29" name="Connecteur droit avec flèche 28"/>
              <p:cNvCxnSpPr>
                <a:stCxn id="33" idx="2"/>
              </p:cNvCxnSpPr>
              <p:nvPr/>
            </p:nvCxnSpPr>
            <p:spPr>
              <a:xfrm flipH="1">
                <a:off x="1987185" y="1911902"/>
                <a:ext cx="4233" cy="656430"/>
              </a:xfrm>
              <a:prstGeom prst="straightConnector1">
                <a:avLst/>
              </a:prstGeom>
              <a:ln w="38100">
                <a:solidFill>
                  <a:schemeClr val="accent6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necteur droit avec flèche 29"/>
              <p:cNvCxnSpPr/>
              <p:nvPr/>
            </p:nvCxnSpPr>
            <p:spPr>
              <a:xfrm flipH="1">
                <a:off x="10333501" y="1927393"/>
                <a:ext cx="4233" cy="656430"/>
              </a:xfrm>
              <a:prstGeom prst="straightConnector1">
                <a:avLst/>
              </a:prstGeom>
              <a:ln w="38100">
                <a:solidFill>
                  <a:schemeClr val="bg1">
                    <a:lumMod val="6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1" name="Groupe 19"/>
              <p:cNvGrpSpPr>
                <a:grpSpLocks/>
              </p:cNvGrpSpPr>
              <p:nvPr/>
            </p:nvGrpSpPr>
            <p:grpSpPr bwMode="auto">
              <a:xfrm>
                <a:off x="-435" y="1193507"/>
                <a:ext cx="12192436" cy="5365688"/>
                <a:chOff x="-435" y="342393"/>
                <a:chExt cx="12192436" cy="5315790"/>
              </a:xfrm>
            </p:grpSpPr>
            <p:sp>
              <p:nvSpPr>
                <p:cNvPr id="32" name="Rectangle à coins arrondis 31"/>
                <p:cNvSpPr/>
                <p:nvPr/>
              </p:nvSpPr>
              <p:spPr>
                <a:xfrm>
                  <a:off x="4122979" y="348149"/>
                  <a:ext cx="3958308" cy="711713"/>
                </a:xfrm>
                <a:prstGeom prst="round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685800">
                    <a:defRPr/>
                  </a:pPr>
                  <a:r>
                    <a:rPr lang="fr-FR" sz="675" b="1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EM avérée avec EI</a:t>
                  </a:r>
                </a:p>
              </p:txBody>
            </p:sp>
            <p:sp>
              <p:nvSpPr>
                <p:cNvPr id="33" name="Rectangle à coins arrondis 32"/>
                <p:cNvSpPr/>
                <p:nvPr/>
              </p:nvSpPr>
              <p:spPr>
                <a:xfrm>
                  <a:off x="12265" y="342393"/>
                  <a:ext cx="3960424" cy="711714"/>
                </a:xfrm>
                <a:prstGeom prst="round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685800">
                    <a:defRPr/>
                  </a:pPr>
                  <a:r>
                    <a:rPr lang="fr-FR" sz="675" b="1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Erreur médicamenteuse (EM) sans EI</a:t>
                  </a:r>
                </a:p>
                <a:p>
                  <a:pPr algn="ctr" defTabSz="685800">
                    <a:defRPr/>
                  </a:pPr>
                  <a:r>
                    <a:rPr lang="fr-FR" sz="675" b="1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Risque d’EM</a:t>
                  </a:r>
                </a:p>
                <a:p>
                  <a:pPr algn="ctr" defTabSz="685800">
                    <a:defRPr/>
                  </a:pPr>
                  <a:r>
                    <a:rPr lang="fr-FR" sz="675" b="1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EM potentielle</a:t>
                  </a:r>
                </a:p>
              </p:txBody>
            </p:sp>
            <p:sp>
              <p:nvSpPr>
                <p:cNvPr id="34" name="Rectangle à coins arrondis 33"/>
                <p:cNvSpPr/>
                <p:nvPr/>
              </p:nvSpPr>
              <p:spPr>
                <a:xfrm>
                  <a:off x="8227342" y="344312"/>
                  <a:ext cx="3960426" cy="711713"/>
                </a:xfrm>
                <a:prstGeom prst="round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685800">
                    <a:defRPr/>
                  </a:pPr>
                  <a:r>
                    <a:rPr lang="fr-FR" sz="675" b="1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Evènement indésirable grave associé aux soins (EIGAS)</a:t>
                  </a:r>
                </a:p>
              </p:txBody>
            </p:sp>
            <p:sp>
              <p:nvSpPr>
                <p:cNvPr id="35" name="Rectangle 34"/>
                <p:cNvSpPr/>
                <p:nvPr/>
              </p:nvSpPr>
              <p:spPr>
                <a:xfrm>
                  <a:off x="8108804" y="1712106"/>
                  <a:ext cx="4083197" cy="370245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685800">
                    <a:defRPr/>
                  </a:pPr>
                  <a:r>
                    <a:rPr lang="fr-FR" sz="675" b="1" i="1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ARS</a:t>
                  </a:r>
                </a:p>
              </p:txBody>
            </p:sp>
            <p:sp>
              <p:nvSpPr>
                <p:cNvPr id="36" name="Rectangle 35"/>
                <p:cNvSpPr/>
                <p:nvPr/>
              </p:nvSpPr>
              <p:spPr>
                <a:xfrm>
                  <a:off x="-435" y="1712106"/>
                  <a:ext cx="8094423" cy="370245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685800">
                    <a:defRPr/>
                  </a:pPr>
                  <a:r>
                    <a:rPr lang="fr-FR" sz="675" b="1" i="1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CRPV</a:t>
                  </a:r>
                </a:p>
              </p:txBody>
            </p:sp>
            <p:grpSp>
              <p:nvGrpSpPr>
                <p:cNvPr id="37" name="Groupe 27"/>
                <p:cNvGrpSpPr>
                  <a:grpSpLocks/>
                </p:cNvGrpSpPr>
                <p:nvPr/>
              </p:nvGrpSpPr>
              <p:grpSpPr bwMode="auto">
                <a:xfrm>
                  <a:off x="573201" y="2515902"/>
                  <a:ext cx="8756963" cy="1851222"/>
                  <a:chOff x="260501" y="2515902"/>
                  <a:chExt cx="4189989" cy="1851222"/>
                </a:xfrm>
              </p:grpSpPr>
              <p:sp>
                <p:nvSpPr>
                  <p:cNvPr id="46" name="Rectangle 45"/>
                  <p:cNvSpPr/>
                  <p:nvPr/>
                </p:nvSpPr>
                <p:spPr>
                  <a:xfrm>
                    <a:off x="2360054" y="2640594"/>
                    <a:ext cx="2090437" cy="439306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defTabSz="685800">
                      <a:defRPr/>
                    </a:pPr>
                    <a:r>
                      <a:rPr lang="fr-FR" sz="675" b="1" i="1" dirty="0">
                        <a:solidFill>
                          <a:prstClr val="white"/>
                        </a:solidFill>
                        <a:latin typeface="Corbel" panose="020B0503020204020204" pitchFamily="34" charset="0"/>
                      </a:rPr>
                      <a:t>CRPV (BNPV)</a:t>
                    </a:r>
                  </a:p>
                </p:txBody>
              </p:sp>
              <p:sp>
                <p:nvSpPr>
                  <p:cNvPr id="47" name="Rectangle 46"/>
                  <p:cNvSpPr/>
                  <p:nvPr/>
                </p:nvSpPr>
                <p:spPr>
                  <a:xfrm>
                    <a:off x="2356002" y="3899042"/>
                    <a:ext cx="2094488" cy="433551"/>
                  </a:xfrm>
                  <a:prstGeom prst="rect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defTabSz="685800">
                      <a:defRPr/>
                    </a:pPr>
                    <a:r>
                      <a:rPr lang="fr-FR" sz="675" b="1" i="1" dirty="0" err="1">
                        <a:solidFill>
                          <a:prstClr val="white"/>
                        </a:solidFill>
                        <a:latin typeface="Corbel" panose="020B0503020204020204" pitchFamily="34" charset="0"/>
                      </a:rPr>
                      <a:t>OMéDIT</a:t>
                    </a:r>
                    <a:r>
                      <a:rPr lang="fr-FR" sz="675" b="1" i="1" dirty="0">
                        <a:solidFill>
                          <a:prstClr val="white"/>
                        </a:solidFill>
                        <a:latin typeface="Corbel" panose="020B0503020204020204" pitchFamily="34" charset="0"/>
                      </a:rPr>
                      <a:t> / groupes de travail</a:t>
                    </a:r>
                  </a:p>
                </p:txBody>
              </p:sp>
              <p:sp>
                <p:nvSpPr>
                  <p:cNvPr id="48" name="Rectangle à coins arrondis 47"/>
                  <p:cNvSpPr/>
                  <p:nvPr/>
                </p:nvSpPr>
                <p:spPr>
                  <a:xfrm>
                    <a:off x="905660" y="3162389"/>
                    <a:ext cx="808221" cy="562082"/>
                  </a:xfrm>
                  <a:prstGeom prst="round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5">
                      <a:shade val="50000"/>
                    </a:schemeClr>
                  </a:lnRef>
                  <a:fillRef idx="1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defTabSz="685800">
                      <a:defRPr/>
                    </a:pPr>
                    <a:r>
                      <a:rPr lang="fr-FR" sz="675" b="1" dirty="0">
                        <a:solidFill>
                          <a:prstClr val="white"/>
                        </a:solidFill>
                        <a:latin typeface="Corbel" panose="020B0503020204020204" pitchFamily="34" charset="0"/>
                      </a:rPr>
                      <a:t>Racine produit ?</a:t>
                    </a:r>
                  </a:p>
                </p:txBody>
              </p:sp>
              <p:sp>
                <p:nvSpPr>
                  <p:cNvPr id="49" name="Rectangle à coins arrondis 48"/>
                  <p:cNvSpPr/>
                  <p:nvPr/>
                </p:nvSpPr>
                <p:spPr>
                  <a:xfrm>
                    <a:off x="905660" y="3806960"/>
                    <a:ext cx="805183" cy="560163"/>
                  </a:xfrm>
                  <a:prstGeom prst="roundRect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5">
                      <a:shade val="50000"/>
                    </a:schemeClr>
                  </a:lnRef>
                  <a:fillRef idx="1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defTabSz="685800">
                      <a:defRPr/>
                    </a:pPr>
                    <a:r>
                      <a:rPr lang="fr-FR" sz="675" b="1" dirty="0">
                        <a:solidFill>
                          <a:prstClr val="white"/>
                        </a:solidFill>
                        <a:latin typeface="Corbel" panose="020B0503020204020204" pitchFamily="34" charset="0"/>
                      </a:rPr>
                      <a:t>Facteur humain ?</a:t>
                    </a:r>
                  </a:p>
                </p:txBody>
              </p:sp>
              <p:cxnSp>
                <p:nvCxnSpPr>
                  <p:cNvPr id="50" name="Connecteur droit avec flèche 49"/>
                  <p:cNvCxnSpPr/>
                  <p:nvPr/>
                </p:nvCxnSpPr>
                <p:spPr>
                  <a:xfrm flipV="1">
                    <a:off x="1740215" y="2822839"/>
                    <a:ext cx="579327" cy="5754"/>
                  </a:xfrm>
                  <a:prstGeom prst="straightConnector1">
                    <a:avLst/>
                  </a:prstGeom>
                  <a:ln w="38100">
                    <a:noFill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1" name="Rectangle à coins arrondis 50"/>
                  <p:cNvSpPr/>
                  <p:nvPr/>
                </p:nvSpPr>
                <p:spPr>
                  <a:xfrm>
                    <a:off x="260501" y="2515901"/>
                    <a:ext cx="1110038" cy="563999"/>
                  </a:xfrm>
                  <a:prstGeom prst="round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5">
                      <a:shade val="50000"/>
                    </a:schemeClr>
                  </a:lnRef>
                  <a:fillRef idx="1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defTabSz="685800">
                      <a:defRPr/>
                    </a:pPr>
                    <a:r>
                      <a:rPr lang="fr-FR" sz="675" b="1" dirty="0">
                        <a:solidFill>
                          <a:prstClr val="white"/>
                        </a:solidFill>
                        <a:latin typeface="Corbel" panose="020B0503020204020204" pitchFamily="34" charset="0"/>
                      </a:rPr>
                      <a:t>Effet indésirable ?</a:t>
                    </a:r>
                  </a:p>
                </p:txBody>
              </p:sp>
              <p:sp>
                <p:nvSpPr>
                  <p:cNvPr id="52" name="Rectangle 51"/>
                  <p:cNvSpPr/>
                  <p:nvPr/>
                </p:nvSpPr>
                <p:spPr>
                  <a:xfrm>
                    <a:off x="2356002" y="3298594"/>
                    <a:ext cx="2094488" cy="437387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defTabSz="685800">
                      <a:defRPr/>
                    </a:pPr>
                    <a:r>
                      <a:rPr lang="fr-FR" sz="675" b="1" i="1" dirty="0">
                        <a:solidFill>
                          <a:prstClr val="white"/>
                        </a:solidFill>
                        <a:latin typeface="Corbel" panose="020B0503020204020204" pitchFamily="34" charset="0"/>
                      </a:rPr>
                      <a:t>CRPV (BNPV)</a:t>
                    </a:r>
                  </a:p>
                </p:txBody>
              </p:sp>
            </p:grpSp>
            <p:sp>
              <p:nvSpPr>
                <p:cNvPr id="38" name="Rectangle à coins arrondis 37"/>
                <p:cNvSpPr/>
                <p:nvPr/>
              </p:nvSpPr>
              <p:spPr>
                <a:xfrm>
                  <a:off x="9565123" y="2928349"/>
                  <a:ext cx="2489289" cy="577428"/>
                </a:xfrm>
                <a:prstGeom prst="round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685800">
                    <a:defRPr/>
                  </a:pPr>
                  <a:r>
                    <a:rPr lang="fr-FR" sz="675" b="1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EM marquante ? ANSM</a:t>
                  </a:r>
                </a:p>
              </p:txBody>
            </p:sp>
            <p:sp>
              <p:nvSpPr>
                <p:cNvPr id="39" name="Rectangle à coins arrondis 38"/>
                <p:cNvSpPr/>
                <p:nvPr/>
              </p:nvSpPr>
              <p:spPr>
                <a:xfrm>
                  <a:off x="1599822" y="1161535"/>
                  <a:ext cx="9254398" cy="293509"/>
                </a:xfrm>
                <a:prstGeom prst="roundRect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685800">
                    <a:defRPr/>
                  </a:pPr>
                  <a:r>
                    <a:rPr lang="fr-FR" sz="675" b="1" i="1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Analyse interne le cas échéant</a:t>
                  </a:r>
                </a:p>
              </p:txBody>
            </p:sp>
            <p:sp>
              <p:nvSpPr>
                <p:cNvPr id="40" name="Rectangle à coins arrondis 39"/>
                <p:cNvSpPr/>
                <p:nvPr/>
              </p:nvSpPr>
              <p:spPr>
                <a:xfrm>
                  <a:off x="9601108" y="4175286"/>
                  <a:ext cx="2489289" cy="548652"/>
                </a:xfrm>
                <a:prstGeom prst="round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685800">
                    <a:defRPr/>
                  </a:pPr>
                  <a:r>
                    <a:rPr lang="fr-FR" sz="675" b="1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EM marquante ? HAS</a:t>
                  </a:r>
                </a:p>
              </p:txBody>
            </p:sp>
            <p:sp>
              <p:nvSpPr>
                <p:cNvPr id="41" name="Rectangle à coins arrondis 40"/>
                <p:cNvSpPr/>
                <p:nvPr/>
              </p:nvSpPr>
              <p:spPr>
                <a:xfrm>
                  <a:off x="573201" y="5094184"/>
                  <a:ext cx="3026942" cy="563999"/>
                </a:xfrm>
                <a:prstGeom prst="round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685800">
                    <a:defRPr/>
                  </a:pPr>
                  <a:r>
                    <a:rPr lang="fr-FR" sz="675" b="1" i="1" dirty="0">
                      <a:solidFill>
                        <a:prstClr val="black"/>
                      </a:solidFill>
                      <a:latin typeface="Corbel" panose="020B0503020204020204" pitchFamily="34" charset="0"/>
                    </a:rPr>
                    <a:t>Implique une autre vigilance</a:t>
                  </a:r>
                </a:p>
              </p:txBody>
            </p:sp>
            <p:sp>
              <p:nvSpPr>
                <p:cNvPr id="42" name="Rectangle 41"/>
                <p:cNvSpPr/>
                <p:nvPr/>
              </p:nvSpPr>
              <p:spPr>
                <a:xfrm>
                  <a:off x="4961209" y="5153652"/>
                  <a:ext cx="4379539" cy="439306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685800">
                    <a:defRPr/>
                  </a:pPr>
                  <a:r>
                    <a:rPr lang="fr-FR" sz="675" b="1" i="1" dirty="0">
                      <a:solidFill>
                        <a:prstClr val="white"/>
                      </a:solidFill>
                      <a:latin typeface="Corbel" panose="020B0503020204020204" pitchFamily="34" charset="0"/>
                    </a:rPr>
                    <a:t>Vigilance ad hoc</a:t>
                  </a:r>
                </a:p>
              </p:txBody>
            </p:sp>
            <p:cxnSp>
              <p:nvCxnSpPr>
                <p:cNvPr id="43" name="Connecteur droit avec flèche 42"/>
                <p:cNvCxnSpPr/>
                <p:nvPr/>
              </p:nvCxnSpPr>
              <p:spPr>
                <a:xfrm flipV="1">
                  <a:off x="3659412" y="3457818"/>
                  <a:ext cx="1210777" cy="5756"/>
                </a:xfrm>
                <a:prstGeom prst="straightConnector1">
                  <a:avLst/>
                </a:prstGeom>
                <a:ln w="38100">
                  <a:noFill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Connecteur droit avec flèche 43"/>
                <p:cNvCxnSpPr/>
                <p:nvPr/>
              </p:nvCxnSpPr>
              <p:spPr>
                <a:xfrm flipV="1">
                  <a:off x="3676346" y="4123491"/>
                  <a:ext cx="1210777" cy="5754"/>
                </a:xfrm>
                <a:prstGeom prst="straightConnector1">
                  <a:avLst/>
                </a:prstGeom>
                <a:ln w="38100">
                  <a:noFill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Connecteur droit avec flèche 44"/>
                <p:cNvCxnSpPr/>
                <p:nvPr/>
              </p:nvCxnSpPr>
              <p:spPr>
                <a:xfrm flipV="1">
                  <a:off x="3676346" y="5368509"/>
                  <a:ext cx="1210777" cy="3837"/>
                </a:xfrm>
                <a:prstGeom prst="straightConnector1">
                  <a:avLst/>
                </a:prstGeom>
                <a:ln w="38100">
                  <a:noFill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1" name="Connecteur droit avec flèche 10"/>
            <p:cNvCxnSpPr/>
            <p:nvPr/>
          </p:nvCxnSpPr>
          <p:spPr bwMode="auto">
            <a:xfrm flipV="1">
              <a:off x="3750775" y="5534557"/>
              <a:ext cx="1169341" cy="6884"/>
            </a:xfrm>
            <a:prstGeom prst="straightConnector1">
              <a:avLst/>
            </a:prstGeom>
            <a:ln w="38100">
              <a:solidFill>
                <a:schemeClr val="bg1">
                  <a:lumMod val="6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Parenthèse fermante 13"/>
            <p:cNvSpPr/>
            <p:nvPr/>
          </p:nvSpPr>
          <p:spPr bwMode="auto">
            <a:xfrm>
              <a:off x="9221327" y="3205927"/>
              <a:ext cx="108349" cy="878685"/>
            </a:xfrm>
            <a:prstGeom prst="rightBracket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defTabSz="685800">
                <a:defRPr/>
              </a:pPr>
              <a:endParaRPr lang="fr-FR" sz="675" b="1">
                <a:solidFill>
                  <a:prstClr val="black"/>
                </a:solidFill>
                <a:latin typeface="Corbel" panose="020B0503020204020204" pitchFamily="34" charset="0"/>
              </a:endParaRPr>
            </a:p>
          </p:txBody>
        </p:sp>
        <p:sp>
          <p:nvSpPr>
            <p:cNvPr id="16" name="Parenthèse fermante 15"/>
            <p:cNvSpPr/>
            <p:nvPr/>
          </p:nvSpPr>
          <p:spPr bwMode="auto">
            <a:xfrm>
              <a:off x="9221327" y="4685696"/>
              <a:ext cx="108349" cy="878686"/>
            </a:xfrm>
            <a:prstGeom prst="rightBracket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defTabSz="685800">
                <a:defRPr/>
              </a:pPr>
              <a:endParaRPr lang="fr-FR" sz="675" b="1">
                <a:solidFill>
                  <a:prstClr val="black"/>
                </a:solidFill>
                <a:latin typeface="Corbel" panose="020B0503020204020204" pitchFamily="34" charset="0"/>
              </a:endParaRPr>
            </a:p>
          </p:txBody>
        </p:sp>
        <p:cxnSp>
          <p:nvCxnSpPr>
            <p:cNvPr id="17" name="Connecteur droit avec flèche 16"/>
            <p:cNvCxnSpPr/>
            <p:nvPr/>
          </p:nvCxnSpPr>
          <p:spPr bwMode="auto">
            <a:xfrm flipV="1">
              <a:off x="3740555" y="3182983"/>
              <a:ext cx="1169342" cy="6881"/>
            </a:xfrm>
            <a:prstGeom prst="straightConnector1">
              <a:avLst/>
            </a:prstGeom>
            <a:ln w="381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avec flèche 17"/>
            <p:cNvCxnSpPr/>
            <p:nvPr/>
          </p:nvCxnSpPr>
          <p:spPr bwMode="auto">
            <a:xfrm flipV="1">
              <a:off x="3734421" y="3942370"/>
              <a:ext cx="1169341" cy="6884"/>
            </a:xfrm>
            <a:prstGeom prst="straightConnector1">
              <a:avLst/>
            </a:prstGeom>
            <a:ln w="38100">
              <a:solidFill>
                <a:schemeClr val="bg1">
                  <a:lumMod val="6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avec flèche 18"/>
            <p:cNvCxnSpPr/>
            <p:nvPr/>
          </p:nvCxnSpPr>
          <p:spPr bwMode="auto">
            <a:xfrm flipV="1">
              <a:off x="3750775" y="4738464"/>
              <a:ext cx="1169341" cy="6881"/>
            </a:xfrm>
            <a:prstGeom prst="straightConnector1">
              <a:avLst/>
            </a:prstGeom>
            <a:ln w="3810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avec flèche 19"/>
            <p:cNvCxnSpPr/>
            <p:nvPr/>
          </p:nvCxnSpPr>
          <p:spPr bwMode="auto">
            <a:xfrm flipV="1">
              <a:off x="3750775" y="6227410"/>
              <a:ext cx="1169341" cy="4589"/>
            </a:xfrm>
            <a:prstGeom prst="straightConnector1">
              <a:avLst/>
            </a:prstGeom>
            <a:ln w="38100">
              <a:solidFill>
                <a:schemeClr val="bg1">
                  <a:lumMod val="6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12773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Résultat de recherche d'images pour &quot;gelule png&quot;"/>
          <p:cNvPicPr>
            <a:picLocks noChangeAspect="1" noChangeArrowheads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16" y="886388"/>
            <a:ext cx="227400" cy="271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ésultat de recherche d'images pour &quot;gelule png&quot;"/>
          <p:cNvPicPr>
            <a:picLocks noChangeAspect="1" noChangeArrowheads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800" y="3057521"/>
            <a:ext cx="290999" cy="347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F055A-AB94-4531-A640-C0814C06FFD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53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-13797" y="1131590"/>
            <a:ext cx="8766285" cy="2044998"/>
          </a:xfrm>
          <a:prstGeom prst="rect">
            <a:avLst/>
          </a:prstGeom>
          <a:noFill/>
        </p:spPr>
        <p:txBody>
          <a:bodyPr wrap="square" lIns="74500" tIns="37250" rIns="74500" bIns="37250" rtlCol="0">
            <a:spAutoFit/>
          </a:bodyPr>
          <a:lstStyle/>
          <a:p>
            <a:pPr marL="369573" lvl="1" defTabSz="739156"/>
            <a:r>
              <a:rPr lang="fr-FR" sz="2000" dirty="0">
                <a:solidFill>
                  <a:srgbClr val="FF0000"/>
                </a:solidFill>
                <a:sym typeface="Wingdings" panose="05000000000000000000" pitchFamily="2" charset="2"/>
              </a:rPr>
              <a:t>[Décrivez votre organisation interne</a:t>
            </a:r>
            <a:r>
              <a:rPr lang="fr-FR" sz="2000" dirty="0" smtClean="0">
                <a:solidFill>
                  <a:srgbClr val="FF0000"/>
                </a:solidFill>
                <a:sym typeface="Wingdings" panose="05000000000000000000" pitchFamily="2" charset="2"/>
              </a:rPr>
              <a:t>]</a:t>
            </a:r>
            <a:endParaRPr lang="fr-FR" sz="2000" b="1" dirty="0" smtClean="0">
              <a:solidFill>
                <a:srgbClr val="1F497D"/>
              </a:solidFill>
              <a:sym typeface="Wingdings" panose="05000000000000000000" pitchFamily="2" charset="2"/>
            </a:endParaRPr>
          </a:p>
          <a:p>
            <a:pPr marL="602384" lvl="1" indent="-232811" defTabSz="739156">
              <a:buFontTx/>
              <a:buBlip>
                <a:blip r:embed="rId5"/>
              </a:buBlip>
            </a:pPr>
            <a:r>
              <a:rPr lang="fr-FR" sz="2000" b="1" dirty="0" smtClean="0">
                <a:solidFill>
                  <a:srgbClr val="1F497D"/>
                </a:solidFill>
                <a:sym typeface="Wingdings" panose="05000000000000000000" pitchFamily="2" charset="2"/>
              </a:rPr>
              <a:t>Qui reçoit les déclarations ?</a:t>
            </a:r>
          </a:p>
          <a:p>
            <a:pPr marL="602384" lvl="1" indent="-232811" defTabSz="739156">
              <a:buFontTx/>
              <a:buBlip>
                <a:blip r:embed="rId5"/>
              </a:buBlip>
            </a:pPr>
            <a:r>
              <a:rPr lang="fr-FR" sz="2000" b="1" dirty="0" smtClean="0">
                <a:solidFill>
                  <a:srgbClr val="1F497D"/>
                </a:solidFill>
                <a:sym typeface="Wingdings" panose="05000000000000000000" pitchFamily="2" charset="2"/>
              </a:rPr>
              <a:t>Lesquelles sont analysées ? (priorisation, cotation…)</a:t>
            </a:r>
          </a:p>
          <a:p>
            <a:pPr marL="602384" lvl="1" indent="-232811" defTabSz="739156">
              <a:buFontTx/>
              <a:buBlip>
                <a:blip r:embed="rId5"/>
              </a:buBlip>
            </a:pPr>
            <a:r>
              <a:rPr lang="fr-FR" sz="2000" b="1" dirty="0" smtClean="0">
                <a:solidFill>
                  <a:srgbClr val="1F497D"/>
                </a:solidFill>
                <a:sym typeface="Wingdings" panose="05000000000000000000" pitchFamily="2" charset="2"/>
              </a:rPr>
              <a:t>CREX / RMM / REMED…</a:t>
            </a:r>
            <a:endParaRPr lang="fr-FR" sz="1600" dirty="0">
              <a:solidFill>
                <a:prstClr val="black"/>
              </a:solidFill>
              <a:sym typeface="Wingdings" panose="05000000000000000000" pitchFamily="2" charset="2"/>
            </a:endParaRPr>
          </a:p>
          <a:p>
            <a:pPr marL="971968" lvl="2" indent="-232811" defTabSz="739156">
              <a:buFontTx/>
              <a:buBlip>
                <a:blip r:embed="rId5"/>
              </a:buBlip>
            </a:pPr>
            <a:r>
              <a:rPr lang="fr-FR" sz="1600" dirty="0" smtClean="0">
                <a:solidFill>
                  <a:prstClr val="black"/>
                </a:solidFill>
                <a:sym typeface="Wingdings" panose="05000000000000000000" pitchFamily="2" charset="2"/>
              </a:rPr>
              <a:t>Planification, fréquence</a:t>
            </a:r>
          </a:p>
          <a:p>
            <a:pPr marL="971968" lvl="2" indent="-232811" defTabSz="739156">
              <a:buFontTx/>
              <a:buBlip>
                <a:blip r:embed="rId5"/>
              </a:buBlip>
            </a:pPr>
            <a:r>
              <a:rPr lang="fr-FR" sz="1600" dirty="0" smtClean="0">
                <a:solidFill>
                  <a:prstClr val="black"/>
                </a:solidFill>
                <a:sym typeface="Wingdings" panose="05000000000000000000" pitchFamily="2" charset="2"/>
              </a:rPr>
              <a:t>Qui ? Analystes, autres participants aux réunions…</a:t>
            </a:r>
          </a:p>
          <a:p>
            <a:pPr marL="971968" lvl="2" indent="-232811" defTabSz="739156">
              <a:buFontTx/>
              <a:buBlip>
                <a:blip r:embed="rId5"/>
              </a:buBlip>
            </a:pPr>
            <a:r>
              <a:rPr lang="fr-FR" sz="1600" dirty="0" smtClean="0">
                <a:solidFill>
                  <a:prstClr val="black"/>
                </a:solidFill>
                <a:sym typeface="Wingdings" panose="05000000000000000000" pitchFamily="2" charset="2"/>
              </a:rPr>
              <a:t>Suivi des actions</a:t>
            </a:r>
            <a:endParaRPr lang="fr-FR" sz="1600" dirty="0">
              <a:solidFill>
                <a:prstClr val="black"/>
              </a:solidFill>
              <a:sym typeface="Wingdings" panose="05000000000000000000" pitchFamily="2" charset="2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919E1752-E6F4-443C-A700-6D96742E1D05}"/>
              </a:ext>
            </a:extLst>
          </p:cNvPr>
          <p:cNvSpPr txBox="1">
            <a:spLocks/>
          </p:cNvSpPr>
          <p:nvPr/>
        </p:nvSpPr>
        <p:spPr>
          <a:xfrm>
            <a:off x="305773" y="737047"/>
            <a:ext cx="8501965" cy="362686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74500" tIns="37250" rIns="74500" bIns="3725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2000" b="1" dirty="0" smtClean="0">
                <a:solidFill>
                  <a:prstClr val="white"/>
                </a:solidFill>
              </a:rPr>
              <a:t>Analyse des erreurs médicamenteuses</a:t>
            </a:r>
            <a:endParaRPr lang="fr-FR" sz="2000" dirty="0">
              <a:solidFill>
                <a:prstClr val="white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9471DF-6C47-460B-A382-77FB7EADA3DA}"/>
              </a:ext>
            </a:extLst>
          </p:cNvPr>
          <p:cNvSpPr/>
          <p:nvPr/>
        </p:nvSpPr>
        <p:spPr>
          <a:xfrm>
            <a:off x="317706" y="65921"/>
            <a:ext cx="8490032" cy="46162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915" tIns="36953" rIns="73915" bIns="36953" rtlCol="0" anchor="ctr"/>
          <a:lstStyle/>
          <a:p>
            <a:pPr algn="ctr" defTabSz="739156"/>
            <a:r>
              <a:rPr lang="fr-FR" sz="2900" b="1" dirty="0" smtClean="0">
                <a:solidFill>
                  <a:prstClr val="white"/>
                </a:solidFill>
              </a:rPr>
              <a:t>Et après la déclaration ?</a:t>
            </a:r>
            <a:endParaRPr lang="fr-FR" sz="2900" b="1" dirty="0">
              <a:solidFill>
                <a:prstClr val="white"/>
              </a:solidFill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919E1752-E6F4-443C-A700-6D96742E1D05}"/>
              </a:ext>
            </a:extLst>
          </p:cNvPr>
          <p:cNvSpPr txBox="1">
            <a:spLocks/>
          </p:cNvSpPr>
          <p:nvPr/>
        </p:nvSpPr>
        <p:spPr>
          <a:xfrm>
            <a:off x="317706" y="3291830"/>
            <a:ext cx="8501965" cy="362686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74500" tIns="37250" rIns="74500" bIns="3725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2000" b="1" dirty="0" smtClean="0">
                <a:solidFill>
                  <a:prstClr val="white"/>
                </a:solidFill>
              </a:rPr>
              <a:t>Retours d’expérience</a:t>
            </a:r>
            <a:endParaRPr lang="fr-FR" sz="2000" dirty="0">
              <a:solidFill>
                <a:prstClr val="white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-13797" y="3654516"/>
            <a:ext cx="8766285" cy="690781"/>
          </a:xfrm>
          <a:prstGeom prst="rect">
            <a:avLst/>
          </a:prstGeom>
          <a:noFill/>
        </p:spPr>
        <p:txBody>
          <a:bodyPr wrap="square" lIns="74500" tIns="37250" rIns="74500" bIns="37250" rtlCol="0">
            <a:spAutoFit/>
          </a:bodyPr>
          <a:lstStyle/>
          <a:p>
            <a:pPr marL="369573" lvl="1" defTabSz="739156"/>
            <a:r>
              <a:rPr lang="fr-FR" sz="2000" dirty="0">
                <a:solidFill>
                  <a:srgbClr val="FF0000"/>
                </a:solidFill>
                <a:sym typeface="Wingdings" panose="05000000000000000000" pitchFamily="2" charset="2"/>
              </a:rPr>
              <a:t>[Décrivez votre organisation interne</a:t>
            </a:r>
            <a:r>
              <a:rPr lang="fr-FR" sz="2000" dirty="0" smtClean="0">
                <a:solidFill>
                  <a:srgbClr val="FF0000"/>
                </a:solidFill>
                <a:sym typeface="Wingdings" panose="05000000000000000000" pitchFamily="2" charset="2"/>
              </a:rPr>
              <a:t>]</a:t>
            </a:r>
            <a:endParaRPr lang="fr-FR" sz="2000" b="1" dirty="0" smtClean="0">
              <a:solidFill>
                <a:srgbClr val="1F497D"/>
              </a:solidFill>
              <a:sym typeface="Wingdings" panose="05000000000000000000" pitchFamily="2" charset="2"/>
            </a:endParaRPr>
          </a:p>
          <a:p>
            <a:pPr marL="602384" lvl="1" indent="-232811" defTabSz="739156">
              <a:buFontTx/>
              <a:buBlip>
                <a:blip r:embed="rId5"/>
              </a:buBlip>
            </a:pPr>
            <a:r>
              <a:rPr lang="fr-FR" sz="2000" b="1" dirty="0" smtClean="0">
                <a:solidFill>
                  <a:srgbClr val="1F497D"/>
                </a:solidFill>
                <a:sym typeface="Wingdings" panose="05000000000000000000" pitchFamily="2" charset="2"/>
              </a:rPr>
              <a:t>Comment y accéder ? </a:t>
            </a:r>
            <a:r>
              <a:rPr lang="fr-FR" sz="2000" dirty="0" smtClean="0">
                <a:solidFill>
                  <a:srgbClr val="1F497D"/>
                </a:solidFill>
                <a:sym typeface="Wingdings" panose="05000000000000000000" pitchFamily="2" charset="2"/>
              </a:rPr>
              <a:t>(</a:t>
            </a:r>
            <a:r>
              <a:rPr lang="fr-FR" sz="2000" dirty="0" err="1" smtClean="0">
                <a:solidFill>
                  <a:srgbClr val="1F497D"/>
                </a:solidFill>
                <a:sym typeface="Wingdings" panose="05000000000000000000" pitchFamily="2" charset="2"/>
              </a:rPr>
              <a:t>compte-rendus</a:t>
            </a:r>
            <a:r>
              <a:rPr lang="fr-FR" sz="2000" dirty="0" smtClean="0">
                <a:solidFill>
                  <a:srgbClr val="1F497D"/>
                </a:solidFill>
                <a:sym typeface="Wingdings" panose="05000000000000000000" pitchFamily="2" charset="2"/>
              </a:rPr>
              <a:t> de réunions, affiches…)</a:t>
            </a:r>
            <a:endParaRPr lang="fr-FR" sz="1600" dirty="0">
              <a:solidFill>
                <a:prstClr val="black"/>
              </a:solidFill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020800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F055A-AB94-4531-A640-C0814C06FFD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54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450721"/>
            <a:ext cx="9144000" cy="2242058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915" tIns="36953" rIns="73915" bIns="36953" rtlCol="0" anchor="ctr"/>
          <a:lstStyle/>
          <a:p>
            <a:pPr algn="ctr" defTabSz="739156"/>
            <a:r>
              <a:rPr lang="fr-FR" sz="3300" b="1" dirty="0" smtClean="0">
                <a:solidFill>
                  <a:prstClr val="white"/>
                </a:solidFill>
              </a:rPr>
              <a:t>Pour aller plus loin…</a:t>
            </a:r>
            <a:endParaRPr lang="fr-FR" sz="3300" b="1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1186950"/>
            <a:ext cx="9144000" cy="19782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500" tIns="37250" rIns="74500" bIns="37250" rtlCol="0" anchor="ctr"/>
          <a:lstStyle/>
          <a:p>
            <a:pPr algn="ctr" defTabSz="739156"/>
            <a:endParaRPr lang="fr-FR" sz="150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3758723"/>
            <a:ext cx="9144000" cy="41868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500" tIns="37250" rIns="74500" bIns="37250" rtlCol="0" anchor="ctr"/>
          <a:lstStyle/>
          <a:p>
            <a:pPr algn="ctr" defTabSz="739156"/>
            <a:endParaRPr lang="fr-FR" sz="15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178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7706" y="65921"/>
            <a:ext cx="8490032" cy="46162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915" tIns="36953" rIns="73915" bIns="36953" rtlCol="0" anchor="ctr"/>
          <a:lstStyle/>
          <a:p>
            <a:pPr algn="ctr" defTabSz="739156"/>
            <a:r>
              <a:rPr lang="fr-FR" sz="2900" b="1" dirty="0" smtClean="0">
                <a:solidFill>
                  <a:prstClr val="white"/>
                </a:solidFill>
              </a:rPr>
              <a:t>Quels outils ?</a:t>
            </a:r>
            <a:endParaRPr lang="fr-FR" sz="2900" b="1" dirty="0">
              <a:solidFill>
                <a:prstClr val="white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F055A-AB94-4531-A640-C0814C06FFD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55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6" name="Picture 2" descr="http://www.omedit-normandie.fr/media-images/17741/marguerite-des-outils-2019.05.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706" y="627534"/>
            <a:ext cx="5982486" cy="4456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6719506" y="1875016"/>
            <a:ext cx="2088232" cy="1344806"/>
          </a:xfrm>
          <a:prstGeom prst="rect">
            <a:avLst/>
          </a:prstGeom>
          <a:noFill/>
        </p:spPr>
        <p:txBody>
          <a:bodyPr wrap="square" lIns="74500" tIns="37250" rIns="74500" bIns="37250" rtlCol="0">
            <a:spAutoFit/>
          </a:bodyPr>
          <a:lstStyle/>
          <a:p>
            <a:pPr algn="r" defTabSz="739156"/>
            <a:r>
              <a:rPr lang="fr-FR" dirty="0">
                <a:solidFill>
                  <a:prstClr val="black"/>
                </a:solidFill>
                <a:hlinkClick r:id="rId3"/>
              </a:rPr>
              <a:t>http://www.omedit-normandie.fr/</a:t>
            </a:r>
            <a:endParaRPr lang="fr-FR" dirty="0">
              <a:solidFill>
                <a:prstClr val="black"/>
              </a:solidFill>
            </a:endParaRPr>
          </a:p>
          <a:p>
            <a:pPr algn="r" defTabSz="739156"/>
            <a:endParaRPr lang="fr-FR" sz="1050" dirty="0">
              <a:solidFill>
                <a:prstClr val="black"/>
              </a:solidFill>
            </a:endParaRPr>
          </a:p>
          <a:p>
            <a:pPr algn="r" defTabSz="739156"/>
            <a:r>
              <a:rPr lang="fr-FR" dirty="0">
                <a:solidFill>
                  <a:prstClr val="black"/>
                </a:solidFill>
              </a:rPr>
              <a:t>Rubrique Boîte à outils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71" t="21337" r="26490" b="27478"/>
          <a:stretch/>
        </p:blipFill>
        <p:spPr bwMode="auto">
          <a:xfrm rot="2232633">
            <a:off x="6793363" y="2247995"/>
            <a:ext cx="228077" cy="32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D:\Utilisateurs\acherel\Desktop\logo-omedit-normandie,3772[1]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9871" y="829191"/>
            <a:ext cx="2007867" cy="774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1075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7706" y="65921"/>
            <a:ext cx="8490032" cy="46162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915" tIns="36953" rIns="73915" bIns="36953" rtlCol="0" anchor="ctr"/>
          <a:lstStyle/>
          <a:p>
            <a:pPr algn="ctr" defTabSz="739156"/>
            <a:r>
              <a:rPr lang="fr-FR" sz="2900" b="1" dirty="0" smtClean="0">
                <a:solidFill>
                  <a:prstClr val="white"/>
                </a:solidFill>
              </a:rPr>
              <a:t>Et si on mettait en scène nos erreurs ?</a:t>
            </a:r>
            <a:endParaRPr lang="fr-FR" sz="2900" b="1" i="1" dirty="0">
              <a:solidFill>
                <a:prstClr val="white"/>
              </a:solidFill>
            </a:endParaRPr>
          </a:p>
        </p:txBody>
      </p:sp>
      <p:pic>
        <p:nvPicPr>
          <p:cNvPr id="11" name="Picture 2" descr="Résultat de recherche d'images pour &quot;gelule png&quot;"/>
          <p:cNvPicPr>
            <a:picLocks noChangeAspect="1" noChangeArrowheads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16" y="886388"/>
            <a:ext cx="227400" cy="271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ésultat de recherche d'images pour &quot;gelule png&quot;"/>
          <p:cNvPicPr>
            <a:picLocks noChangeAspect="1" noChangeArrowheads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800" y="3057521"/>
            <a:ext cx="290999" cy="347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F055A-AB94-4531-A640-C0814C06FFD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56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Titre 1"/>
          <p:cNvSpPr txBox="1">
            <a:spLocks/>
          </p:cNvSpPr>
          <p:nvPr/>
        </p:nvSpPr>
        <p:spPr>
          <a:xfrm>
            <a:off x="305773" y="737047"/>
            <a:ext cx="8501965" cy="362686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74500" tIns="37250" rIns="74500" bIns="3725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2000" b="1" dirty="0" smtClean="0">
                <a:solidFill>
                  <a:prstClr val="white"/>
                </a:solidFill>
              </a:rPr>
              <a:t>Film d’analyse de scénario</a:t>
            </a:r>
            <a:endParaRPr lang="fr-FR" sz="2000" dirty="0">
              <a:solidFill>
                <a:prstClr val="white"/>
              </a:solidFill>
            </a:endParaRPr>
          </a:p>
        </p:txBody>
      </p:sp>
      <p:pic>
        <p:nvPicPr>
          <p:cNvPr id="15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71" t="21337" r="26490" b="27478"/>
          <a:stretch/>
        </p:blipFill>
        <p:spPr bwMode="auto">
          <a:xfrm rot="3530147">
            <a:off x="1021010" y="4424396"/>
            <a:ext cx="272216" cy="268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ZoneTexte 13"/>
          <p:cNvSpPr txBox="1"/>
          <p:nvPr/>
        </p:nvSpPr>
        <p:spPr>
          <a:xfrm>
            <a:off x="317706" y="1401924"/>
            <a:ext cx="4245016" cy="2272790"/>
          </a:xfrm>
          <a:prstGeom prst="roundRect">
            <a:avLst>
              <a:gd name="adj" fmla="val 472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74500" tIns="37250" rIns="74500" bIns="37250" rtlCol="0">
            <a:spAutoFit/>
          </a:bodyPr>
          <a:lstStyle/>
          <a:p>
            <a:pPr defTabSz="739156"/>
            <a:r>
              <a:rPr lang="fr-FR" sz="2000" dirty="0" smtClean="0">
                <a:solidFill>
                  <a:prstClr val="black"/>
                </a:solidFill>
              </a:rPr>
              <a:t>Analyse de scénario clinique d’un accident ou presque-accident :</a:t>
            </a:r>
          </a:p>
          <a:p>
            <a:pPr defTabSz="739156"/>
            <a:endParaRPr lang="fr-FR" sz="2000" dirty="0">
              <a:solidFill>
                <a:prstClr val="black"/>
              </a:solidFill>
            </a:endParaRPr>
          </a:p>
          <a:p>
            <a:pPr marL="342900" indent="-342900" defTabSz="739156">
              <a:buFont typeface="Wingdings" panose="05000000000000000000" pitchFamily="2" charset="2"/>
              <a:buChar char="§"/>
            </a:pPr>
            <a:r>
              <a:rPr lang="fr-FR" sz="2000" dirty="0" smtClean="0">
                <a:solidFill>
                  <a:prstClr val="black"/>
                </a:solidFill>
              </a:rPr>
              <a:t>Aider à leur maîtrise</a:t>
            </a:r>
          </a:p>
          <a:p>
            <a:pPr marL="342900" indent="-342900" defTabSz="739156">
              <a:buFont typeface="Wingdings" panose="05000000000000000000" pitchFamily="2" charset="2"/>
              <a:buChar char="§"/>
            </a:pPr>
            <a:r>
              <a:rPr lang="fr-FR" sz="2000" dirty="0" smtClean="0">
                <a:solidFill>
                  <a:prstClr val="black"/>
                </a:solidFill>
              </a:rPr>
              <a:t>Améliorer la culture des facteurs contributifs et mesures barrières</a:t>
            </a:r>
          </a:p>
          <a:p>
            <a:pPr marL="342900" indent="-342900" defTabSz="739156">
              <a:buFont typeface="Wingdings" panose="05000000000000000000" pitchFamily="2" charset="2"/>
              <a:buChar char="§"/>
            </a:pPr>
            <a:r>
              <a:rPr lang="fr-FR" sz="2000" dirty="0" smtClean="0">
                <a:solidFill>
                  <a:prstClr val="black"/>
                </a:solidFill>
              </a:rPr>
              <a:t>Promouvoir le travail en équipe</a:t>
            </a:r>
          </a:p>
        </p:txBody>
      </p:sp>
      <p:pic>
        <p:nvPicPr>
          <p:cNvPr id="1026" name="Picture 2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795886"/>
            <a:ext cx="18002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 descr="D:\Utilisateurs\acherel\Desktop\logo-omedit-normandie,3772[1].png">
            <a:hlinkClick r:id="rId6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0254" y="3795886"/>
            <a:ext cx="1229236" cy="474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ZoneTexte 17"/>
          <p:cNvSpPr txBox="1"/>
          <p:nvPr/>
        </p:nvSpPr>
        <p:spPr>
          <a:xfrm>
            <a:off x="4786352" y="2734355"/>
            <a:ext cx="3750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F0000"/>
                </a:solidFill>
              </a:rPr>
              <a:t>[Choisissez un film adapté à votre structure]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5516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7706" y="65921"/>
            <a:ext cx="8490032" cy="46162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915" tIns="36953" rIns="73915" bIns="36953" rtlCol="0" anchor="ctr"/>
          <a:lstStyle/>
          <a:p>
            <a:pPr algn="ctr" defTabSz="739156"/>
            <a:r>
              <a:rPr lang="fr-FR" sz="2900" b="1" dirty="0" smtClean="0">
                <a:solidFill>
                  <a:prstClr val="white"/>
                </a:solidFill>
              </a:rPr>
              <a:t>Pour aller plus loin…</a:t>
            </a:r>
            <a:endParaRPr lang="fr-FR" sz="2900" b="1" i="1" dirty="0">
              <a:solidFill>
                <a:prstClr val="white"/>
              </a:solidFill>
            </a:endParaRPr>
          </a:p>
        </p:txBody>
      </p:sp>
      <p:sp>
        <p:nvSpPr>
          <p:cNvPr id="13" name="Titre 1"/>
          <p:cNvSpPr txBox="1">
            <a:spLocks/>
          </p:cNvSpPr>
          <p:nvPr/>
        </p:nvSpPr>
        <p:spPr>
          <a:xfrm>
            <a:off x="305773" y="737047"/>
            <a:ext cx="8501965" cy="362686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74500" tIns="37250" rIns="74500" bIns="3725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2000" b="1" dirty="0" smtClean="0">
                <a:solidFill>
                  <a:prstClr val="white"/>
                </a:solidFill>
              </a:rPr>
              <a:t>Formation DPC « Gestion des risques d’erreurs médicamenteuses »</a:t>
            </a:r>
            <a:endParaRPr lang="fr-FR" sz="2000" dirty="0">
              <a:solidFill>
                <a:prstClr val="white"/>
              </a:solidFill>
            </a:endParaRPr>
          </a:p>
        </p:txBody>
      </p:sp>
      <p:sp>
        <p:nvSpPr>
          <p:cNvPr id="24" name="Titre 1"/>
          <p:cNvSpPr txBox="1">
            <a:spLocks/>
          </p:cNvSpPr>
          <p:nvPr/>
        </p:nvSpPr>
        <p:spPr>
          <a:xfrm>
            <a:off x="317706" y="1272960"/>
            <a:ext cx="7062606" cy="3626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74500" tIns="37250" rIns="74500" bIns="3725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2000" b="1" dirty="0">
                <a:solidFill>
                  <a:schemeClr val="accent1">
                    <a:lumMod val="75000"/>
                  </a:schemeClr>
                </a:solidFill>
              </a:rPr>
              <a:t>Objectifs</a:t>
            </a:r>
            <a:endParaRPr lang="fr-FR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-11959" y="3147814"/>
            <a:ext cx="7032231" cy="813891"/>
          </a:xfrm>
          <a:prstGeom prst="rect">
            <a:avLst/>
          </a:prstGeom>
          <a:noFill/>
        </p:spPr>
        <p:txBody>
          <a:bodyPr wrap="square" lIns="74500" tIns="37250" rIns="74500" bIns="37250" rtlCol="0">
            <a:spAutoFit/>
          </a:bodyPr>
          <a:lstStyle/>
          <a:p>
            <a:pPr marL="602384" lvl="1" indent="-232811">
              <a:buBlip>
                <a:blip r:embed="rId3"/>
              </a:buBlip>
            </a:pPr>
            <a:r>
              <a:rPr lang="fr-FR" sz="1600" dirty="0" smtClean="0">
                <a:solidFill>
                  <a:schemeClr val="tx2"/>
                </a:solidFill>
              </a:rPr>
              <a:t>Tout professionnel intervenant </a:t>
            </a:r>
            <a:r>
              <a:rPr lang="fr-FR" sz="1600" dirty="0">
                <a:solidFill>
                  <a:schemeClr val="tx2"/>
                </a:solidFill>
              </a:rPr>
              <a:t>dans la </a:t>
            </a:r>
            <a:r>
              <a:rPr lang="fr-FR" sz="1600" b="1" dirty="0">
                <a:solidFill>
                  <a:schemeClr val="tx2"/>
                </a:solidFill>
              </a:rPr>
              <a:t>prise en charge médicamenteuse :</a:t>
            </a:r>
          </a:p>
          <a:p>
            <a:pPr marL="971968" lvl="2" indent="-232811">
              <a:buBlip>
                <a:blip r:embed="rId3"/>
              </a:buBlip>
            </a:pPr>
            <a:r>
              <a:rPr lang="fr-FR" sz="1600" dirty="0"/>
              <a:t>médecins, pharmaciens, internes, infirmiers, aides-soignants, préparateurs en pharmacie, éducateurs spécialisés…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-13797" y="1635646"/>
            <a:ext cx="8766285" cy="1060113"/>
          </a:xfrm>
          <a:prstGeom prst="rect">
            <a:avLst/>
          </a:prstGeom>
          <a:noFill/>
        </p:spPr>
        <p:txBody>
          <a:bodyPr wrap="square" lIns="74500" tIns="37250" rIns="74500" bIns="37250" rtlCol="0">
            <a:spAutoFit/>
          </a:bodyPr>
          <a:lstStyle/>
          <a:p>
            <a:pPr marL="602384" lvl="1" indent="-232811">
              <a:buBlip>
                <a:blip r:embed="rId3"/>
              </a:buBlip>
            </a:pPr>
            <a:r>
              <a:rPr lang="fr-FR" sz="1600" dirty="0">
                <a:solidFill>
                  <a:schemeClr val="tx2"/>
                </a:solidFill>
                <a:sym typeface="Wingdings" panose="05000000000000000000" pitchFamily="2" charset="2"/>
              </a:rPr>
              <a:t>Appréhender la </a:t>
            </a:r>
            <a:r>
              <a:rPr lang="fr-FR" sz="1600" b="1" dirty="0">
                <a:solidFill>
                  <a:schemeClr val="tx2"/>
                </a:solidFill>
                <a:sym typeface="Wingdings" panose="05000000000000000000" pitchFamily="2" charset="2"/>
              </a:rPr>
              <a:t>notion d’erreur médicamenteuse</a:t>
            </a:r>
          </a:p>
          <a:p>
            <a:pPr marL="602384" lvl="1" indent="-232811">
              <a:buBlip>
                <a:blip r:embed="rId3"/>
              </a:buBlip>
            </a:pPr>
            <a:r>
              <a:rPr lang="fr-FR" sz="1600" dirty="0">
                <a:solidFill>
                  <a:schemeClr val="tx2"/>
                </a:solidFill>
                <a:sym typeface="Wingdings" panose="05000000000000000000" pitchFamily="2" charset="2"/>
              </a:rPr>
              <a:t>Comprendre les </a:t>
            </a:r>
            <a:r>
              <a:rPr lang="fr-FR" sz="1600" b="1" dirty="0">
                <a:solidFill>
                  <a:schemeClr val="tx2"/>
                </a:solidFill>
                <a:sym typeface="Wingdings" panose="05000000000000000000" pitchFamily="2" charset="2"/>
              </a:rPr>
              <a:t>enjeux</a:t>
            </a:r>
            <a:r>
              <a:rPr lang="fr-FR" sz="1600" dirty="0">
                <a:solidFill>
                  <a:schemeClr val="tx2"/>
                </a:solidFill>
                <a:sym typeface="Wingdings" panose="05000000000000000000" pitchFamily="2" charset="2"/>
              </a:rPr>
              <a:t> de la </a:t>
            </a:r>
            <a:r>
              <a:rPr lang="fr-FR" sz="1600" b="1" dirty="0">
                <a:solidFill>
                  <a:schemeClr val="tx2"/>
                </a:solidFill>
                <a:sym typeface="Wingdings" panose="05000000000000000000" pitchFamily="2" charset="2"/>
              </a:rPr>
              <a:t>gestion des risques </a:t>
            </a:r>
            <a:r>
              <a:rPr lang="fr-FR" sz="1600" dirty="0">
                <a:solidFill>
                  <a:schemeClr val="tx2"/>
                </a:solidFill>
                <a:sym typeface="Wingdings" panose="05000000000000000000" pitchFamily="2" charset="2"/>
              </a:rPr>
              <a:t>d’</a:t>
            </a:r>
            <a:r>
              <a:rPr lang="fr-FR" sz="1600" b="1" dirty="0">
                <a:solidFill>
                  <a:schemeClr val="tx2"/>
                </a:solidFill>
                <a:sym typeface="Wingdings" panose="05000000000000000000" pitchFamily="2" charset="2"/>
              </a:rPr>
              <a:t>erreurs médicamenteuses</a:t>
            </a:r>
          </a:p>
          <a:p>
            <a:pPr marL="602384" lvl="1" indent="-232811">
              <a:buBlip>
                <a:blip r:embed="rId3"/>
              </a:buBlip>
            </a:pPr>
            <a:r>
              <a:rPr lang="fr-FR" sz="1600" dirty="0">
                <a:solidFill>
                  <a:schemeClr val="tx2"/>
                </a:solidFill>
                <a:sym typeface="Wingdings" panose="05000000000000000000" pitchFamily="2" charset="2"/>
              </a:rPr>
              <a:t>Acquérir une </a:t>
            </a:r>
            <a:r>
              <a:rPr lang="fr-FR" sz="1600" b="1" dirty="0">
                <a:solidFill>
                  <a:schemeClr val="tx2"/>
                </a:solidFill>
                <a:sym typeface="Wingdings" panose="05000000000000000000" pitchFamily="2" charset="2"/>
              </a:rPr>
              <a:t>approche systémique </a:t>
            </a:r>
            <a:r>
              <a:rPr lang="fr-FR" sz="1600" dirty="0">
                <a:solidFill>
                  <a:schemeClr val="tx2"/>
                </a:solidFill>
                <a:sym typeface="Wingdings" panose="05000000000000000000" pitchFamily="2" charset="2"/>
              </a:rPr>
              <a:t>et </a:t>
            </a:r>
            <a:r>
              <a:rPr lang="fr-FR" sz="1600" b="1" dirty="0">
                <a:solidFill>
                  <a:schemeClr val="tx2"/>
                </a:solidFill>
                <a:sym typeface="Wingdings" panose="05000000000000000000" pitchFamily="2" charset="2"/>
              </a:rPr>
              <a:t>collective</a:t>
            </a:r>
            <a:r>
              <a:rPr lang="fr-FR" sz="1600" dirty="0">
                <a:solidFill>
                  <a:schemeClr val="tx2"/>
                </a:solidFill>
                <a:sym typeface="Wingdings" panose="05000000000000000000" pitchFamily="2" charset="2"/>
              </a:rPr>
              <a:t> de gestion des risques</a:t>
            </a:r>
          </a:p>
          <a:p>
            <a:pPr marL="602384" lvl="1" indent="-232811">
              <a:buBlip>
                <a:blip r:embed="rId3"/>
              </a:buBlip>
            </a:pPr>
            <a:r>
              <a:rPr lang="fr-FR" sz="1600" dirty="0">
                <a:solidFill>
                  <a:schemeClr val="tx2"/>
                </a:solidFill>
                <a:sym typeface="Wingdings" panose="05000000000000000000" pitchFamily="2" charset="2"/>
              </a:rPr>
              <a:t>Maîtriser </a:t>
            </a:r>
            <a:r>
              <a:rPr lang="fr-FR" sz="1600" b="1" dirty="0">
                <a:solidFill>
                  <a:schemeClr val="tx2"/>
                </a:solidFill>
                <a:sym typeface="Wingdings" panose="05000000000000000000" pitchFamily="2" charset="2"/>
              </a:rPr>
              <a:t>différentes approches de gestion des risques </a:t>
            </a:r>
            <a:r>
              <a:rPr lang="fr-FR" sz="1600" dirty="0">
                <a:solidFill>
                  <a:schemeClr val="tx2"/>
                </a:solidFill>
                <a:sym typeface="Wingdings" panose="05000000000000000000" pitchFamily="2" charset="2"/>
              </a:rPr>
              <a:t>(</a:t>
            </a:r>
            <a:r>
              <a:rPr lang="fr-FR" sz="1600" i="1" dirty="0">
                <a:solidFill>
                  <a:schemeClr val="tx2"/>
                </a:solidFill>
                <a:sym typeface="Wingdings" panose="05000000000000000000" pitchFamily="2" charset="2"/>
              </a:rPr>
              <a:t>a posteriori / a priori</a:t>
            </a:r>
            <a:r>
              <a:rPr lang="fr-FR" sz="1600" dirty="0">
                <a:solidFill>
                  <a:schemeClr val="tx2"/>
                </a:solidFill>
                <a:sym typeface="Wingdings" panose="05000000000000000000" pitchFamily="2" charset="2"/>
              </a:rPr>
              <a:t>)</a:t>
            </a:r>
          </a:p>
        </p:txBody>
      </p:sp>
      <p:sp>
        <p:nvSpPr>
          <p:cNvPr id="29" name="Titre 1"/>
          <p:cNvSpPr txBox="1">
            <a:spLocks/>
          </p:cNvSpPr>
          <p:nvPr/>
        </p:nvSpPr>
        <p:spPr>
          <a:xfrm>
            <a:off x="305773" y="2785128"/>
            <a:ext cx="7074539" cy="3626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74500" tIns="37250" rIns="74500" bIns="3725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2000" b="1" dirty="0" smtClean="0">
                <a:solidFill>
                  <a:schemeClr val="accent1">
                    <a:lumMod val="75000"/>
                  </a:schemeClr>
                </a:solidFill>
              </a:rPr>
              <a:t>Participants</a:t>
            </a:r>
            <a:endParaRPr lang="fr-FR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0" name="Titre 1"/>
          <p:cNvSpPr txBox="1">
            <a:spLocks/>
          </p:cNvSpPr>
          <p:nvPr/>
        </p:nvSpPr>
        <p:spPr>
          <a:xfrm>
            <a:off x="305773" y="4033713"/>
            <a:ext cx="7074539" cy="3626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74500" tIns="37250" rIns="74500" bIns="3725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2000" b="1" dirty="0" smtClean="0">
                <a:solidFill>
                  <a:schemeClr val="accent1">
                    <a:lumMod val="75000"/>
                  </a:schemeClr>
                </a:solidFill>
              </a:rPr>
              <a:t>Organisation</a:t>
            </a:r>
            <a:endParaRPr lang="fr-FR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-13797" y="4452352"/>
            <a:ext cx="8766285" cy="567670"/>
          </a:xfrm>
          <a:prstGeom prst="rect">
            <a:avLst/>
          </a:prstGeom>
          <a:noFill/>
        </p:spPr>
        <p:txBody>
          <a:bodyPr wrap="square" lIns="74500" tIns="37250" rIns="74500" bIns="37250" rtlCol="0">
            <a:spAutoFit/>
          </a:bodyPr>
          <a:lstStyle/>
          <a:p>
            <a:pPr marL="602384" lvl="1" indent="-232811">
              <a:buBlip>
                <a:blip r:embed="rId3"/>
              </a:buBlip>
            </a:pPr>
            <a:r>
              <a:rPr lang="fr-FR" sz="1600" b="1" i="1" dirty="0">
                <a:solidFill>
                  <a:schemeClr val="tx2"/>
                </a:solidFill>
              </a:rPr>
              <a:t>E-learning </a:t>
            </a:r>
            <a:r>
              <a:rPr lang="fr-FR" sz="1600" b="1" dirty="0">
                <a:solidFill>
                  <a:schemeClr val="tx2"/>
                </a:solidFill>
              </a:rPr>
              <a:t>en 4 parties </a:t>
            </a:r>
            <a:r>
              <a:rPr lang="fr-FR" sz="1600" dirty="0">
                <a:solidFill>
                  <a:schemeClr val="tx2"/>
                </a:solidFill>
              </a:rPr>
              <a:t>(concepts théoriques)</a:t>
            </a:r>
          </a:p>
          <a:p>
            <a:pPr marL="602384" lvl="1" indent="-232811">
              <a:buBlip>
                <a:blip r:embed="rId3"/>
              </a:buBlip>
            </a:pPr>
            <a:r>
              <a:rPr lang="fr-FR" sz="1600" b="1" dirty="0">
                <a:solidFill>
                  <a:schemeClr val="tx2"/>
                </a:solidFill>
              </a:rPr>
              <a:t>Présentiel</a:t>
            </a:r>
            <a:r>
              <a:rPr lang="fr-FR" sz="1600" dirty="0">
                <a:solidFill>
                  <a:schemeClr val="tx2"/>
                </a:solidFill>
              </a:rPr>
              <a:t> </a:t>
            </a:r>
            <a:r>
              <a:rPr lang="fr-FR" sz="1600" b="1" dirty="0">
                <a:solidFill>
                  <a:schemeClr val="tx2"/>
                </a:solidFill>
              </a:rPr>
              <a:t>en 1 séance </a:t>
            </a:r>
            <a:r>
              <a:rPr lang="fr-FR" sz="1600" dirty="0">
                <a:solidFill>
                  <a:schemeClr val="tx2"/>
                </a:solidFill>
              </a:rPr>
              <a:t>(</a:t>
            </a:r>
            <a:r>
              <a:rPr lang="fr-FR" sz="1600" dirty="0" smtClean="0">
                <a:solidFill>
                  <a:schemeClr val="tx2"/>
                </a:solidFill>
              </a:rPr>
              <a:t>mises </a:t>
            </a:r>
            <a:r>
              <a:rPr lang="fr-FR" sz="1600" dirty="0">
                <a:solidFill>
                  <a:schemeClr val="tx2"/>
                </a:solidFill>
              </a:rPr>
              <a:t>en pratique)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7452320" y="1859175"/>
            <a:ext cx="1584176" cy="635675"/>
          </a:xfrm>
          <a:prstGeom prst="snip2Same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solidFill>
                  <a:schemeClr val="accent3">
                    <a:lumMod val="50000"/>
                  </a:schemeClr>
                </a:solidFill>
              </a:rPr>
              <a:t>Accédez à nos </a:t>
            </a:r>
            <a:r>
              <a:rPr lang="fr-FR" sz="1600" b="1" dirty="0" smtClean="0">
                <a:solidFill>
                  <a:schemeClr val="accent3">
                    <a:lumMod val="50000"/>
                  </a:schemeClr>
                </a:solidFill>
              </a:rPr>
              <a:t>pages dédiées </a:t>
            </a:r>
            <a:r>
              <a:rPr lang="fr-FR" sz="1600" dirty="0" smtClean="0">
                <a:solidFill>
                  <a:schemeClr val="accent3">
                    <a:lumMod val="50000"/>
                  </a:schemeClr>
                </a:solidFill>
              </a:rPr>
              <a:t>:</a:t>
            </a:r>
            <a:endParaRPr lang="fr-FR" sz="16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1" name="Picture 2" descr="D:\Utilisateurs\acherel\Desktop\logo-omedit-normandie,3772[1].pn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9827" y="2643758"/>
            <a:ext cx="1296665" cy="500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hemin Clinique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2193" y="3241711"/>
            <a:ext cx="1591931" cy="885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71" t="21337" r="26490" b="27478"/>
          <a:stretch/>
        </p:blipFill>
        <p:spPr bwMode="auto">
          <a:xfrm rot="3530147">
            <a:off x="7551602" y="3009652"/>
            <a:ext cx="272216" cy="268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71" t="21337" r="26490" b="27478"/>
          <a:stretch/>
        </p:blipFill>
        <p:spPr bwMode="auto">
          <a:xfrm rot="3530147">
            <a:off x="7501730" y="4045883"/>
            <a:ext cx="272216" cy="268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4077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1957</TotalTime>
  <Words>5869</Words>
  <Application>Microsoft Office PowerPoint</Application>
  <PresentationFormat>Affichage à l'écran (16:9)</PresentationFormat>
  <Paragraphs>842</Paragraphs>
  <Slides>57</Slides>
  <Notes>38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57</vt:i4>
      </vt:variant>
    </vt:vector>
  </HeadingPairs>
  <TitlesOfParts>
    <vt:vector size="69" baseType="lpstr">
      <vt:lpstr>MS PGothic</vt:lpstr>
      <vt:lpstr>Arial</vt:lpstr>
      <vt:lpstr>Calibri</vt:lpstr>
      <vt:lpstr>Calibri Light</vt:lpstr>
      <vt:lpstr>Corbel</vt:lpstr>
      <vt:lpstr>Phenomena Bold</vt:lpstr>
      <vt:lpstr>Symbol</vt:lpstr>
      <vt:lpstr>Times New Roman</vt:lpstr>
      <vt:lpstr>Wingdings</vt:lpstr>
      <vt:lpstr>1_Thème Office</vt:lpstr>
      <vt:lpstr>2_Thème Office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Ministères Chargés des Affaires Sociales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*</dc:creator>
  <cp:lastModifiedBy>BOUGLE, Céline (ARS-NORMANDIE/DAP/QP/OMEDIT)</cp:lastModifiedBy>
  <cp:revision>114</cp:revision>
  <dcterms:created xsi:type="dcterms:W3CDTF">2020-04-14T13:08:45Z</dcterms:created>
  <dcterms:modified xsi:type="dcterms:W3CDTF">2023-02-07T13:31:01Z</dcterms:modified>
</cp:coreProperties>
</file>