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12801600" cy="96012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0CDEAF-AE91-4FDF-C1D1-C7CA16B31DE9}">
  <a:tblStyle styleId="{4B0CDEAF-AE91-4FDF-C1D1-C7CA16B31DE9}" styleName="Aucun style, aucune grille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30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0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900"/>
            </a:lvl3pPr>
            <a:lvl4pPr marL="1440180" indent="0" algn="ctr">
              <a:buNone/>
              <a:defRPr sz="1700"/>
            </a:lvl4pPr>
            <a:lvl5pPr marL="1920240" indent="0" algn="ctr">
              <a:buNone/>
              <a:defRPr sz="1700"/>
            </a:lvl5pPr>
            <a:lvl6pPr marL="2400300" indent="0" algn="ctr">
              <a:buNone/>
              <a:defRPr sz="1700"/>
            </a:lvl6pPr>
            <a:lvl7pPr marL="2880360" indent="0" algn="ctr">
              <a:buNone/>
              <a:defRPr sz="1700"/>
            </a:lvl7pPr>
            <a:lvl8pPr marL="3360420" indent="0" algn="ctr">
              <a:buNone/>
              <a:defRPr sz="1700"/>
            </a:lvl8pPr>
            <a:lvl9pPr marL="3840480" indent="0" algn="ctr">
              <a:buNone/>
              <a:defRPr sz="1700"/>
            </a:lvl9pPr>
          </a:lstStyle>
          <a:p>
            <a:pPr>
              <a:defRPr/>
            </a:pPr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55081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5081" y="8567000"/>
            <a:ext cx="8281035" cy="2800349"/>
          </a:xfrm>
        </p:spPr>
        <p:txBody>
          <a:bodyPr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60082" y="3407833"/>
            <a:ext cx="4080510" cy="81224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860608" y="3407833"/>
            <a:ext cx="4080510" cy="81224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681570"/>
            <a:ext cx="8281035" cy="2474384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1334" y="3138171"/>
            <a:ext cx="4061757" cy="1537968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900" b="1"/>
            </a:lvl3pPr>
            <a:lvl4pPr marL="1440180" indent="0">
              <a:buNone/>
              <a:defRPr sz="1700" b="1"/>
            </a:lvl4pPr>
            <a:lvl5pPr marL="1920240" indent="0">
              <a:buNone/>
              <a:defRPr sz="1700" b="1"/>
            </a:lvl5pPr>
            <a:lvl6pPr marL="2400300" indent="0">
              <a:buNone/>
              <a:defRPr sz="1700" b="1"/>
            </a:lvl6pPr>
            <a:lvl7pPr marL="2880360" indent="0">
              <a:buNone/>
              <a:defRPr sz="1700" b="1"/>
            </a:lvl7pPr>
            <a:lvl8pPr marL="3360420" indent="0">
              <a:buNone/>
              <a:defRPr sz="1700" b="1"/>
            </a:lvl8pPr>
            <a:lvl9pPr marL="3840480" indent="0">
              <a:buNone/>
              <a:defRPr sz="17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61334" y="4676140"/>
            <a:ext cx="4061757" cy="68778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860608" y="3138171"/>
            <a:ext cx="4081761" cy="1537968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900" b="1"/>
            </a:lvl3pPr>
            <a:lvl4pPr marL="1440180" indent="0">
              <a:buNone/>
              <a:defRPr sz="1700" b="1"/>
            </a:lvl4pPr>
            <a:lvl5pPr marL="1920240" indent="0">
              <a:buNone/>
              <a:defRPr sz="1700" b="1"/>
            </a:lvl5pPr>
            <a:lvl6pPr marL="2400300" indent="0">
              <a:buNone/>
              <a:defRPr sz="1700" b="1"/>
            </a:lvl6pPr>
            <a:lvl7pPr marL="2880360" indent="0">
              <a:buNone/>
              <a:defRPr sz="1700" b="1"/>
            </a:lvl7pPr>
            <a:lvl8pPr marL="3360420" indent="0">
              <a:buNone/>
              <a:defRPr sz="1700" b="1"/>
            </a:lvl8pPr>
            <a:lvl9pPr marL="3840480" indent="0">
              <a:buNone/>
              <a:defRPr sz="17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860608" y="4676140"/>
            <a:ext cx="4081761" cy="6877898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853440"/>
            <a:ext cx="3096637" cy="2987040"/>
          </a:xfrm>
        </p:spPr>
        <p:txBody>
          <a:bodyPr anchor="b"/>
          <a:lstStyle>
            <a:lvl1pPr>
              <a:defRPr sz="33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4081760" y="1843196"/>
            <a:ext cx="4860608" cy="9097433"/>
          </a:xfrm>
        </p:spPr>
        <p:txBody>
          <a:bodyPr/>
          <a:lstStyle>
            <a:lvl1pPr>
              <a:defRPr sz="3350"/>
            </a:lvl1pPr>
            <a:lvl2pPr>
              <a:defRPr sz="295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700"/>
            </a:lvl1pPr>
            <a:lvl2pPr marL="480060" indent="0">
              <a:buNone/>
              <a:defRPr sz="1450"/>
            </a:lvl2pPr>
            <a:lvl3pPr marL="960120" indent="0">
              <a:buNone/>
              <a:defRPr sz="125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61333" y="853440"/>
            <a:ext cx="3096637" cy="2987040"/>
          </a:xfrm>
        </p:spPr>
        <p:txBody>
          <a:bodyPr anchor="b"/>
          <a:lstStyle>
            <a:lvl1pPr>
              <a:defRPr sz="33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50"/>
            </a:lvl1pPr>
            <a:lvl2pPr marL="480060" indent="0">
              <a:buNone/>
              <a:defRPr sz="2950"/>
            </a:lvl2pPr>
            <a:lvl3pPr marL="960120" indent="0">
              <a:buNone/>
              <a:defRPr sz="250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700"/>
            </a:lvl1pPr>
            <a:lvl2pPr marL="480060" indent="0">
              <a:buNone/>
              <a:defRPr sz="1450"/>
            </a:lvl2pPr>
            <a:lvl3pPr marL="960120" indent="0">
              <a:buNone/>
              <a:defRPr sz="125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870859" y="681566"/>
            <a:ext cx="2070259" cy="10848764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60082" y="681566"/>
            <a:ext cx="6090760" cy="10848764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660082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0082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60082" y="11865189"/>
            <a:ext cx="216027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CD1E92-922A-47D4-AA3D-71477C1B47A3}" type="datetimeFigureOut">
              <a:rPr lang="fr-FR"/>
              <a:t>26/04/2022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80398" y="11865189"/>
            <a:ext cx="3240405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780847" y="11865189"/>
            <a:ext cx="216027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8245C2-EBE5-4D56-86A7-A522521BA4A6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/>
  <p:txStyles>
    <p:titleStyle>
      <a:lvl1pPr algn="l" defTabSz="960120">
        <a:lnSpc>
          <a:spcPct val="90000"/>
        </a:lnSpc>
        <a:spcBef>
          <a:spcPts val="0"/>
        </a:spcBef>
        <a:buNone/>
        <a:defRPr sz="46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>
        <a:lnSpc>
          <a:spcPct val="90000"/>
        </a:lnSpc>
        <a:spcBef>
          <a:spcPts val="1050"/>
        </a:spcBef>
        <a:buFont typeface="Arial"/>
        <a:buChar char="•"/>
        <a:defRPr sz="295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>
        <a:lnSpc>
          <a:spcPct val="90000"/>
        </a:lnSpc>
        <a:spcBef>
          <a:spcPts val="525"/>
        </a:spcBef>
        <a:buFont typeface="Arial"/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>
        <a:defRPr sz="19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7"/>
          <p:cNvGrpSpPr/>
          <p:nvPr/>
        </p:nvGrpSpPr>
        <p:grpSpPr bwMode="auto">
          <a:xfrm>
            <a:off x="130635" y="1487973"/>
            <a:ext cx="758770" cy="764938"/>
            <a:chOff x="16469" y="3143136"/>
            <a:chExt cx="758770" cy="764938"/>
          </a:xfrm>
          <a:solidFill>
            <a:schemeClr val="bg1"/>
          </a:solidFill>
        </p:grpSpPr>
        <p:sp>
          <p:nvSpPr>
            <p:cNvPr id="5" name="Rectangle avec coins arrondis en diagonale 9"/>
            <p:cNvSpPr/>
            <p:nvPr/>
          </p:nvSpPr>
          <p:spPr bwMode="auto">
            <a:xfrm>
              <a:off x="16469" y="3143136"/>
              <a:ext cx="758770" cy="764938"/>
            </a:xfrm>
            <a:prstGeom prst="round2DiagRect">
              <a:avLst>
                <a:gd name="adj1" fmla="val 16667"/>
                <a:gd name="adj2" fmla="val 0"/>
              </a:avLst>
            </a:prstGeom>
            <a:grpFill/>
            <a:ln>
              <a:solidFill>
                <a:schemeClr val="accent5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2400"/>
            </a:p>
          </p:txBody>
        </p:sp>
        <p:pic>
          <p:nvPicPr>
            <p:cNvPr id="6" name="Image 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04594" y="3244068"/>
              <a:ext cx="549579" cy="549579"/>
            </a:xfrm>
            <a:prstGeom prst="rect">
              <a:avLst/>
            </a:prstGeom>
            <a:grpFill/>
          </p:spPr>
        </p:pic>
      </p:grpSp>
      <p:sp>
        <p:nvSpPr>
          <p:cNvPr id="7" name="Rectangle avec coins arrondis en diagonale 4"/>
          <p:cNvSpPr/>
          <p:nvPr/>
        </p:nvSpPr>
        <p:spPr bwMode="auto">
          <a:xfrm>
            <a:off x="0" y="-6696"/>
            <a:ext cx="9601200" cy="1301140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400" b="1" cap="all">
                <a:ln w="0"/>
              </a:rPr>
              <a:t>identifiant unique des dispositifs médicaux (IUD)</a:t>
            </a:r>
            <a:endParaRPr/>
          </a:p>
          <a:p>
            <a:pPr algn="ctr">
              <a:defRPr/>
            </a:pPr>
            <a:r>
              <a:rPr lang="fr-FR" sz="2400" b="1" cap="all">
                <a:ln w="0"/>
              </a:rPr>
              <a:t> en établissement de santé ?</a:t>
            </a:r>
            <a:endParaRPr/>
          </a:p>
          <a:p>
            <a:pPr algn="ctr">
              <a:defRPr/>
            </a:pPr>
            <a:r>
              <a:rPr lang="fr-FR" sz="2400" b="1" cap="all">
                <a:ln w="0"/>
              </a:rPr>
              <a:t>*** TOUS CONCERNES ***</a:t>
            </a:r>
            <a:endParaRPr/>
          </a:p>
        </p:txBody>
      </p:sp>
      <p:sp>
        <p:nvSpPr>
          <p:cNvPr id="8" name="Rectangle avec coins arrondis en diagonale 6"/>
          <p:cNvSpPr/>
          <p:nvPr/>
        </p:nvSpPr>
        <p:spPr bwMode="auto">
          <a:xfrm>
            <a:off x="874504" y="1488818"/>
            <a:ext cx="4006443" cy="337631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b="1" cap="all">
                <a:solidFill>
                  <a:schemeClr val="accent5"/>
                </a:solidFill>
              </a:rPr>
              <a:t>QU’EST-CE QUE L’IUD ?</a:t>
            </a:r>
          </a:p>
        </p:txBody>
      </p:sp>
      <p:sp>
        <p:nvSpPr>
          <p:cNvPr id="9" name="Rectangle 19"/>
          <p:cNvSpPr/>
          <p:nvPr/>
        </p:nvSpPr>
        <p:spPr bwMode="auto">
          <a:xfrm>
            <a:off x="856463" y="1859751"/>
            <a:ext cx="4496232" cy="115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>
                <a:solidFill>
                  <a:schemeClr val="accent5"/>
                </a:solidFill>
              </a:rPr>
              <a:t>Identifiant unique attribué à chaque Dispositif Médical (DM) enregistré sur une même base de données Européenne EUDAMED</a:t>
            </a:r>
            <a:endParaRPr/>
          </a:p>
          <a:p>
            <a:pPr>
              <a:defRPr/>
            </a:pPr>
            <a:r>
              <a:rPr lang="fr-FR" sz="1400">
                <a:solidFill>
                  <a:schemeClr val="accent5"/>
                </a:solidFill>
              </a:rPr>
              <a:t>Il permet la lecture et </a:t>
            </a:r>
            <a:r>
              <a:rPr lang="fr-FR" sz="1400" b="1">
                <a:solidFill>
                  <a:schemeClr val="accent5"/>
                </a:solidFill>
              </a:rPr>
              <a:t>l’enregistrement automatique</a:t>
            </a:r>
            <a:r>
              <a:rPr lang="fr-FR" sz="1400">
                <a:solidFill>
                  <a:schemeClr val="accent5"/>
                </a:solidFill>
              </a:rPr>
              <a:t> des données relatives au DM </a:t>
            </a:r>
          </a:p>
        </p:txBody>
      </p:sp>
      <p:sp>
        <p:nvSpPr>
          <p:cNvPr id="10" name="Rectangle 31"/>
          <p:cNvSpPr/>
          <p:nvPr/>
        </p:nvSpPr>
        <p:spPr bwMode="auto">
          <a:xfrm>
            <a:off x="0" y="11343548"/>
            <a:ext cx="5096383" cy="601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252000" bIns="144000" rtlCol="0" anchor="b" anchorCtr="0"/>
          <a:lstStyle/>
          <a:p>
            <a:pPr>
              <a:defRPr/>
            </a:pPr>
            <a:r>
              <a:rPr lang="fr-FR" b="1" u="sng" dirty="0">
                <a:solidFill>
                  <a:schemeClr val="tx1"/>
                </a:solidFill>
              </a:rPr>
              <a:t>ET MAINTENANT ? </a:t>
            </a:r>
            <a:endParaRPr dirty="0"/>
          </a:p>
          <a:p>
            <a:pPr>
              <a:defRPr/>
            </a:pPr>
            <a:r>
              <a:rPr lang="fr-FR" sz="1400" dirty="0">
                <a:solidFill>
                  <a:schemeClr val="tx1"/>
                </a:solidFill>
              </a:rPr>
              <a:t>Accompagnement RESOMEDIT 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sz="1400" dirty="0" smtClean="0">
                <a:solidFill>
                  <a:schemeClr val="tx1"/>
                </a:solidFill>
              </a:rPr>
              <a:t>Contactez </a:t>
            </a:r>
            <a:r>
              <a:rPr lang="fr-FR" sz="1400" dirty="0">
                <a:solidFill>
                  <a:schemeClr val="tx1"/>
                </a:solidFill>
              </a:rPr>
              <a:t>votre OMEDIT</a:t>
            </a:r>
            <a:endParaRPr lang="fr-FR" sz="1400" b="1" i="1" dirty="0">
              <a:solidFill>
                <a:schemeClr val="accent5"/>
              </a:solidFill>
            </a:endParaRPr>
          </a:p>
        </p:txBody>
      </p:sp>
      <p:sp>
        <p:nvSpPr>
          <p:cNvPr id="12" name="Légende encadrée avec une bordure 2 37"/>
          <p:cNvSpPr/>
          <p:nvPr/>
        </p:nvSpPr>
        <p:spPr bwMode="auto">
          <a:xfrm>
            <a:off x="5943599" y="8490298"/>
            <a:ext cx="3480997" cy="1268097"/>
          </a:xfrm>
          <a:prstGeom prst="accentBorderCallout2">
            <a:avLst>
              <a:gd name="adj1" fmla="val 18842"/>
              <a:gd name="adj2" fmla="val -2687"/>
              <a:gd name="adj3" fmla="val 3145"/>
              <a:gd name="adj4" fmla="val -6459"/>
              <a:gd name="adj5" fmla="val 4294"/>
              <a:gd name="adj6" fmla="val -12446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Optimisation </a:t>
            </a: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de la </a:t>
            </a: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gestion des stocks achetés et des dépôts </a:t>
            </a: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sur les plans qualitatif et quantitatif</a:t>
            </a:r>
            <a:endParaRPr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>
                <a:solidFill>
                  <a:schemeClr val="bg2">
                    <a:lumMod val="25000"/>
                  </a:schemeClr>
                </a:solidFill>
              </a:rPr>
              <a:t>Amélioration de </a:t>
            </a: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l’exhaustivité de la traçabilité financière</a:t>
            </a:r>
          </a:p>
        </p:txBody>
      </p:sp>
      <p:sp>
        <p:nvSpPr>
          <p:cNvPr id="13" name="Légende encadrée avec une bordure 2 38"/>
          <p:cNvSpPr/>
          <p:nvPr/>
        </p:nvSpPr>
        <p:spPr bwMode="auto">
          <a:xfrm>
            <a:off x="113118" y="8668844"/>
            <a:ext cx="2675395" cy="2515065"/>
          </a:xfrm>
          <a:prstGeom prst="accentBorderCallout2">
            <a:avLst>
              <a:gd name="adj1" fmla="val 60952"/>
              <a:gd name="adj2" fmla="val 102827"/>
              <a:gd name="adj3" fmla="val 55326"/>
              <a:gd name="adj4" fmla="val 116530"/>
              <a:gd name="adj5" fmla="val 30884"/>
              <a:gd name="adj6" fmla="val 11977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Arrêt des saisies manuelles </a:t>
            </a:r>
            <a:r>
              <a:rPr lang="fr-FR" sz="1400" dirty="0">
                <a:solidFill>
                  <a:schemeClr val="accent6">
                    <a:lumMod val="50000"/>
                  </a:schemeClr>
                </a:solidFill>
              </a:rPr>
              <a:t>des données aux différentes étapes</a:t>
            </a:r>
            <a:endParaRPr lang="fr-FR" sz="1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Arrêt du collage d’étiquettes </a:t>
            </a:r>
            <a:r>
              <a:rPr lang="fr-FR" sz="1400" b="0" dirty="0">
                <a:solidFill>
                  <a:schemeClr val="accent6">
                    <a:lumMod val="50000"/>
                  </a:schemeClr>
                </a:solidFill>
              </a:rPr>
              <a:t>pour la traçabilité</a:t>
            </a:r>
            <a:endParaRPr b="0" dirty="0"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Fin des inventaires manuels</a:t>
            </a:r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Gestion rapide des péremptions</a:t>
            </a:r>
          </a:p>
          <a:p>
            <a:pPr marL="190499" indent="-190499">
              <a:spcAft>
                <a:spcPts val="599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Arrêt du </a:t>
            </a:r>
            <a:r>
              <a:rPr lang="fr-FR" sz="1400" b="1" dirty="0" err="1">
                <a:solidFill>
                  <a:schemeClr val="accent6">
                    <a:lumMod val="50000"/>
                  </a:schemeClr>
                </a:solidFill>
              </a:rPr>
              <a:t>réétiquettage</a:t>
            </a:r>
            <a:r>
              <a:rPr lang="fr-FR" sz="1400" b="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éventuel</a:t>
            </a:r>
            <a:r>
              <a:rPr lang="fr-FR" sz="1400" b="0" dirty="0">
                <a:solidFill>
                  <a:schemeClr val="accent6">
                    <a:lumMod val="50000"/>
                  </a:schemeClr>
                </a:solidFill>
              </a:rPr>
              <a:t> des DMI dès lors que l'IUD est apposé</a:t>
            </a:r>
            <a:endParaRPr sz="14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Ellipse 41"/>
          <p:cNvSpPr/>
          <p:nvPr/>
        </p:nvSpPr>
        <p:spPr bwMode="auto">
          <a:xfrm>
            <a:off x="2947104" y="8381660"/>
            <a:ext cx="1391558" cy="1078476"/>
          </a:xfrm>
          <a:prstGeom prst="ellipse">
            <a:avLst/>
          </a:prstGeom>
          <a:gradFill>
            <a:gsLst>
              <a:gs pos="0">
                <a:schemeClr val="accent6">
                  <a:lumMod val="110000"/>
                  <a:satMod val="105000"/>
                  <a:tint val="67000"/>
                  <a:alpha val="50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108000" rtlCol="0" anchor="ctr"/>
          <a:lstStyle/>
          <a:p>
            <a:pPr algn="ctr">
              <a:defRPr/>
            </a:pPr>
            <a:r>
              <a:rPr lang="fr-FR" sz="1400" b="1">
                <a:solidFill>
                  <a:schemeClr val="accent6">
                    <a:lumMod val="50000"/>
                  </a:schemeClr>
                </a:solidFill>
              </a:rPr>
              <a:t>Gain de temps</a:t>
            </a:r>
          </a:p>
        </p:txBody>
      </p:sp>
      <p:sp>
        <p:nvSpPr>
          <p:cNvPr id="15" name="Rectangle 47"/>
          <p:cNvSpPr/>
          <p:nvPr/>
        </p:nvSpPr>
        <p:spPr bwMode="auto">
          <a:xfrm>
            <a:off x="2806030" y="12324709"/>
            <a:ext cx="6786901" cy="327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defRPr/>
            </a:pPr>
            <a:r>
              <a:rPr lang="fr-FR" sz="1100" dirty="0">
                <a:latin typeface="Archer Light"/>
              </a:rPr>
              <a:t>Outil de communication réalisé par le Groupe Technique « Dispositifs Médicaux » du </a:t>
            </a:r>
            <a:r>
              <a:rPr lang="fr-FR" sz="1100" dirty="0" smtClean="0">
                <a:latin typeface="Archer Light"/>
              </a:rPr>
              <a:t>RESOMEDIT – Mars 2022</a:t>
            </a:r>
            <a:endParaRPr lang="fr-FR" sz="1100" dirty="0">
              <a:latin typeface="Archer Light"/>
            </a:endParaRPr>
          </a:p>
        </p:txBody>
      </p:sp>
      <p:grpSp>
        <p:nvGrpSpPr>
          <p:cNvPr id="16" name="Groupe 12"/>
          <p:cNvGrpSpPr/>
          <p:nvPr/>
        </p:nvGrpSpPr>
        <p:grpSpPr bwMode="auto">
          <a:xfrm>
            <a:off x="141817" y="3111053"/>
            <a:ext cx="5210844" cy="1006859"/>
            <a:chOff x="141819" y="3107945"/>
            <a:chExt cx="5210844" cy="1082223"/>
          </a:xfrm>
        </p:grpSpPr>
        <p:sp>
          <p:nvSpPr>
            <p:cNvPr id="17" name="Rectangle 50"/>
            <p:cNvSpPr/>
            <p:nvPr/>
          </p:nvSpPr>
          <p:spPr bwMode="auto">
            <a:xfrm>
              <a:off x="2403082" y="3107946"/>
              <a:ext cx="2949581" cy="1082222"/>
            </a:xfrm>
            <a:prstGeom prst="rect">
              <a:avLst/>
            </a:prstGeom>
            <a:solidFill>
              <a:srgbClr val="43BEB9">
                <a:alpha val="49000"/>
              </a:srgbClr>
            </a:solidFill>
            <a:ln>
              <a:solidFill>
                <a:srgbClr val="3B8B8B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ctr">
                <a:defRPr/>
              </a:pPr>
              <a:r>
                <a:rPr lang="fr-FR" sz="1600" b="1">
                  <a:solidFill>
                    <a:schemeClr val="accent1">
                      <a:lumMod val="50000"/>
                    </a:schemeClr>
                  </a:solidFill>
                </a:rPr>
                <a:t>IUD-IP</a:t>
              </a:r>
            </a:p>
            <a:p>
              <a:pPr algn="r">
                <a:defRPr/>
              </a:pPr>
              <a:r>
                <a:rPr lang="fr-FR" sz="1400">
                  <a:solidFill>
                    <a:schemeClr val="accent1">
                      <a:lumMod val="50000"/>
                    </a:schemeClr>
                  </a:solidFill>
                </a:rPr>
                <a:t>IDENTIFIANT « PRODUCTION »</a:t>
              </a:r>
            </a:p>
            <a:p>
              <a:pPr algn="ctr">
                <a:defRPr/>
              </a:pPr>
              <a:r>
                <a:rPr lang="fr-FR" sz="1400" u="sng"/>
                <a:t>Date de péremption, n° de lot, </a:t>
              </a:r>
            </a:p>
            <a:p>
              <a:pPr algn="ctr">
                <a:defRPr/>
              </a:pPr>
              <a:r>
                <a:rPr lang="fr-FR" sz="1400" u="sng"/>
                <a:t>n° de série, date de fabrication…</a:t>
              </a:r>
            </a:p>
          </p:txBody>
        </p:sp>
        <p:sp>
          <p:nvSpPr>
            <p:cNvPr id="18" name="Pentagone 10"/>
            <p:cNvSpPr/>
            <p:nvPr/>
          </p:nvSpPr>
          <p:spPr bwMode="auto">
            <a:xfrm>
              <a:off x="141819" y="3107945"/>
              <a:ext cx="2551507" cy="1082222"/>
            </a:xfrm>
            <a:prstGeom prst="homePlate">
              <a:avLst>
                <a:gd name="adj" fmla="val 27120"/>
              </a:avLst>
            </a:prstGeom>
            <a:solidFill>
              <a:srgbClr val="43BEB9"/>
            </a:solidFill>
            <a:ln>
              <a:solidFill>
                <a:srgbClr val="3B8B8B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ctr">
                <a:defRPr/>
              </a:pPr>
              <a:r>
                <a:rPr lang="fr-FR" sz="1600" b="1">
                  <a:solidFill>
                    <a:schemeClr val="accent1">
                      <a:lumMod val="50000"/>
                    </a:schemeClr>
                  </a:solidFill>
                </a:rPr>
                <a:t>IUD-ID</a:t>
              </a:r>
              <a:endParaRPr/>
            </a:p>
            <a:p>
              <a:pPr algn="ctr">
                <a:defRPr/>
              </a:pPr>
              <a:r>
                <a:rPr lang="fr-FR" sz="1400">
                  <a:solidFill>
                    <a:schemeClr val="accent1">
                      <a:lumMod val="50000"/>
                    </a:schemeClr>
                  </a:solidFill>
                </a:rPr>
                <a:t>IDENTIFIANT « DISPOSITIF »</a:t>
              </a:r>
              <a:endParaRPr lang="fr-FR" sz="1600" u="sng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fr-FR" sz="1400" u="sng"/>
                <a:t>Fabricant, modèle,</a:t>
              </a:r>
              <a:endParaRPr/>
            </a:p>
            <a:p>
              <a:pPr algn="ctr">
                <a:defRPr/>
              </a:pPr>
              <a:r>
                <a:rPr lang="fr-FR" sz="1400" u="sng"/>
                <a:t>conditionnement</a:t>
              </a:r>
            </a:p>
          </p:txBody>
        </p:sp>
      </p:grpSp>
      <p:sp>
        <p:nvSpPr>
          <p:cNvPr id="19" name="Rectangle avec coins arrondis en diagonale 20"/>
          <p:cNvSpPr/>
          <p:nvPr/>
        </p:nvSpPr>
        <p:spPr bwMode="auto">
          <a:xfrm>
            <a:off x="900586" y="7840960"/>
            <a:ext cx="8524010" cy="426131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b="1" cap="all">
                <a:solidFill>
                  <a:schemeClr val="accent5"/>
                </a:solidFill>
              </a:rPr>
              <a:t>Quels impacts pour les Acteurs ?</a:t>
            </a:r>
            <a:endParaRPr/>
          </a:p>
        </p:txBody>
      </p:sp>
      <p:sp>
        <p:nvSpPr>
          <p:cNvPr id="20" name="Rectangle avec coins arrondis en diagonale 23"/>
          <p:cNvSpPr/>
          <p:nvPr/>
        </p:nvSpPr>
        <p:spPr bwMode="auto">
          <a:xfrm>
            <a:off x="141819" y="7806226"/>
            <a:ext cx="758770" cy="764938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/>
          </a:p>
        </p:txBody>
      </p:sp>
      <p:pic>
        <p:nvPicPr>
          <p:cNvPr id="21" name="Image 5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7204" y="7877192"/>
            <a:ext cx="648000" cy="648000"/>
          </a:xfrm>
          <a:prstGeom prst="rect">
            <a:avLst/>
          </a:prstGeom>
          <a:ln>
            <a:headEnd type="none" w="med" len="med"/>
            <a:tailEnd type="none" w="med" len="med"/>
          </a:ln>
        </p:spPr>
      </p:pic>
      <p:sp>
        <p:nvSpPr>
          <p:cNvPr id="22" name="Rectangle 58"/>
          <p:cNvSpPr/>
          <p:nvPr/>
        </p:nvSpPr>
        <p:spPr bwMode="auto">
          <a:xfrm>
            <a:off x="7693301" y="6935603"/>
            <a:ext cx="1963886" cy="869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 rtlCol="0" anchor="ctr"/>
          <a:lstStyle/>
          <a:p>
            <a:pPr>
              <a:defRPr/>
            </a:pPr>
            <a:r>
              <a:rPr lang="fr-FR" sz="1400">
                <a:solidFill>
                  <a:schemeClr val="accent6">
                    <a:lumMod val="50000"/>
                  </a:schemeClr>
                </a:solidFill>
              </a:rPr>
              <a:t>Compatibilité entre les différents logiciels (</a:t>
            </a:r>
            <a:r>
              <a:rPr lang="fr-FR" sz="1400" b="1">
                <a:solidFill>
                  <a:schemeClr val="accent6">
                    <a:lumMod val="50000"/>
                  </a:schemeClr>
                </a:solidFill>
              </a:rPr>
              <a:t>interopérabilité</a:t>
            </a:r>
            <a:r>
              <a:rPr lang="fr-FR" sz="140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3" name="Rectangle avec coins arrondis en diagonale 63"/>
          <p:cNvSpPr/>
          <p:nvPr/>
        </p:nvSpPr>
        <p:spPr bwMode="auto">
          <a:xfrm>
            <a:off x="904183" y="6502218"/>
            <a:ext cx="8520413" cy="367468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600" b="1" cap="all" dirty="0">
                <a:solidFill>
                  <a:schemeClr val="accent5"/>
                </a:solidFill>
              </a:rPr>
              <a:t>Quels prérequis à sa mise en place ?</a:t>
            </a:r>
            <a:endParaRPr dirty="0"/>
          </a:p>
        </p:txBody>
      </p:sp>
      <p:grpSp>
        <p:nvGrpSpPr>
          <p:cNvPr id="24" name="Groupe 64"/>
          <p:cNvGrpSpPr/>
          <p:nvPr/>
        </p:nvGrpSpPr>
        <p:grpSpPr bwMode="auto">
          <a:xfrm>
            <a:off x="141817" y="6490269"/>
            <a:ext cx="758770" cy="764938"/>
            <a:chOff x="5775287" y="4737822"/>
            <a:chExt cx="758770" cy="764938"/>
          </a:xfrm>
        </p:grpSpPr>
        <p:sp>
          <p:nvSpPr>
            <p:cNvPr id="25" name="Rectangle avec coins arrondis en diagonale 65"/>
            <p:cNvSpPr/>
            <p:nvPr/>
          </p:nvSpPr>
          <p:spPr bwMode="auto">
            <a:xfrm>
              <a:off x="5775287" y="4737822"/>
              <a:ext cx="758770" cy="76493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2400"/>
            </a:p>
          </p:txBody>
        </p:sp>
        <p:pic>
          <p:nvPicPr>
            <p:cNvPr id="26" name="Image 66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849113" y="4809261"/>
              <a:ext cx="598545" cy="598545"/>
            </a:xfrm>
            <a:prstGeom prst="rect">
              <a:avLst/>
            </a:prstGeom>
          </p:spPr>
        </p:pic>
      </p:grpSp>
      <p:sp>
        <p:nvSpPr>
          <p:cNvPr id="27" name="Rectangle 67"/>
          <p:cNvSpPr/>
          <p:nvPr/>
        </p:nvSpPr>
        <p:spPr bwMode="auto">
          <a:xfrm>
            <a:off x="4424702" y="6985712"/>
            <a:ext cx="2077328" cy="819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 rtlCol="0" anchor="t" anchorCtr="0"/>
          <a:lstStyle/>
          <a:p>
            <a:pPr>
              <a:defRPr/>
            </a:pPr>
            <a:r>
              <a:rPr lang="fr-FR" sz="1400" b="1">
                <a:solidFill>
                  <a:schemeClr val="accent6">
                    <a:lumMod val="50000"/>
                  </a:schemeClr>
                </a:solidFill>
              </a:rPr>
              <a:t>Lecteurs automatiques compatibles avec le symbole de l'IUD</a:t>
            </a:r>
          </a:p>
        </p:txBody>
      </p:sp>
      <p:sp>
        <p:nvSpPr>
          <p:cNvPr id="28" name="Rectangle 68"/>
          <p:cNvSpPr/>
          <p:nvPr/>
        </p:nvSpPr>
        <p:spPr bwMode="auto">
          <a:xfrm>
            <a:off x="1537761" y="6947946"/>
            <a:ext cx="2154730" cy="869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 rtlCol="0" anchor="ctr"/>
          <a:lstStyle/>
          <a:p>
            <a:pPr>
              <a:defRPr/>
            </a:pPr>
            <a:r>
              <a:rPr lang="fr-FR" sz="1400" b="1">
                <a:solidFill>
                  <a:schemeClr val="accent6">
                    <a:lumMod val="50000"/>
                  </a:schemeClr>
                </a:solidFill>
              </a:rPr>
              <a:t>Logiciels</a:t>
            </a:r>
            <a:r>
              <a:rPr lang="fr-FR" sz="14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400" b="1">
                <a:solidFill>
                  <a:schemeClr val="accent6">
                    <a:lumMod val="50000"/>
                  </a:schemeClr>
                </a:solidFill>
              </a:rPr>
              <a:t>adaptés</a:t>
            </a:r>
            <a:r>
              <a:rPr lang="fr-FR" sz="1400">
                <a:solidFill>
                  <a:schemeClr val="accent6">
                    <a:lumMod val="50000"/>
                  </a:schemeClr>
                </a:solidFill>
              </a:rPr>
              <a:t> à toutes les étapes du circuit des DM</a:t>
            </a:r>
            <a:endParaRPr/>
          </a:p>
        </p:txBody>
      </p:sp>
      <p:pic>
        <p:nvPicPr>
          <p:cNvPr id="29" name="Image 5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1">
            <a:off x="3629317" y="7049259"/>
            <a:ext cx="841484" cy="627169"/>
          </a:xfrm>
          <a:prstGeom prst="rect">
            <a:avLst/>
          </a:prstGeom>
        </p:spPr>
      </p:pic>
      <p:grpSp>
        <p:nvGrpSpPr>
          <p:cNvPr id="30" name="Groupe 21"/>
          <p:cNvGrpSpPr/>
          <p:nvPr/>
        </p:nvGrpSpPr>
        <p:grpSpPr bwMode="auto">
          <a:xfrm>
            <a:off x="6736570" y="6852209"/>
            <a:ext cx="966287" cy="1003134"/>
            <a:chOff x="0" y="0"/>
            <a:chExt cx="966287" cy="1003134"/>
          </a:xfrm>
        </p:grpSpPr>
        <p:pic>
          <p:nvPicPr>
            <p:cNvPr id="31" name="Image 11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0" y="0"/>
              <a:ext cx="966287" cy="1003134"/>
            </a:xfrm>
            <a:prstGeom prst="rect">
              <a:avLst/>
            </a:prstGeom>
          </p:spPr>
        </p:pic>
        <p:pic>
          <p:nvPicPr>
            <p:cNvPr id="32" name="Image 13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58375" y="417609"/>
              <a:ext cx="229910" cy="238677"/>
            </a:xfrm>
            <a:prstGeom prst="rect">
              <a:avLst/>
            </a:prstGeom>
          </p:spPr>
        </p:pic>
        <p:pic>
          <p:nvPicPr>
            <p:cNvPr id="33" name="Image 61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577125" y="423587"/>
              <a:ext cx="229910" cy="238677"/>
            </a:xfrm>
            <a:prstGeom prst="rect">
              <a:avLst/>
            </a:prstGeom>
          </p:spPr>
        </p:pic>
      </p:grpSp>
      <p:pic>
        <p:nvPicPr>
          <p:cNvPr id="34" name="Image 30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53745" y="7070017"/>
            <a:ext cx="612000" cy="612000"/>
          </a:xfrm>
          <a:prstGeom prst="rect">
            <a:avLst/>
          </a:prstGeom>
        </p:spPr>
      </p:pic>
      <p:cxnSp>
        <p:nvCxnSpPr>
          <p:cNvPr id="35" name="Connecteur droit avec flèche 27"/>
          <p:cNvCxnSpPr>
            <a:cxnSpLocks/>
          </p:cNvCxnSpPr>
          <p:nvPr/>
        </p:nvCxnSpPr>
        <p:spPr bwMode="auto">
          <a:xfrm>
            <a:off x="1711839" y="5417026"/>
            <a:ext cx="28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36" name="Groupe 43"/>
          <p:cNvGrpSpPr/>
          <p:nvPr/>
        </p:nvGrpSpPr>
        <p:grpSpPr bwMode="auto">
          <a:xfrm>
            <a:off x="5527654" y="1386373"/>
            <a:ext cx="3896940" cy="3133665"/>
            <a:chOff x="0" y="0"/>
            <a:chExt cx="3896940" cy="3133665"/>
          </a:xfrm>
        </p:grpSpPr>
        <p:sp>
          <p:nvSpPr>
            <p:cNvPr id="37" name="Rectangle 29"/>
            <p:cNvSpPr/>
            <p:nvPr/>
          </p:nvSpPr>
          <p:spPr bwMode="auto">
            <a:xfrm>
              <a:off x="307886" y="337538"/>
              <a:ext cx="3589054" cy="27961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108000" rtlCol="0" anchor="ctr"/>
            <a:lstStyle/>
            <a:p>
              <a:pPr lvl="0" algn="just">
                <a:spcAft>
                  <a:spcPts val="600"/>
                </a:spcAft>
                <a:defRPr/>
              </a:pPr>
              <a:r>
                <a:rPr lang="fr-FR" sz="1400" b="1" cap="small">
                  <a:solidFill>
                    <a:schemeClr val="tx1"/>
                  </a:solidFill>
                </a:rPr>
                <a:t>	</a:t>
              </a:r>
              <a:r>
                <a:rPr lang="fr-FR" sz="1400" b="1" u="sng" cap="small">
                  <a:solidFill>
                    <a:schemeClr val="tx1"/>
                  </a:solidFill>
                </a:rPr>
                <a:t>Mise en conformité avec</a:t>
              </a:r>
              <a:r>
                <a:rPr lang="fr-FR" sz="1400" b="1" cap="small">
                  <a:solidFill>
                    <a:schemeClr val="tx1"/>
                  </a:solidFill>
                </a:rPr>
                <a:t> </a:t>
              </a:r>
              <a:r>
                <a:rPr lang="fr-FR" sz="1400" b="1">
                  <a:solidFill>
                    <a:schemeClr val="tx1"/>
                  </a:solidFill>
                </a:rPr>
                <a:t>:</a:t>
              </a:r>
              <a:endParaRPr lang="fr-FR" sz="1400">
                <a:solidFill>
                  <a:schemeClr val="tx1"/>
                </a:solidFill>
              </a:endParaRPr>
            </a:p>
            <a:p>
              <a:pPr marL="285750" lvl="0" indent="-285750" algn="just">
                <a:spcAft>
                  <a:spcPts val="600"/>
                </a:spcAft>
                <a:buFont typeface="Wingdings"/>
                <a:buChar char="v"/>
                <a:defRPr/>
              </a:pPr>
              <a:r>
                <a:rPr lang="fr-FR" sz="1400">
                  <a:solidFill>
                    <a:schemeClr val="tx1"/>
                  </a:solidFill>
                </a:rPr>
                <a:t>Le </a:t>
              </a:r>
              <a:r>
                <a:rPr lang="fr-FR" sz="1400" b="1">
                  <a:solidFill>
                    <a:schemeClr val="tx1"/>
                  </a:solidFill>
                </a:rPr>
                <a:t>règlement européen relatif aux DM 2017/745/UE - </a:t>
              </a:r>
              <a:r>
                <a:rPr lang="fr-FR" sz="1400" b="1">
                  <a:solidFill>
                    <a:schemeClr val="accent5"/>
                  </a:solidFill>
                </a:rPr>
                <a:t>Depuis le 26 Mai 2021</a:t>
              </a:r>
            </a:p>
            <a:p>
              <a:pPr marL="285750" indent="-285750" algn="just">
                <a:spcAft>
                  <a:spcPts val="600"/>
                </a:spcAft>
                <a:buFont typeface="Wingdings"/>
                <a:buChar char="v"/>
                <a:defRPr/>
              </a:pPr>
              <a:r>
                <a:rPr lang="fr-FR" sz="1400">
                  <a:solidFill>
                    <a:schemeClr val="tx1"/>
                  </a:solidFill>
                </a:rPr>
                <a:t> Le </a:t>
              </a:r>
              <a:r>
                <a:rPr lang="fr-FR" sz="1400" b="1">
                  <a:solidFill>
                    <a:schemeClr val="tx1"/>
                  </a:solidFill>
                </a:rPr>
                <a:t>décret n° 2020-1536 du 7 décembre 2020 relatif au management de la qualité du circuit des DM Implantables (DMI)</a:t>
              </a:r>
              <a:r>
                <a:rPr lang="fr-FR" sz="1400">
                  <a:solidFill>
                    <a:schemeClr val="tx1"/>
                  </a:solidFill>
                </a:rPr>
                <a:t> </a:t>
              </a:r>
              <a:endParaRPr/>
            </a:p>
            <a:p>
              <a:pPr marL="285750" indent="-285750" algn="just">
                <a:spcAft>
                  <a:spcPts val="600"/>
                </a:spcAft>
                <a:buFont typeface="Wingdings"/>
                <a:buChar char="v"/>
                <a:defRPr/>
              </a:pPr>
              <a:r>
                <a:rPr lang="fr-FR" sz="1400" b="1">
                  <a:solidFill>
                    <a:schemeClr val="tx1"/>
                  </a:solidFill>
                </a:rPr>
                <a:t>Arrêté du 08 Septembre 2021 - </a:t>
              </a:r>
              <a:r>
                <a:rPr lang="fr-FR" sz="1400" b="1">
                  <a:solidFill>
                    <a:srgbClr val="0070C0"/>
                  </a:solidFill>
                </a:rPr>
                <a:t>A</a:t>
              </a:r>
              <a:r>
                <a:rPr lang="fr-FR" sz="1400" b="1">
                  <a:solidFill>
                    <a:schemeClr val="accent5"/>
                  </a:solidFill>
                </a:rPr>
                <a:t>pplicable le 26 mai 2022</a:t>
              </a:r>
              <a:endParaRPr lang="fr-FR" sz="1400">
                <a:solidFill>
                  <a:schemeClr val="tx1"/>
                </a:solidFill>
              </a:endParaRPr>
            </a:p>
            <a:p>
              <a:pPr marL="285750" indent="-285750" algn="just">
                <a:spcAft>
                  <a:spcPts val="600"/>
                </a:spcAft>
                <a:buFont typeface="Wingdings"/>
                <a:buChar char="v"/>
                <a:defRPr/>
              </a:pPr>
              <a:r>
                <a:rPr lang="fr-FR" sz="1400">
                  <a:solidFill>
                    <a:schemeClr val="tx1"/>
                  </a:solidFill>
                </a:rPr>
                <a:t>La </a:t>
              </a:r>
              <a:r>
                <a:rPr lang="fr-FR" sz="1400" b="1">
                  <a:solidFill>
                    <a:schemeClr val="tx1"/>
                  </a:solidFill>
                </a:rPr>
                <a:t>certification</a:t>
              </a:r>
              <a:r>
                <a:rPr lang="fr-FR" sz="1400">
                  <a:solidFill>
                    <a:schemeClr val="tx1"/>
                  </a:solidFill>
                </a:rPr>
                <a:t> HAS pour la qualité des soins</a:t>
              </a:r>
            </a:p>
          </p:txBody>
        </p:sp>
        <p:sp>
          <p:nvSpPr>
            <p:cNvPr id="38" name="Rectangle avec coins arrondis en diagonale 72"/>
            <p:cNvSpPr/>
            <p:nvPr/>
          </p:nvSpPr>
          <p:spPr bwMode="auto">
            <a:xfrm>
              <a:off x="747683" y="54888"/>
              <a:ext cx="3140137" cy="385186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1600" b="1" cap="all">
                  <a:solidFill>
                    <a:schemeClr val="accent5"/>
                  </a:solidFill>
                </a:rPr>
                <a:t>Pourquoi ?</a:t>
              </a:r>
            </a:p>
          </p:txBody>
        </p:sp>
        <p:grpSp>
          <p:nvGrpSpPr>
            <p:cNvPr id="39" name="Groupe 35"/>
            <p:cNvGrpSpPr/>
            <p:nvPr/>
          </p:nvGrpSpPr>
          <p:grpSpPr bwMode="auto">
            <a:xfrm>
              <a:off x="0" y="0"/>
              <a:ext cx="758769" cy="764938"/>
              <a:chOff x="0" y="0"/>
              <a:chExt cx="758769" cy="764938"/>
            </a:xfrm>
          </p:grpSpPr>
          <p:sp>
            <p:nvSpPr>
              <p:cNvPr id="40" name="Rectangle avec coins arrondis en diagonale 70"/>
              <p:cNvSpPr/>
              <p:nvPr/>
            </p:nvSpPr>
            <p:spPr bwMode="auto">
              <a:xfrm>
                <a:off x="0" y="0"/>
                <a:ext cx="758770" cy="764938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fr-FR" sz="2400"/>
              </a:p>
            </p:txBody>
          </p:sp>
          <p:pic>
            <p:nvPicPr>
              <p:cNvPr id="41" name="Image 34"/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72401" y="75306"/>
                <a:ext cx="612000" cy="612000"/>
              </a:xfrm>
              <a:prstGeom prst="rect">
                <a:avLst/>
              </a:prstGeom>
            </p:spPr>
          </p:pic>
        </p:grpSp>
      </p:grpSp>
      <p:sp>
        <p:nvSpPr>
          <p:cNvPr id="42" name="Légende encadrée avec une bordure 2 52"/>
          <p:cNvSpPr/>
          <p:nvPr/>
        </p:nvSpPr>
        <p:spPr bwMode="auto">
          <a:xfrm>
            <a:off x="4765650" y="9831166"/>
            <a:ext cx="4658945" cy="2186258"/>
          </a:xfrm>
          <a:prstGeom prst="accentBorderCallout2">
            <a:avLst>
              <a:gd name="adj1" fmla="val 48488"/>
              <a:gd name="adj2" fmla="val -1945"/>
              <a:gd name="adj3" fmla="val 39060"/>
              <a:gd name="adj4" fmla="val -12106"/>
              <a:gd name="adj5" fmla="val 23345"/>
              <a:gd name="adj6" fmla="val -1230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Fiabilisation de la traçabilité sanitaire en temps réel</a:t>
            </a:r>
            <a:endParaRPr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Recherches informatisées </a:t>
            </a:r>
            <a:r>
              <a:rPr lang="fr-FR" sz="1400">
                <a:solidFill>
                  <a:schemeClr val="accent5">
                    <a:lumMod val="50000"/>
                  </a:schemeClr>
                </a:solidFill>
              </a:rPr>
              <a:t>des DMI pour un patient</a:t>
            </a:r>
            <a:endParaRPr lang="fr-FR" sz="1400" b="1">
              <a:solidFill>
                <a:schemeClr val="accent5">
                  <a:lumMod val="50000"/>
                </a:schemeClr>
              </a:solidFill>
            </a:endParaRPr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>
                <a:solidFill>
                  <a:schemeClr val="accent5">
                    <a:lumMod val="50000"/>
                  </a:schemeClr>
                </a:solidFill>
              </a:rPr>
              <a:t>Meilleure accessibilité aux données de</a:t>
            </a: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 traçabilité sanitaire lors d’un retrait de lot ou alerte de matériovigilance</a:t>
            </a:r>
            <a:endParaRPr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Suppression des erreurs </a:t>
            </a:r>
            <a:r>
              <a:rPr lang="fr-FR" sz="1400">
                <a:solidFill>
                  <a:schemeClr val="accent5">
                    <a:lumMod val="50000"/>
                  </a:schemeClr>
                </a:solidFill>
              </a:rPr>
              <a:t>liées à la </a:t>
            </a: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retranscription</a:t>
            </a:r>
            <a:endParaRPr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Maitrise du risque de péremption </a:t>
            </a:r>
            <a:r>
              <a:rPr lang="fr-FR" sz="1400">
                <a:solidFill>
                  <a:schemeClr val="accent5">
                    <a:lumMod val="50000"/>
                  </a:schemeClr>
                </a:solidFill>
              </a:rPr>
              <a:t>des DM</a:t>
            </a:r>
            <a:endParaRPr/>
          </a:p>
          <a:p>
            <a:pPr marL="190500" indent="-190500">
              <a:spcAft>
                <a:spcPts val="600"/>
              </a:spcAft>
              <a:buFont typeface="Wingdings"/>
              <a:buChar char="ü"/>
              <a:defRPr/>
            </a:pPr>
            <a:r>
              <a:rPr lang="fr-FR" sz="1400">
                <a:solidFill>
                  <a:schemeClr val="accent5">
                    <a:lumMod val="50000"/>
                  </a:schemeClr>
                </a:solidFill>
              </a:rPr>
              <a:t>Intégration de l’IUD-ID dans la </a:t>
            </a: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Carte d’implant patient</a:t>
            </a:r>
          </a:p>
          <a:p>
            <a:pPr marL="190499" indent="-190499">
              <a:spcAft>
                <a:spcPts val="599"/>
              </a:spcAft>
              <a:buFont typeface="Wingdings"/>
              <a:buChar char="ü"/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Lutte contre la contrefacon</a:t>
            </a:r>
          </a:p>
        </p:txBody>
      </p:sp>
      <p:sp>
        <p:nvSpPr>
          <p:cNvPr id="43" name="Ellipse 40"/>
          <p:cNvSpPr/>
          <p:nvPr/>
        </p:nvSpPr>
        <p:spPr bwMode="auto">
          <a:xfrm>
            <a:off x="4225551" y="8437403"/>
            <a:ext cx="1412704" cy="1061786"/>
          </a:xfrm>
          <a:prstGeom prst="ellipse">
            <a:avLst/>
          </a:prstGeom>
          <a:gradFill>
            <a:gsLst>
              <a:gs pos="0">
                <a:schemeClr val="accent3">
                  <a:lumMod val="110000"/>
                  <a:satMod val="105000"/>
                  <a:tint val="67000"/>
                  <a:alpha val="30000"/>
                </a:schemeClr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0" bIns="108000" rtlCol="0" anchor="ctr"/>
          <a:lstStyle/>
          <a:p>
            <a:pPr algn="ctr">
              <a:defRPr/>
            </a:pPr>
            <a:r>
              <a:rPr lang="fr-FR" sz="1400" b="1">
                <a:solidFill>
                  <a:schemeClr val="bg2">
                    <a:lumMod val="25000"/>
                  </a:schemeClr>
                </a:solidFill>
              </a:rPr>
              <a:t>Gain économique</a:t>
            </a:r>
          </a:p>
        </p:txBody>
      </p:sp>
      <p:sp>
        <p:nvSpPr>
          <p:cNvPr id="44" name="Ellipse 42"/>
          <p:cNvSpPr/>
          <p:nvPr/>
        </p:nvSpPr>
        <p:spPr bwMode="auto">
          <a:xfrm>
            <a:off x="3589481" y="9237391"/>
            <a:ext cx="1398326" cy="1072178"/>
          </a:xfrm>
          <a:prstGeom prst="ellipse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  <a:alpha val="5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algn="ctr"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Sécurisation et Efficience du circuit</a:t>
            </a:r>
          </a:p>
        </p:txBody>
      </p:sp>
      <p:sp>
        <p:nvSpPr>
          <p:cNvPr id="45" name="Rectangle 53"/>
          <p:cNvSpPr/>
          <p:nvPr/>
        </p:nvSpPr>
        <p:spPr bwMode="auto">
          <a:xfrm>
            <a:off x="197203" y="4384576"/>
            <a:ext cx="1776748" cy="307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u="sng">
                <a:solidFill>
                  <a:schemeClr val="accent5">
                    <a:lumMod val="50000"/>
                  </a:schemeClr>
                </a:solidFill>
              </a:rPr>
              <a:t>Apposition sur le DM</a:t>
            </a:r>
          </a:p>
        </p:txBody>
      </p:sp>
      <p:sp>
        <p:nvSpPr>
          <p:cNvPr id="46" name="Rectangle 54"/>
          <p:cNvSpPr/>
          <p:nvPr/>
        </p:nvSpPr>
        <p:spPr bwMode="auto">
          <a:xfrm>
            <a:off x="1951747" y="4422917"/>
            <a:ext cx="3164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b="1" u="sng">
                <a:solidFill>
                  <a:schemeClr val="accent5">
                    <a:lumMod val="50000"/>
                  </a:schemeClr>
                </a:solidFill>
              </a:rPr>
              <a:t>Principes de l’écriture alphanumérique des données</a:t>
            </a:r>
          </a:p>
        </p:txBody>
      </p:sp>
      <p:pic>
        <p:nvPicPr>
          <p:cNvPr id="47" name="Image 5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55653" y="4820592"/>
            <a:ext cx="858048" cy="471926"/>
          </a:xfrm>
          <a:prstGeom prst="rect">
            <a:avLst/>
          </a:prstGeom>
        </p:spPr>
      </p:pic>
      <p:sp>
        <p:nvSpPr>
          <p:cNvPr id="48" name="Rectangle 60"/>
          <p:cNvSpPr/>
          <p:nvPr/>
        </p:nvSpPr>
        <p:spPr bwMode="auto">
          <a:xfrm>
            <a:off x="367244" y="5169554"/>
            <a:ext cx="440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b="1">
                <a:solidFill>
                  <a:schemeClr val="accent5">
                    <a:lumMod val="50000"/>
                  </a:schemeClr>
                </a:solidFill>
              </a:rPr>
              <a:t>ou</a:t>
            </a:r>
          </a:p>
        </p:txBody>
      </p:sp>
      <p:sp>
        <p:nvSpPr>
          <p:cNvPr id="50" name="Rectangle 62"/>
          <p:cNvSpPr/>
          <p:nvPr/>
        </p:nvSpPr>
        <p:spPr bwMode="auto">
          <a:xfrm>
            <a:off x="957099" y="4788887"/>
            <a:ext cx="8987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>
                <a:solidFill>
                  <a:schemeClr val="accent5">
                    <a:lumMod val="75000"/>
                  </a:schemeClr>
                </a:solidFill>
              </a:rPr>
              <a:t>Code barres unique ou scindé</a:t>
            </a:r>
            <a:endParaRPr/>
          </a:p>
        </p:txBody>
      </p:sp>
      <p:sp>
        <p:nvSpPr>
          <p:cNvPr id="51" name="Rectangle 71"/>
          <p:cNvSpPr/>
          <p:nvPr/>
        </p:nvSpPr>
        <p:spPr bwMode="auto">
          <a:xfrm>
            <a:off x="834454" y="5556480"/>
            <a:ext cx="9004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>
                <a:solidFill>
                  <a:schemeClr val="accent5">
                    <a:lumMod val="75000"/>
                  </a:schemeClr>
                </a:solidFill>
              </a:rPr>
              <a:t>Datamatrix</a:t>
            </a:r>
          </a:p>
        </p:txBody>
      </p:sp>
      <p:sp>
        <p:nvSpPr>
          <p:cNvPr id="52" name="Accolade ouvrante 81"/>
          <p:cNvSpPr/>
          <p:nvPr/>
        </p:nvSpPr>
        <p:spPr bwMode="auto">
          <a:xfrm rot="10800000">
            <a:off x="5145691" y="4457347"/>
            <a:ext cx="206970" cy="1647331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accent5"/>
              </a:solidFill>
            </a:endParaRPr>
          </a:p>
        </p:txBody>
      </p:sp>
      <p:sp>
        <p:nvSpPr>
          <p:cNvPr id="53" name="Rectangle 89"/>
          <p:cNvSpPr/>
          <p:nvPr/>
        </p:nvSpPr>
        <p:spPr bwMode="auto">
          <a:xfrm>
            <a:off x="5319310" y="4694594"/>
            <a:ext cx="3914775" cy="5181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lang="fr-FR" sz="1400" b="1" u="sng" dirty="0">
                <a:solidFill>
                  <a:schemeClr val="accent5">
                    <a:lumMod val="50000"/>
                  </a:schemeClr>
                </a:solidFill>
              </a:rPr>
              <a:t>Ecriture et lecture selon 2 standards majoritaires</a:t>
            </a:r>
          </a:p>
        </p:txBody>
      </p:sp>
      <p:sp>
        <p:nvSpPr>
          <p:cNvPr id="54" name="Rectangle 91"/>
          <p:cNvSpPr/>
          <p:nvPr/>
        </p:nvSpPr>
        <p:spPr bwMode="auto">
          <a:xfrm>
            <a:off x="6066073" y="5119045"/>
            <a:ext cx="967842" cy="430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/>
              <a:t>Balise du Code IUD-ID</a:t>
            </a:r>
          </a:p>
        </p:txBody>
      </p:sp>
      <p:grpSp>
        <p:nvGrpSpPr>
          <p:cNvPr id="55" name="Groupe 101"/>
          <p:cNvGrpSpPr/>
          <p:nvPr/>
        </p:nvGrpSpPr>
        <p:grpSpPr bwMode="auto">
          <a:xfrm>
            <a:off x="2050781" y="4752984"/>
            <a:ext cx="3347688" cy="1308708"/>
            <a:chOff x="2604498" y="4726369"/>
            <a:chExt cx="3347688" cy="1308708"/>
          </a:xfrm>
        </p:grpSpPr>
        <p:grpSp>
          <p:nvGrpSpPr>
            <p:cNvPr id="56" name="Groupe 26"/>
            <p:cNvGrpSpPr/>
            <p:nvPr/>
          </p:nvGrpSpPr>
          <p:grpSpPr bwMode="auto">
            <a:xfrm>
              <a:off x="2630623" y="4726369"/>
              <a:ext cx="3321563" cy="862531"/>
              <a:chOff x="2913796" y="4470543"/>
              <a:chExt cx="3321563" cy="862531"/>
            </a:xfrm>
          </p:grpSpPr>
          <p:sp>
            <p:nvSpPr>
              <p:cNvPr id="57" name="ZoneTexte 73"/>
              <p:cNvSpPr>
                <a:spLocks/>
              </p:cNvSpPr>
              <p:nvPr/>
            </p:nvSpPr>
            <p:spPr bwMode="auto">
              <a:xfrm>
                <a:off x="2913796" y="5025297"/>
                <a:ext cx="31301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1400"/>
                  <a:t>XX </a:t>
                </a:r>
                <a:r>
                  <a:rPr lang="fr-FR" sz="1400">
                    <a:solidFill>
                      <a:srgbClr val="43BEB9"/>
                    </a:solidFill>
                  </a:rPr>
                  <a:t>0123456789 </a:t>
                </a:r>
                <a:r>
                  <a:rPr lang="fr-FR" sz="1400"/>
                  <a:t>XX </a:t>
                </a:r>
                <a:r>
                  <a:rPr lang="fr-FR" sz="1400">
                    <a:solidFill>
                      <a:srgbClr val="45B664"/>
                    </a:solidFill>
                  </a:rPr>
                  <a:t>67AAA89</a:t>
                </a:r>
                <a:r>
                  <a:rPr lang="fr-FR" sz="1400"/>
                  <a:t> XX </a:t>
                </a:r>
                <a:r>
                  <a:rPr lang="fr-FR" sz="1400">
                    <a:solidFill>
                      <a:schemeClr val="accent1"/>
                    </a:solidFill>
                  </a:rPr>
                  <a:t>010122</a:t>
                </a:r>
              </a:p>
            </p:txBody>
          </p:sp>
          <p:sp>
            <p:nvSpPr>
              <p:cNvPr id="58" name="Accolade ouvrante 74"/>
              <p:cNvSpPr/>
              <p:nvPr/>
            </p:nvSpPr>
            <p:spPr bwMode="auto">
              <a:xfrm rot="5400000">
                <a:off x="3602735" y="4483839"/>
                <a:ext cx="98515" cy="881107"/>
              </a:xfrm>
              <a:prstGeom prst="leftBrace">
                <a:avLst>
                  <a:gd name="adj1" fmla="val 8333"/>
                  <a:gd name="adj2" fmla="val 50000"/>
                </a:avLst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fr-FR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9" name="Accolade ouvrante 75"/>
              <p:cNvSpPr/>
              <p:nvPr/>
            </p:nvSpPr>
            <p:spPr bwMode="auto">
              <a:xfrm rot="5400000">
                <a:off x="4657443" y="4570888"/>
                <a:ext cx="115133" cy="723627"/>
              </a:xfrm>
              <a:prstGeom prst="leftBrace">
                <a:avLst>
                  <a:gd name="adj1" fmla="val 8333"/>
                  <a:gd name="adj2" fmla="val 50000"/>
                </a:avLst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fr-FR">
                  <a:solidFill>
                    <a:schemeClr val="accent5"/>
                  </a:solidFill>
                </a:endParaRPr>
              </a:p>
            </p:txBody>
          </p:sp>
          <p:sp>
            <p:nvSpPr>
              <p:cNvPr id="60" name="Accolade ouvrante 76"/>
              <p:cNvSpPr/>
              <p:nvPr/>
            </p:nvSpPr>
            <p:spPr bwMode="auto">
              <a:xfrm rot="5400000">
                <a:off x="5550739" y="4635150"/>
                <a:ext cx="98513" cy="578484"/>
              </a:xfrm>
              <a:prstGeom prst="leftBrace">
                <a:avLst>
                  <a:gd name="adj1" fmla="val 8333"/>
                  <a:gd name="adj2" fmla="val 50000"/>
                </a:avLst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fr-FR">
                  <a:solidFill>
                    <a:schemeClr val="accent5"/>
                  </a:solidFill>
                </a:endParaRPr>
              </a:p>
            </p:txBody>
          </p:sp>
          <p:sp>
            <p:nvSpPr>
              <p:cNvPr id="61" name="Rectangle 77"/>
              <p:cNvSpPr/>
              <p:nvPr/>
            </p:nvSpPr>
            <p:spPr bwMode="auto">
              <a:xfrm>
                <a:off x="3201788" y="4577604"/>
                <a:ext cx="885480" cy="2616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100">
                    <a:solidFill>
                      <a:srgbClr val="43BEB9"/>
                    </a:solidFill>
                  </a:rPr>
                  <a:t>Code IUD-ID</a:t>
                </a:r>
              </a:p>
            </p:txBody>
          </p:sp>
          <p:sp>
            <p:nvSpPr>
              <p:cNvPr id="62" name="Rectangle 78"/>
              <p:cNvSpPr/>
              <p:nvPr/>
            </p:nvSpPr>
            <p:spPr bwMode="auto">
              <a:xfrm>
                <a:off x="4443423" y="4597201"/>
                <a:ext cx="582536" cy="2616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100">
                    <a:solidFill>
                      <a:srgbClr val="45B664"/>
                    </a:solidFill>
                  </a:rPr>
                  <a:t>N° lot</a:t>
                </a:r>
              </a:p>
            </p:txBody>
          </p:sp>
          <p:sp>
            <p:nvSpPr>
              <p:cNvPr id="63" name="Rectangle 79"/>
              <p:cNvSpPr/>
              <p:nvPr/>
            </p:nvSpPr>
            <p:spPr bwMode="auto">
              <a:xfrm>
                <a:off x="5234305" y="4470543"/>
                <a:ext cx="1001054" cy="43088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100">
                    <a:solidFill>
                      <a:schemeClr val="accent1"/>
                    </a:solidFill>
                  </a:rPr>
                  <a:t>Date de péremption</a:t>
                </a:r>
              </a:p>
            </p:txBody>
          </p:sp>
        </p:grpSp>
        <p:sp>
          <p:nvSpPr>
            <p:cNvPr id="64" name="Rectangle 85"/>
            <p:cNvSpPr/>
            <p:nvPr/>
          </p:nvSpPr>
          <p:spPr bwMode="auto">
            <a:xfrm>
              <a:off x="2604498" y="5604190"/>
              <a:ext cx="885480" cy="4308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100"/>
                <a:t>Balise du Code IUD-ID</a:t>
              </a:r>
            </a:p>
          </p:txBody>
        </p:sp>
        <p:sp>
          <p:nvSpPr>
            <p:cNvPr id="65" name="Rectangle 86"/>
            <p:cNvSpPr/>
            <p:nvPr/>
          </p:nvSpPr>
          <p:spPr bwMode="auto">
            <a:xfrm>
              <a:off x="3695681" y="5594460"/>
              <a:ext cx="697044" cy="4308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100"/>
                <a:t>Balise du N° lot</a:t>
              </a:r>
            </a:p>
          </p:txBody>
        </p:sp>
        <p:sp>
          <p:nvSpPr>
            <p:cNvPr id="66" name="Rectangle 87"/>
            <p:cNvSpPr/>
            <p:nvPr/>
          </p:nvSpPr>
          <p:spPr bwMode="auto">
            <a:xfrm>
              <a:off x="4684013" y="5604020"/>
              <a:ext cx="1012114" cy="4308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100"/>
                <a:t>Balise date de péremption</a:t>
              </a:r>
            </a:p>
          </p:txBody>
        </p:sp>
        <p:cxnSp>
          <p:nvCxnSpPr>
            <p:cNvPr id="67" name="Connecteur droit avec flèche 44"/>
            <p:cNvCxnSpPr>
              <a:cxnSpLocks/>
            </p:cNvCxnSpPr>
            <p:nvPr/>
          </p:nvCxnSpPr>
          <p:spPr bwMode="auto">
            <a:xfrm flipH="1" flipV="1">
              <a:off x="2820077" y="5519467"/>
              <a:ext cx="136720" cy="1444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Connecteur droit avec flèche 93"/>
            <p:cNvCxnSpPr>
              <a:cxnSpLocks/>
            </p:cNvCxnSpPr>
            <p:nvPr/>
          </p:nvCxnSpPr>
          <p:spPr bwMode="auto">
            <a:xfrm flipH="1" flipV="1">
              <a:off x="3944027" y="5528992"/>
              <a:ext cx="136720" cy="1444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Connecteur droit avec flèche 94"/>
            <p:cNvCxnSpPr>
              <a:cxnSpLocks/>
            </p:cNvCxnSpPr>
            <p:nvPr/>
          </p:nvCxnSpPr>
          <p:spPr bwMode="auto">
            <a:xfrm flipH="1" flipV="1">
              <a:off x="4906052" y="5528992"/>
              <a:ext cx="136720" cy="1444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70" name="Connecteur droit avec flèche 95"/>
          <p:cNvCxnSpPr>
            <a:cxnSpLocks/>
          </p:cNvCxnSpPr>
          <p:nvPr/>
        </p:nvCxnSpPr>
        <p:spPr bwMode="auto">
          <a:xfrm flipV="1">
            <a:off x="6844698" y="5348314"/>
            <a:ext cx="432000" cy="47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" name="Rectangle 96"/>
          <p:cNvSpPr/>
          <p:nvPr/>
        </p:nvSpPr>
        <p:spPr bwMode="auto">
          <a:xfrm>
            <a:off x="7352536" y="5201370"/>
            <a:ext cx="1471956" cy="261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/>
              <a:t>Donnée renseignée</a:t>
            </a:r>
          </a:p>
        </p:txBody>
      </p:sp>
      <p:graphicFrame>
        <p:nvGraphicFramePr>
          <p:cNvPr id="72" name="Tableau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016648"/>
              </p:ext>
            </p:extLst>
          </p:nvPr>
        </p:nvGraphicFramePr>
        <p:xfrm>
          <a:off x="5671281" y="5429205"/>
          <a:ext cx="3180989" cy="518160"/>
        </p:xfrm>
        <a:graphic>
          <a:graphicData uri="http://schemas.openxmlformats.org/drawingml/2006/table">
            <a:tbl>
              <a:tblPr firstRow="1" bandRow="1">
                <a:tableStyleId>{4B0CDEAF-AE91-4FDF-C1D1-C7CA16B31DE9}</a:tableStyleId>
              </a:tblPr>
              <a:tblGrid>
                <a:gridCol w="653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821">
                <a:tc>
                  <a:txBody>
                    <a:bodyPr/>
                    <a:lstStyle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Calibri"/>
                          <a:ea typeface="+mn-ea"/>
                          <a:cs typeface="+mn-cs"/>
                        </a:rPr>
                        <a:t>GS1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>
                          <a:ln>
                            <a:noFill/>
                          </a:ln>
                          <a:solidFill>
                            <a:srgbClr val="43BEB9"/>
                          </a:solidFill>
                          <a:latin typeface="Calibri"/>
                          <a:ea typeface="+mn-ea"/>
                          <a:cs typeface="+mn-cs"/>
                        </a:rPr>
                        <a:t>(01)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>
                          <a:ln>
                            <a:noFill/>
                          </a:ln>
                          <a:solidFill>
                            <a:srgbClr val="43BEB9"/>
                          </a:solidFill>
                          <a:latin typeface="Calibri"/>
                          <a:ea typeface="+mn-ea"/>
                          <a:cs typeface="+mn-cs"/>
                        </a:rPr>
                        <a:t>Identifiant unique du DM (GTIN)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821">
                <a:tc>
                  <a:txBody>
                    <a:bodyPr/>
                    <a:lstStyle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Calibri"/>
                          <a:ea typeface="+mn-ea"/>
                          <a:cs typeface="+mn-cs"/>
                        </a:rPr>
                        <a:t>HIBC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>
                          <a:ln>
                            <a:noFill/>
                          </a:ln>
                          <a:solidFill>
                            <a:srgbClr val="43BEB9"/>
                          </a:solidFill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0" i="0" u="none" strike="noStrike" cap="none" spc="0" dirty="0">
                          <a:ln>
                            <a:noFill/>
                          </a:ln>
                          <a:solidFill>
                            <a:srgbClr val="43BEB9"/>
                          </a:solidFill>
                          <a:latin typeface="Calibri"/>
                          <a:ea typeface="+mn-ea"/>
                          <a:cs typeface="+mn-cs"/>
                        </a:rPr>
                        <a:t>Identifiant unique du DM (UPN)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" name="Rectangle 72"/>
          <p:cNvSpPr/>
          <p:nvPr/>
        </p:nvSpPr>
        <p:spPr bwMode="auto">
          <a:xfrm>
            <a:off x="7537874" y="935907"/>
            <a:ext cx="1988343" cy="35853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1200" dirty="0">
                <a:solidFill>
                  <a:schemeClr val="bg1"/>
                </a:solidFill>
              </a:rPr>
              <a:t>Version 1_ </a:t>
            </a:r>
            <a:r>
              <a:rPr lang="fr-FR" sz="1200" dirty="0" smtClean="0">
                <a:solidFill>
                  <a:schemeClr val="bg1"/>
                </a:solidFill>
              </a:rPr>
              <a:t>Mars</a:t>
            </a:r>
            <a:r>
              <a:rPr sz="1200" dirty="0" smtClean="0">
                <a:solidFill>
                  <a:schemeClr val="bg1"/>
                </a:solidFill>
              </a:rPr>
              <a:t> </a:t>
            </a:r>
            <a:r>
              <a:rPr sz="1200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74" name="Rectangle 19"/>
          <p:cNvSpPr/>
          <p:nvPr/>
        </p:nvSpPr>
        <p:spPr bwMode="auto">
          <a:xfrm>
            <a:off x="521203" y="6087393"/>
            <a:ext cx="8683545" cy="34937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defRPr/>
            </a:pPr>
            <a:r>
              <a:rPr lang="fr-FR" sz="1400" dirty="0">
                <a:solidFill>
                  <a:schemeClr val="accent5"/>
                </a:solidFill>
              </a:rPr>
              <a:t>Le logo normalisé               permet de </a:t>
            </a:r>
            <a:r>
              <a:rPr lang="fr-FR" sz="1400" dirty="0" smtClean="0">
                <a:solidFill>
                  <a:schemeClr val="accent5"/>
                </a:solidFill>
              </a:rPr>
              <a:t>repérer </a:t>
            </a:r>
            <a:r>
              <a:rPr lang="fr-FR" sz="1400" dirty="0">
                <a:solidFill>
                  <a:schemeClr val="accent5"/>
                </a:solidFill>
              </a:rPr>
              <a:t>l'identifiant unique du DMI</a:t>
            </a:r>
            <a:endParaRPr dirty="0"/>
          </a:p>
        </p:txBody>
      </p:sp>
      <p:pic>
        <p:nvPicPr>
          <p:cNvPr id="75" name="Image 7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964377" y="6087393"/>
            <a:ext cx="433832" cy="275113"/>
          </a:xfrm>
          <a:prstGeom prst="rect">
            <a:avLst/>
          </a:prstGeom>
        </p:spPr>
      </p:pic>
      <p:sp>
        <p:nvSpPr>
          <p:cNvPr id="76" name="Rectangle 75"/>
          <p:cNvSpPr/>
          <p:nvPr/>
        </p:nvSpPr>
        <p:spPr bwMode="auto">
          <a:xfrm>
            <a:off x="2497499" y="3390899"/>
            <a:ext cx="743021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2200" b="1">
                <a:solidFill>
                  <a:srgbClr val="FF0000"/>
                </a:solidFill>
              </a:rPr>
              <a:t>+</a:t>
            </a:r>
            <a:endParaRPr sz="2200" b="1"/>
          </a:p>
        </p:txBody>
      </p:sp>
      <p:pic>
        <p:nvPicPr>
          <p:cNvPr id="77" name="Image 7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080" y="11943046"/>
            <a:ext cx="1043339" cy="794458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 bwMode="auto">
          <a:xfrm>
            <a:off x="1375358" y="11936308"/>
            <a:ext cx="1185034" cy="7957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>
            <a:defPPr>
              <a:defRPr lang="en-US"/>
            </a:defPPr>
            <a:lvl1pPr marL="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i="1" dirty="0" smtClean="0"/>
              <a:t>Mettre ici  votre logo</a:t>
            </a:r>
            <a:endParaRPr lang="fr-FR" sz="1600" i="1" dirty="0"/>
          </a:p>
        </p:txBody>
      </p:sp>
      <p:pic>
        <p:nvPicPr>
          <p:cNvPr id="79" name="Image 7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6677" y="5485987"/>
            <a:ext cx="421662" cy="428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342</Words>
  <Application>Microsoft Office PowerPoint</Application>
  <DocSecurity>0</DocSecurity>
  <PresentationFormat>A3 (297 x 420 mm)</PresentationFormat>
  <Paragraphs>70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Archer Light</vt:lpstr>
      <vt:lpstr>Arial</vt:lpstr>
      <vt:lpstr>Calibri</vt:lpstr>
      <vt:lpstr>Calibri Light</vt:lpstr>
      <vt:lpstr>Wingdings</vt:lpstr>
      <vt:lpstr>Thème Office</vt:lpstr>
      <vt:lpstr>Présentation PowerPoint</vt:lpstr>
    </vt:vector>
  </TitlesOfParts>
  <Manager/>
  <Company>MINISTERE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VAYRON, Karine</dc:creator>
  <cp:keywords/>
  <dc:description/>
  <cp:lastModifiedBy>BOUGLE, Céline (ARS-NORMANDIE/DAP/QP)</cp:lastModifiedBy>
  <cp:revision>242</cp:revision>
  <dcterms:created xsi:type="dcterms:W3CDTF">2021-04-26T15:06:10Z</dcterms:created>
  <dcterms:modified xsi:type="dcterms:W3CDTF">2022-04-26T08:20:51Z</dcterms:modified>
  <cp:category/>
  <dc:identifier/>
  <cp:contentStatus/>
  <dc:language/>
  <cp:version/>
</cp:coreProperties>
</file>