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601200" cy="12801600" type="A3"/>
  <p:notesSz cx="12801600" cy="96012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301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 bwMode="auto"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 bwMode="auto"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0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900"/>
            </a:lvl3pPr>
            <a:lvl4pPr marL="1440180" indent="0" algn="ctr">
              <a:buNone/>
              <a:defRPr sz="1700"/>
            </a:lvl4pPr>
            <a:lvl5pPr marL="1920240" indent="0" algn="ctr">
              <a:buNone/>
              <a:defRPr sz="1700"/>
            </a:lvl5pPr>
            <a:lvl6pPr marL="2400300" indent="0" algn="ctr">
              <a:buNone/>
              <a:defRPr sz="1700"/>
            </a:lvl6pPr>
            <a:lvl7pPr marL="2880360" indent="0" algn="ctr">
              <a:buNone/>
              <a:defRPr sz="1700"/>
            </a:lvl7pPr>
            <a:lvl8pPr marL="3360420" indent="0" algn="ctr">
              <a:buNone/>
              <a:defRPr sz="1700"/>
            </a:lvl8pPr>
            <a:lvl9pPr marL="3840480" indent="0" algn="ctr">
              <a:buNone/>
              <a:defRPr sz="1700"/>
            </a:lvl9pPr>
          </a:lstStyle>
          <a:p>
            <a:pPr>
              <a:defRPr/>
            </a:pPr>
            <a:r>
              <a:rPr lang="fr-FR"/>
              <a:t>Modifier le style des sous-titres du masque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55081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55081" y="8567000"/>
            <a:ext cx="8281035" cy="2800349"/>
          </a:xfrm>
        </p:spPr>
        <p:txBody>
          <a:bodyPr/>
          <a:lstStyle>
            <a:lvl1pPr marL="0" indent="0">
              <a:buNone/>
              <a:defRPr sz="250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60082" y="3407833"/>
            <a:ext cx="4080510" cy="8122498"/>
          </a:xfrm>
        </p:spPr>
        <p:txBody>
          <a:bodyPr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860608" y="3407833"/>
            <a:ext cx="4080510" cy="8122498"/>
          </a:xfrm>
        </p:spPr>
        <p:txBody>
          <a:bodyPr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61333" y="681570"/>
            <a:ext cx="8281035" cy="2474384"/>
          </a:xfrm>
        </p:spPr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61334" y="3138171"/>
            <a:ext cx="4061757" cy="1537968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900" b="1"/>
            </a:lvl3pPr>
            <a:lvl4pPr marL="1440180" indent="0">
              <a:buNone/>
              <a:defRPr sz="1700" b="1"/>
            </a:lvl4pPr>
            <a:lvl5pPr marL="1920240" indent="0">
              <a:buNone/>
              <a:defRPr sz="1700" b="1"/>
            </a:lvl5pPr>
            <a:lvl6pPr marL="2400300" indent="0">
              <a:buNone/>
              <a:defRPr sz="1700" b="1"/>
            </a:lvl6pPr>
            <a:lvl7pPr marL="2880360" indent="0">
              <a:buNone/>
              <a:defRPr sz="1700" b="1"/>
            </a:lvl7pPr>
            <a:lvl8pPr marL="3360420" indent="0">
              <a:buNone/>
              <a:defRPr sz="1700" b="1"/>
            </a:lvl8pPr>
            <a:lvl9pPr marL="3840480" indent="0">
              <a:buNone/>
              <a:defRPr sz="1700" b="1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61334" y="4676140"/>
            <a:ext cx="4061757" cy="6877898"/>
          </a:xfrm>
        </p:spPr>
        <p:txBody>
          <a:bodyPr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860608" y="3138171"/>
            <a:ext cx="4081761" cy="1537968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900" b="1"/>
            </a:lvl3pPr>
            <a:lvl4pPr marL="1440180" indent="0">
              <a:buNone/>
              <a:defRPr sz="1700" b="1"/>
            </a:lvl4pPr>
            <a:lvl5pPr marL="1920240" indent="0">
              <a:buNone/>
              <a:defRPr sz="1700" b="1"/>
            </a:lvl5pPr>
            <a:lvl6pPr marL="2400300" indent="0">
              <a:buNone/>
              <a:defRPr sz="1700" b="1"/>
            </a:lvl6pPr>
            <a:lvl7pPr marL="2880360" indent="0">
              <a:buNone/>
              <a:defRPr sz="1700" b="1"/>
            </a:lvl7pPr>
            <a:lvl8pPr marL="3360420" indent="0">
              <a:buNone/>
              <a:defRPr sz="1700" b="1"/>
            </a:lvl8pPr>
            <a:lvl9pPr marL="3840480" indent="0">
              <a:buNone/>
              <a:defRPr sz="1700" b="1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860608" y="4676140"/>
            <a:ext cx="4081761" cy="6877898"/>
          </a:xfrm>
        </p:spPr>
        <p:txBody>
          <a:bodyPr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61333" y="853440"/>
            <a:ext cx="3096637" cy="2987040"/>
          </a:xfrm>
        </p:spPr>
        <p:txBody>
          <a:bodyPr anchor="b"/>
          <a:lstStyle>
            <a:lvl1pPr>
              <a:defRPr sz="335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4081760" y="1843196"/>
            <a:ext cx="4860608" cy="9097433"/>
          </a:xfrm>
        </p:spPr>
        <p:txBody>
          <a:bodyPr/>
          <a:lstStyle>
            <a:lvl1pPr>
              <a:defRPr sz="3350"/>
            </a:lvl1pPr>
            <a:lvl2pPr>
              <a:defRPr sz="295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700"/>
            </a:lvl1pPr>
            <a:lvl2pPr marL="480060" indent="0">
              <a:buNone/>
              <a:defRPr sz="1450"/>
            </a:lvl2pPr>
            <a:lvl3pPr marL="960120" indent="0">
              <a:buNone/>
              <a:defRPr sz="125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61333" y="853440"/>
            <a:ext cx="3096637" cy="2987040"/>
          </a:xfrm>
        </p:spPr>
        <p:txBody>
          <a:bodyPr anchor="b"/>
          <a:lstStyle>
            <a:lvl1pPr>
              <a:defRPr sz="335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50"/>
            </a:lvl1pPr>
            <a:lvl2pPr marL="480060" indent="0">
              <a:buNone/>
              <a:defRPr sz="2950"/>
            </a:lvl2pPr>
            <a:lvl3pPr marL="960120" indent="0">
              <a:buNone/>
              <a:defRPr sz="250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pPr>
              <a:defRPr/>
            </a:pPr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700"/>
            </a:lvl1pPr>
            <a:lvl2pPr marL="480060" indent="0">
              <a:buNone/>
              <a:defRPr sz="1450"/>
            </a:lvl2pPr>
            <a:lvl3pPr marL="960120" indent="0">
              <a:buNone/>
              <a:defRPr sz="125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870859" y="681566"/>
            <a:ext cx="2070259" cy="10848764"/>
          </a:xfr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60082" y="681566"/>
            <a:ext cx="6090760" cy="10848764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660082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60082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60082" y="11865189"/>
            <a:ext cx="2160270" cy="6815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80398" y="11865189"/>
            <a:ext cx="3240405" cy="6815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780847" y="11865189"/>
            <a:ext cx="2160270" cy="6815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/>
  <p:txStyles>
    <p:titleStyle>
      <a:lvl1pPr algn="l" defTabSz="960120">
        <a:lnSpc>
          <a:spcPct val="90000"/>
        </a:lnSpc>
        <a:spcBef>
          <a:spcPts val="0"/>
        </a:spcBef>
        <a:buNone/>
        <a:defRPr sz="46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>
        <a:lnSpc>
          <a:spcPct val="90000"/>
        </a:lnSpc>
        <a:spcBef>
          <a:spcPts val="1050"/>
        </a:spcBef>
        <a:buFont typeface="Arial"/>
        <a:buChar char="•"/>
        <a:defRPr sz="295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>
        <a:lnSpc>
          <a:spcPct val="90000"/>
        </a:lnSpc>
        <a:spcBef>
          <a:spcPts val="525"/>
        </a:spcBef>
        <a:buFont typeface="Arial"/>
        <a:buChar char="•"/>
        <a:defRPr sz="25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>
        <a:lnSpc>
          <a:spcPct val="90000"/>
        </a:lnSpc>
        <a:spcBef>
          <a:spcPts val="525"/>
        </a:spcBef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>
        <a:lnSpc>
          <a:spcPct val="90000"/>
        </a:lnSpc>
        <a:spcBef>
          <a:spcPts val="525"/>
        </a:spcBef>
        <a:buFont typeface="Arial"/>
        <a:buChar char="•"/>
        <a:defRPr sz="19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>
        <a:lnSpc>
          <a:spcPct val="90000"/>
        </a:lnSpc>
        <a:spcBef>
          <a:spcPts val="525"/>
        </a:spcBef>
        <a:buFont typeface="Arial"/>
        <a:buChar char="•"/>
        <a:defRPr sz="19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>
        <a:lnSpc>
          <a:spcPct val="90000"/>
        </a:lnSpc>
        <a:spcBef>
          <a:spcPts val="525"/>
        </a:spcBef>
        <a:buFont typeface="Arial"/>
        <a:buChar char="•"/>
        <a:defRPr sz="19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>
        <a:lnSpc>
          <a:spcPct val="90000"/>
        </a:lnSpc>
        <a:spcBef>
          <a:spcPts val="525"/>
        </a:spcBef>
        <a:buFont typeface="Arial"/>
        <a:buChar char="•"/>
        <a:defRPr sz="19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>
        <a:lnSpc>
          <a:spcPct val="90000"/>
        </a:lnSpc>
        <a:spcBef>
          <a:spcPts val="525"/>
        </a:spcBef>
        <a:buFont typeface="Arial"/>
        <a:buChar char="•"/>
        <a:defRPr sz="19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>
        <a:lnSpc>
          <a:spcPct val="90000"/>
        </a:lnSpc>
        <a:spcBef>
          <a:spcPts val="525"/>
        </a:spcBef>
        <a:buFont typeface="Arial"/>
        <a:buChar char="•"/>
        <a:defRPr sz="19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>
        <a:defRPr sz="19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>
        <a:defRPr sz="19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>
        <a:defRPr sz="19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>
        <a:defRPr sz="19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>
        <a:defRPr sz="19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>
        <a:defRPr sz="19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>
        <a:defRPr sz="19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>
        <a:defRPr sz="19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hyperlink" Target="https://www.legifrance.gouv.fr/download/pdf?id=zivdEC4kUcdPGYQLM_hUefJ8xhDOEE2jCGK4ZGJwFps=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www.omedit-auvergne-rhone-alpes.ars.sante.fr/contrat-damelioration-de-la-qualite-et-de-lefficience-des-soins-caqes-6?parent=6199" TargetMode="External"/><Relationship Id="rId12" Type="http://schemas.openxmlformats.org/officeDocument/2006/relationships/image" Target="../media/image6.png"/><Relationship Id="rId2" Type="http://schemas.openxmlformats.org/officeDocument/2006/relationships/hyperlink" Target="https://eur-lex.europa.eu/legal-content/FR/TXT/PDF/?uri=CELEX:32017R0745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ressources.anap.fr/pharma-bio-ste/publication/2798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solidarites-sante.gouv.fr/systeme-de-sante-et-medico-social/segur-de-la-sante/sun-es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s://www.legifrance.gouv.fr/jorf/id/JORFTEXT000042625553?r=ikH024yAyN" TargetMode="External"/><Relationship Id="rId9" Type="http://schemas.openxmlformats.org/officeDocument/2006/relationships/image" Target="../media/image3.png"/><Relationship Id="rId1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18"/>
          <p:cNvSpPr/>
          <p:nvPr/>
        </p:nvSpPr>
        <p:spPr bwMode="auto">
          <a:xfrm>
            <a:off x="2703331" y="12513135"/>
            <a:ext cx="6809868" cy="2286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defRPr/>
            </a:pPr>
            <a:r>
              <a:rPr lang="fr-FR" sz="1100">
                <a:latin typeface="Archer Light"/>
              </a:rPr>
              <a:t>Outil de communication réalisé par le Groupe Technique « Dispositifs Médicaux »  du RESOMEDIT _ Mars 2022</a:t>
            </a:r>
            <a:endParaRPr/>
          </a:p>
        </p:txBody>
      </p:sp>
      <p:sp>
        <p:nvSpPr>
          <p:cNvPr id="5" name="Rectangle 41"/>
          <p:cNvSpPr/>
          <p:nvPr/>
        </p:nvSpPr>
        <p:spPr bwMode="auto">
          <a:xfrm>
            <a:off x="1064392" y="4193492"/>
            <a:ext cx="5402965" cy="571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285750" indent="-285750">
              <a:buFont typeface="Symbol"/>
              <a:buChar char="Þ"/>
              <a:defRPr/>
            </a:pPr>
            <a:endParaRPr lang="fr-FR">
              <a:solidFill>
                <a:schemeClr val="accent5"/>
              </a:solidFill>
              <a:latin typeface="Archer Light"/>
            </a:endParaRPr>
          </a:p>
        </p:txBody>
      </p:sp>
      <p:sp>
        <p:nvSpPr>
          <p:cNvPr id="6" name="Rectangle 42"/>
          <p:cNvSpPr/>
          <p:nvPr/>
        </p:nvSpPr>
        <p:spPr bwMode="auto">
          <a:xfrm>
            <a:off x="548255" y="1719035"/>
            <a:ext cx="2421908" cy="6734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r>
              <a:rPr lang="fr-FR" sz="2000" b="1" cap="all">
                <a:solidFill>
                  <a:schemeClr val="accent5"/>
                </a:solidFill>
              </a:rPr>
              <a:t>POUR ÊTRE CONFORME</a:t>
            </a:r>
            <a:endParaRPr/>
          </a:p>
        </p:txBody>
      </p:sp>
      <p:sp>
        <p:nvSpPr>
          <p:cNvPr id="7" name="Rectangle à coins arrondis 44"/>
          <p:cNvSpPr/>
          <p:nvPr/>
        </p:nvSpPr>
        <p:spPr bwMode="auto">
          <a:xfrm>
            <a:off x="175808" y="2895151"/>
            <a:ext cx="2689262" cy="313024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108000" rIns="36000" bIns="108000" rtlCol="0" anchor="ctr"/>
          <a:lstStyle/>
          <a:p>
            <a:pPr lvl="0" algn="just">
              <a:defRPr/>
            </a:pPr>
            <a:r>
              <a:rPr lang="fr-FR" sz="1400">
                <a:solidFill>
                  <a:schemeClr val="tx1"/>
                </a:solidFill>
              </a:rPr>
              <a:t>- Le </a:t>
            </a:r>
            <a:r>
              <a:rPr lang="fr-FR" sz="1400" b="1">
                <a:solidFill>
                  <a:schemeClr val="tx1"/>
                </a:solidFill>
              </a:rPr>
              <a:t>règlement européen relatif aux Dispositifs Médicaux (DM) 2017/745/UE</a:t>
            </a:r>
            <a:endParaRPr/>
          </a:p>
          <a:p>
            <a:pPr lvl="0" algn="just">
              <a:defRPr/>
            </a:pPr>
            <a:r>
              <a:rPr lang="fr-FR" sz="1400" b="1">
                <a:solidFill>
                  <a:schemeClr val="tx1"/>
                </a:solidFill>
              </a:rPr>
              <a:t>	</a:t>
            </a:r>
            <a:r>
              <a:rPr lang="fr-FR" sz="1400" b="1">
                <a:solidFill>
                  <a:schemeClr val="accent5"/>
                </a:solidFill>
              </a:rPr>
              <a:t>En application depuis le 26 Mai 2021</a:t>
            </a:r>
            <a:endParaRPr/>
          </a:p>
          <a:p>
            <a:pPr lvl="0" algn="just">
              <a:defRPr/>
            </a:pPr>
            <a:endParaRPr lang="fr-FR" sz="1400" b="1">
              <a:solidFill>
                <a:schemeClr val="accent5"/>
              </a:solidFill>
            </a:endParaRPr>
          </a:p>
          <a:p>
            <a:pPr algn="just">
              <a:defRPr/>
            </a:pPr>
            <a:r>
              <a:rPr lang="fr-FR" sz="1400">
                <a:solidFill>
                  <a:schemeClr val="tx1"/>
                </a:solidFill>
              </a:rPr>
              <a:t>- Le </a:t>
            </a:r>
            <a:r>
              <a:rPr lang="fr-FR" sz="1400" b="1">
                <a:solidFill>
                  <a:schemeClr val="tx1"/>
                </a:solidFill>
              </a:rPr>
              <a:t>décret n° 2020-1536 du 7 décembre 2020 relatif au management de la qualité du circuit des DMI</a:t>
            </a:r>
            <a:r>
              <a:rPr lang="fr-FR" sz="1400">
                <a:solidFill>
                  <a:schemeClr val="tx1"/>
                </a:solidFill>
              </a:rPr>
              <a:t> 	</a:t>
            </a:r>
            <a:endParaRPr/>
          </a:p>
          <a:p>
            <a:pPr algn="just">
              <a:defRPr/>
            </a:pPr>
            <a:r>
              <a:rPr lang="fr-FR" sz="1400">
                <a:solidFill>
                  <a:schemeClr val="tx1"/>
                </a:solidFill>
              </a:rPr>
              <a:t>	</a:t>
            </a:r>
            <a:endParaRPr/>
          </a:p>
          <a:p>
            <a:pPr algn="just">
              <a:defRPr/>
            </a:pPr>
            <a:r>
              <a:rPr lang="fr-FR" sz="1400" b="1">
                <a:solidFill>
                  <a:schemeClr val="tx1"/>
                </a:solidFill>
              </a:rPr>
              <a:t>- L’arrêté du 08 Septembre 2021 	</a:t>
            </a:r>
            <a:r>
              <a:rPr lang="fr-FR" sz="1400" b="1">
                <a:solidFill>
                  <a:schemeClr val="accent5"/>
                </a:solidFill>
              </a:rPr>
              <a:t>applicable le 26 mai 2022</a:t>
            </a:r>
            <a:endParaRPr/>
          </a:p>
        </p:txBody>
      </p:sp>
      <p:sp>
        <p:nvSpPr>
          <p:cNvPr id="8" name="Rectangle 45"/>
          <p:cNvSpPr/>
          <p:nvPr/>
        </p:nvSpPr>
        <p:spPr bwMode="auto">
          <a:xfrm>
            <a:off x="175808" y="2445943"/>
            <a:ext cx="2772000" cy="539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r>
              <a:rPr lang="fr-FR" sz="2000" b="1" u="sng" cap="small">
                <a:solidFill>
                  <a:schemeClr val="accent5"/>
                </a:solidFill>
              </a:rPr>
              <a:t>*A la règlementation*</a:t>
            </a:r>
            <a:endParaRPr/>
          </a:p>
        </p:txBody>
      </p:sp>
      <p:pic>
        <p:nvPicPr>
          <p:cNvPr id="9" name="Image 55">
            <a:hlinkClick r:id="rId2"/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546708" y="3929908"/>
            <a:ext cx="288000" cy="288000"/>
          </a:xfrm>
          <a:prstGeom prst="rect">
            <a:avLst/>
          </a:prstGeom>
          <a:noFill/>
        </p:spPr>
      </p:pic>
      <p:pic>
        <p:nvPicPr>
          <p:cNvPr id="10" name="Image 56">
            <a:hlinkClick r:id="rId4"/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463708" y="5047205"/>
            <a:ext cx="288000" cy="288000"/>
          </a:xfrm>
          <a:prstGeom prst="rect">
            <a:avLst/>
          </a:prstGeom>
        </p:spPr>
      </p:pic>
      <p:sp>
        <p:nvSpPr>
          <p:cNvPr id="11" name="Rectangle à coins arrondis 58"/>
          <p:cNvSpPr/>
          <p:nvPr/>
        </p:nvSpPr>
        <p:spPr bwMode="auto">
          <a:xfrm>
            <a:off x="274001" y="9299025"/>
            <a:ext cx="2477707" cy="119202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108000" rIns="36000" bIns="108000" rtlCol="0" anchor="t" anchorCtr="0"/>
          <a:lstStyle/>
          <a:p>
            <a:pPr>
              <a:defRPr/>
            </a:pPr>
            <a:r>
              <a:rPr lang="fr-FR" sz="1400">
                <a:solidFill>
                  <a:schemeClr val="tx1"/>
                </a:solidFill>
              </a:rPr>
              <a:t>- Dans le cadre du </a:t>
            </a:r>
            <a:r>
              <a:rPr lang="fr-FR" sz="1400" b="1">
                <a:solidFill>
                  <a:schemeClr val="tx1"/>
                </a:solidFill>
              </a:rPr>
              <a:t>programme SUN-ES </a:t>
            </a:r>
            <a:r>
              <a:rPr lang="fr-FR" sz="1400">
                <a:solidFill>
                  <a:schemeClr val="tx1"/>
                </a:solidFill>
              </a:rPr>
              <a:t>(Ségur Usage Numérique en Établissements de Santé) de la DGOS</a:t>
            </a:r>
            <a:endParaRPr lang="fr-FR" sz="1400" i="1">
              <a:solidFill>
                <a:schemeClr val="tx1"/>
              </a:solidFill>
            </a:endParaRPr>
          </a:p>
          <a:p>
            <a:pPr lvl="0" algn="just">
              <a:defRPr/>
            </a:pPr>
            <a:endParaRPr lang="fr-FR" sz="1400" i="1">
              <a:solidFill>
                <a:schemeClr val="tx1"/>
              </a:solidFill>
            </a:endParaRPr>
          </a:p>
        </p:txBody>
      </p:sp>
      <p:pic>
        <p:nvPicPr>
          <p:cNvPr id="12" name="Image 59">
            <a:hlinkClick r:id="rId5"/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489216" y="10080578"/>
            <a:ext cx="288000" cy="288000"/>
          </a:xfrm>
          <a:prstGeom prst="rect">
            <a:avLst/>
          </a:prstGeom>
        </p:spPr>
      </p:pic>
      <p:sp>
        <p:nvSpPr>
          <p:cNvPr id="13" name="Rectangle 65"/>
          <p:cNvSpPr/>
          <p:nvPr/>
        </p:nvSpPr>
        <p:spPr bwMode="auto">
          <a:xfrm>
            <a:off x="897539" y="10932872"/>
            <a:ext cx="4158666" cy="826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 anchorCtr="0"/>
          <a:lstStyle/>
          <a:p>
            <a:pPr>
              <a:lnSpc>
                <a:spcPct val="150000"/>
              </a:lnSpc>
              <a:defRPr/>
            </a:pPr>
            <a:r>
              <a:rPr lang="fr-FR" b="1" u="sng">
                <a:solidFill>
                  <a:schemeClr val="tx1"/>
                </a:solidFill>
              </a:rPr>
              <a:t>Besoin d’y voir plus clair? </a:t>
            </a:r>
            <a:endParaRPr/>
          </a:p>
          <a:p>
            <a:pPr>
              <a:defRPr/>
            </a:pPr>
            <a:r>
              <a:rPr lang="fr-FR" sz="1400">
                <a:solidFill>
                  <a:schemeClr val="tx1"/>
                </a:solidFill>
              </a:rPr>
              <a:t>Contactez votre OMEDIT et discutez d’un accompagnement éventuel pour votre établissement</a:t>
            </a:r>
            <a:endParaRPr lang="fr-FR" sz="1400" b="1" i="1">
              <a:solidFill>
                <a:schemeClr val="accent5"/>
              </a:solidFill>
            </a:endParaRPr>
          </a:p>
        </p:txBody>
      </p:sp>
      <p:pic>
        <p:nvPicPr>
          <p:cNvPr id="14" name="Image 61">
            <a:hlinkClick r:id="rId6"/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489812" y="7170532"/>
            <a:ext cx="288000" cy="288000"/>
          </a:xfrm>
          <a:prstGeom prst="rect">
            <a:avLst/>
          </a:prstGeom>
        </p:spPr>
      </p:pic>
      <p:pic>
        <p:nvPicPr>
          <p:cNvPr id="15" name="Image 64">
            <a:hlinkClick r:id="rId7"/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447501" y="8797722"/>
            <a:ext cx="288000" cy="288000"/>
          </a:xfrm>
          <a:prstGeom prst="rect">
            <a:avLst/>
          </a:prstGeom>
        </p:spPr>
      </p:pic>
      <p:pic>
        <p:nvPicPr>
          <p:cNvPr id="16" name="Image 23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274001" y="11038051"/>
            <a:ext cx="648000" cy="648000"/>
          </a:xfrm>
          <a:prstGeom prst="rect">
            <a:avLst/>
          </a:prstGeom>
        </p:spPr>
      </p:pic>
      <p:sp>
        <p:nvSpPr>
          <p:cNvPr id="17" name="Rectangle 73"/>
          <p:cNvSpPr/>
          <p:nvPr/>
        </p:nvSpPr>
        <p:spPr bwMode="auto">
          <a:xfrm>
            <a:off x="3821814" y="5923343"/>
            <a:ext cx="2434972" cy="1222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36000" rIns="0" bIns="36000" rtlCol="0" anchor="ctr"/>
          <a:lstStyle/>
          <a:p>
            <a:pPr algn="ctr">
              <a:defRPr/>
            </a:pPr>
            <a:endParaRPr lang="fr-FR">
              <a:solidFill>
                <a:srgbClr val="0070C0"/>
              </a:solidFill>
            </a:endParaRPr>
          </a:p>
        </p:txBody>
      </p:sp>
      <p:grpSp>
        <p:nvGrpSpPr>
          <p:cNvPr id="18" name="Groupe 106"/>
          <p:cNvGrpSpPr/>
          <p:nvPr/>
        </p:nvGrpSpPr>
        <p:grpSpPr bwMode="auto">
          <a:xfrm>
            <a:off x="126895" y="1603939"/>
            <a:ext cx="2716713" cy="8987100"/>
            <a:chOff x="6461140" y="3896614"/>
            <a:chExt cx="3173707" cy="7363512"/>
          </a:xfrm>
        </p:grpSpPr>
        <p:sp>
          <p:nvSpPr>
            <p:cNvPr id="19" name="Rectangle à coins arrondis 28"/>
            <p:cNvSpPr/>
            <p:nvPr/>
          </p:nvSpPr>
          <p:spPr bwMode="auto">
            <a:xfrm>
              <a:off x="6461140" y="3896614"/>
              <a:ext cx="3173707" cy="7363512"/>
            </a:xfrm>
            <a:prstGeom prst="roundRect">
              <a:avLst>
                <a:gd name="adj" fmla="val 1666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fr-FR"/>
            </a:p>
          </p:txBody>
        </p:sp>
        <p:cxnSp>
          <p:nvCxnSpPr>
            <p:cNvPr id="20" name="Connecteur droit 39"/>
            <p:cNvCxnSpPr>
              <a:cxnSpLocks/>
            </p:cNvCxnSpPr>
            <p:nvPr/>
          </p:nvCxnSpPr>
          <p:spPr bwMode="auto">
            <a:xfrm>
              <a:off x="6571335" y="4072499"/>
              <a:ext cx="0" cy="697503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Image 107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329110" y="1691864"/>
            <a:ext cx="608903" cy="608903"/>
          </a:xfrm>
          <a:prstGeom prst="rect">
            <a:avLst/>
          </a:prstGeom>
        </p:spPr>
      </p:pic>
      <p:sp>
        <p:nvSpPr>
          <p:cNvPr id="22" name="Rectangle avec coins arrondis en diagonale 49"/>
          <p:cNvSpPr/>
          <p:nvPr/>
        </p:nvSpPr>
        <p:spPr bwMode="auto">
          <a:xfrm>
            <a:off x="0" y="6951"/>
            <a:ext cx="9601200" cy="1440000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2800" b="1" cap="all">
                <a:ln w="0"/>
              </a:rPr>
              <a:t>Le déploiement de L'utilisation de l’identifiant unique </a:t>
            </a:r>
            <a:endParaRPr/>
          </a:p>
          <a:p>
            <a:pPr algn="ctr">
              <a:defRPr/>
            </a:pPr>
            <a:r>
              <a:rPr lang="fr-FR" sz="2800" b="1" cap="all">
                <a:ln w="0"/>
              </a:rPr>
              <a:t>des dispositifs médicaux (IUD) :</a:t>
            </a:r>
            <a:endParaRPr/>
          </a:p>
          <a:p>
            <a:pPr algn="ctr">
              <a:defRPr/>
            </a:pPr>
            <a:r>
              <a:rPr lang="fr-FR" sz="2800" b="1" cap="all">
                <a:ln w="0"/>
              </a:rPr>
              <a:t>Un enjeu prioritaire pour la direction</a:t>
            </a:r>
            <a:endParaRPr/>
          </a:p>
        </p:txBody>
      </p:sp>
      <p:sp>
        <p:nvSpPr>
          <p:cNvPr id="23" name="Rectangle 50"/>
          <p:cNvSpPr/>
          <p:nvPr/>
        </p:nvSpPr>
        <p:spPr bwMode="auto">
          <a:xfrm>
            <a:off x="196056" y="6111922"/>
            <a:ext cx="2772000" cy="539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r>
              <a:rPr lang="fr-FR" sz="2000" b="1" u="sng" cap="small">
                <a:solidFill>
                  <a:schemeClr val="accent5"/>
                </a:solidFill>
              </a:rPr>
              <a:t>*Aux attentes* </a:t>
            </a:r>
            <a:endParaRPr/>
          </a:p>
          <a:p>
            <a:pPr algn="ctr">
              <a:defRPr/>
            </a:pPr>
            <a:r>
              <a:rPr lang="fr-FR" sz="2000" b="1" i="1" cap="small">
                <a:solidFill>
                  <a:schemeClr val="accent5"/>
                </a:solidFill>
              </a:rPr>
              <a:t> De la certification HAS</a:t>
            </a:r>
            <a:endParaRPr/>
          </a:p>
        </p:txBody>
      </p:sp>
      <p:sp>
        <p:nvSpPr>
          <p:cNvPr id="24" name="Légende encadrée avec une bordure 3 52"/>
          <p:cNvSpPr/>
          <p:nvPr/>
        </p:nvSpPr>
        <p:spPr bwMode="auto">
          <a:xfrm>
            <a:off x="3007485" y="8599571"/>
            <a:ext cx="1867382" cy="2292816"/>
          </a:xfrm>
          <a:prstGeom prst="accentBorderCallout3">
            <a:avLst>
              <a:gd name="adj1" fmla="val 30374"/>
              <a:gd name="adj2" fmla="val 103845"/>
              <a:gd name="adj3" fmla="val 27106"/>
              <a:gd name="adj4" fmla="val 117770"/>
              <a:gd name="adj5" fmla="val 26501"/>
              <a:gd name="adj6" fmla="val 117769"/>
              <a:gd name="adj7" fmla="val 19571"/>
              <a:gd name="adj8" fmla="val 120740"/>
            </a:avLst>
          </a:prstGeom>
          <a:solidFill>
            <a:srgbClr val="A1B8E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-FR" sz="1400">
                <a:solidFill>
                  <a:schemeClr val="accent5">
                    <a:lumMod val="75000"/>
                  </a:schemeClr>
                </a:solidFill>
              </a:rPr>
              <a:t>- Meilleure </a:t>
            </a:r>
            <a:r>
              <a:rPr lang="fr-FR" sz="1400" b="1">
                <a:solidFill>
                  <a:schemeClr val="accent5">
                    <a:lumMod val="75000"/>
                  </a:schemeClr>
                </a:solidFill>
              </a:rPr>
              <a:t>gestion des stocks et des inventaires</a:t>
            </a:r>
            <a:endParaRPr/>
          </a:p>
          <a:p>
            <a:pPr>
              <a:defRPr/>
            </a:pPr>
            <a:r>
              <a:rPr lang="fr-FR" sz="1400">
                <a:solidFill>
                  <a:schemeClr val="accent5">
                    <a:lumMod val="75000"/>
                  </a:schemeClr>
                </a:solidFill>
              </a:rPr>
              <a:t>- Exhaustivité de la </a:t>
            </a:r>
            <a:r>
              <a:rPr lang="fr-FR" sz="1400" b="1">
                <a:solidFill>
                  <a:schemeClr val="accent5">
                    <a:lumMod val="75000"/>
                  </a:schemeClr>
                </a:solidFill>
              </a:rPr>
              <a:t>traçabilité financière</a:t>
            </a:r>
            <a:endParaRPr/>
          </a:p>
          <a:p>
            <a:pPr>
              <a:defRPr/>
            </a:pPr>
            <a:r>
              <a:rPr lang="fr-FR" sz="1400">
                <a:solidFill>
                  <a:schemeClr val="accent5">
                    <a:lumMod val="75000"/>
                  </a:schemeClr>
                </a:solidFill>
              </a:rPr>
              <a:t>- Recueil facilité des données pour renseigner des </a:t>
            </a:r>
            <a:r>
              <a:rPr lang="fr-FR" sz="1400" b="1">
                <a:solidFill>
                  <a:schemeClr val="accent5">
                    <a:lumMod val="75000"/>
                  </a:schemeClr>
                </a:solidFill>
              </a:rPr>
              <a:t>indicateurs</a:t>
            </a:r>
            <a:endParaRPr/>
          </a:p>
        </p:txBody>
      </p:sp>
      <p:sp>
        <p:nvSpPr>
          <p:cNvPr id="25" name="Légende encadrée avec une bordure 2 53"/>
          <p:cNvSpPr/>
          <p:nvPr/>
        </p:nvSpPr>
        <p:spPr bwMode="auto">
          <a:xfrm>
            <a:off x="7893049" y="8408956"/>
            <a:ext cx="1648835" cy="2182082"/>
          </a:xfrm>
          <a:prstGeom prst="accentBorderCallout2">
            <a:avLst>
              <a:gd name="adj1" fmla="val 10309"/>
              <a:gd name="adj2" fmla="val -4113"/>
              <a:gd name="adj3" fmla="val 14500"/>
              <a:gd name="adj4" fmla="val -26605"/>
              <a:gd name="adj5" fmla="val 22104"/>
              <a:gd name="adj6" fmla="val -39034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fr-FR" sz="1400">
                <a:solidFill>
                  <a:schemeClr val="bg2">
                    <a:lumMod val="25000"/>
                  </a:schemeClr>
                </a:solidFill>
              </a:rPr>
              <a:t>- Pour le </a:t>
            </a:r>
            <a:r>
              <a:rPr lang="fr-FR" sz="1400" b="1">
                <a:solidFill>
                  <a:schemeClr val="bg2">
                    <a:lumMod val="25000"/>
                  </a:schemeClr>
                </a:solidFill>
              </a:rPr>
              <a:t>bloc opératoire </a:t>
            </a:r>
            <a:r>
              <a:rPr lang="fr-FR" sz="1400">
                <a:solidFill>
                  <a:schemeClr val="bg2">
                    <a:lumMod val="25000"/>
                  </a:schemeClr>
                </a:solidFill>
              </a:rPr>
              <a:t>et la </a:t>
            </a:r>
            <a:r>
              <a:rPr lang="fr-FR" sz="1400" b="1">
                <a:solidFill>
                  <a:schemeClr val="bg2">
                    <a:lumMod val="25000"/>
                  </a:schemeClr>
                </a:solidFill>
              </a:rPr>
              <a:t>pharmacie</a:t>
            </a:r>
            <a:endParaRPr/>
          </a:p>
          <a:p>
            <a:pPr>
              <a:defRPr/>
            </a:pPr>
            <a:r>
              <a:rPr lang="fr-FR" sz="1400">
                <a:solidFill>
                  <a:schemeClr val="bg2">
                    <a:lumMod val="25000"/>
                  </a:schemeClr>
                </a:solidFill>
              </a:rPr>
              <a:t>- Pour la réalisation des </a:t>
            </a:r>
            <a:r>
              <a:rPr lang="fr-FR" sz="1400" b="1">
                <a:solidFill>
                  <a:schemeClr val="bg2">
                    <a:lumMod val="25000"/>
                  </a:schemeClr>
                </a:solidFill>
              </a:rPr>
              <a:t>traçabilités sanitaire et financière</a:t>
            </a:r>
            <a:endParaRPr/>
          </a:p>
        </p:txBody>
      </p:sp>
      <p:sp>
        <p:nvSpPr>
          <p:cNvPr id="26" name="Légende encadrée avec une bordure 3 67"/>
          <p:cNvSpPr/>
          <p:nvPr/>
        </p:nvSpPr>
        <p:spPr bwMode="auto">
          <a:xfrm>
            <a:off x="5125441" y="11024497"/>
            <a:ext cx="4360457" cy="1380627"/>
          </a:xfrm>
          <a:prstGeom prst="accentBorderCallout3">
            <a:avLst>
              <a:gd name="adj1" fmla="val 38017"/>
              <a:gd name="adj2" fmla="val -1852"/>
              <a:gd name="adj3" fmla="val 17546"/>
              <a:gd name="adj4" fmla="val -11329"/>
              <a:gd name="adj5" fmla="val -25785"/>
              <a:gd name="adj6" fmla="val 3922"/>
              <a:gd name="adj7" fmla="val -39361"/>
              <a:gd name="adj8" fmla="val 5127"/>
            </a:avLst>
          </a:prstGeom>
          <a:solidFill>
            <a:srgbClr val="B7D6A3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88900">
              <a:buFontTx/>
              <a:buChar char="-"/>
              <a:defRPr/>
            </a:pPr>
            <a:r>
              <a:rPr lang="fr-FR" sz="1400" b="1">
                <a:solidFill>
                  <a:schemeClr val="accent6">
                    <a:lumMod val="75000"/>
                  </a:schemeClr>
                </a:solidFill>
              </a:rPr>
              <a:t>Fiabilisation</a:t>
            </a:r>
            <a:r>
              <a:rPr lang="fr-FR" sz="1400">
                <a:solidFill>
                  <a:schemeClr val="accent6">
                    <a:lumMod val="75000"/>
                  </a:schemeClr>
                </a:solidFill>
              </a:rPr>
              <a:t> de la traçabilité sanitaire en </a:t>
            </a:r>
            <a:r>
              <a:rPr lang="fr-FR" sz="1400" b="1">
                <a:solidFill>
                  <a:schemeClr val="accent6">
                    <a:lumMod val="75000"/>
                  </a:schemeClr>
                </a:solidFill>
              </a:rPr>
              <a:t>temps réel </a:t>
            </a:r>
            <a:r>
              <a:rPr lang="fr-FR" sz="1400">
                <a:solidFill>
                  <a:schemeClr val="accent6">
                    <a:lumMod val="75000"/>
                  </a:schemeClr>
                </a:solidFill>
              </a:rPr>
              <a:t>dans le DPI</a:t>
            </a:r>
            <a:endParaRPr/>
          </a:p>
          <a:p>
            <a:pPr marL="88900" indent="-88900">
              <a:buFontTx/>
              <a:buChar char="-"/>
              <a:defRPr/>
            </a:pPr>
            <a:r>
              <a:rPr lang="fr-FR" sz="1400">
                <a:solidFill>
                  <a:schemeClr val="accent6">
                    <a:lumMod val="75000"/>
                  </a:schemeClr>
                </a:solidFill>
              </a:rPr>
              <a:t>Gestion de la </a:t>
            </a:r>
            <a:r>
              <a:rPr lang="fr-FR" sz="1400" b="1">
                <a:solidFill>
                  <a:schemeClr val="accent6">
                    <a:lumMod val="75000"/>
                  </a:schemeClr>
                </a:solidFill>
              </a:rPr>
              <a:t>matériovigilance optimisée</a:t>
            </a:r>
            <a:endParaRPr/>
          </a:p>
          <a:p>
            <a:pPr marL="88900" indent="-88900">
              <a:buFontTx/>
              <a:buChar char="-"/>
              <a:defRPr/>
            </a:pPr>
            <a:r>
              <a:rPr lang="fr-FR" sz="1400">
                <a:solidFill>
                  <a:schemeClr val="accent6">
                    <a:lumMod val="75000"/>
                  </a:schemeClr>
                </a:solidFill>
              </a:rPr>
              <a:t>Transmission des données en sortie hospitalière (</a:t>
            </a:r>
            <a:r>
              <a:rPr lang="fr-FR" sz="1400" b="1">
                <a:solidFill>
                  <a:schemeClr val="accent6">
                    <a:lumMod val="75000"/>
                  </a:schemeClr>
                </a:solidFill>
              </a:rPr>
              <a:t>carte d’implant, DMP, DP, lettre de liaison)</a:t>
            </a:r>
            <a:endParaRPr/>
          </a:p>
        </p:txBody>
      </p:sp>
      <p:sp>
        <p:nvSpPr>
          <p:cNvPr id="27" name="Ellipse 72"/>
          <p:cNvSpPr/>
          <p:nvPr/>
        </p:nvSpPr>
        <p:spPr bwMode="auto">
          <a:xfrm>
            <a:off x="5213885" y="8271240"/>
            <a:ext cx="1463622" cy="1249289"/>
          </a:xfrm>
          <a:prstGeom prst="ellipse">
            <a:avLst/>
          </a:prstGeom>
          <a:solidFill>
            <a:srgbClr val="A1B8E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r>
              <a:rPr lang="fr-FR" sz="1600">
                <a:solidFill>
                  <a:schemeClr val="tx1"/>
                </a:solidFill>
              </a:rPr>
              <a:t>Gain économique</a:t>
            </a:r>
            <a:endParaRPr/>
          </a:p>
        </p:txBody>
      </p:sp>
      <p:sp>
        <p:nvSpPr>
          <p:cNvPr id="28" name="Ellipse 74"/>
          <p:cNvSpPr/>
          <p:nvPr/>
        </p:nvSpPr>
        <p:spPr bwMode="auto">
          <a:xfrm>
            <a:off x="6283736" y="8914299"/>
            <a:ext cx="1463622" cy="1249289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r>
              <a:rPr lang="fr-FR" sz="1600">
                <a:solidFill>
                  <a:schemeClr val="tx1"/>
                </a:solidFill>
              </a:rPr>
              <a:t>Gain de temps</a:t>
            </a:r>
            <a:endParaRPr/>
          </a:p>
        </p:txBody>
      </p:sp>
      <p:sp>
        <p:nvSpPr>
          <p:cNvPr id="29" name="Ellipse 75"/>
          <p:cNvSpPr/>
          <p:nvPr/>
        </p:nvSpPr>
        <p:spPr bwMode="auto">
          <a:xfrm>
            <a:off x="5125441" y="9341749"/>
            <a:ext cx="1463622" cy="1249289"/>
          </a:xfrm>
          <a:prstGeom prst="ellipse">
            <a:avLst/>
          </a:prstGeom>
          <a:solidFill>
            <a:srgbClr val="B7D6A3">
              <a:alpha val="7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r>
              <a:rPr lang="fr-FR" sz="1600">
                <a:solidFill>
                  <a:schemeClr val="tx1"/>
                </a:solidFill>
              </a:rPr>
              <a:t>Sécurisation et Efficience du circuit</a:t>
            </a:r>
            <a:endParaRPr/>
          </a:p>
        </p:txBody>
      </p:sp>
      <p:cxnSp>
        <p:nvCxnSpPr>
          <p:cNvPr id="30" name="Connecteur droit 7"/>
          <p:cNvCxnSpPr>
            <a:cxnSpLocks/>
          </p:cNvCxnSpPr>
          <p:nvPr/>
        </p:nvCxnSpPr>
        <p:spPr bwMode="auto">
          <a:xfrm>
            <a:off x="327331" y="2417039"/>
            <a:ext cx="2376000" cy="0"/>
          </a:xfrm>
          <a:prstGeom prst="line">
            <a:avLst/>
          </a:prstGeom>
          <a:ln w="190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Rectangle 68"/>
          <p:cNvSpPr/>
          <p:nvPr/>
        </p:nvSpPr>
        <p:spPr bwMode="auto">
          <a:xfrm>
            <a:off x="3731634" y="6542750"/>
            <a:ext cx="5810249" cy="1119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36000" rIns="0" bIns="36000" rtlCol="0" anchor="ctr"/>
          <a:lstStyle/>
          <a:p>
            <a:pPr>
              <a:defRPr/>
            </a:pPr>
            <a:r>
              <a:rPr lang="fr-FR" sz="1600" b="1">
                <a:solidFill>
                  <a:schemeClr val="accent5"/>
                </a:solidFill>
              </a:rPr>
              <a:t>Sécurisation</a:t>
            </a:r>
            <a:r>
              <a:rPr lang="fr-FR" sz="1600">
                <a:solidFill>
                  <a:schemeClr val="accent5"/>
                </a:solidFill>
              </a:rPr>
              <a:t> du parcours patient et </a:t>
            </a:r>
            <a:r>
              <a:rPr lang="fr-FR" sz="1600" b="1">
                <a:solidFill>
                  <a:schemeClr val="accent5"/>
                </a:solidFill>
              </a:rPr>
              <a:t>gestion des risques </a:t>
            </a:r>
            <a:endParaRPr/>
          </a:p>
          <a:p>
            <a:pPr lvl="1">
              <a:defRPr/>
            </a:pPr>
            <a:r>
              <a:rPr lang="fr-FR" sz="1600">
                <a:solidFill>
                  <a:schemeClr val="accent5"/>
                </a:solidFill>
              </a:rPr>
              <a:t> </a:t>
            </a:r>
            <a:r>
              <a:rPr lang="fr-FR" sz="1600" u="sng">
                <a:solidFill>
                  <a:schemeClr val="accent5"/>
                </a:solidFill>
              </a:rPr>
              <a:t>TRAÇABILITÉ SANITAIRE et JURIDIQUE</a:t>
            </a:r>
            <a:endParaRPr/>
          </a:p>
          <a:p>
            <a:pPr>
              <a:defRPr/>
            </a:pPr>
            <a:r>
              <a:rPr lang="fr-FR" sz="1600" b="1">
                <a:solidFill>
                  <a:schemeClr val="accent5"/>
                </a:solidFill>
              </a:rPr>
              <a:t>Remboursement</a:t>
            </a:r>
            <a:r>
              <a:rPr lang="fr-FR" sz="1600">
                <a:solidFill>
                  <a:schemeClr val="accent5"/>
                </a:solidFill>
              </a:rPr>
              <a:t> des DM facturables en sus ou du séjour (intra GHS)</a:t>
            </a:r>
            <a:endParaRPr/>
          </a:p>
          <a:p>
            <a:pPr>
              <a:defRPr/>
            </a:pPr>
            <a:r>
              <a:rPr lang="fr-FR" sz="1600">
                <a:solidFill>
                  <a:schemeClr val="accent5"/>
                </a:solidFill>
              </a:rPr>
              <a:t>	 </a:t>
            </a:r>
            <a:r>
              <a:rPr lang="fr-FR" sz="1600" u="sng">
                <a:solidFill>
                  <a:schemeClr val="accent5"/>
                </a:solidFill>
              </a:rPr>
              <a:t>TRAÇABILITÉ FINANCIÈRE</a:t>
            </a:r>
            <a:endParaRPr/>
          </a:p>
        </p:txBody>
      </p:sp>
      <p:sp>
        <p:nvSpPr>
          <p:cNvPr id="32" name="Rectangle avec coins arrondis en diagonale 69"/>
          <p:cNvSpPr/>
          <p:nvPr/>
        </p:nvSpPr>
        <p:spPr bwMode="auto">
          <a:xfrm>
            <a:off x="3776400" y="1609544"/>
            <a:ext cx="5625326" cy="527788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>
                <a:solidFill>
                  <a:schemeClr val="bg1"/>
                </a:solidFill>
              </a:rPr>
              <a:t>QU’EST-CE QUE L’</a:t>
            </a:r>
            <a:r>
              <a:rPr lang="fr-FR" b="1">
                <a:solidFill>
                  <a:schemeClr val="bg1"/>
                </a:solidFill>
              </a:rPr>
              <a:t>IUD ?</a:t>
            </a:r>
            <a:endParaRPr lang="fr-FR">
              <a:solidFill>
                <a:schemeClr val="bg1"/>
              </a:solidFill>
            </a:endParaRPr>
          </a:p>
        </p:txBody>
      </p:sp>
      <p:grpSp>
        <p:nvGrpSpPr>
          <p:cNvPr id="33" name="Groupe 70"/>
          <p:cNvGrpSpPr/>
          <p:nvPr/>
        </p:nvGrpSpPr>
        <p:grpSpPr bwMode="auto">
          <a:xfrm>
            <a:off x="3018026" y="1609544"/>
            <a:ext cx="758770" cy="764938"/>
            <a:chOff x="-1" y="3123154"/>
            <a:chExt cx="758770" cy="764938"/>
          </a:xfrm>
        </p:grpSpPr>
        <p:pic>
          <p:nvPicPr>
            <p:cNvPr id="34" name="Image 71"/>
            <p:cNvPicPr>
              <a:picLocks noChangeAspect="1"/>
            </p:cNvPicPr>
            <p:nvPr/>
          </p:nvPicPr>
          <p:blipFill>
            <a:blip r:embed="rId10"/>
            <a:stretch/>
          </p:blipFill>
          <p:spPr bwMode="auto">
            <a:xfrm>
              <a:off x="104594" y="3244068"/>
              <a:ext cx="549579" cy="549579"/>
            </a:xfrm>
            <a:prstGeom prst="rect">
              <a:avLst/>
            </a:prstGeom>
          </p:spPr>
        </p:pic>
        <p:sp>
          <p:nvSpPr>
            <p:cNvPr id="35" name="Rectangle avec coins arrondis en diagonale 76"/>
            <p:cNvSpPr/>
            <p:nvPr/>
          </p:nvSpPr>
          <p:spPr bwMode="auto">
            <a:xfrm>
              <a:off x="-1" y="3123154"/>
              <a:ext cx="758770" cy="764938"/>
            </a:xfrm>
            <a:prstGeom prst="round2DiagRect">
              <a:avLst>
                <a:gd name="adj1" fmla="val 16667"/>
                <a:gd name="adj2" fmla="val 0"/>
              </a:avLst>
            </a:prstGeom>
            <a:noFill/>
            <a:ln>
              <a:solidFill>
                <a:schemeClr val="accent5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fr-FR" sz="2400"/>
            </a:p>
          </p:txBody>
        </p:sp>
      </p:grpSp>
      <p:sp>
        <p:nvSpPr>
          <p:cNvPr id="36" name="Rectangle 77"/>
          <p:cNvSpPr/>
          <p:nvPr/>
        </p:nvSpPr>
        <p:spPr bwMode="auto">
          <a:xfrm>
            <a:off x="7499220" y="4000500"/>
            <a:ext cx="1980000" cy="1190624"/>
          </a:xfrm>
          <a:prstGeom prst="rect">
            <a:avLst/>
          </a:prstGeom>
          <a:gradFill>
            <a:gsLst>
              <a:gs pos="1000">
                <a:srgbClr val="A1DDC6">
                  <a:alpha val="70000"/>
                </a:srgbClr>
              </a:gs>
              <a:gs pos="50000">
                <a:srgbClr val="43BB8D">
                  <a:alpha val="70000"/>
                </a:srgbClr>
              </a:gs>
              <a:gs pos="100000">
                <a:srgbClr val="43BB8D">
                  <a:alpha val="70000"/>
                </a:srgbClr>
              </a:gs>
            </a:gsLst>
          </a:gradFill>
          <a:ln>
            <a:solidFill>
              <a:srgbClr val="3B8B8B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600" b="1" u="sng">
                <a:solidFill>
                  <a:schemeClr val="accent5">
                    <a:lumMod val="50000"/>
                  </a:schemeClr>
                </a:solidFill>
              </a:rPr>
              <a:t>INTEROPÉRABILITÉ</a:t>
            </a:r>
            <a:endParaRPr lang="fr-FR" sz="1600" b="1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fr-FR" sz="1600" b="1">
                <a:solidFill>
                  <a:srgbClr val="3B8B8B"/>
                </a:solidFill>
              </a:rPr>
              <a:t>Compatibilité </a:t>
            </a:r>
            <a:r>
              <a:rPr lang="fr-FR" sz="1600">
                <a:solidFill>
                  <a:srgbClr val="3B8B8B"/>
                </a:solidFill>
              </a:rPr>
              <a:t>entre les logiciels du circuit</a:t>
            </a:r>
            <a:endParaRPr/>
          </a:p>
        </p:txBody>
      </p:sp>
      <p:sp>
        <p:nvSpPr>
          <p:cNvPr id="37" name="Rectangle 78"/>
          <p:cNvSpPr/>
          <p:nvPr/>
        </p:nvSpPr>
        <p:spPr bwMode="auto">
          <a:xfrm>
            <a:off x="3776400" y="2189805"/>
            <a:ext cx="5625326" cy="1823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36000" rIns="0" bIns="36000" rtlCol="0" anchor="ctr"/>
          <a:lstStyle/>
          <a:p>
            <a:pPr>
              <a:defRPr/>
            </a:pPr>
            <a:r>
              <a:rPr lang="fr-FR" sz="1600">
                <a:solidFill>
                  <a:schemeClr val="accent5"/>
                </a:solidFill>
              </a:rPr>
              <a:t>Identifiant unique attribué à chaque Dispositif Médical (DM) enregistré sur une même base de données Européenne EUDAMED</a:t>
            </a:r>
            <a:endParaRPr/>
          </a:p>
          <a:p>
            <a:pPr>
              <a:defRPr/>
            </a:pPr>
            <a:r>
              <a:rPr lang="fr-FR" sz="1600">
                <a:solidFill>
                  <a:schemeClr val="accent5"/>
                </a:solidFill>
              </a:rPr>
              <a:t>Il permet la lecture et </a:t>
            </a:r>
            <a:r>
              <a:rPr lang="fr-FR" sz="1600" b="1">
                <a:solidFill>
                  <a:schemeClr val="accent5"/>
                </a:solidFill>
              </a:rPr>
              <a:t>l’enregistrement automatique</a:t>
            </a:r>
            <a:r>
              <a:rPr lang="fr-FR" sz="1600">
                <a:solidFill>
                  <a:schemeClr val="accent5"/>
                </a:solidFill>
              </a:rPr>
              <a:t> des données relatives au DM</a:t>
            </a:r>
            <a:endParaRPr/>
          </a:p>
          <a:p>
            <a:pPr>
              <a:defRPr/>
            </a:pPr>
            <a:r>
              <a:rPr lang="fr-FR">
                <a:solidFill>
                  <a:schemeClr val="accent5"/>
                </a:solidFill>
              </a:rPr>
              <a:t>	</a:t>
            </a:r>
            <a:r>
              <a:rPr lang="fr-FR" sz="1600">
                <a:solidFill>
                  <a:schemeClr val="accent5"/>
                </a:solidFill>
              </a:rPr>
              <a:t>- Priorité sur les DM Implantables (</a:t>
            </a:r>
            <a:r>
              <a:rPr lang="fr-FR" sz="1600" b="1">
                <a:solidFill>
                  <a:schemeClr val="accent5"/>
                </a:solidFill>
              </a:rPr>
              <a:t>DMI</a:t>
            </a:r>
            <a:r>
              <a:rPr lang="fr-FR" sz="1600">
                <a:solidFill>
                  <a:schemeClr val="accent5"/>
                </a:solidFill>
              </a:rPr>
              <a:t>), les DM IntraGHS et les DM Stériles (DMS) facturables en sus (26/05/2021) puis sur l'ensemble des DM d’ici 05/2027</a:t>
            </a:r>
            <a:endParaRPr/>
          </a:p>
        </p:txBody>
      </p:sp>
      <p:sp>
        <p:nvSpPr>
          <p:cNvPr id="38" name="Rectangle 80"/>
          <p:cNvSpPr/>
          <p:nvPr/>
        </p:nvSpPr>
        <p:spPr bwMode="auto">
          <a:xfrm>
            <a:off x="3128999" y="3989827"/>
            <a:ext cx="3095624" cy="1217171"/>
          </a:xfrm>
          <a:prstGeom prst="rect">
            <a:avLst/>
          </a:prstGeom>
          <a:gradFill>
            <a:gsLst>
              <a:gs pos="0">
                <a:srgbClr val="A1DDC6">
                  <a:alpha val="70000"/>
                </a:srgbClr>
              </a:gs>
              <a:gs pos="50000">
                <a:srgbClr val="43BB8D">
                  <a:alpha val="70000"/>
                </a:srgbClr>
              </a:gs>
              <a:gs pos="100000">
                <a:srgbClr val="43BB8D">
                  <a:alpha val="70000"/>
                </a:srgbClr>
              </a:gs>
            </a:gsLst>
          </a:gradFill>
          <a:ln>
            <a:solidFill>
              <a:srgbClr val="3B8B8B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600" b="1" u="sng">
                <a:solidFill>
                  <a:schemeClr val="accent5">
                    <a:lumMod val="50000"/>
                  </a:schemeClr>
                </a:solidFill>
              </a:rPr>
              <a:t>EQUIPEMENT MATÉRIEL ET INFORMATIQUE</a:t>
            </a:r>
            <a:endParaRPr lang="fr-FR" sz="1600" b="1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fr-FR" sz="1600" b="1">
                <a:solidFill>
                  <a:srgbClr val="3B8B8B"/>
                </a:solidFill>
              </a:rPr>
              <a:t>Informatisation </a:t>
            </a:r>
            <a:r>
              <a:rPr lang="fr-FR" sz="1600">
                <a:solidFill>
                  <a:srgbClr val="3B8B8B"/>
                </a:solidFill>
              </a:rPr>
              <a:t>du circuit des DMI</a:t>
            </a:r>
            <a:endParaRPr/>
          </a:p>
          <a:p>
            <a:pPr algn="ctr">
              <a:defRPr/>
            </a:pPr>
            <a:r>
              <a:rPr lang="fr-FR" sz="1600">
                <a:solidFill>
                  <a:srgbClr val="3B8B8B"/>
                </a:solidFill>
              </a:rPr>
              <a:t>Et lecteurs automatiques de codes</a:t>
            </a:r>
            <a:endParaRPr/>
          </a:p>
        </p:txBody>
      </p:sp>
      <p:sp>
        <p:nvSpPr>
          <p:cNvPr id="39" name="Rectangle avec coins arrondis en diagonale 81"/>
          <p:cNvSpPr/>
          <p:nvPr/>
        </p:nvSpPr>
        <p:spPr bwMode="auto">
          <a:xfrm>
            <a:off x="4171129" y="5827404"/>
            <a:ext cx="4279829" cy="5040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>
                <a:solidFill>
                  <a:schemeClr val="accent5"/>
                </a:solidFill>
              </a:rPr>
              <a:t>1- POUR </a:t>
            </a:r>
            <a:r>
              <a:rPr lang="fr-FR" b="1">
                <a:solidFill>
                  <a:schemeClr val="accent5"/>
                </a:solidFill>
              </a:rPr>
              <a:t>OPTIMISER LA TRAÇABILITÉ</a:t>
            </a:r>
            <a:endParaRPr/>
          </a:p>
        </p:txBody>
      </p:sp>
      <p:sp>
        <p:nvSpPr>
          <p:cNvPr id="40" name="Rectangle avec coins arrondis en diagonale 85"/>
          <p:cNvSpPr/>
          <p:nvPr/>
        </p:nvSpPr>
        <p:spPr bwMode="auto">
          <a:xfrm>
            <a:off x="4106319" y="7643804"/>
            <a:ext cx="4320000" cy="527787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>
                <a:solidFill>
                  <a:schemeClr val="accent5"/>
                </a:solidFill>
              </a:rPr>
              <a:t>2- POUR UN </a:t>
            </a:r>
            <a:r>
              <a:rPr lang="fr-FR" b="1">
                <a:solidFill>
                  <a:schemeClr val="accent5"/>
                </a:solidFill>
              </a:rPr>
              <a:t>IMPACT MAJEUR</a:t>
            </a:r>
            <a:endParaRPr/>
          </a:p>
        </p:txBody>
      </p:sp>
      <p:grpSp>
        <p:nvGrpSpPr>
          <p:cNvPr id="41" name="Groupe 6"/>
          <p:cNvGrpSpPr/>
          <p:nvPr/>
        </p:nvGrpSpPr>
        <p:grpSpPr bwMode="auto">
          <a:xfrm>
            <a:off x="3354402" y="7606556"/>
            <a:ext cx="758769" cy="764938"/>
            <a:chOff x="3338893" y="7615834"/>
            <a:chExt cx="758770" cy="764938"/>
          </a:xfrm>
        </p:grpSpPr>
        <p:pic>
          <p:nvPicPr>
            <p:cNvPr id="42" name="Image 86"/>
            <p:cNvPicPr>
              <a:picLocks noChangeAspect="1"/>
            </p:cNvPicPr>
            <p:nvPr/>
          </p:nvPicPr>
          <p:blipFill>
            <a:blip r:embed="rId11"/>
            <a:stretch/>
          </p:blipFill>
          <p:spPr bwMode="auto">
            <a:xfrm>
              <a:off x="3393350" y="7679670"/>
              <a:ext cx="648000" cy="648000"/>
            </a:xfrm>
            <a:prstGeom prst="rect">
              <a:avLst/>
            </a:prstGeom>
          </p:spPr>
        </p:pic>
        <p:sp>
          <p:nvSpPr>
            <p:cNvPr id="43" name="Rectangle avec coins arrondis en diagonale 87"/>
            <p:cNvSpPr/>
            <p:nvPr/>
          </p:nvSpPr>
          <p:spPr bwMode="auto">
            <a:xfrm>
              <a:off x="3338893" y="7615834"/>
              <a:ext cx="758770" cy="764938"/>
            </a:xfrm>
            <a:prstGeom prst="round2DiagRect">
              <a:avLst>
                <a:gd name="adj1" fmla="val 16667"/>
                <a:gd name="adj2" fmla="val 0"/>
              </a:avLst>
            </a:prstGeom>
            <a:noFill/>
            <a:ln>
              <a:solidFill>
                <a:schemeClr val="accent5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fr-FR" sz="2400"/>
            </a:p>
          </p:txBody>
        </p:sp>
      </p:grpSp>
      <p:grpSp>
        <p:nvGrpSpPr>
          <p:cNvPr id="44" name="Groupe 5"/>
          <p:cNvGrpSpPr/>
          <p:nvPr/>
        </p:nvGrpSpPr>
        <p:grpSpPr bwMode="auto">
          <a:xfrm>
            <a:off x="3407496" y="5824736"/>
            <a:ext cx="758770" cy="764938"/>
            <a:chOff x="3340996" y="5451667"/>
            <a:chExt cx="758770" cy="764938"/>
          </a:xfrm>
        </p:grpSpPr>
        <p:sp>
          <p:nvSpPr>
            <p:cNvPr id="45" name="Rectangle avec coins arrondis en diagonale 83"/>
            <p:cNvSpPr/>
            <p:nvPr/>
          </p:nvSpPr>
          <p:spPr bwMode="auto">
            <a:xfrm>
              <a:off x="3340996" y="5451667"/>
              <a:ext cx="758770" cy="764938"/>
            </a:xfrm>
            <a:prstGeom prst="round2DiagRect">
              <a:avLst>
                <a:gd name="adj1" fmla="val 16667"/>
                <a:gd name="adj2" fmla="val 0"/>
              </a:avLst>
            </a:prstGeom>
            <a:noFill/>
            <a:ln>
              <a:solidFill>
                <a:schemeClr val="accent5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fr-FR" sz="2400"/>
            </a:p>
          </p:txBody>
        </p:sp>
        <p:pic>
          <p:nvPicPr>
            <p:cNvPr id="46" name="Image 88"/>
            <p:cNvPicPr>
              <a:picLocks noChangeAspect="1"/>
            </p:cNvPicPr>
            <p:nvPr/>
          </p:nvPicPr>
          <p:blipFill>
            <a:blip r:embed="rId12"/>
            <a:stretch/>
          </p:blipFill>
          <p:spPr bwMode="auto">
            <a:xfrm>
              <a:off x="3411699" y="5542354"/>
              <a:ext cx="611302" cy="611302"/>
            </a:xfrm>
            <a:prstGeom prst="rect">
              <a:avLst/>
            </a:prstGeom>
          </p:spPr>
        </p:pic>
      </p:grpSp>
      <p:cxnSp>
        <p:nvCxnSpPr>
          <p:cNvPr id="47" name="Connecteur droit avec flèche 89"/>
          <p:cNvCxnSpPr>
            <a:cxnSpLocks/>
          </p:cNvCxnSpPr>
          <p:nvPr/>
        </p:nvCxnSpPr>
        <p:spPr bwMode="auto">
          <a:xfrm>
            <a:off x="3020500" y="6347698"/>
            <a:ext cx="288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90"/>
          <p:cNvCxnSpPr>
            <a:cxnSpLocks/>
          </p:cNvCxnSpPr>
          <p:nvPr/>
        </p:nvCxnSpPr>
        <p:spPr bwMode="auto">
          <a:xfrm>
            <a:off x="3020500" y="7963438"/>
            <a:ext cx="288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91"/>
          <p:cNvCxnSpPr>
            <a:cxnSpLocks/>
          </p:cNvCxnSpPr>
          <p:nvPr/>
        </p:nvCxnSpPr>
        <p:spPr bwMode="auto">
          <a:xfrm>
            <a:off x="3020500" y="2380816"/>
            <a:ext cx="0" cy="5616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54"/>
          <p:cNvSpPr/>
          <p:nvPr/>
        </p:nvSpPr>
        <p:spPr bwMode="auto">
          <a:xfrm>
            <a:off x="106396" y="7417699"/>
            <a:ext cx="2772000" cy="539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r>
              <a:rPr lang="fr-FR" sz="2000" b="1" i="1" cap="small">
                <a:solidFill>
                  <a:schemeClr val="accent5"/>
                </a:solidFill>
              </a:rPr>
              <a:t> De la contractualisation</a:t>
            </a:r>
            <a:endParaRPr/>
          </a:p>
        </p:txBody>
      </p:sp>
      <p:sp>
        <p:nvSpPr>
          <p:cNvPr id="51" name="Rectangle 57"/>
          <p:cNvSpPr/>
          <p:nvPr/>
        </p:nvSpPr>
        <p:spPr bwMode="auto">
          <a:xfrm>
            <a:off x="321248" y="8980799"/>
            <a:ext cx="2458759" cy="445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r>
              <a:rPr lang="fr-FR" sz="2000" b="1" i="1" cap="small">
                <a:solidFill>
                  <a:schemeClr val="accent5"/>
                </a:solidFill>
              </a:rPr>
              <a:t> Du ségur numérique</a:t>
            </a:r>
            <a:endParaRPr/>
          </a:p>
        </p:txBody>
      </p:sp>
      <p:sp>
        <p:nvSpPr>
          <p:cNvPr id="52" name="Rectangle horizontal à deux flèches 79"/>
          <p:cNvSpPr/>
          <p:nvPr/>
        </p:nvSpPr>
        <p:spPr bwMode="auto">
          <a:xfrm>
            <a:off x="5988899" y="4001652"/>
            <a:ext cx="1728858" cy="511375"/>
          </a:xfrm>
          <a:prstGeom prst="leftRightArrowCallout">
            <a:avLst>
              <a:gd name="adj1" fmla="val 18498"/>
              <a:gd name="adj2" fmla="val 25000"/>
              <a:gd name="adj3" fmla="val 25000"/>
              <a:gd name="adj4" fmla="val 64070"/>
            </a:avLst>
          </a:prstGeom>
          <a:ln>
            <a:solidFill>
              <a:srgbClr val="3B8B8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>
              <a:defRPr/>
            </a:pPr>
            <a:r>
              <a:rPr lang="fr-FR" b="1">
                <a:solidFill>
                  <a:srgbClr val="3B8B8B"/>
                </a:solidFill>
              </a:rPr>
              <a:t>Prérequis</a:t>
            </a:r>
            <a:endParaRPr/>
          </a:p>
        </p:txBody>
      </p:sp>
      <p:pic>
        <p:nvPicPr>
          <p:cNvPr id="53" name="Image 51">
            <a:hlinkClick r:id="rId13"/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492006" y="5858037"/>
            <a:ext cx="288000" cy="288000"/>
          </a:xfrm>
          <a:prstGeom prst="rect">
            <a:avLst/>
          </a:prstGeom>
        </p:spPr>
      </p:pic>
      <p:sp>
        <p:nvSpPr>
          <p:cNvPr id="54" name="Rectangle 4"/>
          <p:cNvSpPr/>
          <p:nvPr/>
        </p:nvSpPr>
        <p:spPr bwMode="auto">
          <a:xfrm>
            <a:off x="295819" y="6677618"/>
            <a:ext cx="24813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fr-FR" sz="1400">
                <a:solidFill>
                  <a:prstClr val="black"/>
                </a:solidFill>
              </a:rPr>
              <a:t>- Au travers de </a:t>
            </a:r>
            <a:r>
              <a:rPr lang="fr-FR" sz="1400" b="1">
                <a:solidFill>
                  <a:prstClr val="black"/>
                </a:solidFill>
              </a:rPr>
              <a:t>l’outil InterDiag DMS-DMI 2021 </a:t>
            </a:r>
            <a:r>
              <a:rPr lang="fr-FR" sz="1400">
                <a:solidFill>
                  <a:prstClr val="black"/>
                </a:solidFill>
              </a:rPr>
              <a:t>de l’ANAP</a:t>
            </a:r>
            <a:endParaRPr/>
          </a:p>
        </p:txBody>
      </p:sp>
      <p:sp>
        <p:nvSpPr>
          <p:cNvPr id="55" name="Rectangle 9"/>
          <p:cNvSpPr/>
          <p:nvPr/>
        </p:nvSpPr>
        <p:spPr bwMode="auto">
          <a:xfrm>
            <a:off x="279563" y="8003670"/>
            <a:ext cx="25089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fr-FR" sz="1400">
                <a:solidFill>
                  <a:prstClr val="black"/>
                </a:solidFill>
              </a:rPr>
              <a:t>- Dans le cadre des indicateurs </a:t>
            </a:r>
            <a:r>
              <a:rPr lang="fr-FR" sz="1400" b="1">
                <a:solidFill>
                  <a:prstClr val="black"/>
                </a:solidFill>
              </a:rPr>
              <a:t>du CAQES</a:t>
            </a:r>
            <a:endParaRPr/>
          </a:p>
          <a:p>
            <a:pPr lvl="0" algn="just">
              <a:defRPr/>
            </a:pPr>
            <a:r>
              <a:rPr lang="fr-FR" sz="1400" i="1">
                <a:solidFill>
                  <a:prstClr val="black"/>
                </a:solidFill>
              </a:rPr>
              <a:t>	Plus d’informations sur le site internet de votre OMEDIT </a:t>
            </a:r>
            <a:endParaRPr/>
          </a:p>
        </p:txBody>
      </p:sp>
      <p:sp>
        <p:nvSpPr>
          <p:cNvPr id="56" name="Rectangle avec coins arrondis en diagonale 81"/>
          <p:cNvSpPr/>
          <p:nvPr/>
        </p:nvSpPr>
        <p:spPr bwMode="auto">
          <a:xfrm>
            <a:off x="3398874" y="5335204"/>
            <a:ext cx="5889624" cy="307171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>
                <a:solidFill>
                  <a:schemeClr val="accent5"/>
                </a:solidFill>
              </a:rPr>
              <a:t>UTILISATION TRANSVERSALE- PROJET PLURIPROEFSSIONNEL</a:t>
            </a:r>
            <a:endParaRPr lang="fr-FR" b="1">
              <a:solidFill>
                <a:schemeClr val="accent5"/>
              </a:solidFill>
            </a:endParaRPr>
          </a:p>
        </p:txBody>
      </p:sp>
      <p:cxnSp>
        <p:nvCxnSpPr>
          <p:cNvPr id="57" name="Connecteur droit avec flèche 89"/>
          <p:cNvCxnSpPr>
            <a:cxnSpLocks/>
          </p:cNvCxnSpPr>
          <p:nvPr/>
        </p:nvCxnSpPr>
        <p:spPr bwMode="auto">
          <a:xfrm>
            <a:off x="3020499" y="5474572"/>
            <a:ext cx="288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Image 57"/>
          <p:cNvPicPr>
            <a:picLocks noChangeAspect="1"/>
          </p:cNvPicPr>
          <p:nvPr/>
        </p:nvPicPr>
        <p:blipFill>
          <a:blip r:embed="rId14"/>
          <a:stretch/>
        </p:blipFill>
        <p:spPr bwMode="auto">
          <a:xfrm>
            <a:off x="106396" y="11833028"/>
            <a:ext cx="1043339" cy="794458"/>
          </a:xfrm>
          <a:prstGeom prst="rect">
            <a:avLst/>
          </a:prstGeom>
        </p:spPr>
      </p:pic>
      <p:sp>
        <p:nvSpPr>
          <p:cNvPr id="59" name="Rectangle 1"/>
          <p:cNvSpPr/>
          <p:nvPr/>
        </p:nvSpPr>
        <p:spPr bwMode="auto">
          <a:xfrm>
            <a:off x="1361674" y="11826289"/>
            <a:ext cx="1185034" cy="7957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600" i="1"/>
              <a:t>Mettre ici  votre logo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Thème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305</Words>
  <Application>Microsoft Office PowerPoint</Application>
  <DocSecurity>0</DocSecurity>
  <PresentationFormat>A3 (297 x 420 mm)</PresentationFormat>
  <Paragraphs>51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Archer Light</vt:lpstr>
      <vt:lpstr>Arial</vt:lpstr>
      <vt:lpstr>Calibri</vt:lpstr>
      <vt:lpstr>Calibri Light</vt:lpstr>
      <vt:lpstr>Symbol</vt:lpstr>
      <vt:lpstr>Thème Office</vt:lpstr>
      <vt:lpstr>Présentation PowerPoint</vt:lpstr>
    </vt:vector>
  </TitlesOfParts>
  <Manager/>
  <Company>MINISTERE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VAYRON, Karine</dc:creator>
  <cp:keywords/>
  <dc:description/>
  <cp:lastModifiedBy>BOUGLE, Céline (ARS-NORMANDIE/DAP/QP)</cp:lastModifiedBy>
  <cp:revision>159</cp:revision>
  <dcterms:created xsi:type="dcterms:W3CDTF">2021-04-26T15:06:10Z</dcterms:created>
  <dcterms:modified xsi:type="dcterms:W3CDTF">2022-04-26T08:20:17Z</dcterms:modified>
  <cp:category/>
  <dc:identifier/>
  <cp:contentStatus/>
  <dc:language/>
  <cp:version/>
</cp:coreProperties>
</file>