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  <p:sldMasterId id="2147483722" r:id="rId2"/>
  </p:sldMasterIdLst>
  <p:notesMasterIdLst>
    <p:notesMasterId r:id="rId4"/>
  </p:notesMasterIdLst>
  <p:sldIdLst>
    <p:sldId id="399" r:id="rId3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 Chanet" initials="TC" lastIdx="2" clrIdx="0">
    <p:extLst>
      <p:ext uri="{19B8F6BF-5375-455C-9EA6-DF929625EA0E}">
        <p15:presenceInfo xmlns:p15="http://schemas.microsoft.com/office/powerpoint/2012/main" userId="13e9b4bf70967e35" providerId="Windows Live"/>
      </p:ext>
    </p:extLst>
  </p:cmAuthor>
  <p:cmAuthor id="2" name="CELINE BRUELLE" initials="CB" lastIdx="13" clrIdx="1">
    <p:extLst>
      <p:ext uri="{19B8F6BF-5375-455C-9EA6-DF929625EA0E}">
        <p15:presenceInfo xmlns:p15="http://schemas.microsoft.com/office/powerpoint/2012/main" userId="75d133438cc983d5" providerId="Windows Live"/>
      </p:ext>
    </p:extLst>
  </p:cmAuthor>
  <p:cmAuthor id="3" name="Marianne Haddad" initials="MH" lastIdx="10" clrIdx="2">
    <p:extLst>
      <p:ext uri="{19B8F6BF-5375-455C-9EA6-DF929625EA0E}">
        <p15:presenceInfo xmlns:p15="http://schemas.microsoft.com/office/powerpoint/2012/main" userId="818231a81fced7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D3F0F4"/>
    <a:srgbClr val="324A5E"/>
    <a:srgbClr val="86A917"/>
    <a:srgbClr val="F6BA92"/>
    <a:srgbClr val="FFEEEA"/>
    <a:srgbClr val="622D09"/>
    <a:srgbClr val="805E3C"/>
    <a:srgbClr val="E2F0D9"/>
    <a:srgbClr val="900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877A80-E170-47C1-A288-6704020E2BCD}" v="212" dt="2021-08-02T07:25:11.0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32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178F2-66DC-49EE-9328-BD0785766949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A7D57-9764-4C90-8E1B-7B125E2D2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1pPr>
    <a:lvl2pPr marL="210769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2pPr>
    <a:lvl3pPr marL="42153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3pPr>
    <a:lvl4pPr marL="63230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4pPr>
    <a:lvl5pPr marL="843077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5pPr>
    <a:lvl6pPr marL="1053846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6pPr>
    <a:lvl7pPr marL="1264615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7pPr>
    <a:lvl8pPr marL="147538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8pPr>
    <a:lvl9pPr marL="168615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0163" y="9137343"/>
            <a:ext cx="2177674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358" y="1675127"/>
            <a:ext cx="6477828" cy="692442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68159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93621"/>
            <a:ext cx="5915025" cy="2910346"/>
          </a:xfrm>
        </p:spPr>
        <p:txBody>
          <a:bodyPr/>
          <a:lstStyle>
            <a:lvl1pPr marL="128588" indent="-12858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385763" indent="-128588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642938" indent="-128588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004783"/>
            <a:ext cx="1543050" cy="527403"/>
          </a:xfrm>
        </p:spPr>
        <p:txBody>
          <a:bodyPr/>
          <a:lstStyle/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8279" y="9004782"/>
            <a:ext cx="1741442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156" y="9263196"/>
            <a:ext cx="268809" cy="620632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080134" y="6742697"/>
            <a:ext cx="3885321" cy="17242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335492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35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781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3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07/10/2021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28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07/10/2021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1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934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2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23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4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113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71834" y="9275059"/>
            <a:ext cx="197937" cy="50828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1240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408351C6-EC3F-4D10-9A8C-E577FCDC955B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75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2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68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96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08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00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47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18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6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6216225" y="9267153"/>
            <a:ext cx="918288" cy="404745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131" y="1739269"/>
            <a:ext cx="6472238" cy="5984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098012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34" y="8972592"/>
            <a:ext cx="268809" cy="604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1" y="-13106"/>
            <a:ext cx="6272835" cy="12145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0" y="17171"/>
            <a:ext cx="6045591" cy="11539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24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353136" y="6805575"/>
            <a:ext cx="3339318" cy="172429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lvl="1" indent="0">
              <a:buNone/>
            </a:pPr>
            <a:endParaRPr lang="fr-FR" sz="135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33" y="1"/>
            <a:ext cx="532717" cy="1352940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169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3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514350" indent="-257175" algn="l" defTabSz="514350" rtl="0" eaLnBrk="1" latinLnBrk="0" hangingPunct="1">
        <a:lnSpc>
          <a:spcPct val="90000"/>
        </a:lnSpc>
        <a:spcBef>
          <a:spcPts val="281"/>
        </a:spcBef>
        <a:buClr>
          <a:schemeClr val="accent4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C7F8E9-54E6-49DE-80A8-05D8FE1CD455}"/>
              </a:ext>
            </a:extLst>
          </p:cNvPr>
          <p:cNvSpPr/>
          <p:nvPr/>
        </p:nvSpPr>
        <p:spPr>
          <a:xfrm>
            <a:off x="2239564" y="5577978"/>
            <a:ext cx="2378869" cy="81485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40DE5-DB43-4D01-813D-B1451A29F472}"/>
              </a:ext>
            </a:extLst>
          </p:cNvPr>
          <p:cNvSpPr/>
          <p:nvPr/>
        </p:nvSpPr>
        <p:spPr>
          <a:xfrm>
            <a:off x="-2" y="3221954"/>
            <a:ext cx="6858002" cy="1927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DF0F1706-5D6D-44CF-8E6B-B5AAD36A32C8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5F31AF-A21B-4021-9C0E-E8CFB360B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21" y="1"/>
            <a:ext cx="753911" cy="1914705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7DF5AA36-9E6B-47F4-B220-518FEF300F31}"/>
              </a:ext>
            </a:extLst>
          </p:cNvPr>
          <p:cNvSpPr/>
          <p:nvPr/>
        </p:nvSpPr>
        <p:spPr>
          <a:xfrm>
            <a:off x="-2" y="1"/>
            <a:ext cx="6045591" cy="192781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25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2025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6626DAF-47F0-4CB8-A61F-C7A91A5B97CE}"/>
              </a:ext>
            </a:extLst>
          </p:cNvPr>
          <p:cNvSpPr txBox="1"/>
          <p:nvPr/>
        </p:nvSpPr>
        <p:spPr>
          <a:xfrm rot="2733447">
            <a:off x="-274233" y="4442767"/>
            <a:ext cx="6923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cap="all" baseline="0" dirty="0">
                <a:solidFill>
                  <a:srgbClr val="FFB9B9"/>
                </a:solidFill>
                <a:latin typeface="Grandview" panose="020B0604020202020204" pitchFamily="34" charset="0"/>
              </a:rPr>
              <a:t>Document de travail</a:t>
            </a:r>
          </a:p>
        </p:txBody>
      </p:sp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fld id="{3FC77F78-3436-4FCC-AFB2-422655AD958A}" type="slidenum">
              <a:rPr lang="fr-FR" smtClean="0"/>
              <a:t>1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5985932" y="-1"/>
            <a:ext cx="872066" cy="533077"/>
          </a:xfrm>
          <a:prstGeom prst="rect">
            <a:avLst/>
          </a:prstGeom>
        </p:spPr>
      </p:pic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73769378-2928-49E8-AE27-579A342433E9}"/>
              </a:ext>
            </a:extLst>
          </p:cNvPr>
          <p:cNvSpPr/>
          <p:nvPr/>
        </p:nvSpPr>
        <p:spPr>
          <a:xfrm>
            <a:off x="181859" y="66045"/>
            <a:ext cx="4896577" cy="90462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cap="sm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Checklist des thèmes à aborder pendant la première intervention pharmaceutique</a:t>
            </a:r>
            <a:endParaRPr lang="fr-FR" cap="small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E5D25E4-0547-425E-A062-19A3C3E35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59" y="1593950"/>
            <a:ext cx="6460422" cy="7100277"/>
          </a:xfrm>
          <a:prstGeom prst="rect">
            <a:avLst/>
          </a:prstGeom>
          <a:solidFill>
            <a:srgbClr val="F2F2F2">
              <a:alpha val="5098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Lors de son premier échange avec le pharmacien d’officine, le pharmacien hospitalier aborde les points suivants :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1400" b="1" cap="small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Relativement au patient </a:t>
            </a:r>
            <a:endParaRPr kumimoji="0" lang="fr-FR" altLang="fr-FR" sz="1400" b="1" i="0" u="none" strike="noStrike" cap="small" normalizeH="0" baseline="0" dirty="0">
              <a:ln>
                <a:noFill/>
              </a:ln>
              <a:solidFill>
                <a:schemeClr val="accent1"/>
              </a:solidFill>
              <a:effectLst/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situation clinique du patient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effectLst/>
                <a:latin typeface="Segoe UI Light"/>
                <a:ea typeface="Calibri" panose="020F0502020204030204" pitchFamily="34" charset="0"/>
                <a:cs typeface="Segoe UI Light"/>
              </a:rPr>
              <a:t>Les points d’attention relatifs </a:t>
            </a:r>
            <a:r>
              <a:rPr lang="fr-FR" altLang="fr-FR" sz="1400" dirty="0">
                <a:latin typeface="Segoe UI Light"/>
                <a:ea typeface="Calibri" panose="020F0502020204030204" pitchFamily="34" charset="0"/>
                <a:cs typeface="Segoe UI Light"/>
              </a:rPr>
              <a:t>à son comportement, environnement et situation de vie qui peut compromettre le bon déroulement du traitement</a:t>
            </a:r>
            <a:endParaRPr lang="fr-FR" altLang="fr-FR" sz="1400" b="0" i="0" u="none" strike="noStrike" cap="none" normalizeH="0" baseline="0" dirty="0">
              <a:ln>
                <a:noFill/>
              </a:ln>
              <a:effectLst/>
              <a:latin typeface="Segoe UI Light"/>
              <a:ea typeface="Calibri" panose="020F0502020204030204" pitchFamily="34" charset="0"/>
              <a:cs typeface="Segoe UI Light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tabLst/>
            </a:pPr>
            <a:r>
              <a:rPr lang="fr-FR" altLang="fr-FR" sz="1400" b="1" cap="small" dirty="0">
                <a:solidFill>
                  <a:schemeClr val="accent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Relativement au traitement</a:t>
            </a: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Les particularités de l’anticancéreux oral (</a:t>
            </a:r>
            <a:r>
              <a:rPr kumimoji="0" lang="fr-CA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p</a:t>
            </a:r>
            <a:r>
              <a:rPr lang="fr-CA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ossibilité d'envoi au PHO la fiche </a:t>
            </a:r>
            <a:r>
              <a:rPr lang="fr-CA" altLang="fr-FR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Oncolien</a:t>
            </a:r>
            <a:r>
              <a:rPr lang="fr-CA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de la SFPO, de la molécule prescrite, destinée aux professionnels) 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et </a:t>
            </a:r>
            <a:r>
              <a:rPr kumimoji="0" lang="fr-CA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modalités de commande (grossiste, labo, dépositaire) 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Les risques </a:t>
            </a:r>
            <a:r>
              <a:rPr lang="fr-FR" altLang="fr-FR" sz="1400" dirty="0"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et </a:t>
            </a:r>
            <a:r>
              <a:rPr lang="fr-CA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précaution de manipulation lors de la prise du médicament et les informations sur le stockage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/>
                <a:cs typeface="Segoe UI Light"/>
              </a:rPr>
              <a:t>Le plan de prise du traitement (posologie, moment de prise)</a:t>
            </a: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CA" altLang="fr-FR" sz="1400" dirty="0">
                <a:latin typeface="Segoe UI Light"/>
                <a:cs typeface="Segoe UI Light"/>
              </a:rPr>
              <a:t>Accompagner le patient et lui expliquer quand est-ce qu'il doit impérativement avertir l'équipe médicale </a:t>
            </a:r>
          </a:p>
          <a:p>
            <a:pPr marL="285750" indent="-285750">
              <a:lnSpc>
                <a:spcPct val="150000"/>
              </a:lnSpc>
              <a:buClr>
                <a:srgbClr val="23818D"/>
              </a:buClr>
              <a:buFont typeface="Wingdings" panose="05000000000000000000" pitchFamily="2" charset="2"/>
              <a:buChar char="q"/>
            </a:pPr>
            <a:r>
              <a:rPr lang="fr-FR" altLang="fr-FR" sz="1400" dirty="0">
                <a:latin typeface="Segoe UI Light"/>
                <a:cs typeface="Segoe UI Light"/>
              </a:rPr>
              <a:t>Les interactions médicamenteuses et les médicaments symptomatiques</a:t>
            </a:r>
            <a:endParaRPr lang="fr-CA" altLang="fr-FR" sz="1400" dirty="0">
              <a:latin typeface="Segoe UI Light"/>
              <a:cs typeface="Segoe UI Light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tabLst/>
            </a:pPr>
            <a:r>
              <a:rPr lang="fr-FR" altLang="fr-FR" sz="1400" b="1" cap="small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Relativement à l’accompagnement officinal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La fréquence des entretiens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Les modalités possibles de réalisation de l’entretien (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visio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, présentiel, téléphone)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points à demander de manière systématique au patient (exemples)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Rappel sur la posture éducative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cas à adresser au médecin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ED212F46-200E-49D7-B0CB-B57948811C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926" b="-26245"/>
          <a:stretch/>
        </p:blipFill>
        <p:spPr>
          <a:xfrm>
            <a:off x="468974" y="9435719"/>
            <a:ext cx="5817386" cy="40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97752"/>
      </p:ext>
    </p:extLst>
  </p:cSld>
  <p:clrMapOvr>
    <a:masterClrMapping/>
  </p:clrMapOvr>
</p:sld>
</file>

<file path=ppt/theme/theme1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Govhe art 51</Template>
  <TotalTime>32</TotalTime>
  <Words>199</Words>
  <Application>Microsoft Office PowerPoint</Application>
  <PresentationFormat>Format A4 (210 x 297 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Grandview</vt:lpstr>
      <vt:lpstr>Segoe UI</vt:lpstr>
      <vt:lpstr>Segoe UI Black</vt:lpstr>
      <vt:lpstr>Segoe UI Light</vt:lpstr>
      <vt:lpstr>Segoe UI Semibold</vt:lpstr>
      <vt:lpstr>Times New Roman</vt:lpstr>
      <vt:lpstr>Wingdings</vt:lpstr>
      <vt:lpstr>Govhe art 51</vt:lpstr>
      <vt:lpstr>2_Titres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Félix</dc:creator>
  <cp:lastModifiedBy>BOUGLE, Céline</cp:lastModifiedBy>
  <cp:revision>24</cp:revision>
  <dcterms:created xsi:type="dcterms:W3CDTF">2019-01-10T14:40:37Z</dcterms:created>
  <dcterms:modified xsi:type="dcterms:W3CDTF">2021-10-07T12:42:45Z</dcterms:modified>
</cp:coreProperties>
</file>