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8" r:id="rId4"/>
    <p:sldId id="261" r:id="rId5"/>
    <p:sldId id="264" r:id="rId6"/>
    <p:sldId id="26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73DCC7-0578-4F1B-B181-56FE342DA08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478BC87-D7ED-46BF-9603-ED08152B223B}">
      <dgm:prSet phldrT="[Texte]"/>
      <dgm:spPr/>
      <dgm:t>
        <a:bodyPr/>
        <a:lstStyle/>
        <a:p>
          <a:r>
            <a:rPr lang="fr-FR" dirty="0"/>
            <a:t>Partie Pilotage et management </a:t>
          </a:r>
        </a:p>
      </dgm:t>
    </dgm:pt>
    <dgm:pt modelId="{7EAE8FFB-D7A6-460D-8391-EAB1BC22A27F}" type="parTrans" cxnId="{AB69DB30-64DB-4BD3-8879-C795A2B81114}">
      <dgm:prSet/>
      <dgm:spPr/>
      <dgm:t>
        <a:bodyPr/>
        <a:lstStyle/>
        <a:p>
          <a:endParaRPr lang="fr-FR"/>
        </a:p>
      </dgm:t>
    </dgm:pt>
    <dgm:pt modelId="{B94F4BC6-D1BC-4F37-8E05-C5EA804B7E2C}" type="sibTrans" cxnId="{AB69DB30-64DB-4BD3-8879-C795A2B81114}">
      <dgm:prSet/>
      <dgm:spPr/>
      <dgm:t>
        <a:bodyPr/>
        <a:lstStyle/>
        <a:p>
          <a:endParaRPr lang="fr-FR"/>
        </a:p>
      </dgm:t>
    </dgm:pt>
    <dgm:pt modelId="{125E8D36-472E-4971-A7B5-2CD6EA7E73AD}">
      <dgm:prSet phldrT="[Texte]"/>
      <dgm:spPr/>
      <dgm:t>
        <a:bodyPr/>
        <a:lstStyle/>
        <a:p>
          <a:r>
            <a:rPr lang="fr-FR" dirty="0"/>
            <a:t>réalisée en autoévaluation</a:t>
          </a:r>
        </a:p>
      </dgm:t>
    </dgm:pt>
    <dgm:pt modelId="{C76424E5-3608-4502-A0D5-F433E3F2BC69}" type="parTrans" cxnId="{8AFEA31A-E40B-4844-986B-ED118ED310B7}">
      <dgm:prSet/>
      <dgm:spPr/>
      <dgm:t>
        <a:bodyPr/>
        <a:lstStyle/>
        <a:p>
          <a:endParaRPr lang="fr-FR"/>
        </a:p>
      </dgm:t>
    </dgm:pt>
    <dgm:pt modelId="{B8FDA49D-83C7-4AB2-8F50-3EC11532D14A}" type="sibTrans" cxnId="{8AFEA31A-E40B-4844-986B-ED118ED310B7}">
      <dgm:prSet/>
      <dgm:spPr/>
      <dgm:t>
        <a:bodyPr/>
        <a:lstStyle/>
        <a:p>
          <a:endParaRPr lang="fr-FR"/>
        </a:p>
      </dgm:t>
    </dgm:pt>
    <dgm:pt modelId="{C1E9C7C3-3EDE-4882-B55C-EFF5E4A97801}">
      <dgm:prSet phldrT="[Texte]"/>
      <dgm:spPr/>
      <dgm:t>
        <a:bodyPr/>
        <a:lstStyle/>
        <a:p>
          <a:r>
            <a:rPr lang="fr-FR" dirty="0"/>
            <a:t>Partie Processus </a:t>
          </a:r>
        </a:p>
      </dgm:t>
    </dgm:pt>
    <dgm:pt modelId="{7DE2B93F-CCF2-4B5C-84FF-AE571D9B0051}" type="parTrans" cxnId="{9E4C06B8-8C9C-46AF-9138-B1E11931A79B}">
      <dgm:prSet/>
      <dgm:spPr/>
      <dgm:t>
        <a:bodyPr/>
        <a:lstStyle/>
        <a:p>
          <a:endParaRPr lang="fr-FR"/>
        </a:p>
      </dgm:t>
    </dgm:pt>
    <dgm:pt modelId="{247158EE-4964-4752-81B0-819A13BDD395}" type="sibTrans" cxnId="{9E4C06B8-8C9C-46AF-9138-B1E11931A79B}">
      <dgm:prSet/>
      <dgm:spPr/>
      <dgm:t>
        <a:bodyPr/>
        <a:lstStyle/>
        <a:p>
          <a:endParaRPr lang="fr-FR"/>
        </a:p>
      </dgm:t>
    </dgm:pt>
    <dgm:pt modelId="{B9128548-31E5-4096-9E89-970EF51F1D9B}">
      <dgm:prSet phldrT="[Texte]"/>
      <dgm:spPr/>
      <dgm:t>
        <a:bodyPr/>
        <a:lstStyle/>
        <a:p>
          <a:r>
            <a:rPr lang="fr-FR" dirty="0"/>
            <a:t>réalisé par des auditeurs externes</a:t>
          </a:r>
        </a:p>
      </dgm:t>
    </dgm:pt>
    <dgm:pt modelId="{86E46C15-71AC-4B8B-91F4-DC1184B081B7}" type="parTrans" cxnId="{44C7433B-EF0D-4BAD-B7CE-21E1D8B6B957}">
      <dgm:prSet/>
      <dgm:spPr/>
      <dgm:t>
        <a:bodyPr/>
        <a:lstStyle/>
        <a:p>
          <a:endParaRPr lang="fr-FR"/>
        </a:p>
      </dgm:t>
    </dgm:pt>
    <dgm:pt modelId="{05DF2EDC-9B9C-40A2-B55C-CCB29836F2A9}" type="sibTrans" cxnId="{44C7433B-EF0D-4BAD-B7CE-21E1D8B6B957}">
      <dgm:prSet/>
      <dgm:spPr/>
      <dgm:t>
        <a:bodyPr/>
        <a:lstStyle/>
        <a:p>
          <a:endParaRPr lang="fr-FR"/>
        </a:p>
      </dgm:t>
    </dgm:pt>
    <dgm:pt modelId="{391A2DC2-FE09-4A57-858B-B0BBF7E91286}">
      <dgm:prSet phldrT="[Texte]"/>
      <dgm:spPr/>
      <dgm:t>
        <a:bodyPr/>
        <a:lstStyle/>
        <a:p>
          <a:endParaRPr lang="fr-FR" dirty="0"/>
        </a:p>
      </dgm:t>
    </dgm:pt>
    <dgm:pt modelId="{03813C36-DE99-4F67-B90F-697E97E4FAA2}" type="parTrans" cxnId="{B5357D2C-7B77-44CD-B27C-490E5E34E9A5}">
      <dgm:prSet/>
      <dgm:spPr/>
      <dgm:t>
        <a:bodyPr/>
        <a:lstStyle/>
        <a:p>
          <a:endParaRPr lang="fr-FR"/>
        </a:p>
      </dgm:t>
    </dgm:pt>
    <dgm:pt modelId="{AE207548-1811-441E-87A0-9B7505715E67}" type="sibTrans" cxnId="{B5357D2C-7B77-44CD-B27C-490E5E34E9A5}">
      <dgm:prSet/>
      <dgm:spPr/>
      <dgm:t>
        <a:bodyPr/>
        <a:lstStyle/>
        <a:p>
          <a:endParaRPr lang="fr-FR"/>
        </a:p>
      </dgm:t>
    </dgm:pt>
    <dgm:pt modelId="{5E1BC8A6-A4CD-471F-A165-36B455AE6480}">
      <dgm:prSet phldrT="[Texte]"/>
      <dgm:spPr/>
      <dgm:t>
        <a:bodyPr/>
        <a:lstStyle/>
        <a:p>
          <a:endParaRPr lang="fr-FR" dirty="0"/>
        </a:p>
      </dgm:t>
    </dgm:pt>
    <dgm:pt modelId="{DE11A628-EFF5-4D7A-89B6-501918049724}" type="parTrans" cxnId="{31DF2A65-8F75-404B-8CB0-9D034B5FF8EF}">
      <dgm:prSet/>
      <dgm:spPr/>
      <dgm:t>
        <a:bodyPr/>
        <a:lstStyle/>
        <a:p>
          <a:endParaRPr lang="fr-FR"/>
        </a:p>
      </dgm:t>
    </dgm:pt>
    <dgm:pt modelId="{A4489C53-53DD-4919-A683-9DE7DB4175CC}" type="sibTrans" cxnId="{31DF2A65-8F75-404B-8CB0-9D034B5FF8EF}">
      <dgm:prSet/>
      <dgm:spPr/>
      <dgm:t>
        <a:bodyPr/>
        <a:lstStyle/>
        <a:p>
          <a:endParaRPr lang="fr-FR"/>
        </a:p>
      </dgm:t>
    </dgm:pt>
    <dgm:pt modelId="{50685C63-C703-40EE-A965-DFF878854E8B}" type="pres">
      <dgm:prSet presAssocID="{3173DCC7-0578-4F1B-B181-56FE342DA0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73E9473-16FC-430F-8989-33CF555E72E3}" type="pres">
      <dgm:prSet presAssocID="{0478BC87-D7ED-46BF-9603-ED08152B223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028581-D4A6-467F-AA6B-75282E20E1DF}" type="pres">
      <dgm:prSet presAssocID="{0478BC87-D7ED-46BF-9603-ED08152B223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C95B629-F1E5-4F02-B197-F0F1AE2D2868}" type="pres">
      <dgm:prSet presAssocID="{C1E9C7C3-3EDE-4882-B55C-EFF5E4A97801}" presName="parentText" presStyleLbl="node1" presStyleIdx="1" presStyleCnt="2" custLinFactNeighborX="-4760" custLinFactNeighborY="209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156CFDA-66A8-442A-B17E-E9BF339EDBE1}" type="pres">
      <dgm:prSet presAssocID="{C1E9C7C3-3EDE-4882-B55C-EFF5E4A9780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12AED5B-05F6-4A35-A4E0-C849CF4ED8AE}" type="presOf" srcId="{0478BC87-D7ED-46BF-9603-ED08152B223B}" destId="{673E9473-16FC-430F-8989-33CF555E72E3}" srcOrd="0" destOrd="0" presId="urn:microsoft.com/office/officeart/2005/8/layout/vList2"/>
    <dgm:cxn modelId="{31DF2A65-8F75-404B-8CB0-9D034B5FF8EF}" srcId="{0478BC87-D7ED-46BF-9603-ED08152B223B}" destId="{5E1BC8A6-A4CD-471F-A165-36B455AE6480}" srcOrd="1" destOrd="0" parTransId="{DE11A628-EFF5-4D7A-89B6-501918049724}" sibTransId="{A4489C53-53DD-4919-A683-9DE7DB4175CC}"/>
    <dgm:cxn modelId="{CEB3B0FE-A27B-43F1-B9FE-E2EF229CA631}" type="presOf" srcId="{C1E9C7C3-3EDE-4882-B55C-EFF5E4A97801}" destId="{3C95B629-F1E5-4F02-B197-F0F1AE2D2868}" srcOrd="0" destOrd="0" presId="urn:microsoft.com/office/officeart/2005/8/layout/vList2"/>
    <dgm:cxn modelId="{E8E84ADC-D29B-4072-B4C1-1159D709EC38}" type="presOf" srcId="{3173DCC7-0578-4F1B-B181-56FE342DA08A}" destId="{50685C63-C703-40EE-A965-DFF878854E8B}" srcOrd="0" destOrd="0" presId="urn:microsoft.com/office/officeart/2005/8/layout/vList2"/>
    <dgm:cxn modelId="{44C7433B-EF0D-4BAD-B7CE-21E1D8B6B957}" srcId="{C1E9C7C3-3EDE-4882-B55C-EFF5E4A97801}" destId="{B9128548-31E5-4096-9E89-970EF51F1D9B}" srcOrd="0" destOrd="0" parTransId="{86E46C15-71AC-4B8B-91F4-DC1184B081B7}" sibTransId="{05DF2EDC-9B9C-40A2-B55C-CCB29836F2A9}"/>
    <dgm:cxn modelId="{B07B67E1-05E1-48A1-9B1D-F31DA9BFD4D0}" type="presOf" srcId="{125E8D36-472E-4971-A7B5-2CD6EA7E73AD}" destId="{83028581-D4A6-467F-AA6B-75282E20E1DF}" srcOrd="0" destOrd="0" presId="urn:microsoft.com/office/officeart/2005/8/layout/vList2"/>
    <dgm:cxn modelId="{6DAF0798-75A7-42CB-870E-546E729027AC}" type="presOf" srcId="{5E1BC8A6-A4CD-471F-A165-36B455AE6480}" destId="{83028581-D4A6-467F-AA6B-75282E20E1DF}" srcOrd="0" destOrd="1" presId="urn:microsoft.com/office/officeart/2005/8/layout/vList2"/>
    <dgm:cxn modelId="{F21C3F46-3BB0-4157-95C9-4699E36C1EB4}" type="presOf" srcId="{391A2DC2-FE09-4A57-858B-B0BBF7E91286}" destId="{83028581-D4A6-467F-AA6B-75282E20E1DF}" srcOrd="0" destOrd="2" presId="urn:microsoft.com/office/officeart/2005/8/layout/vList2"/>
    <dgm:cxn modelId="{B5357D2C-7B77-44CD-B27C-490E5E34E9A5}" srcId="{0478BC87-D7ED-46BF-9603-ED08152B223B}" destId="{391A2DC2-FE09-4A57-858B-B0BBF7E91286}" srcOrd="2" destOrd="0" parTransId="{03813C36-DE99-4F67-B90F-697E97E4FAA2}" sibTransId="{AE207548-1811-441E-87A0-9B7505715E67}"/>
    <dgm:cxn modelId="{9E4C06B8-8C9C-46AF-9138-B1E11931A79B}" srcId="{3173DCC7-0578-4F1B-B181-56FE342DA08A}" destId="{C1E9C7C3-3EDE-4882-B55C-EFF5E4A97801}" srcOrd="1" destOrd="0" parTransId="{7DE2B93F-CCF2-4B5C-84FF-AE571D9B0051}" sibTransId="{247158EE-4964-4752-81B0-819A13BDD395}"/>
    <dgm:cxn modelId="{AB69DB30-64DB-4BD3-8879-C795A2B81114}" srcId="{3173DCC7-0578-4F1B-B181-56FE342DA08A}" destId="{0478BC87-D7ED-46BF-9603-ED08152B223B}" srcOrd="0" destOrd="0" parTransId="{7EAE8FFB-D7A6-460D-8391-EAB1BC22A27F}" sibTransId="{B94F4BC6-D1BC-4F37-8E05-C5EA804B7E2C}"/>
    <dgm:cxn modelId="{3BA87CDA-65B4-42CF-B951-2585F21DD09B}" type="presOf" srcId="{B9128548-31E5-4096-9E89-970EF51F1D9B}" destId="{8156CFDA-66A8-442A-B17E-E9BF339EDBE1}" srcOrd="0" destOrd="0" presId="urn:microsoft.com/office/officeart/2005/8/layout/vList2"/>
    <dgm:cxn modelId="{8AFEA31A-E40B-4844-986B-ED118ED310B7}" srcId="{0478BC87-D7ED-46BF-9603-ED08152B223B}" destId="{125E8D36-472E-4971-A7B5-2CD6EA7E73AD}" srcOrd="0" destOrd="0" parTransId="{C76424E5-3608-4502-A0D5-F433E3F2BC69}" sibTransId="{B8FDA49D-83C7-4AB2-8F50-3EC11532D14A}"/>
    <dgm:cxn modelId="{7FC68367-F7B3-4916-9F0F-64E8154702FF}" type="presParOf" srcId="{50685C63-C703-40EE-A965-DFF878854E8B}" destId="{673E9473-16FC-430F-8989-33CF555E72E3}" srcOrd="0" destOrd="0" presId="urn:microsoft.com/office/officeart/2005/8/layout/vList2"/>
    <dgm:cxn modelId="{83D442AA-D0A9-43BF-BED5-CB784682291D}" type="presParOf" srcId="{50685C63-C703-40EE-A965-DFF878854E8B}" destId="{83028581-D4A6-467F-AA6B-75282E20E1DF}" srcOrd="1" destOrd="0" presId="urn:microsoft.com/office/officeart/2005/8/layout/vList2"/>
    <dgm:cxn modelId="{F95B2619-F232-4AA1-A037-1A4732B2D78C}" type="presParOf" srcId="{50685C63-C703-40EE-A965-DFF878854E8B}" destId="{3C95B629-F1E5-4F02-B197-F0F1AE2D2868}" srcOrd="2" destOrd="0" presId="urn:microsoft.com/office/officeart/2005/8/layout/vList2"/>
    <dgm:cxn modelId="{8FD9E42A-44FD-4A1B-8647-B2F20B409E0B}" type="presParOf" srcId="{50685C63-C703-40EE-A965-DFF878854E8B}" destId="{8156CFDA-66A8-442A-B17E-E9BF339EDBE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E9473-16FC-430F-8989-33CF555E72E3}">
      <dsp:nvSpPr>
        <dsp:cNvPr id="0" name=""/>
        <dsp:cNvSpPr/>
      </dsp:nvSpPr>
      <dsp:spPr>
        <a:xfrm>
          <a:off x="0" y="41562"/>
          <a:ext cx="5627148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/>
            <a:t>Partie Pilotage et management </a:t>
          </a:r>
        </a:p>
      </dsp:txBody>
      <dsp:txXfrm>
        <a:off x="36296" y="77858"/>
        <a:ext cx="5554556" cy="670943"/>
      </dsp:txXfrm>
    </dsp:sp>
    <dsp:sp modelId="{83028581-D4A6-467F-AA6B-75282E20E1DF}">
      <dsp:nvSpPr>
        <dsp:cNvPr id="0" name=""/>
        <dsp:cNvSpPr/>
      </dsp:nvSpPr>
      <dsp:spPr>
        <a:xfrm>
          <a:off x="0" y="785097"/>
          <a:ext cx="5627148" cy="1251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662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400" kern="1200" dirty="0"/>
            <a:t>réalisée en autoévaluation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fr-FR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fr-FR" sz="2400" kern="1200" dirty="0"/>
        </a:p>
      </dsp:txBody>
      <dsp:txXfrm>
        <a:off x="0" y="785097"/>
        <a:ext cx="5627148" cy="1251315"/>
      </dsp:txXfrm>
    </dsp:sp>
    <dsp:sp modelId="{3C95B629-F1E5-4F02-B197-F0F1AE2D2868}">
      <dsp:nvSpPr>
        <dsp:cNvPr id="0" name=""/>
        <dsp:cNvSpPr/>
      </dsp:nvSpPr>
      <dsp:spPr>
        <a:xfrm>
          <a:off x="0" y="2047172"/>
          <a:ext cx="5627148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/>
            <a:t>Partie Processus </a:t>
          </a:r>
        </a:p>
      </dsp:txBody>
      <dsp:txXfrm>
        <a:off x="36296" y="2083468"/>
        <a:ext cx="5554556" cy="670943"/>
      </dsp:txXfrm>
    </dsp:sp>
    <dsp:sp modelId="{8156CFDA-66A8-442A-B17E-E9BF339EDBE1}">
      <dsp:nvSpPr>
        <dsp:cNvPr id="0" name=""/>
        <dsp:cNvSpPr/>
      </dsp:nvSpPr>
      <dsp:spPr>
        <a:xfrm>
          <a:off x="0" y="2779947"/>
          <a:ext cx="5627148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662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2400" kern="1200" dirty="0"/>
            <a:t>réalisé par des auditeurs externes</a:t>
          </a:r>
        </a:p>
      </dsp:txBody>
      <dsp:txXfrm>
        <a:off x="0" y="2779947"/>
        <a:ext cx="5627148" cy="513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671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449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302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66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062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874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79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647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977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583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00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34D7F-5399-4F8C-9A6B-C1B21526ECE9}" type="datetimeFigureOut">
              <a:rPr lang="fr-FR" smtClean="0"/>
              <a:t>25/03/2021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E6BCE-02EB-457C-94A4-8407AE80E2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60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1620" y="1504747"/>
            <a:ext cx="9144000" cy="3251929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  <a:t>Audit Croisé « Préparation en Unité de Production de Chimiothérapies </a:t>
            </a: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  <a:t>»</a:t>
            </a: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  <a:t/>
            </a:r>
            <a:b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</a:b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  <a:t/>
            </a:r>
            <a:b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</a:b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  <a:t>Réunion de </a:t>
            </a:r>
            <a:r>
              <a:rPr lang="fr-FR" sz="4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  <a:t>restitution</a:t>
            </a:r>
            <a:br>
              <a:rPr lang="fr-FR" sz="4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</a:b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  <a:t/>
            </a:r>
            <a:b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</a:br>
            <a:r>
              <a:rPr lang="fr-FR" sz="4000" b="1" i="1" dirty="0" smtClean="0">
                <a:solidFill>
                  <a:srgbClr val="FF0000"/>
                </a:solidFill>
                <a:latin typeface="Arial Narrow" panose="020B0606020202030204" pitchFamily="34" charset="0"/>
                <a:ea typeface="+mn-ea"/>
                <a:cs typeface="+mn-cs"/>
              </a:rPr>
              <a:t>Nom ES audité</a:t>
            </a:r>
            <a:endParaRPr lang="fr-FR" sz="4000" b="1" i="1" dirty="0">
              <a:solidFill>
                <a:srgbClr val="FF0000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4320" y="6126480"/>
            <a:ext cx="11658600" cy="594995"/>
          </a:xfrm>
        </p:spPr>
        <p:txBody>
          <a:bodyPr/>
          <a:lstStyle/>
          <a:p>
            <a:pPr algn="l"/>
            <a:r>
              <a:rPr lang="fr-FR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Nom des </a:t>
            </a:r>
            <a:r>
              <a:rPr lang="fr-FR" sz="2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auditeurs</a:t>
            </a:r>
            <a:r>
              <a:rPr lang="fr-FR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							</a:t>
            </a:r>
            <a:r>
              <a:rPr lang="fr-FR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	</a:t>
            </a:r>
            <a:r>
              <a:rPr lang="fr-FR" sz="2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		</a:t>
            </a:r>
            <a:r>
              <a:rPr lang="fr-FR" sz="2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Date</a:t>
            </a:r>
            <a:endParaRPr lang="fr-FR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383565"/>
            <a:ext cx="1493867" cy="614394"/>
          </a:xfrm>
          <a:prstGeom prst="rect">
            <a:avLst/>
          </a:prstGeom>
          <a:noFill/>
          <a:extLst/>
        </p:spPr>
      </p:pic>
      <p:pic>
        <p:nvPicPr>
          <p:cNvPr id="8" name="image01.png" descr="qualva_logo-couleur bulle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298409" y="259162"/>
            <a:ext cx="1634511" cy="8632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785270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Réunion de clôture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953491"/>
            <a:ext cx="10949247" cy="4314305"/>
          </a:xfrm>
        </p:spPr>
        <p:txBody>
          <a:bodyPr>
            <a:normAutofit lnSpcReduction="10000"/>
          </a:bodyPr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Remerciements</a:t>
            </a:r>
            <a:r>
              <a:rPr lang="fr-FR" dirty="0"/>
              <a:t> </a:t>
            </a:r>
            <a:r>
              <a:rPr lang="fr-FR" dirty="0" smtClean="0">
                <a:solidFill>
                  <a:srgbClr val="FF0000"/>
                </a:solidFill>
              </a:rPr>
              <a:t>(ex : accueil</a:t>
            </a:r>
            <a:r>
              <a:rPr lang="fr-FR" dirty="0">
                <a:solidFill>
                  <a:srgbClr val="FF0000"/>
                </a:solidFill>
              </a:rPr>
              <a:t>, la disponibilité, </a:t>
            </a:r>
            <a:r>
              <a:rPr lang="fr-FR" dirty="0" smtClean="0">
                <a:solidFill>
                  <a:srgbClr val="FF0000"/>
                </a:solidFill>
              </a:rPr>
              <a:t>la transparence, la </a:t>
            </a:r>
            <a:r>
              <a:rPr lang="fr-FR" dirty="0">
                <a:solidFill>
                  <a:srgbClr val="FF0000"/>
                </a:solidFill>
              </a:rPr>
              <a:t>coopération des </a:t>
            </a:r>
            <a:r>
              <a:rPr lang="fr-FR" dirty="0" smtClean="0">
                <a:solidFill>
                  <a:srgbClr val="FF0000"/>
                </a:solidFill>
              </a:rPr>
              <a:t>audités)</a:t>
            </a:r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 : </a:t>
            </a:r>
            <a:endParaRPr lang="fr-F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Restitution des premiers résultats de l’audit</a:t>
            </a:r>
          </a:p>
          <a:p>
            <a:pPr lvl="1"/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Discussion ouverte sur les point évoqués </a:t>
            </a:r>
            <a:endParaRPr lang="fr-F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fr-F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r-FR" dirty="0" smtClean="0"/>
              <a:t>Les </a:t>
            </a:r>
            <a:r>
              <a:rPr lang="fr-FR" dirty="0"/>
              <a:t>différentes étapes abordées lors de cette visite d’audit : </a:t>
            </a:r>
          </a:p>
          <a:p>
            <a:pPr lvl="1"/>
            <a:r>
              <a:rPr lang="fr-FR" sz="1800" i="1" dirty="0"/>
              <a:t>Suivi du processus Préparation/stockage/contrôle et libération au sein de l’UPAC</a:t>
            </a:r>
          </a:p>
          <a:p>
            <a:pPr lvl="1"/>
            <a:r>
              <a:rPr lang="fr-FR" sz="1800" i="1" dirty="0"/>
              <a:t>Puis livraison/ préparation</a:t>
            </a:r>
          </a:p>
          <a:p>
            <a:pPr lvl="1"/>
            <a:r>
              <a:rPr lang="fr-FR" sz="1800" i="1" dirty="0"/>
              <a:t>Administration au sein du service d’HDJ</a:t>
            </a:r>
          </a:p>
          <a:p>
            <a:pPr lvl="1"/>
            <a:r>
              <a:rPr lang="fr-FR" sz="1800" i="1" dirty="0"/>
              <a:t>Prescription/validation avec un médecin oncologue et un pharmacien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561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Réunion de clôture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94273" y="1857898"/>
            <a:ext cx="10515600" cy="4351338"/>
          </a:xfrm>
        </p:spPr>
        <p:txBody>
          <a:bodyPr/>
          <a:lstStyle/>
          <a:p>
            <a:r>
              <a:rPr lang="fr-FR" dirty="0"/>
              <a:t>L’audit est composé 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en 2 parties 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457200" lvl="1" indent="0">
              <a:buNone/>
            </a:pPr>
            <a:endParaRPr lang="fr-FR" dirty="0"/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1645802404"/>
              </p:ext>
            </p:extLst>
          </p:nvPr>
        </p:nvGraphicFramePr>
        <p:xfrm>
          <a:off x="1666537" y="2592594"/>
          <a:ext cx="5627148" cy="3334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8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fr-FR" b="1"/>
              <a:t>Pilotage et management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>
          <a:xfrm>
            <a:off x="648931" y="2251587"/>
            <a:ext cx="3505494" cy="4233619"/>
          </a:xfrm>
        </p:spPr>
        <p:txBody>
          <a:bodyPr>
            <a:normAutofit/>
          </a:bodyPr>
          <a:lstStyle/>
          <a:p>
            <a:r>
              <a:rPr lang="fr-FR" altLang="fr-FR" sz="2200" b="1" dirty="0"/>
              <a:t>Score global </a:t>
            </a:r>
            <a:r>
              <a:rPr lang="fr-FR" altLang="fr-FR" sz="2200" b="1" dirty="0" smtClean="0"/>
              <a:t>à </a:t>
            </a:r>
            <a:r>
              <a:rPr lang="fr-FR" altLang="fr-FR" sz="2200" b="1" dirty="0" smtClean="0">
                <a:solidFill>
                  <a:srgbClr val="FF0000"/>
                </a:solidFill>
              </a:rPr>
              <a:t>X%</a:t>
            </a:r>
            <a:endParaRPr lang="fr-FR" altLang="fr-FR" sz="2200" b="1" dirty="0">
              <a:solidFill>
                <a:srgbClr val="FF0000"/>
              </a:solidFill>
            </a:endParaRPr>
          </a:p>
          <a:p>
            <a:endParaRPr lang="fr-FR" altLang="fr-FR" sz="600" dirty="0"/>
          </a:p>
          <a:p>
            <a:r>
              <a:rPr lang="fr-FR" altLang="fr-FR" sz="2200" u="sng" dirty="0"/>
              <a:t>Points forts :</a:t>
            </a:r>
          </a:p>
          <a:p>
            <a:pPr lvl="1"/>
            <a:endParaRPr lang="fr-FR" altLang="fr-FR" sz="1000" dirty="0" smtClean="0"/>
          </a:p>
          <a:p>
            <a:pPr lvl="1"/>
            <a:endParaRPr lang="fr-FR" altLang="fr-FR" sz="1000" dirty="0"/>
          </a:p>
          <a:p>
            <a:pPr lvl="1"/>
            <a:endParaRPr lang="fr-FR" altLang="fr-FR" sz="1000" dirty="0"/>
          </a:p>
          <a:p>
            <a:r>
              <a:rPr lang="fr-FR" altLang="fr-FR" sz="2200" u="sng" dirty="0"/>
              <a:t>Axes d’amélioration </a:t>
            </a:r>
            <a:r>
              <a:rPr lang="fr-FR" altLang="fr-FR" sz="2200" u="sng" dirty="0" smtClean="0"/>
              <a:t>:</a:t>
            </a:r>
            <a:endParaRPr lang="fr-FR" altLang="fr-FR" sz="2200" u="sng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6616930" y="2776451"/>
            <a:ext cx="44473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En amont de l’audit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Copier / coller le graphique « araignée » de la partie résultats « Pilote et Management » 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858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fr-FR" b="1" dirty="0"/>
              <a:t>Processus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>
          <a:xfrm>
            <a:off x="648931" y="2251587"/>
            <a:ext cx="3505494" cy="4233619"/>
          </a:xfrm>
        </p:spPr>
        <p:txBody>
          <a:bodyPr>
            <a:normAutofit/>
          </a:bodyPr>
          <a:lstStyle/>
          <a:p>
            <a:r>
              <a:rPr lang="fr-FR" altLang="fr-FR" sz="2200" b="1" dirty="0"/>
              <a:t>Score global à </a:t>
            </a:r>
            <a:r>
              <a:rPr lang="fr-FR" altLang="fr-FR" sz="2200" b="1" dirty="0" smtClean="0">
                <a:solidFill>
                  <a:srgbClr val="FF0000"/>
                </a:solidFill>
              </a:rPr>
              <a:t>x% </a:t>
            </a:r>
            <a:endParaRPr lang="fr-FR" altLang="fr-FR" sz="2200" b="1" dirty="0">
              <a:solidFill>
                <a:srgbClr val="FF0000"/>
              </a:solidFill>
            </a:endParaRPr>
          </a:p>
          <a:p>
            <a:endParaRPr lang="fr-FR" altLang="fr-FR" sz="600" dirty="0"/>
          </a:p>
          <a:p>
            <a:r>
              <a:rPr lang="fr-FR" altLang="fr-FR" sz="2200" u="sng" dirty="0"/>
              <a:t>Points forts :</a:t>
            </a:r>
          </a:p>
          <a:p>
            <a:pPr lvl="1"/>
            <a:endParaRPr lang="fr-FR" altLang="fr-FR" sz="1800" dirty="0"/>
          </a:p>
          <a:p>
            <a:pPr marL="457200" lvl="1" indent="0">
              <a:buNone/>
            </a:pPr>
            <a:endParaRPr lang="fr-FR" altLang="fr-FR" sz="1000" dirty="0"/>
          </a:p>
          <a:p>
            <a:r>
              <a:rPr lang="fr-FR" altLang="fr-FR" sz="2200" u="sng" dirty="0"/>
              <a:t>Axes d’amélioration :</a:t>
            </a:r>
          </a:p>
          <a:p>
            <a:pPr lvl="1"/>
            <a:endParaRPr lang="fr-FR" altLang="fr-FR" sz="18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/>
          <p:cNvSpPr txBox="1"/>
          <p:nvPr/>
        </p:nvSpPr>
        <p:spPr>
          <a:xfrm>
            <a:off x="6616930" y="2776451"/>
            <a:ext cx="4447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Copier / coller le graphique « araignée » de la partie résultats «  Processus » 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13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Conclusion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Conclusion/ressenti global de la journée</a:t>
            </a:r>
            <a:endParaRPr lang="fr-FR" dirty="0">
              <a:solidFill>
                <a:srgbClr val="FF0000"/>
              </a:solidFill>
            </a:endParaRPr>
          </a:p>
          <a:p>
            <a:endParaRPr lang="fr-FR" dirty="0" smtClean="0"/>
          </a:p>
          <a:p>
            <a:r>
              <a:rPr lang="fr-FR" dirty="0" smtClean="0"/>
              <a:t>Le </a:t>
            </a:r>
            <a:r>
              <a:rPr lang="fr-FR" dirty="0"/>
              <a:t>rapport est </a:t>
            </a:r>
            <a:r>
              <a:rPr lang="fr-FR" dirty="0" smtClean="0"/>
              <a:t>transmis </a:t>
            </a:r>
            <a:r>
              <a:rPr lang="fr-FR" altLang="fr-FR" dirty="0"/>
              <a:t>à l’</a:t>
            </a:r>
            <a:r>
              <a:rPr lang="fr-FR" altLang="fr-FR" dirty="0" err="1"/>
              <a:t>OMéDIT</a:t>
            </a:r>
            <a:r>
              <a:rPr lang="fr-FR" altLang="fr-FR" dirty="0"/>
              <a:t> </a:t>
            </a:r>
            <a:r>
              <a:rPr lang="fr-FR" altLang="fr-FR" dirty="0" smtClean="0"/>
              <a:t>et Normandie et </a:t>
            </a:r>
            <a:r>
              <a:rPr lang="fr-FR" altLang="fr-FR" dirty="0"/>
              <a:t>au </a:t>
            </a:r>
            <a:r>
              <a:rPr lang="fr-FR" altLang="fr-FR" dirty="0" err="1" smtClean="0"/>
              <a:t>Qual’va</a:t>
            </a:r>
            <a:endParaRPr lang="fr-FR" altLang="fr-FR" dirty="0"/>
          </a:p>
          <a:p>
            <a:endParaRPr lang="fr-FR" dirty="0"/>
          </a:p>
          <a:p>
            <a:r>
              <a:rPr lang="fr-FR" dirty="0"/>
              <a:t>Le </a:t>
            </a:r>
            <a:r>
              <a:rPr lang="fr-FR" dirty="0" smtClean="0"/>
              <a:t>rapport d’audit </a:t>
            </a:r>
            <a:r>
              <a:rPr lang="fr-FR" dirty="0"/>
              <a:t>vous </a:t>
            </a:r>
            <a:r>
              <a:rPr lang="fr-FR"/>
              <a:t>sera </a:t>
            </a:r>
            <a:r>
              <a:rPr lang="fr-FR" smtClean="0"/>
              <a:t>transmis prochainement 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23560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</TotalTime>
  <Words>229</Words>
  <Application>Microsoft Office PowerPoint</Application>
  <PresentationFormat>Grand écran</PresentationFormat>
  <Paragraphs>43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Thème Office</vt:lpstr>
      <vt:lpstr>Audit Croisé « Préparation en Unité de Production de Chimiothérapies »  Réunion de restitution  Nom ES audité</vt:lpstr>
      <vt:lpstr>Réunion de clôture</vt:lpstr>
      <vt:lpstr>Réunion de clôture</vt:lpstr>
      <vt:lpstr>Pilotage et management</vt:lpstr>
      <vt:lpstr>Processus</vt:lpstr>
      <vt:lpstr>Conclusion </vt:lpstr>
    </vt:vector>
  </TitlesOfParts>
  <Company>CH Dieppe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croisé de l’UPAC du  Ch d’Elbeuf</dc:title>
  <dc:creator>Gallais Florian</dc:creator>
  <cp:lastModifiedBy>FEVRE, Margot</cp:lastModifiedBy>
  <cp:revision>24</cp:revision>
  <dcterms:created xsi:type="dcterms:W3CDTF">2021-03-15T13:56:15Z</dcterms:created>
  <dcterms:modified xsi:type="dcterms:W3CDTF">2021-03-25T11:17:51Z</dcterms:modified>
</cp:coreProperties>
</file>

<file path=suivi_versioning.xml>26614_1
</file>