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75" r:id="rId5"/>
    <p:sldId id="284" r:id="rId6"/>
    <p:sldId id="285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67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2C504C"/>
    <a:srgbClr val="003C7C"/>
    <a:srgbClr val="004990"/>
    <a:srgbClr val="FF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4086F7-63E4-43AC-86A2-913ECD87EBE7}" v="5" dt="2024-03-28T13:30:12.532"/>
    <p1510:client id="{D005ACAC-6A98-4637-94D2-46882EDAF945}" v="2" dt="2024-03-28T13:41:03.904"/>
    <p1510:client id="{E1038D5E-AF61-4AA3-B6CC-223C9F8D9AA7}" v="2" dt="2024-03-28T09:41:34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33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ironde.fr/actualites/recommandations-de-bonnes-pratiques-de-la-haute-autorite-de-sante" TargetMode="External"/><Relationship Id="rId2" Type="http://schemas.openxmlformats.org/officeDocument/2006/relationships/image" Target="../media/image7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D1E8C9C-7867-B645-B126-D277126A44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23943C1-1FF6-1D46-B6B3-255240745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F4AC2-65C3-B943-B08B-14684EDA1253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EBA0FE-9AE1-BE4A-A9FE-7357E65A78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0B2E91-03EC-4842-AD76-F2C58F6C9E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0661B-249B-3646-8C25-88C14E12306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BBF6EE-68EE-9961-459F-1EC871F76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4637" y="0"/>
            <a:ext cx="1507140" cy="76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6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ironde.fr/actualites/recommandations-de-bonnes-pratiques-de-la-haute-autorite-de-sante" TargetMode="External"/><Relationship Id="rId2" Type="http://schemas.openxmlformats.org/officeDocument/2006/relationships/image" Target="../media/image7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CD7EC-74F2-B14E-BB28-B9CADC612E27}" type="datetimeFigureOut">
              <a:rPr lang="fr-FR" smtClean="0"/>
              <a:t>03/04/2024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61208-300B-C14B-AD31-263B8865EF4B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8D41D4-BB27-2C3A-7D32-CE8E07A55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74637" y="0"/>
            <a:ext cx="1507140" cy="76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7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uv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5900" y="1512001"/>
            <a:ext cx="8712200" cy="1644252"/>
          </a:xfrm>
        </p:spPr>
        <p:txBody>
          <a:bodyPr lIns="0" tIns="0" anchor="ctr">
            <a:normAutofit/>
          </a:bodyPr>
          <a:lstStyle>
            <a:lvl1pPr algn="ctr">
              <a:defRPr sz="240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Titre du document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3E166B-5849-3940-A600-8A9C8076A5F7}"/>
              </a:ext>
            </a:extLst>
          </p:cNvPr>
          <p:cNvSpPr/>
          <p:nvPr userDrawn="1"/>
        </p:nvSpPr>
        <p:spPr>
          <a:xfrm>
            <a:off x="4527000" y="0"/>
            <a:ext cx="90000" cy="15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00D34D-2668-1143-AA5A-7CB069424F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805" y="3236713"/>
            <a:ext cx="72390" cy="530860"/>
          </a:xfrm>
          <a:prstGeom prst="rect">
            <a:avLst/>
          </a:prstGeom>
        </p:spPr>
      </p:pic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946B22EB-6025-2941-B561-A981448C64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920" y="4560507"/>
            <a:ext cx="1060161" cy="399217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F556F6E-01A3-3E48-B67B-8323854CA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3912870"/>
            <a:ext cx="2773362" cy="321079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400" b="1" spc="100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</p:spTree>
    <p:extLst>
      <p:ext uri="{BB962C8B-B14F-4D97-AF65-F5344CB8AC3E}">
        <p14:creationId xmlns:p14="http://schemas.microsoft.com/office/powerpoint/2010/main" val="403531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 Couv avec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5900" y="1116001"/>
            <a:ext cx="8712200" cy="1321338"/>
          </a:xfrm>
        </p:spPr>
        <p:txBody>
          <a:bodyPr lIns="0" tIns="0" anchor="b">
            <a:normAutofit/>
          </a:bodyPr>
          <a:lstStyle>
            <a:lvl1pPr algn="ctr">
              <a:defRPr sz="280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Titre du document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5900" y="2591531"/>
            <a:ext cx="8712200" cy="64518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rgbClr val="00499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Sous-titre du document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3E166B-5849-3940-A600-8A9C8076A5F7}"/>
              </a:ext>
            </a:extLst>
          </p:cNvPr>
          <p:cNvSpPr/>
          <p:nvPr userDrawn="1"/>
        </p:nvSpPr>
        <p:spPr>
          <a:xfrm>
            <a:off x="4527000" y="0"/>
            <a:ext cx="90000" cy="1116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00D34D-2668-1143-AA5A-7CB069424F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805" y="3236713"/>
            <a:ext cx="72390" cy="530860"/>
          </a:xfrm>
          <a:prstGeom prst="rect">
            <a:avLst/>
          </a:prstGeom>
        </p:spPr>
      </p:pic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946B22EB-6025-2941-B561-A981448C64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920" y="4560507"/>
            <a:ext cx="1060161" cy="399217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91E8C4A-D607-D24B-911B-B1434C10A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3912870"/>
            <a:ext cx="2773362" cy="321079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400" b="1" spc="100" baseline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</p:spTree>
    <p:extLst>
      <p:ext uri="{BB962C8B-B14F-4D97-AF65-F5344CB8AC3E}">
        <p14:creationId xmlns:p14="http://schemas.microsoft.com/office/powerpoint/2010/main" val="393767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 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EB1DF80-2DAD-8B4D-81E7-55C0A1F8FB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5900" y="2495111"/>
            <a:ext cx="8712200" cy="2038680"/>
          </a:xfrm>
        </p:spPr>
        <p:txBody>
          <a:bodyPr lIns="0" tIns="0" anchor="t">
            <a:normAutofit/>
          </a:bodyPr>
          <a:lstStyle>
            <a:lvl1pPr algn="ctr">
              <a:defRPr sz="280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Titre de partie</a:t>
            </a:r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1F2FD07-4040-7544-94A1-9A69C9E6CF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708" y="609709"/>
            <a:ext cx="106583" cy="77030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3DEE6B-C2D7-524C-87ED-7275DC9692BB}"/>
              </a:ext>
            </a:extLst>
          </p:cNvPr>
          <p:cNvSpPr/>
          <p:nvPr userDrawn="1"/>
        </p:nvSpPr>
        <p:spPr>
          <a:xfrm>
            <a:off x="0" y="4665266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AA348B5-2666-8946-A816-C774B63071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37" name="Subtitle 2">
            <a:extLst>
              <a:ext uri="{FF2B5EF4-FFF2-40B4-BE49-F238E27FC236}">
                <a16:creationId xmlns:a16="http://schemas.microsoft.com/office/drawing/2014/main" id="{140E38A2-C17A-2D43-BE05-A27B7EC7E6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16368" y="1726264"/>
            <a:ext cx="4911264" cy="600758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rgbClr val="FF6168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1</a:t>
            </a:r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871A9281-D226-A54E-AC6C-5A430F920A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AB26E15E-1AD1-4649-947B-0B6E5F1AC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FBFEC719-F5D1-A74C-AF85-0D3986E57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05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C0DA0F4-45C1-074C-9418-2551C8F86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5FAF2FA-C1F2-2844-9A07-7E1837A8F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0636F44-4341-9F48-BFCB-F708DD0A7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09080B0A-279D-4EDD-A4F0-75740B012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253048"/>
            <a:ext cx="8712200" cy="577365"/>
          </a:xfrm>
        </p:spPr>
        <p:txBody>
          <a:bodyPr/>
          <a:lstStyle/>
          <a:p>
            <a:r>
              <a:rPr lang="fr-FR"/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0AA935-195B-4F05-BA66-50049D2D48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5900" y="1095375"/>
            <a:ext cx="7809660" cy="3211513"/>
          </a:xfrm>
        </p:spPr>
        <p:txBody>
          <a:bodyPr/>
          <a:lstStyle>
            <a:lvl1pPr marL="271463" indent="-271463">
              <a:buClr>
                <a:schemeClr val="bg2"/>
              </a:buClr>
              <a:buFont typeface="+mj-lt"/>
              <a:buAutoNum type="arabicPeriod"/>
              <a:tabLst>
                <a:tab pos="7799388" algn="l"/>
              </a:tabLst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305DA1F-3BF5-2592-E3F5-FA7206E973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5560" y="1095375"/>
            <a:ext cx="902540" cy="321151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915390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C0DA0F4-45C1-074C-9418-2551C8F86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5FAF2FA-C1F2-2844-9A07-7E1837A8F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0636F44-4341-9F48-BFCB-F708DD0A7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416EE58-2F18-8F48-B296-78895772EA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5900" y="950913"/>
            <a:ext cx="8712199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203187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image +  encad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5724524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3"/>
            <a:ext cx="2771774" cy="1977817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RETEX PAAM - 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29B28ED-2C3A-4846-859E-08E1EA692F7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4990" y="3146330"/>
            <a:ext cx="2733110" cy="361637"/>
          </a:xfrm>
          <a:solidFill>
            <a:schemeClr val="bg1"/>
          </a:solidFill>
          <a:effectLst>
            <a:outerShdw dist="38100" dir="10800000" sx="99000" sy="99000" algn="ctr" rotWithShape="0">
              <a:srgbClr val="FF6168"/>
            </a:outerShdw>
          </a:effectLst>
        </p:spPr>
        <p:txBody>
          <a:bodyPr lIns="72000">
            <a:sp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200"/>
              </a:spcBef>
              <a:defRPr/>
            </a:lvl2pPr>
          </a:lstStyle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07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5724524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3"/>
            <a:ext cx="2771774" cy="342106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04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encad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5724524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29B28ED-2C3A-4846-859E-08E1EA692F7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4990" y="2390932"/>
            <a:ext cx="2733110" cy="361637"/>
          </a:xfrm>
          <a:solidFill>
            <a:schemeClr val="bg1"/>
          </a:solidFill>
          <a:effectLst>
            <a:outerShdw dist="38100" dir="10800000" sx="99000" sy="99000" algn="ctr" rotWithShape="0">
              <a:srgbClr val="FF6168"/>
            </a:outerShdw>
          </a:effectLst>
        </p:spPr>
        <p:txBody>
          <a:bodyPr lIns="72000" anchor="ctr">
            <a:sp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200"/>
              </a:spcBef>
              <a:defRPr/>
            </a:lvl2pPr>
          </a:lstStyle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+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5724524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D2FA4EB-0328-3147-8C95-E7BD804CC6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56325" y="1602272"/>
            <a:ext cx="2771775" cy="2769701"/>
          </a:xfrm>
        </p:spPr>
        <p:txBody>
          <a:bodyPr anchor="t"/>
          <a:lstStyle/>
          <a:p>
            <a:pPr lvl="7"/>
            <a:r>
              <a:rPr lang="fr-FR"/>
              <a:t>“ Citation ”</a:t>
            </a:r>
          </a:p>
          <a:p>
            <a:pPr lvl="8"/>
            <a:r>
              <a:rPr lang="fr-FR"/>
              <a:t>Nom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F82994-EE2B-0D45-8BC8-E4544F046E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522273" y="950913"/>
            <a:ext cx="72390" cy="53086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2DC6C88-A10A-6F4F-B37B-A304F594728B}"/>
              </a:ext>
            </a:extLst>
          </p:cNvPr>
          <p:cNvSpPr txBox="1"/>
          <p:nvPr userDrawn="1"/>
        </p:nvSpPr>
        <p:spPr>
          <a:xfrm>
            <a:off x="7595616" y="1775968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rmAutofit fontScale="25000" lnSpcReduction="20000"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90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2 colonnes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2735262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3"/>
            <a:ext cx="2771774" cy="342106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3D1DCB-E1EA-5345-911E-5E7B9CA8D50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167063" y="950914"/>
            <a:ext cx="2771774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58265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image + texte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2455100"/>
            <a:ext cx="2735262" cy="1916873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BAD59A3-B4CC-8841-B156-1D014A43F12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156325" y="950913"/>
            <a:ext cx="2771774" cy="127872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B3846997-49EC-CD4F-82F6-4F021DB7F12B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3168651" y="950913"/>
            <a:ext cx="2771774" cy="127872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F70AC85-0398-1C47-83F3-51EF2BD2226B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>
          <a:xfrm>
            <a:off x="215902" y="950912"/>
            <a:ext cx="2733673" cy="1278720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rgbClr val="00499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C529FA7-532C-3445-9D4D-7D976648B01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167063" y="2455099"/>
            <a:ext cx="2771774" cy="1916873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31DC9F1-2B27-F340-AFB6-545820A73F6A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154737" y="2455098"/>
            <a:ext cx="2771774" cy="1916873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1253399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texte 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5901" y="950913"/>
            <a:ext cx="4248149" cy="3421061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0E4A579-D1C8-1B45-BE61-42F7953D9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4B8BF1BB-1F62-6947-8F88-655B4AD98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3D644D14-4C9A-5D4B-A810-37EB0E2F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1BFFFF-EF25-254B-8226-64632A95D68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79950" y="950914"/>
            <a:ext cx="4248149" cy="3421062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</p:txBody>
      </p:sp>
    </p:spTree>
    <p:extLst>
      <p:ext uri="{BB962C8B-B14F-4D97-AF65-F5344CB8AC3E}">
        <p14:creationId xmlns:p14="http://schemas.microsoft.com/office/powerpoint/2010/main" val="2951997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u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20B73-4BE2-7F45-A98C-0ADCA0E6F185}"/>
              </a:ext>
            </a:extLst>
          </p:cNvPr>
          <p:cNvSpPr/>
          <p:nvPr userDrawn="1"/>
        </p:nvSpPr>
        <p:spPr>
          <a:xfrm>
            <a:off x="0" y="4671461"/>
            <a:ext cx="9144000" cy="4749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D1A0A8-3EFD-5840-AB7A-E87D874AF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pic>
        <p:nvPicPr>
          <p:cNvPr id="12" name="Image 11" descr="Une image contenant objet, horloge, signe&#10;&#10;Description générée automatiquement">
            <a:extLst>
              <a:ext uri="{FF2B5EF4-FFF2-40B4-BE49-F238E27FC236}">
                <a16:creationId xmlns:a16="http://schemas.microsoft.com/office/drawing/2014/main" id="{CD0A0744-62E3-A947-9876-F327FD2C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" y="4770119"/>
            <a:ext cx="748722" cy="2819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B22B1E-AD53-EC4A-975A-122D30C352D9}"/>
              </a:ext>
            </a:extLst>
          </p:cNvPr>
          <p:cNvSpPr/>
          <p:nvPr userDrawn="1"/>
        </p:nvSpPr>
        <p:spPr>
          <a:xfrm>
            <a:off x="223520" y="0"/>
            <a:ext cx="90000" cy="612000"/>
          </a:xfrm>
          <a:prstGeom prst="rect">
            <a:avLst/>
          </a:prstGeom>
          <a:solidFill>
            <a:srgbClr val="FF61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A7EF19D-21B5-B248-A8CB-3E1045661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C3124B3-DFC4-6D4D-90F9-B2D553192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8394A1D-72BF-8747-87CE-947FC8936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</a:defRPr>
            </a:lvl1pPr>
          </a:lstStyle>
          <a:p>
            <a:fld id="{9B42D110-A991-2340-9A0F-42AC7F5FE6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348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4e de co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62" y="1072456"/>
            <a:ext cx="3205163" cy="773759"/>
          </a:xfrm>
        </p:spPr>
        <p:txBody>
          <a:bodyPr lIns="0" tIns="0" anchor="b">
            <a:normAutofit/>
          </a:bodyPr>
          <a:lstStyle>
            <a:lvl1pPr algn="ctr">
              <a:defRPr sz="1800" b="0" spc="50" baseline="0">
                <a:solidFill>
                  <a:srgbClr val="004990"/>
                </a:solidFill>
              </a:defRPr>
            </a:lvl1pPr>
          </a:lstStyle>
          <a:p>
            <a:r>
              <a:rPr lang="fr-FR"/>
              <a:t>Retrouvez</a:t>
            </a:r>
            <a:br>
              <a:rPr lang="fr-FR"/>
            </a:br>
            <a:r>
              <a:rPr lang="fr-FR"/>
              <a:t>tous nos travaux sur</a:t>
            </a:r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D242CCD-616A-8A40-89DA-8872B7972608}"/>
              </a:ext>
            </a:extLst>
          </p:cNvPr>
          <p:cNvSpPr txBox="1">
            <a:spLocks/>
          </p:cNvSpPr>
          <p:nvPr userDrawn="1"/>
        </p:nvSpPr>
        <p:spPr>
          <a:xfrm>
            <a:off x="3479075" y="1969439"/>
            <a:ext cx="2185851" cy="283065"/>
          </a:xfrm>
          <a:prstGeom prst="rect">
            <a:avLst/>
          </a:prstGeom>
          <a:solidFill>
            <a:srgbClr val="FF6168"/>
          </a:solidFill>
        </p:spPr>
        <p:txBody>
          <a:bodyPr vert="horz" lIns="0" tIns="0" rIns="0" bIns="0" rtlCol="0" anchor="ctr" anchorCtr="0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0" i="0" kern="1200" spc="50" baseline="0">
                <a:solidFill>
                  <a:srgbClr val="0049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b="1" err="1">
                <a:solidFill>
                  <a:schemeClr val="bg1"/>
                </a:solidFill>
              </a:rPr>
              <a:t>www.has-sante.fr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FE0FD6-4B8A-4C45-BBC5-4B12454A9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8360" y="2551401"/>
            <a:ext cx="2267281" cy="36727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EABCF1B-DF6A-5F4B-A61D-6A25F12A13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1192" y="4371975"/>
            <a:ext cx="3161617" cy="44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3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5900" y="253048"/>
            <a:ext cx="8712200" cy="577365"/>
          </a:xfrm>
          <a:prstGeom prst="rect">
            <a:avLst/>
          </a:prstGeom>
        </p:spPr>
        <p:txBody>
          <a:bodyPr vert="horz" lIns="180000" tIns="90000" rIns="0" bIns="0" rtlCol="0" anchor="t">
            <a:normAutofit/>
          </a:bodyPr>
          <a:lstStyle/>
          <a:p>
            <a:r>
              <a:rPr lang="fr-FR"/>
              <a:t>Titre de diapositive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900" y="950913"/>
            <a:ext cx="8712200" cy="34210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/>
              <a:t>Titre de niveau 1</a:t>
            </a:r>
          </a:p>
          <a:p>
            <a:pPr lvl="1"/>
            <a:r>
              <a:rPr lang="fr-FR"/>
              <a:t>Titre de niveau 2</a:t>
            </a:r>
          </a:p>
          <a:p>
            <a:pPr lvl="2"/>
            <a:r>
              <a:rPr lang="fr-FR"/>
              <a:t>Texte courant</a:t>
            </a:r>
          </a:p>
          <a:p>
            <a:pPr lvl="3"/>
            <a:r>
              <a:rPr lang="fr-FR"/>
              <a:t>Texte à puce de niveau 1</a:t>
            </a:r>
          </a:p>
          <a:p>
            <a:pPr lvl="4"/>
            <a:r>
              <a:rPr lang="fr-FR"/>
              <a:t>Texte à puce de niveau 2</a:t>
            </a:r>
          </a:p>
          <a:p>
            <a:pPr lvl="5"/>
            <a:r>
              <a:rPr lang="fr-FR"/>
              <a:t>Titre encadré</a:t>
            </a:r>
          </a:p>
          <a:p>
            <a:pPr lvl="6"/>
            <a:r>
              <a:rPr lang="fr-FR"/>
              <a:t>Texte encadré</a:t>
            </a:r>
          </a:p>
          <a:p>
            <a:pPr lvl="7"/>
            <a:r>
              <a:rPr lang="en-US"/>
              <a:t>Citation</a:t>
            </a:r>
          </a:p>
          <a:p>
            <a:pPr lvl="8"/>
            <a:r>
              <a:rPr lang="en-US"/>
              <a:t>Nom</a:t>
            </a:r>
            <a:endParaRPr lang="fr-FR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8E631E74-B476-3C4D-854F-E1DADCB29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6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JJ MMM AAAA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AB9ED47-EF8C-FF41-AF9F-D93462A33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ts val="800"/>
              </a:lnSpc>
              <a:defRPr sz="700" b="1" i="0" spc="50" baseline="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Titre Lorem ipsum dolor sit amet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1728D1-010E-E74E-A201-3057DB577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4659313"/>
            <a:ext cx="1260475" cy="49609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003C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CCC34C-3AEF-3143-83B5-CB08F30D386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32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85" r:id="rId4"/>
    <p:sldLayoutId id="2147483662" r:id="rId5"/>
    <p:sldLayoutId id="2147483675" r:id="rId6"/>
    <p:sldLayoutId id="2147483680" r:id="rId7"/>
    <p:sldLayoutId id="2147483678" r:id="rId8"/>
    <p:sldLayoutId id="2147483683" r:id="rId9"/>
    <p:sldLayoutId id="2147483681" r:id="rId10"/>
    <p:sldLayoutId id="2147483682" r:id="rId11"/>
    <p:sldLayoutId id="2147483679" r:id="rId12"/>
    <p:sldLayoutId id="2147483684" r:id="rId13"/>
    <p:sldLayoutId id="2147483677" r:id="rId14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rgbClr val="00499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None/>
        <a:defRPr sz="1700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6858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None/>
        <a:defRPr sz="1250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6858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Font typeface="Arial" panose="020B0604020202020204" pitchFamily="34" charset="0"/>
        <a:buNone/>
        <a:defRPr sz="125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60000" indent="-144000" algn="l" defTabSz="6858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rgbClr val="FF6168"/>
        </a:buClr>
        <a:buFont typeface="Police système Courant"/>
        <a:buChar char="–"/>
        <a:defRPr sz="125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76000" indent="-144000" algn="l" defTabSz="6858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Clr>
          <a:srgbClr val="FF6168"/>
        </a:buClr>
        <a:buFont typeface="Arial" panose="020B0604020202020204" pitchFamily="34" charset="0"/>
        <a:buChar char="•"/>
        <a:defRPr sz="105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6858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1050" b="1" kern="120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6858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Font typeface="Arial" panose="020B0604020202020204" pitchFamily="34" charset="0"/>
        <a:buNone/>
        <a:defRPr sz="105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0" indent="0" algn="ctr" defTabSz="685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i="1" kern="1200" spc="100" baseline="0">
          <a:solidFill>
            <a:srgbClr val="FF616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0" indent="0" algn="ctr" defTabSz="6858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050" b="0" kern="1200">
          <a:solidFill>
            <a:srgbClr val="00499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36" userDrawn="1">
          <p15:clr>
            <a:srgbClr val="F26B43"/>
          </p15:clr>
        </p15:guide>
        <p15:guide id="3" pos="930" userDrawn="1">
          <p15:clr>
            <a:srgbClr val="F26B43"/>
          </p15:clr>
        </p15:guide>
        <p15:guide id="4" pos="1066" userDrawn="1">
          <p15:clr>
            <a:srgbClr val="F26B43"/>
          </p15:clr>
        </p15:guide>
        <p15:guide id="5" pos="1859" userDrawn="1">
          <p15:clr>
            <a:srgbClr val="F26B43"/>
          </p15:clr>
        </p15:guide>
        <p15:guide id="7" pos="2812" userDrawn="1">
          <p15:clr>
            <a:srgbClr val="F26B43"/>
          </p15:clr>
        </p15:guide>
        <p15:guide id="8" pos="2948" userDrawn="1">
          <p15:clr>
            <a:srgbClr val="F26B43"/>
          </p15:clr>
        </p15:guide>
        <p15:guide id="9" pos="1995" userDrawn="1">
          <p15:clr>
            <a:srgbClr val="F26B43"/>
          </p15:clr>
        </p15:guide>
        <p15:guide id="10" pos="3742" userDrawn="1">
          <p15:clr>
            <a:srgbClr val="F26B43"/>
          </p15:clr>
        </p15:guide>
        <p15:guide id="11" pos="3878" userDrawn="1">
          <p15:clr>
            <a:srgbClr val="F26B43"/>
          </p15:clr>
        </p15:guide>
        <p15:guide id="12" pos="4694" userDrawn="1">
          <p15:clr>
            <a:srgbClr val="F26B43"/>
          </p15:clr>
        </p15:guide>
        <p15:guide id="13" pos="4830" userDrawn="1">
          <p15:clr>
            <a:srgbClr val="F26B43"/>
          </p15:clr>
        </p15:guide>
        <p15:guide id="14" pos="5760" userDrawn="1">
          <p15:clr>
            <a:srgbClr val="F26B43"/>
          </p15:clr>
        </p15:guide>
        <p15:guide id="15" pos="5624" userDrawn="1">
          <p15:clr>
            <a:srgbClr val="F26B43"/>
          </p15:clr>
        </p15:guide>
        <p15:guide id="16" orient="horz" userDrawn="1">
          <p15:clr>
            <a:srgbClr val="F26B43"/>
          </p15:clr>
        </p15:guide>
        <p15:guide id="17" orient="horz" pos="169" userDrawn="1">
          <p15:clr>
            <a:srgbClr val="F26B43"/>
          </p15:clr>
        </p15:guide>
        <p15:guide id="18" orient="horz" pos="2935" userDrawn="1">
          <p15:clr>
            <a:srgbClr val="F26B43"/>
          </p15:clr>
        </p15:guide>
        <p15:guide id="19" orient="horz" pos="2754" userDrawn="1">
          <p15:clr>
            <a:srgbClr val="F26B43"/>
          </p15:clr>
        </p15:guide>
        <p15:guide id="20" orient="horz" pos="5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D03D1A-6AEF-D44D-BFD8-CBFDE6E4F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latin typeface="Arial"/>
                <a:cs typeface="Arial"/>
              </a:rPr>
              <a:t>Retour d’expérience au sujet du patient en </a:t>
            </a:r>
            <a:r>
              <a:rPr lang="fr-FR" dirty="0" err="1">
                <a:latin typeface="Arial"/>
                <a:cs typeface="Arial"/>
              </a:rPr>
              <a:t>auto-administration</a:t>
            </a:r>
            <a:r>
              <a:rPr lang="fr-FR" dirty="0">
                <a:latin typeface="Arial"/>
                <a:cs typeface="Arial"/>
              </a:rPr>
              <a:t> de ses médicaments (PAAM)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C134B37-ACF3-3044-BE06-CB42EE60B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Représentation graphique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2DD004-8B0D-954D-B6B2-B5F42202EB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21 mars 2024</a:t>
            </a:r>
          </a:p>
        </p:txBody>
      </p:sp>
    </p:spTree>
    <p:extLst>
      <p:ext uri="{BB962C8B-B14F-4D97-AF65-F5344CB8AC3E}">
        <p14:creationId xmlns:p14="http://schemas.microsoft.com/office/powerpoint/2010/main" val="412106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A56FC2-C767-252A-179E-045384CA13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03D439-F82D-82FB-55BA-7B8BDD87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RETEX PAAM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B06B54-3CAF-AF72-43C0-E31A01CEC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A0E36E0-A951-9925-1189-88E0E4792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18" y="113289"/>
            <a:ext cx="8037875" cy="452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46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45A91-0A12-6E79-407E-05855846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6FB589-1B72-DE63-9497-FB4CFB381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68C4A2-6B69-8BA9-D709-5445B621E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26" y="74285"/>
            <a:ext cx="8063264" cy="4535586"/>
          </a:xfrm>
          <a:prstGeom prst="rect">
            <a:avLst/>
          </a:prstGeom>
        </p:spPr>
      </p:pic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36C14800-528F-E253-30F2-DA4F8E0052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438CD9B1-E5A6-CBCB-FA79-B1C31D858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310277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C33D4-B058-4F41-DE36-AB2A4582B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B0B82-3583-8E16-5980-E5C91083D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E8D6A1F-75E5-1064-01A5-870ECA9BE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7" y="50960"/>
            <a:ext cx="8148679" cy="4583632"/>
          </a:xfrm>
          <a:prstGeom prst="rect">
            <a:avLst/>
          </a:prstGeom>
        </p:spPr>
      </p:pic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53771E9B-7EF5-9AC4-2BCF-ADA08654C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BCA0DCF4-4C28-0BC5-51A6-589159D68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913730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6B4E-50DE-9CA0-06EF-A3F1C8A13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54A6AA-A150-79AC-AEAF-F11A864CF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41A36CF-C060-8D53-CFFF-D7338AC8F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57" y="65123"/>
            <a:ext cx="8167449" cy="4594190"/>
          </a:xfrm>
          <a:prstGeom prst="rect">
            <a:avLst/>
          </a:prstGeom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8609E94-7ED7-A60B-35DE-A4B076585A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6630F97E-B485-9129-D81E-95E1E2134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109585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D6F9-86E3-FDB7-2BB6-133FAB9BD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745A6D-4B5D-DEF3-612B-8C83B2A21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06FE59B-1D23-34A4-33E1-9555468F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96" y="167343"/>
            <a:ext cx="7897827" cy="4442528"/>
          </a:xfrm>
          <a:prstGeom prst="rect">
            <a:avLst/>
          </a:prstGeom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F23F526-EFB6-B04B-240E-887866052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E69ADF71-FE93-751A-5680-66F82CF6F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4110271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6109-ECDD-7910-1216-F093C3C6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83FE4E-6319-A7FC-58FE-77A9514D0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3530DF-9012-D520-A956-08A0DD497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271" y="106089"/>
            <a:ext cx="8094620" cy="4553224"/>
          </a:xfrm>
          <a:prstGeom prst="rect">
            <a:avLst/>
          </a:prstGeom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F71D4D39-E655-83B3-1CC6-A9D6FAA92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E4B2C517-F056-D201-F1BD-F9ECF7099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241291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CBF50-3F9D-9E63-4A98-4F89E54F3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2438C5-1035-0DA6-885E-D02FC46C6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BF0D76C-AF2A-C195-B595-0A98DFD6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77" y="56643"/>
            <a:ext cx="8182523" cy="4602669"/>
          </a:xfrm>
          <a:prstGeom prst="rect">
            <a:avLst/>
          </a:prstGeom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B4D24C9F-89A1-9DD9-3059-263B8FBD9B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0BA83962-AB6F-D555-F64C-178FF8158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116160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5DEDF-7563-F818-0BF6-90F48444D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44BA8C-11D4-74FE-68A7-FC9730031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51BB2027-AEDC-B219-E98A-FC3B5B8CA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14D36DC2-97B1-E112-0217-B0B8F7E1A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8FE52E-1778-3F49-8ADD-F3D604984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89" y="129919"/>
            <a:ext cx="7964359" cy="447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39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0BFB-41DD-16C6-2A86-E5E072924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2F0BA2-5D61-FACE-C94C-39EE13AE5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42D110-A991-2340-9A0F-42AC7F5FE670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273B24-6374-2F76-3E6B-EE9079807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39" y="72827"/>
            <a:ext cx="8065856" cy="4537044"/>
          </a:xfrm>
          <a:prstGeom prst="rect">
            <a:avLst/>
          </a:prstGeom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491292D-12BA-2DFF-2500-ADE1199B6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85319" y="4979431"/>
            <a:ext cx="2773362" cy="160736"/>
          </a:xfrm>
        </p:spPr>
        <p:txBody>
          <a:bodyPr/>
          <a:lstStyle/>
          <a:p>
            <a:r>
              <a:rPr lang="fr-FR"/>
              <a:t>21 mars 2024</a:t>
            </a:r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E22DC541-F178-9822-9172-A45244665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275" y="4727448"/>
            <a:ext cx="5759450" cy="202541"/>
          </a:xfrm>
        </p:spPr>
        <p:txBody>
          <a:bodyPr/>
          <a:lstStyle/>
          <a:p>
            <a:r>
              <a:rPr lang="fr-FR"/>
              <a:t>RETEX PAAM </a:t>
            </a:r>
          </a:p>
        </p:txBody>
      </p:sp>
    </p:spTree>
    <p:extLst>
      <p:ext uri="{BB962C8B-B14F-4D97-AF65-F5344CB8AC3E}">
        <p14:creationId xmlns:p14="http://schemas.microsoft.com/office/powerpoint/2010/main" val="209572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1F058-A5F5-E649-8496-88BF2B579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419" y="1072456"/>
            <a:ext cx="3205163" cy="773759"/>
          </a:xfrm>
        </p:spPr>
        <p:txBody>
          <a:bodyPr/>
          <a:lstStyle/>
          <a:p>
            <a:r>
              <a:rPr lang="fr-FR"/>
              <a:t>Retrouvez</a:t>
            </a:r>
            <a:br>
              <a:rPr lang="fr-FR"/>
            </a:br>
            <a:r>
              <a:rPr lang="fr-FR"/>
              <a:t>tous nos travaux sur</a:t>
            </a:r>
          </a:p>
        </p:txBody>
      </p:sp>
    </p:spTree>
    <p:extLst>
      <p:ext uri="{BB962C8B-B14F-4D97-AF65-F5344CB8AC3E}">
        <p14:creationId xmlns:p14="http://schemas.microsoft.com/office/powerpoint/2010/main" val="20793991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5">
      <a:dk1>
        <a:srgbClr val="004990"/>
      </a:dk1>
      <a:lt1>
        <a:srgbClr val="FFFFFF"/>
      </a:lt1>
      <a:dk2>
        <a:srgbClr val="000000"/>
      </a:dk2>
      <a:lt2>
        <a:srgbClr val="FF6168"/>
      </a:lt2>
      <a:accent1>
        <a:srgbClr val="003C7C"/>
      </a:accent1>
      <a:accent2>
        <a:srgbClr val="00A9AE"/>
      </a:accent2>
      <a:accent3>
        <a:srgbClr val="F5A828"/>
      </a:accent3>
      <a:accent4>
        <a:srgbClr val="E7530D"/>
      </a:accent4>
      <a:accent5>
        <a:srgbClr val="34BADC"/>
      </a:accent5>
      <a:accent6>
        <a:srgbClr val="318E36"/>
      </a:accent6>
      <a:hlink>
        <a:srgbClr val="0563C1"/>
      </a:hlink>
      <a:folHlink>
        <a:srgbClr val="003C7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0" tIns="0" rIns="0" bIns="0" rtlCol="0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1163C9E8BD64F95FDF318F9A50114" ma:contentTypeVersion="27" ma:contentTypeDescription="Crée un document." ma:contentTypeScope="" ma:versionID="225c05cb46ab6a8ee26567c4999b624c">
  <xsd:schema xmlns:xsd="http://www.w3.org/2001/XMLSchema" xmlns:xs="http://www.w3.org/2001/XMLSchema" xmlns:p="http://schemas.microsoft.com/office/2006/metadata/properties" xmlns:ns2="80395b27-d838-4d05-8bd0-a016c7c5a764" xmlns:ns3="f9c5ccbb-ab63-4eae-a239-af544e1f2c22" targetNamespace="http://schemas.microsoft.com/office/2006/metadata/properties" ma:root="true" ma:fieldsID="39178f10175436769adf1da2b384cbb4" ns2:_="" ns3:_="">
    <xsd:import namespace="80395b27-d838-4d05-8bd0-a016c7c5a764"/>
    <xsd:import namespace="f9c5ccbb-ab63-4eae-a239-af544e1f2c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remarque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Chemin" minOccurs="0"/>
                <xsd:element ref="ns2:e53ec2c8-0f6b-4900-a93f-ecac684be203CountryOrRegion" minOccurs="0"/>
                <xsd:element ref="ns2:e53ec2c8-0f6b-4900-a93f-ecac684be203State" minOccurs="0"/>
                <xsd:element ref="ns2:e53ec2c8-0f6b-4900-a93f-ecac684be203City" minOccurs="0"/>
                <xsd:element ref="ns2:e53ec2c8-0f6b-4900-a93f-ecac684be203PostalCode" minOccurs="0"/>
                <xsd:element ref="ns2:e53ec2c8-0f6b-4900-a93f-ecac684be203Street" minOccurs="0"/>
                <xsd:element ref="ns2:e53ec2c8-0f6b-4900-a93f-ecac684be203GeoLoc" minOccurs="0"/>
                <xsd:element ref="ns2:e53ec2c8-0f6b-4900-a93f-ecac684be203DispNa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395b27-d838-4d05-8bd0-a016c7c5a7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remarques" ma:index="20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alises d’images" ma:readOnly="false" ma:fieldId="{5cf76f15-5ced-4ddc-b409-7134ff3c332f}" ma:taxonomyMulti="true" ma:sspId="5bc3e82a-65fd-451f-9118-d6a1b9ba84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hemin" ma:index="25" nillable="true" ma:displayName="Chemin" ma:format="Dropdown" ma:internalName="Chemin">
      <xsd:simpleType>
        <xsd:restriction base="dms:Unknown"/>
      </xsd:simpleType>
    </xsd:element>
    <xsd:element name="e53ec2c8-0f6b-4900-a93f-ecac684be203CountryOrRegion" ma:index="26" nillable="true" ma:displayName="Chemin : Pays/région" ma:internalName="CountryOrRegion" ma:readOnly="true">
      <xsd:simpleType>
        <xsd:restriction base="dms:Text"/>
      </xsd:simpleType>
    </xsd:element>
    <xsd:element name="e53ec2c8-0f6b-4900-a93f-ecac684be203State" ma:index="27" nillable="true" ma:displayName="Chemin : État" ma:internalName="State" ma:readOnly="true">
      <xsd:simpleType>
        <xsd:restriction base="dms:Text"/>
      </xsd:simpleType>
    </xsd:element>
    <xsd:element name="e53ec2c8-0f6b-4900-a93f-ecac684be203City" ma:index="28" nillable="true" ma:displayName="Chemin : Ville" ma:internalName="City" ma:readOnly="true">
      <xsd:simpleType>
        <xsd:restriction base="dms:Text"/>
      </xsd:simpleType>
    </xsd:element>
    <xsd:element name="e53ec2c8-0f6b-4900-a93f-ecac684be203PostalCode" ma:index="29" nillable="true" ma:displayName="Chemin : Code postal" ma:internalName="PostalCode" ma:readOnly="true">
      <xsd:simpleType>
        <xsd:restriction base="dms:Text"/>
      </xsd:simpleType>
    </xsd:element>
    <xsd:element name="e53ec2c8-0f6b-4900-a93f-ecac684be203Street" ma:index="30" nillable="true" ma:displayName="Chemin : Rue" ma:internalName="Street" ma:readOnly="true">
      <xsd:simpleType>
        <xsd:restriction base="dms:Text"/>
      </xsd:simpleType>
    </xsd:element>
    <xsd:element name="e53ec2c8-0f6b-4900-a93f-ecac684be203GeoLoc" ma:index="31" nillable="true" ma:displayName="Chemin : Coordonnées" ma:internalName="GeoLoc" ma:readOnly="true">
      <xsd:simpleType>
        <xsd:restriction base="dms:Unknown"/>
      </xsd:simpleType>
    </xsd:element>
    <xsd:element name="e53ec2c8-0f6b-4900-a93f-ecac684be203DispName" ma:index="32" nillable="true" ma:displayName="Chemin : nom" ma:internalName="DispName" ma:readOnly="true">
      <xsd:simpleType>
        <xsd:restriction base="dms:Text"/>
      </xsd:simpleType>
    </xsd:element>
    <xsd:element name="MediaServiceObjectDetectorVersions" ma:index="3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c5ccbb-ab63-4eae-a239-af544e1f2c2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0191963-461f-4b99-bfe9-d16e6f535441}" ma:internalName="TaxCatchAll" ma:showField="CatchAllData" ma:web="f9c5ccbb-ab63-4eae-a239-af544e1f2c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c5ccbb-ab63-4eae-a239-af544e1f2c22" xsi:nil="true"/>
    <lcf76f155ced4ddcb4097134ff3c332f xmlns="80395b27-d838-4d05-8bd0-a016c7c5a764">
      <Terms xmlns="http://schemas.microsoft.com/office/infopath/2007/PartnerControls"/>
    </lcf76f155ced4ddcb4097134ff3c332f>
    <remarques xmlns="80395b27-d838-4d05-8bd0-a016c7c5a764" xsi:nil="true"/>
    <Chemin xmlns="80395b27-d838-4d05-8bd0-a016c7c5a764" xsi:nil="true"/>
  </documentManagement>
</p:properties>
</file>

<file path=customXml/itemProps1.xml><?xml version="1.0" encoding="utf-8"?>
<ds:datastoreItem xmlns:ds="http://schemas.openxmlformats.org/officeDocument/2006/customXml" ds:itemID="{BBE40DB5-06A3-41B1-94D3-23955312D6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64C66C-1D00-4314-A134-CCBD7FAEBD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395b27-d838-4d05-8bd0-a016c7c5a764"/>
    <ds:schemaRef ds:uri="f9c5ccbb-ab63-4eae-a239-af544e1f2c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00897E-8CA9-405E-8F57-1FC5BFE10535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f9c5ccbb-ab63-4eae-a239-af544e1f2c22"/>
    <ds:schemaRef ds:uri="http://schemas.openxmlformats.org/package/2006/metadata/core-properties"/>
    <ds:schemaRef ds:uri="80395b27-d838-4d05-8bd0-a016c7c5a76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Office PowerPoint</Application>
  <PresentationFormat>Affichage à l'écran (16:9)</PresentationFormat>
  <Paragraphs>31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Police système Courant</vt:lpstr>
      <vt:lpstr>Thème Office</vt:lpstr>
      <vt:lpstr>Retour d’expérience au sujet du patient en auto-administration de ses médicaments (PAAM)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Retrouvez tous nos travaux sur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Amélie Thomas</dc:creator>
  <cp:lastModifiedBy>SAMI Yasmina</cp:lastModifiedBy>
  <cp:revision>7</cp:revision>
  <dcterms:created xsi:type="dcterms:W3CDTF">2020-06-18T16:03:30Z</dcterms:created>
  <dcterms:modified xsi:type="dcterms:W3CDTF">2024-04-03T09:28:43Z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0x0101006531163C9E8BD64F95FDF318F9A50114</vt:lpwstr>
  </property>
  <property fmtid="{D5CDD505-2E9C-101B-9397-08002B2CF9AE}" pid="3" name="Order">
    <vt:r8>1900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MediaServiceImageTags">
    <vt:lpwstr/>
  </property>
</Properties>
</file>