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DM Sans Bold" panose="020B0604020202020204" charset="0"/>
      <p:regular r:id="rId10"/>
    </p:embeddedFont>
    <p:embeddedFont>
      <p:font typeface="DM Sans" panose="020B060402020202020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3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09600" y="707363"/>
            <a:ext cx="7134250" cy="2378710"/>
            <a:chOff x="0" y="0"/>
            <a:chExt cx="9512334" cy="317161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9512334" cy="1473273"/>
              <a:chOff x="0" y="0"/>
              <a:chExt cx="21226740" cy="32876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1226740" cy="3386664"/>
              </a:xfrm>
              <a:custGeom>
                <a:avLst/>
                <a:gdLst/>
                <a:ahLst/>
                <a:cxnLst/>
                <a:rect l="l" t="t" r="r" b="b"/>
                <a:pathLst>
                  <a:path w="21226740" h="3386664">
                    <a:moveTo>
                      <a:pt x="20604440" y="2816434"/>
                    </a:moveTo>
                    <a:cubicBezTo>
                      <a:pt x="20604440" y="2810084"/>
                      <a:pt x="20605710" y="2805004"/>
                      <a:pt x="20605710" y="2797384"/>
                    </a:cubicBezTo>
                    <a:lnTo>
                      <a:pt x="20605710" y="490220"/>
                    </a:lnTo>
                    <a:cubicBezTo>
                      <a:pt x="20605710" y="220980"/>
                      <a:pt x="20396160" y="0"/>
                      <a:pt x="20139620" y="0"/>
                    </a:cubicBezTo>
                    <a:lnTo>
                      <a:pt x="467360" y="0"/>
                    </a:lnTo>
                    <a:cubicBezTo>
                      <a:pt x="210820" y="0"/>
                      <a:pt x="0" y="220980"/>
                      <a:pt x="0" y="490220"/>
                    </a:cubicBezTo>
                    <a:lnTo>
                      <a:pt x="0" y="2797384"/>
                    </a:lnTo>
                    <a:cubicBezTo>
                      <a:pt x="0" y="3066624"/>
                      <a:pt x="209550" y="3287604"/>
                      <a:pt x="466090" y="3287604"/>
                    </a:cubicBezTo>
                    <a:lnTo>
                      <a:pt x="20138351" y="3287604"/>
                    </a:lnTo>
                    <a:cubicBezTo>
                      <a:pt x="20251379" y="3287604"/>
                      <a:pt x="20355520" y="3244424"/>
                      <a:pt x="20435529" y="3174574"/>
                    </a:cubicBezTo>
                    <a:cubicBezTo>
                      <a:pt x="20566340" y="3245694"/>
                      <a:pt x="20878760" y="3386664"/>
                      <a:pt x="21225470" y="3179654"/>
                    </a:cubicBezTo>
                    <a:cubicBezTo>
                      <a:pt x="21226740" y="3179654"/>
                      <a:pt x="20914320" y="3180924"/>
                      <a:pt x="20604440" y="2816434"/>
                    </a:cubicBezTo>
                    <a:lnTo>
                      <a:pt x="20604440" y="2816434"/>
                    </a:lnTo>
                    <a:close/>
                  </a:path>
                </a:pathLst>
              </a:custGeom>
              <a:solidFill>
                <a:srgbClr val="35A1F4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990354" y="177057"/>
              <a:ext cx="7531626" cy="776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909"/>
                </a:lnSpc>
                <a:spcBef>
                  <a:spcPct val="0"/>
                </a:spcBef>
              </a:pPr>
              <a:r>
                <a:rPr lang="en-US" sz="3506" spc="-35">
                  <a:solidFill>
                    <a:srgbClr val="FFFFFF"/>
                  </a:solidFill>
                  <a:latin typeface="DM Sans Bold"/>
                </a:rPr>
                <a:t>Comment Pourrions-Nous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16229"/>
              <a:ext cx="9512334" cy="15553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2310"/>
                </a:lnSpc>
              </a:pP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Une session de « Comment </a:t>
              </a:r>
              <a:r>
                <a:rPr lang="en-US" sz="1650" dirty="0" err="1">
                  <a:solidFill>
                    <a:srgbClr val="100F0D"/>
                  </a:solidFill>
                  <a:latin typeface="DM Sans"/>
                </a:rPr>
                <a:t>pourrions</a:t>
              </a: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-nous » encourage un </a:t>
              </a:r>
              <a:r>
                <a:rPr lang="en-US" sz="1650" dirty="0" err="1">
                  <a:solidFill>
                    <a:srgbClr val="100F0D"/>
                  </a:solidFill>
                  <a:latin typeface="DM Sans"/>
                </a:rPr>
                <a:t>changement</a:t>
              </a: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 de perspective. </a:t>
              </a:r>
            </a:p>
            <a:p>
              <a:pPr marL="0" lvl="0" indent="0">
                <a:lnSpc>
                  <a:spcPts val="2310"/>
                </a:lnSpc>
              </a:pPr>
              <a:r>
                <a:rPr lang="en-US" sz="1650" dirty="0" err="1">
                  <a:solidFill>
                    <a:srgbClr val="100F0D"/>
                  </a:solidFill>
                  <a:latin typeface="DM Sans"/>
                </a:rPr>
                <a:t>Vous</a:t>
              </a: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650" dirty="0" err="1">
                  <a:solidFill>
                    <a:srgbClr val="100F0D"/>
                  </a:solidFill>
                  <a:latin typeface="DM Sans"/>
                </a:rPr>
                <a:t>pouvez</a:t>
              </a: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 brainstormer sur </a:t>
              </a:r>
              <a:r>
                <a:rPr lang="en-US" sz="1650" dirty="0" err="1">
                  <a:solidFill>
                    <a:srgbClr val="100F0D"/>
                  </a:solidFill>
                  <a:latin typeface="DM Sans"/>
                </a:rPr>
                <a:t>une</a:t>
              </a: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 nouvelle idée ou un problème que les </a:t>
              </a:r>
              <a:r>
                <a:rPr lang="en-US" sz="1650" dirty="0" err="1">
                  <a:solidFill>
                    <a:srgbClr val="100F0D"/>
                  </a:solidFill>
                  <a:latin typeface="DM Sans"/>
                </a:rPr>
                <a:t>équipes</a:t>
              </a: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650" dirty="0" err="1">
                  <a:solidFill>
                    <a:srgbClr val="100F0D"/>
                  </a:solidFill>
                  <a:latin typeface="DM Sans"/>
                </a:rPr>
                <a:t>ont</a:t>
              </a: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650" dirty="0" err="1">
                  <a:solidFill>
                    <a:srgbClr val="100F0D"/>
                  </a:solidFill>
                  <a:latin typeface="DM Sans"/>
                </a:rPr>
                <a:t>identifiés</a:t>
              </a:r>
              <a:r>
                <a:rPr lang="en-US" sz="1650" dirty="0">
                  <a:solidFill>
                    <a:srgbClr val="100F0D"/>
                  </a:solidFill>
                  <a:latin typeface="DM Sans"/>
                </a:rPr>
                <a:t>. 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C3B4B94D-0ABF-7099-F373-0731442BF27A}"/>
              </a:ext>
            </a:extLst>
          </p:cNvPr>
          <p:cNvGrpSpPr/>
          <p:nvPr/>
        </p:nvGrpSpPr>
        <p:grpSpPr>
          <a:xfrm>
            <a:off x="9448800" y="440756"/>
            <a:ext cx="8021874" cy="7773024"/>
            <a:chOff x="10502353" y="2537645"/>
            <a:chExt cx="5888274" cy="6355994"/>
          </a:xfrm>
        </p:grpSpPr>
        <p:sp>
          <p:nvSpPr>
            <p:cNvPr id="2" name="TextBox 2"/>
            <p:cNvSpPr txBox="1"/>
            <p:nvPr/>
          </p:nvSpPr>
          <p:spPr>
            <a:xfrm>
              <a:off x="11375520" y="2537645"/>
              <a:ext cx="5015107" cy="5033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/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Écrivez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une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nouvelle idée que nous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voulons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explorer ou un problème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auquel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nous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sommes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confrontés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.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11375520" y="4056327"/>
              <a:ext cx="5015107" cy="518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520"/>
                </a:lnSpc>
              </a:pP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Ajoutez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« Comment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pourrions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-nous » au début de la nouvelle idée ou de la nouvelle question.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284568" y="6657427"/>
              <a:ext cx="5015107" cy="7351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940"/>
                </a:lnSpc>
              </a:pPr>
              <a:r>
                <a:rPr lang="en-US" sz="2100" dirty="0" err="1">
                  <a:solidFill>
                    <a:srgbClr val="100F0D"/>
                  </a:solidFill>
                  <a:latin typeface="DM Sans"/>
                </a:rPr>
                <a:t>Identifiez</a:t>
              </a:r>
              <a:r>
                <a:rPr lang="en-US" sz="2100" dirty="0">
                  <a:solidFill>
                    <a:srgbClr val="100F0D"/>
                  </a:solidFill>
                  <a:latin typeface="DM Sans"/>
                </a:rPr>
                <a:t> 3 à 5 </a:t>
              </a:r>
              <a:r>
                <a:rPr lang="en-US" sz="2100" dirty="0" err="1">
                  <a:solidFill>
                    <a:srgbClr val="100F0D"/>
                  </a:solidFill>
                  <a:latin typeface="DM Sans"/>
                </a:rPr>
                <a:t>éléments</a:t>
              </a:r>
              <a:r>
                <a:rPr lang="en-US" sz="21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2100" dirty="0" err="1">
                  <a:solidFill>
                    <a:srgbClr val="100F0D"/>
                  </a:solidFill>
                  <a:latin typeface="DM Sans"/>
                </a:rPr>
                <a:t>d'action</a:t>
              </a:r>
              <a:r>
                <a:rPr lang="en-US" sz="2100" dirty="0">
                  <a:solidFill>
                    <a:srgbClr val="100F0D"/>
                  </a:solidFill>
                  <a:latin typeface="DM Sans"/>
                </a:rPr>
                <a:t> pour </a:t>
              </a:r>
              <a:r>
                <a:rPr lang="en-US" sz="2100" dirty="0" err="1">
                  <a:solidFill>
                    <a:srgbClr val="100F0D"/>
                  </a:solidFill>
                  <a:latin typeface="DM Sans"/>
                </a:rPr>
                <a:t>aborder</a:t>
              </a:r>
              <a:r>
                <a:rPr lang="en-US" sz="2100" dirty="0">
                  <a:solidFill>
                    <a:srgbClr val="100F0D"/>
                  </a:solidFill>
                  <a:latin typeface="DM Sans"/>
                </a:rPr>
                <a:t> la nouvelle idée ou le problème.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0502353" y="2599346"/>
              <a:ext cx="461010" cy="461010"/>
              <a:chOff x="0" y="0"/>
              <a:chExt cx="614680" cy="614680"/>
            </a:xfrm>
          </p:grpSpPr>
          <p:grpSp>
            <p:nvGrpSpPr>
              <p:cNvPr id="13" name="Group 13"/>
              <p:cNvGrpSpPr/>
              <p:nvPr/>
            </p:nvGrpSpPr>
            <p:grpSpPr>
              <a:xfrm>
                <a:off x="0" y="0"/>
                <a:ext cx="614680" cy="614680"/>
                <a:chOff x="0" y="0"/>
                <a:chExt cx="6350000" cy="6350000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35A1F4"/>
                </a:solidFill>
              </p:spPr>
            </p:sp>
          </p:grpSp>
          <p:sp>
            <p:nvSpPr>
              <p:cNvPr id="15" name="TextBox 15"/>
              <p:cNvSpPr txBox="1"/>
              <p:nvPr/>
            </p:nvSpPr>
            <p:spPr>
              <a:xfrm>
                <a:off x="107390" y="38516"/>
                <a:ext cx="399901" cy="48484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035"/>
                  </a:lnSpc>
                  <a:spcBef>
                    <a:spcPct val="0"/>
                  </a:spcBef>
                </a:pPr>
                <a:r>
                  <a:rPr lang="en-US" sz="2168">
                    <a:solidFill>
                      <a:srgbClr val="FFFFFF"/>
                    </a:solidFill>
                    <a:latin typeface="DM Sans Bold"/>
                  </a:rPr>
                  <a:t>1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502353" y="4156370"/>
              <a:ext cx="461010" cy="463278"/>
              <a:chOff x="0" y="0"/>
              <a:chExt cx="614680" cy="617704"/>
            </a:xfrm>
          </p:grpSpPr>
          <p:grpSp>
            <p:nvGrpSpPr>
              <p:cNvPr id="17" name="Group 17"/>
              <p:cNvGrpSpPr/>
              <p:nvPr/>
            </p:nvGrpSpPr>
            <p:grpSpPr>
              <a:xfrm>
                <a:off x="0" y="0"/>
                <a:ext cx="614680" cy="617704"/>
                <a:chOff x="0" y="0"/>
                <a:chExt cx="6350000" cy="6350000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35A1F4"/>
                </a:solidFill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107390" y="38516"/>
                <a:ext cx="399901" cy="49035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085"/>
                  </a:lnSpc>
                  <a:spcBef>
                    <a:spcPct val="0"/>
                  </a:spcBef>
                </a:pPr>
                <a:r>
                  <a:rPr lang="en-US" sz="2204">
                    <a:solidFill>
                      <a:srgbClr val="FFFFFF"/>
                    </a:solidFill>
                    <a:latin typeface="DM Sans Bold"/>
                  </a:rPr>
                  <a:t>2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0502353" y="6790384"/>
              <a:ext cx="461010" cy="463278"/>
              <a:chOff x="0" y="0"/>
              <a:chExt cx="614680" cy="617704"/>
            </a:xfrm>
          </p:grpSpPr>
          <p:grpSp>
            <p:nvGrpSpPr>
              <p:cNvPr id="21" name="Group 21"/>
              <p:cNvGrpSpPr/>
              <p:nvPr/>
            </p:nvGrpSpPr>
            <p:grpSpPr>
              <a:xfrm>
                <a:off x="0" y="0"/>
                <a:ext cx="614680" cy="617704"/>
                <a:chOff x="0" y="0"/>
                <a:chExt cx="6350000" cy="6350000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35A1F4"/>
                </a:solidFill>
              </p:spPr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107390" y="38516"/>
                <a:ext cx="399901" cy="49035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085"/>
                  </a:lnSpc>
                  <a:spcBef>
                    <a:spcPct val="0"/>
                  </a:spcBef>
                </a:pPr>
                <a:r>
                  <a:rPr lang="en-US" sz="2204">
                    <a:solidFill>
                      <a:srgbClr val="FFFFFF"/>
                    </a:solidFill>
                    <a:latin typeface="DM Sans Bold"/>
                  </a:rPr>
                  <a:t>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197857">
              <a:off x="11405309" y="5127279"/>
              <a:ext cx="1047108" cy="1065875"/>
              <a:chOff x="0" y="0"/>
              <a:chExt cx="1396144" cy="1421166"/>
            </a:xfrm>
          </p:grpSpPr>
          <p:grpSp>
            <p:nvGrpSpPr>
              <p:cNvPr id="25" name="Group 25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702557"/>
              </a:xfrm>
            </p:grpSpPr>
            <p:sp>
              <p:nvSpPr>
                <p:cNvPr id="26" name="Freeform 26"/>
                <p:cNvSpPr/>
                <p:nvPr/>
              </p:nvSpPr>
              <p:spPr>
                <a:xfrm>
                  <a:off x="15240" y="248920"/>
                  <a:ext cx="3444240" cy="3432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432048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583687"/>
                        <a:pt x="21590" y="2775457"/>
                      </a:cubicBezTo>
                      <a:cubicBezTo>
                        <a:pt x="6350" y="3020567"/>
                        <a:pt x="0" y="3393948"/>
                        <a:pt x="0" y="3393948"/>
                      </a:cubicBezTo>
                      <a:cubicBezTo>
                        <a:pt x="204470" y="3424427"/>
                        <a:pt x="450850" y="3432048"/>
                        <a:pt x="657860" y="3429507"/>
                      </a:cubicBezTo>
                      <a:cubicBezTo>
                        <a:pt x="891540" y="3429507"/>
                        <a:pt x="2616200" y="3429507"/>
                        <a:pt x="2616200" y="3429507"/>
                      </a:cubicBezTo>
                      <a:lnTo>
                        <a:pt x="3402330" y="3415537"/>
                      </a:lnTo>
                      <a:cubicBezTo>
                        <a:pt x="3402330" y="3415537"/>
                        <a:pt x="3441700" y="2713227"/>
                        <a:pt x="3441700" y="2587497"/>
                      </a:cubicBezTo>
                      <a:cubicBezTo>
                        <a:pt x="3441700" y="2413507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CAF8CB"/>
                </a:solidFill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43C466"/>
                </a:solidFill>
              </p:spPr>
            </p:sp>
          </p:grpSp>
          <p:sp>
            <p:nvSpPr>
              <p:cNvPr id="28" name="TextBox 28"/>
              <p:cNvSpPr txBox="1"/>
              <p:nvPr/>
            </p:nvSpPr>
            <p:spPr>
              <a:xfrm>
                <a:off x="158679" y="405319"/>
                <a:ext cx="1092397" cy="3133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>
                    <a:solidFill>
                      <a:srgbClr val="100F0D"/>
                    </a:solidFill>
                    <a:latin typeface="DM Sans"/>
                  </a:rPr>
                  <a:t>Ajoutez votre question ici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157007">
              <a:off x="12700109" y="5127279"/>
              <a:ext cx="1047108" cy="1065875"/>
              <a:chOff x="0" y="0"/>
              <a:chExt cx="1396144" cy="1421166"/>
            </a:xfrm>
          </p:grpSpPr>
          <p:grpSp>
            <p:nvGrpSpPr>
              <p:cNvPr id="30" name="Group 30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702557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15240" y="248920"/>
                  <a:ext cx="3444240" cy="3432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432048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583687"/>
                        <a:pt x="21590" y="2775457"/>
                      </a:cubicBezTo>
                      <a:cubicBezTo>
                        <a:pt x="6350" y="3020567"/>
                        <a:pt x="0" y="3393948"/>
                        <a:pt x="0" y="3393948"/>
                      </a:cubicBezTo>
                      <a:cubicBezTo>
                        <a:pt x="204470" y="3424427"/>
                        <a:pt x="450850" y="3432048"/>
                        <a:pt x="657860" y="3429507"/>
                      </a:cubicBezTo>
                      <a:cubicBezTo>
                        <a:pt x="891540" y="3429507"/>
                        <a:pt x="2616200" y="3429507"/>
                        <a:pt x="2616200" y="3429507"/>
                      </a:cubicBezTo>
                      <a:lnTo>
                        <a:pt x="3402330" y="3415537"/>
                      </a:lnTo>
                      <a:cubicBezTo>
                        <a:pt x="3402330" y="3415537"/>
                        <a:pt x="3441700" y="2713227"/>
                        <a:pt x="3441700" y="2587497"/>
                      </a:cubicBezTo>
                      <a:cubicBezTo>
                        <a:pt x="3441700" y="2413507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CAF8CB"/>
                </a:solidFill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43C466"/>
                </a:solidFill>
              </p:spPr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8679" y="405319"/>
                <a:ext cx="1092397" cy="3133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>
                    <a:solidFill>
                      <a:srgbClr val="100F0D"/>
                    </a:solidFill>
                    <a:latin typeface="DM Sans"/>
                  </a:rPr>
                  <a:t>Ajoutez votre question ici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197857">
              <a:off x="11480096" y="7827764"/>
              <a:ext cx="1047108" cy="1065875"/>
              <a:chOff x="0" y="0"/>
              <a:chExt cx="1396144" cy="1421166"/>
            </a:xfrm>
          </p:grpSpPr>
          <p:grpSp>
            <p:nvGrpSpPr>
              <p:cNvPr id="35" name="Group 35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534410"/>
              </a:xfrm>
            </p:grpSpPr>
            <p:sp>
              <p:nvSpPr>
                <p:cNvPr id="36" name="Freeform 36"/>
                <p:cNvSpPr/>
                <p:nvPr/>
              </p:nvSpPr>
              <p:spPr>
                <a:xfrm>
                  <a:off x="15240" y="248920"/>
                  <a:ext cx="3444240" cy="326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263900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415540"/>
                        <a:pt x="21590" y="2607310"/>
                      </a:cubicBezTo>
                      <a:cubicBezTo>
                        <a:pt x="6350" y="2852420"/>
                        <a:pt x="0" y="3225800"/>
                        <a:pt x="0" y="3225800"/>
                      </a:cubicBezTo>
                      <a:cubicBezTo>
                        <a:pt x="204470" y="3256280"/>
                        <a:pt x="450850" y="3263900"/>
                        <a:pt x="657860" y="3261360"/>
                      </a:cubicBezTo>
                      <a:cubicBezTo>
                        <a:pt x="891540" y="3261360"/>
                        <a:pt x="2616200" y="3261360"/>
                        <a:pt x="2616200" y="3261360"/>
                      </a:cubicBezTo>
                      <a:lnTo>
                        <a:pt x="3402330" y="3247390"/>
                      </a:lnTo>
                      <a:cubicBezTo>
                        <a:pt x="3402330" y="3247390"/>
                        <a:pt x="3441700" y="2545080"/>
                        <a:pt x="3441700" y="2419350"/>
                      </a:cubicBezTo>
                      <a:cubicBezTo>
                        <a:pt x="3441700" y="2245360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FFF6BB"/>
                </a:solidFill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FFB001"/>
                </a:solidFill>
              </p:spPr>
            </p:sp>
          </p:grpSp>
          <p:sp>
            <p:nvSpPr>
              <p:cNvPr id="38" name="TextBox 38"/>
              <p:cNvSpPr txBox="1"/>
              <p:nvPr/>
            </p:nvSpPr>
            <p:spPr>
              <a:xfrm>
                <a:off x="158679" y="405319"/>
                <a:ext cx="1092397" cy="3133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>
                    <a:solidFill>
                      <a:srgbClr val="100F0D"/>
                    </a:solidFill>
                    <a:latin typeface="DM Sans"/>
                  </a:rPr>
                  <a:t>Ajoutez votre question ici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 rot="157007">
              <a:off x="12646550" y="7827764"/>
              <a:ext cx="1047108" cy="1065875"/>
              <a:chOff x="0" y="0"/>
              <a:chExt cx="1396144" cy="1421166"/>
            </a:xfrm>
          </p:grpSpPr>
          <p:grpSp>
            <p:nvGrpSpPr>
              <p:cNvPr id="40" name="Group 40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534410"/>
              </a:xfrm>
            </p:grpSpPr>
            <p:sp>
              <p:nvSpPr>
                <p:cNvPr id="41" name="Freeform 41"/>
                <p:cNvSpPr/>
                <p:nvPr/>
              </p:nvSpPr>
              <p:spPr>
                <a:xfrm>
                  <a:off x="15240" y="248920"/>
                  <a:ext cx="3444240" cy="326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263900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415540"/>
                        <a:pt x="21590" y="2607310"/>
                      </a:cubicBezTo>
                      <a:cubicBezTo>
                        <a:pt x="6350" y="2852420"/>
                        <a:pt x="0" y="3225800"/>
                        <a:pt x="0" y="3225800"/>
                      </a:cubicBezTo>
                      <a:cubicBezTo>
                        <a:pt x="204470" y="3256280"/>
                        <a:pt x="450850" y="3263900"/>
                        <a:pt x="657860" y="3261360"/>
                      </a:cubicBezTo>
                      <a:cubicBezTo>
                        <a:pt x="891540" y="3261360"/>
                        <a:pt x="2616200" y="3261360"/>
                        <a:pt x="2616200" y="3261360"/>
                      </a:cubicBezTo>
                      <a:lnTo>
                        <a:pt x="3402330" y="3247390"/>
                      </a:lnTo>
                      <a:cubicBezTo>
                        <a:pt x="3402330" y="3247390"/>
                        <a:pt x="3441700" y="2545080"/>
                        <a:pt x="3441700" y="2419350"/>
                      </a:cubicBezTo>
                      <a:cubicBezTo>
                        <a:pt x="3441700" y="2245360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FFF6BB"/>
                </a:solidFill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FFB001"/>
                </a:solidFill>
              </p:spPr>
            </p:sp>
          </p:grpSp>
          <p:sp>
            <p:nvSpPr>
              <p:cNvPr id="43" name="TextBox 43"/>
              <p:cNvSpPr txBox="1"/>
              <p:nvPr/>
            </p:nvSpPr>
            <p:spPr>
              <a:xfrm>
                <a:off x="158679" y="405319"/>
                <a:ext cx="1092397" cy="3133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>
                    <a:solidFill>
                      <a:srgbClr val="100F0D"/>
                    </a:solidFill>
                    <a:latin typeface="DM Sans"/>
                  </a:rPr>
                  <a:t>Ajoutez votre question ici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 rot="-197857">
              <a:off x="13994909" y="5127279"/>
              <a:ext cx="1047108" cy="1065875"/>
              <a:chOff x="0" y="0"/>
              <a:chExt cx="1396144" cy="1421166"/>
            </a:xfrm>
          </p:grpSpPr>
          <p:grpSp>
            <p:nvGrpSpPr>
              <p:cNvPr id="45" name="Group 45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702557"/>
              </a:xfrm>
            </p:grpSpPr>
            <p:sp>
              <p:nvSpPr>
                <p:cNvPr id="46" name="Freeform 46"/>
                <p:cNvSpPr/>
                <p:nvPr/>
              </p:nvSpPr>
              <p:spPr>
                <a:xfrm>
                  <a:off x="15240" y="248920"/>
                  <a:ext cx="3444240" cy="3432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432048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583687"/>
                        <a:pt x="21590" y="2775457"/>
                      </a:cubicBezTo>
                      <a:cubicBezTo>
                        <a:pt x="6350" y="3020567"/>
                        <a:pt x="0" y="3393948"/>
                        <a:pt x="0" y="3393948"/>
                      </a:cubicBezTo>
                      <a:cubicBezTo>
                        <a:pt x="204470" y="3424427"/>
                        <a:pt x="450850" y="3432048"/>
                        <a:pt x="657860" y="3429507"/>
                      </a:cubicBezTo>
                      <a:cubicBezTo>
                        <a:pt x="891540" y="3429507"/>
                        <a:pt x="2616200" y="3429507"/>
                        <a:pt x="2616200" y="3429507"/>
                      </a:cubicBezTo>
                      <a:lnTo>
                        <a:pt x="3402330" y="3415537"/>
                      </a:lnTo>
                      <a:cubicBezTo>
                        <a:pt x="3402330" y="3415537"/>
                        <a:pt x="3441700" y="2713227"/>
                        <a:pt x="3441700" y="2587497"/>
                      </a:cubicBezTo>
                      <a:cubicBezTo>
                        <a:pt x="3441700" y="2413507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CAF8CB"/>
                </a:solidFill>
              </p:spPr>
            </p:sp>
            <p:sp>
              <p:nvSpPr>
                <p:cNvPr id="47" name="Freeform 47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43C466"/>
                </a:solidFill>
              </p:spPr>
            </p:sp>
          </p:grpSp>
          <p:sp>
            <p:nvSpPr>
              <p:cNvPr id="48" name="TextBox 48"/>
              <p:cNvSpPr txBox="1"/>
              <p:nvPr/>
            </p:nvSpPr>
            <p:spPr>
              <a:xfrm>
                <a:off x="158679" y="405319"/>
                <a:ext cx="1092397" cy="3133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>
                    <a:solidFill>
                      <a:srgbClr val="100F0D"/>
                    </a:solidFill>
                    <a:latin typeface="DM Sans"/>
                  </a:rPr>
                  <a:t>Ajoutez votre question ici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 rot="-197857">
              <a:off x="13903957" y="7827764"/>
              <a:ext cx="1047108" cy="1065875"/>
              <a:chOff x="0" y="0"/>
              <a:chExt cx="1396144" cy="1421166"/>
            </a:xfrm>
          </p:grpSpPr>
          <p:grpSp>
            <p:nvGrpSpPr>
              <p:cNvPr id="50" name="Group 50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534410"/>
              </a:xfrm>
            </p:grpSpPr>
            <p:sp>
              <p:nvSpPr>
                <p:cNvPr id="51" name="Freeform 51"/>
                <p:cNvSpPr/>
                <p:nvPr/>
              </p:nvSpPr>
              <p:spPr>
                <a:xfrm>
                  <a:off x="15240" y="248920"/>
                  <a:ext cx="3444240" cy="326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263900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415540"/>
                        <a:pt x="21590" y="2607310"/>
                      </a:cubicBezTo>
                      <a:cubicBezTo>
                        <a:pt x="6350" y="2852420"/>
                        <a:pt x="0" y="3225800"/>
                        <a:pt x="0" y="3225800"/>
                      </a:cubicBezTo>
                      <a:cubicBezTo>
                        <a:pt x="204470" y="3256280"/>
                        <a:pt x="450850" y="3263900"/>
                        <a:pt x="657860" y="3261360"/>
                      </a:cubicBezTo>
                      <a:cubicBezTo>
                        <a:pt x="891540" y="3261360"/>
                        <a:pt x="2616200" y="3261360"/>
                        <a:pt x="2616200" y="3261360"/>
                      </a:cubicBezTo>
                      <a:lnTo>
                        <a:pt x="3402330" y="3247390"/>
                      </a:lnTo>
                      <a:cubicBezTo>
                        <a:pt x="3402330" y="3247390"/>
                        <a:pt x="3441700" y="2545080"/>
                        <a:pt x="3441700" y="2419350"/>
                      </a:cubicBezTo>
                      <a:cubicBezTo>
                        <a:pt x="3441700" y="2245360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FFF6BB"/>
                </a:solidFill>
              </p:spPr>
            </p:sp>
            <p:sp>
              <p:nvSpPr>
                <p:cNvPr id="52" name="Freeform 52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FFB001"/>
                </a:solidFill>
              </p:spPr>
            </p:sp>
          </p:grpSp>
          <p:sp>
            <p:nvSpPr>
              <p:cNvPr id="53" name="TextBox 53"/>
              <p:cNvSpPr txBox="1"/>
              <p:nvPr/>
            </p:nvSpPr>
            <p:spPr>
              <a:xfrm>
                <a:off x="158679" y="405319"/>
                <a:ext cx="1092397" cy="3133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>
                    <a:solidFill>
                      <a:srgbClr val="100F0D"/>
                    </a:solidFill>
                    <a:latin typeface="DM Sans"/>
                  </a:rPr>
                  <a:t>Ajoutez votre question ici</a:t>
                </a:r>
              </a:p>
            </p:txBody>
          </p:sp>
        </p:grpSp>
      </p:grpSp>
      <p:pic>
        <p:nvPicPr>
          <p:cNvPr id="55" name="Picture 40">
            <a:extLst>
              <a:ext uri="{FF2B5EF4-FFF2-40B4-BE49-F238E27FC236}">
                <a16:creationId xmlns:a16="http://schemas.microsoft.com/office/drawing/2014/main" id="{DBCEA3E3-6342-A662-51D2-28A7344485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1749561" y="8708362"/>
            <a:ext cx="3967682" cy="922486"/>
          </a:xfrm>
          <a:prstGeom prst="rect">
            <a:avLst/>
          </a:prstGeom>
        </p:spPr>
      </p:pic>
      <p:grpSp>
        <p:nvGrpSpPr>
          <p:cNvPr id="56" name="Groupe 55">
            <a:extLst>
              <a:ext uri="{FF2B5EF4-FFF2-40B4-BE49-F238E27FC236}">
                <a16:creationId xmlns:a16="http://schemas.microsoft.com/office/drawing/2014/main" id="{3875ACBA-68AD-5591-4653-BF5D75E1937F}"/>
              </a:ext>
            </a:extLst>
          </p:cNvPr>
          <p:cNvGrpSpPr/>
          <p:nvPr/>
        </p:nvGrpSpPr>
        <p:grpSpPr>
          <a:xfrm>
            <a:off x="453792" y="3314700"/>
            <a:ext cx="8862622" cy="6264937"/>
            <a:chOff x="514950" y="1085850"/>
            <a:chExt cx="13680335" cy="8705846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57" name="Group 2">
              <a:extLst>
                <a:ext uri="{FF2B5EF4-FFF2-40B4-BE49-F238E27FC236}">
                  <a16:creationId xmlns:a16="http://schemas.microsoft.com/office/drawing/2014/main" id="{01732BED-6A73-62D3-D378-486DE0ECD92B}"/>
                </a:ext>
              </a:extLst>
            </p:cNvPr>
            <p:cNvGrpSpPr/>
            <p:nvPr/>
          </p:nvGrpSpPr>
          <p:grpSpPr>
            <a:xfrm>
              <a:off x="514950" y="1085850"/>
              <a:ext cx="13680335" cy="8705846"/>
              <a:chOff x="0" y="0"/>
              <a:chExt cx="7914642" cy="5036694"/>
            </a:xfrm>
            <a:grpFill/>
          </p:grpSpPr>
          <p:sp>
            <p:nvSpPr>
              <p:cNvPr id="59" name="Freeform 3">
                <a:extLst>
                  <a:ext uri="{FF2B5EF4-FFF2-40B4-BE49-F238E27FC236}">
                    <a16:creationId xmlns:a16="http://schemas.microsoft.com/office/drawing/2014/main" id="{D89FCBF5-A0F5-ED55-C7C2-30EE0C5479B8}"/>
                  </a:ext>
                </a:extLst>
              </p:cNvPr>
              <p:cNvSpPr/>
              <p:nvPr/>
            </p:nvSpPr>
            <p:spPr>
              <a:xfrm>
                <a:off x="0" y="0"/>
                <a:ext cx="7914642" cy="5036694"/>
              </a:xfrm>
              <a:custGeom>
                <a:avLst/>
                <a:gdLst/>
                <a:ahLst/>
                <a:cxnLst/>
                <a:rect l="l" t="t" r="r" b="b"/>
                <a:pathLst>
                  <a:path w="7914642" h="5036694">
                    <a:moveTo>
                      <a:pt x="7790183" y="5036694"/>
                    </a:moveTo>
                    <a:lnTo>
                      <a:pt x="124460" y="5036694"/>
                    </a:lnTo>
                    <a:cubicBezTo>
                      <a:pt x="55880" y="5036694"/>
                      <a:pt x="0" y="4980813"/>
                      <a:pt x="0" y="491223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790183" y="0"/>
                    </a:lnTo>
                    <a:cubicBezTo>
                      <a:pt x="7858762" y="0"/>
                      <a:pt x="7914642" y="55880"/>
                      <a:pt x="7914642" y="124460"/>
                    </a:cubicBezTo>
                    <a:lnTo>
                      <a:pt x="7914642" y="4912234"/>
                    </a:lnTo>
                    <a:cubicBezTo>
                      <a:pt x="7914642" y="4980814"/>
                      <a:pt x="7858762" y="5036694"/>
                      <a:pt x="7790183" y="5036694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58" name="TextBox 41">
              <a:extLst>
                <a:ext uri="{FF2B5EF4-FFF2-40B4-BE49-F238E27FC236}">
                  <a16:creationId xmlns:a16="http://schemas.microsoft.com/office/drawing/2014/main" id="{6814A2B1-29AE-FBBC-A6DB-296C3817994A}"/>
                </a:ext>
              </a:extLst>
            </p:cNvPr>
            <p:cNvSpPr txBox="1"/>
            <p:nvPr/>
          </p:nvSpPr>
          <p:spPr>
            <a:xfrm>
              <a:off x="958198" y="1106287"/>
              <a:ext cx="12970949" cy="543257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78"/>
                </a:lnSpc>
                <a:spcBef>
                  <a:spcPct val="0"/>
                </a:spcBef>
              </a:pP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Écrivez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 </a:t>
              </a: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votre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 nouvelle idée ou </a:t>
              </a: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votre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 nouveau problème </a:t>
              </a: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ici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.</a:t>
              </a:r>
            </a:p>
          </p:txBody>
        </p:sp>
      </p:grpSp>
      <p:grpSp>
        <p:nvGrpSpPr>
          <p:cNvPr id="60" name="Group 35">
            <a:extLst>
              <a:ext uri="{FF2B5EF4-FFF2-40B4-BE49-F238E27FC236}">
                <a16:creationId xmlns:a16="http://schemas.microsoft.com/office/drawing/2014/main" id="{DDCEE907-E8BD-69A6-215B-23AAF5EE2400}"/>
              </a:ext>
            </a:extLst>
          </p:cNvPr>
          <p:cNvGrpSpPr/>
          <p:nvPr/>
        </p:nvGrpSpPr>
        <p:grpSpPr>
          <a:xfrm rot="157007">
            <a:off x="810667" y="4223857"/>
            <a:ext cx="1952878" cy="1840960"/>
            <a:chOff x="-10482" y="0"/>
            <a:chExt cx="1426439" cy="1421166"/>
          </a:xfrm>
        </p:grpSpPr>
        <p:grpSp>
          <p:nvGrpSpPr>
            <p:cNvPr id="61" name="Group 36">
              <a:extLst>
                <a:ext uri="{FF2B5EF4-FFF2-40B4-BE49-F238E27FC236}">
                  <a16:creationId xmlns:a16="http://schemas.microsoft.com/office/drawing/2014/main" id="{D0A9D9E4-48EC-1E43-2D31-06DBE800CF6C}"/>
                </a:ext>
              </a:extLst>
            </p:cNvPr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702557"/>
            </a:xfrm>
          </p:grpSpPr>
          <p:sp>
            <p:nvSpPr>
              <p:cNvPr id="63" name="Freeform 37">
                <a:extLst>
                  <a:ext uri="{FF2B5EF4-FFF2-40B4-BE49-F238E27FC236}">
                    <a16:creationId xmlns:a16="http://schemas.microsoft.com/office/drawing/2014/main" id="{C99723B4-6426-FC81-D179-D70B3B9E4286}"/>
                  </a:ext>
                </a:extLst>
              </p:cNvPr>
              <p:cNvSpPr/>
              <p:nvPr/>
            </p:nvSpPr>
            <p:spPr>
              <a:xfrm>
                <a:off x="15240" y="248920"/>
                <a:ext cx="3444240" cy="3432048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432048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583687"/>
                      <a:pt x="21590" y="2775457"/>
                    </a:cubicBezTo>
                    <a:cubicBezTo>
                      <a:pt x="6350" y="3020567"/>
                      <a:pt x="0" y="3393948"/>
                      <a:pt x="0" y="3393948"/>
                    </a:cubicBezTo>
                    <a:cubicBezTo>
                      <a:pt x="204470" y="3424427"/>
                      <a:pt x="450850" y="3432048"/>
                      <a:pt x="657860" y="3429507"/>
                    </a:cubicBezTo>
                    <a:cubicBezTo>
                      <a:pt x="891540" y="3429507"/>
                      <a:pt x="2616200" y="3429507"/>
                      <a:pt x="2616200" y="3429507"/>
                    </a:cubicBezTo>
                    <a:lnTo>
                      <a:pt x="3402330" y="3415537"/>
                    </a:lnTo>
                    <a:cubicBezTo>
                      <a:pt x="3402330" y="3415537"/>
                      <a:pt x="3441700" y="2713227"/>
                      <a:pt x="3441700" y="2587497"/>
                    </a:cubicBezTo>
                    <a:cubicBezTo>
                      <a:pt x="3441700" y="2413507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CAF8CB"/>
              </a:solidFill>
            </p:spPr>
          </p:sp>
          <p:sp>
            <p:nvSpPr>
              <p:cNvPr id="64" name="Freeform 38">
                <a:extLst>
                  <a:ext uri="{FF2B5EF4-FFF2-40B4-BE49-F238E27FC236}">
                    <a16:creationId xmlns:a16="http://schemas.microsoft.com/office/drawing/2014/main" id="{4536DFFC-84E6-20B2-52F1-3C215537117D}"/>
                  </a:ext>
                </a:extLst>
              </p:cNvPr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43C466"/>
              </a:solidFill>
            </p:spPr>
          </p:sp>
        </p:grpSp>
        <p:sp>
          <p:nvSpPr>
            <p:cNvPr id="62" name="TextBox 39">
              <a:extLst>
                <a:ext uri="{FF2B5EF4-FFF2-40B4-BE49-F238E27FC236}">
                  <a16:creationId xmlns:a16="http://schemas.microsoft.com/office/drawing/2014/main" id="{9182D53E-DE59-E428-BA3B-E0E91C9CD53A}"/>
                </a:ext>
              </a:extLst>
            </p:cNvPr>
            <p:cNvSpPr txBox="1"/>
            <p:nvPr/>
          </p:nvSpPr>
          <p:spPr>
            <a:xfrm>
              <a:off x="-10482" y="304098"/>
              <a:ext cx="1426439" cy="5062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Comment on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retrouve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l’évaluation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des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facteurs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de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risque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patient</a:t>
              </a:r>
            </a:p>
          </p:txBody>
        </p:sp>
      </p:grpSp>
      <p:grpSp>
        <p:nvGrpSpPr>
          <p:cNvPr id="65" name="Group 30">
            <a:extLst>
              <a:ext uri="{FF2B5EF4-FFF2-40B4-BE49-F238E27FC236}">
                <a16:creationId xmlns:a16="http://schemas.microsoft.com/office/drawing/2014/main" id="{0E476B08-52EC-F55D-6893-E1A188010A8B}"/>
              </a:ext>
            </a:extLst>
          </p:cNvPr>
          <p:cNvGrpSpPr/>
          <p:nvPr/>
        </p:nvGrpSpPr>
        <p:grpSpPr>
          <a:xfrm>
            <a:off x="4391057" y="5267759"/>
            <a:ext cx="1966667" cy="2132813"/>
            <a:chOff x="0" y="0"/>
            <a:chExt cx="1396144" cy="1451662"/>
          </a:xfrm>
        </p:grpSpPr>
        <p:grpSp>
          <p:nvGrpSpPr>
            <p:cNvPr id="66" name="Group 31">
              <a:extLst>
                <a:ext uri="{FF2B5EF4-FFF2-40B4-BE49-F238E27FC236}">
                  <a16:creationId xmlns:a16="http://schemas.microsoft.com/office/drawing/2014/main" id="{044C8848-4D93-C58D-DC8B-BA5A432C732A}"/>
                </a:ext>
              </a:extLst>
            </p:cNvPr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534410"/>
            </a:xfrm>
          </p:grpSpPr>
          <p:sp>
            <p:nvSpPr>
              <p:cNvPr id="68" name="Freeform 32">
                <a:extLst>
                  <a:ext uri="{FF2B5EF4-FFF2-40B4-BE49-F238E27FC236}">
                    <a16:creationId xmlns:a16="http://schemas.microsoft.com/office/drawing/2014/main" id="{D5C850F7-9607-1729-0BA9-F51007A5A355}"/>
                  </a:ext>
                </a:extLst>
              </p:cNvPr>
              <p:cNvSpPr/>
              <p:nvPr/>
            </p:nvSpPr>
            <p:spPr>
              <a:xfrm>
                <a:off x="15240" y="248920"/>
                <a:ext cx="3444240" cy="3263900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6390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15540"/>
                      <a:pt x="21590" y="2607310"/>
                    </a:cubicBezTo>
                    <a:cubicBezTo>
                      <a:pt x="6350" y="2852420"/>
                      <a:pt x="0" y="3225800"/>
                      <a:pt x="0" y="3225800"/>
                    </a:cubicBezTo>
                    <a:cubicBezTo>
                      <a:pt x="204470" y="3256280"/>
                      <a:pt x="450850" y="3263900"/>
                      <a:pt x="657860" y="3261360"/>
                    </a:cubicBezTo>
                    <a:cubicBezTo>
                      <a:pt x="891540" y="3261360"/>
                      <a:pt x="2616200" y="3261360"/>
                      <a:pt x="2616200" y="3261360"/>
                    </a:cubicBezTo>
                    <a:lnTo>
                      <a:pt x="3402330" y="3247390"/>
                    </a:lnTo>
                    <a:cubicBezTo>
                      <a:pt x="3402330" y="3247390"/>
                      <a:pt x="3441700" y="2545080"/>
                      <a:pt x="3441700" y="2419350"/>
                    </a:cubicBezTo>
                    <a:cubicBezTo>
                      <a:pt x="3441700" y="2245360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FFF6BB"/>
              </a:solidFill>
            </p:spPr>
          </p:sp>
          <p:sp>
            <p:nvSpPr>
              <p:cNvPr id="69" name="Freeform 33">
                <a:extLst>
                  <a:ext uri="{FF2B5EF4-FFF2-40B4-BE49-F238E27FC236}">
                    <a16:creationId xmlns:a16="http://schemas.microsoft.com/office/drawing/2014/main" id="{D4BF5391-52EE-6D09-9A4E-2462940E9B7A}"/>
                  </a:ext>
                </a:extLst>
              </p:cNvPr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FFB001"/>
              </a:solidFill>
            </p:spPr>
          </p:sp>
        </p:grpSp>
        <p:sp>
          <p:nvSpPr>
            <p:cNvPr id="67" name="TextBox 34">
              <a:extLst>
                <a:ext uri="{FF2B5EF4-FFF2-40B4-BE49-F238E27FC236}">
                  <a16:creationId xmlns:a16="http://schemas.microsoft.com/office/drawing/2014/main" id="{F2236D16-DBE4-F1B4-2756-F51BA23A8EB7}"/>
                </a:ext>
              </a:extLst>
            </p:cNvPr>
            <p:cNvSpPr txBox="1"/>
            <p:nvPr/>
          </p:nvSpPr>
          <p:spPr>
            <a:xfrm rot="18829791">
              <a:off x="26931" y="570661"/>
              <a:ext cx="1426697" cy="3353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Renseigner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en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pré-hopsitalisation</a:t>
              </a:r>
              <a:endParaRPr lang="en-US" sz="739" dirty="0">
                <a:solidFill>
                  <a:srgbClr val="100F0D"/>
                </a:solidFill>
                <a:latin typeface="DM Sans"/>
              </a:endParaRPr>
            </a:p>
          </p:txBody>
        </p:sp>
      </p:grpSp>
      <p:grpSp>
        <p:nvGrpSpPr>
          <p:cNvPr id="70" name="Group 30">
            <a:extLst>
              <a:ext uri="{FF2B5EF4-FFF2-40B4-BE49-F238E27FC236}">
                <a16:creationId xmlns:a16="http://schemas.microsoft.com/office/drawing/2014/main" id="{81E939FC-7ACA-2B13-C35D-B82205062F29}"/>
              </a:ext>
            </a:extLst>
          </p:cNvPr>
          <p:cNvGrpSpPr/>
          <p:nvPr/>
        </p:nvGrpSpPr>
        <p:grpSpPr>
          <a:xfrm>
            <a:off x="6579033" y="5263454"/>
            <a:ext cx="1886204" cy="2164566"/>
            <a:chOff x="0" y="0"/>
            <a:chExt cx="1453628" cy="1421166"/>
          </a:xfrm>
        </p:grpSpPr>
        <p:grpSp>
          <p:nvGrpSpPr>
            <p:cNvPr id="71" name="Group 31">
              <a:extLst>
                <a:ext uri="{FF2B5EF4-FFF2-40B4-BE49-F238E27FC236}">
                  <a16:creationId xmlns:a16="http://schemas.microsoft.com/office/drawing/2014/main" id="{8FBB61A1-098A-B29D-AA60-412F667D6D04}"/>
                </a:ext>
              </a:extLst>
            </p:cNvPr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534410"/>
            </a:xfrm>
          </p:grpSpPr>
          <p:sp>
            <p:nvSpPr>
              <p:cNvPr id="73" name="Freeform 32">
                <a:extLst>
                  <a:ext uri="{FF2B5EF4-FFF2-40B4-BE49-F238E27FC236}">
                    <a16:creationId xmlns:a16="http://schemas.microsoft.com/office/drawing/2014/main" id="{5A7F05A4-CB4B-4ED3-1FC9-2C5A426D6C1E}"/>
                  </a:ext>
                </a:extLst>
              </p:cNvPr>
              <p:cNvSpPr/>
              <p:nvPr/>
            </p:nvSpPr>
            <p:spPr>
              <a:xfrm>
                <a:off x="15240" y="248920"/>
                <a:ext cx="3444240" cy="3263900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6390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15540"/>
                      <a:pt x="21590" y="2607310"/>
                    </a:cubicBezTo>
                    <a:cubicBezTo>
                      <a:pt x="6350" y="2852420"/>
                      <a:pt x="0" y="3225800"/>
                      <a:pt x="0" y="3225800"/>
                    </a:cubicBezTo>
                    <a:cubicBezTo>
                      <a:pt x="204470" y="3256280"/>
                      <a:pt x="450850" y="3263900"/>
                      <a:pt x="657860" y="3261360"/>
                    </a:cubicBezTo>
                    <a:cubicBezTo>
                      <a:pt x="891540" y="3261360"/>
                      <a:pt x="2616200" y="3261360"/>
                      <a:pt x="2616200" y="3261360"/>
                    </a:cubicBezTo>
                    <a:lnTo>
                      <a:pt x="3402330" y="3247390"/>
                    </a:lnTo>
                    <a:cubicBezTo>
                      <a:pt x="3402330" y="3247390"/>
                      <a:pt x="3441700" y="2545080"/>
                      <a:pt x="3441700" y="2419350"/>
                    </a:cubicBezTo>
                    <a:cubicBezTo>
                      <a:pt x="3441700" y="2245360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FFF6BB"/>
              </a:solidFill>
            </p:spPr>
          </p:sp>
          <p:sp>
            <p:nvSpPr>
              <p:cNvPr id="74" name="Freeform 33">
                <a:extLst>
                  <a:ext uri="{FF2B5EF4-FFF2-40B4-BE49-F238E27FC236}">
                    <a16:creationId xmlns:a16="http://schemas.microsoft.com/office/drawing/2014/main" id="{F03B5AE1-1FCA-1760-E918-0BA8BCEF4F93}"/>
                  </a:ext>
                </a:extLst>
              </p:cNvPr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FFB001"/>
              </a:solidFill>
            </p:spPr>
          </p:sp>
        </p:grpSp>
        <p:sp>
          <p:nvSpPr>
            <p:cNvPr id="72" name="TextBox 34">
              <a:extLst>
                <a:ext uri="{FF2B5EF4-FFF2-40B4-BE49-F238E27FC236}">
                  <a16:creationId xmlns:a16="http://schemas.microsoft.com/office/drawing/2014/main" id="{274445A2-C001-3BE8-7C5E-921A62D82B95}"/>
                </a:ext>
              </a:extLst>
            </p:cNvPr>
            <p:cNvSpPr txBox="1"/>
            <p:nvPr/>
          </p:nvSpPr>
          <p:spPr>
            <a:xfrm>
              <a:off x="26931" y="399674"/>
              <a:ext cx="1426697" cy="8482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Le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médecin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/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anesthésiste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en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consultation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renseigne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le dossier patient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0"/>
          <p:cNvGrpSpPr/>
          <p:nvPr/>
        </p:nvGrpSpPr>
        <p:grpSpPr>
          <a:xfrm rot="-197857">
            <a:off x="15269758" y="5826964"/>
            <a:ext cx="1047108" cy="1065875"/>
            <a:chOff x="0" y="0"/>
            <a:chExt cx="1396144" cy="1421166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53441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15240" y="248920"/>
                <a:ext cx="3444240" cy="3263900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6390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15540"/>
                      <a:pt x="21590" y="2607310"/>
                    </a:cubicBezTo>
                    <a:cubicBezTo>
                      <a:pt x="6350" y="2852420"/>
                      <a:pt x="0" y="3225800"/>
                      <a:pt x="0" y="3225800"/>
                    </a:cubicBezTo>
                    <a:cubicBezTo>
                      <a:pt x="204470" y="3256280"/>
                      <a:pt x="450850" y="3263900"/>
                      <a:pt x="657860" y="3261360"/>
                    </a:cubicBezTo>
                    <a:cubicBezTo>
                      <a:pt x="891540" y="3261360"/>
                      <a:pt x="2616200" y="3261360"/>
                      <a:pt x="2616200" y="3261360"/>
                    </a:cubicBezTo>
                    <a:lnTo>
                      <a:pt x="3402330" y="3247390"/>
                    </a:lnTo>
                    <a:cubicBezTo>
                      <a:pt x="3402330" y="3247390"/>
                      <a:pt x="3441700" y="2545080"/>
                      <a:pt x="3441700" y="2419350"/>
                    </a:cubicBezTo>
                    <a:cubicBezTo>
                      <a:pt x="3441700" y="2245360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FFF6BB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FFB001"/>
              </a:solidFill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158680" y="394344"/>
              <a:ext cx="1092397" cy="335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Noter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ici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l’action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proposée</a:t>
              </a:r>
              <a:endParaRPr lang="en-US" sz="739" dirty="0">
                <a:solidFill>
                  <a:srgbClr val="100F0D"/>
                </a:solidFill>
                <a:latin typeface="DM Sans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 rot="-197857">
            <a:off x="15269758" y="3168373"/>
            <a:ext cx="1047108" cy="1065875"/>
            <a:chOff x="0" y="0"/>
            <a:chExt cx="1396144" cy="1421166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702557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5240" y="248920"/>
                <a:ext cx="3444240" cy="3432048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432048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583687"/>
                      <a:pt x="21590" y="2775457"/>
                    </a:cubicBezTo>
                    <a:cubicBezTo>
                      <a:pt x="6350" y="3020567"/>
                      <a:pt x="0" y="3393948"/>
                      <a:pt x="0" y="3393948"/>
                    </a:cubicBezTo>
                    <a:cubicBezTo>
                      <a:pt x="204470" y="3424427"/>
                      <a:pt x="450850" y="3432048"/>
                      <a:pt x="657860" y="3429507"/>
                    </a:cubicBezTo>
                    <a:cubicBezTo>
                      <a:pt x="891540" y="3429507"/>
                      <a:pt x="2616200" y="3429507"/>
                      <a:pt x="2616200" y="3429507"/>
                    </a:cubicBezTo>
                    <a:lnTo>
                      <a:pt x="3402330" y="3415537"/>
                    </a:lnTo>
                    <a:cubicBezTo>
                      <a:pt x="3402330" y="3415537"/>
                      <a:pt x="3441700" y="2713227"/>
                      <a:pt x="3441700" y="2587497"/>
                    </a:cubicBezTo>
                    <a:cubicBezTo>
                      <a:pt x="3441700" y="2413507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CAF8CB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43C466"/>
              </a:solidFill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158680" y="394344"/>
              <a:ext cx="1092397" cy="335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Noter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votre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problème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ici</a:t>
              </a:r>
              <a:endParaRPr lang="en-US" sz="739" dirty="0">
                <a:solidFill>
                  <a:srgbClr val="100F0D"/>
                </a:solidFill>
                <a:latin typeface="DM Sans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 rot="157007">
            <a:off x="16508008" y="5826964"/>
            <a:ext cx="1047108" cy="1065875"/>
            <a:chOff x="0" y="0"/>
            <a:chExt cx="1396144" cy="1421166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53441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5240" y="248920"/>
                <a:ext cx="3444240" cy="3263900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6390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15540"/>
                      <a:pt x="21590" y="2607310"/>
                    </a:cubicBezTo>
                    <a:cubicBezTo>
                      <a:pt x="6350" y="2852420"/>
                      <a:pt x="0" y="3225800"/>
                      <a:pt x="0" y="3225800"/>
                    </a:cubicBezTo>
                    <a:cubicBezTo>
                      <a:pt x="204470" y="3256280"/>
                      <a:pt x="450850" y="3263900"/>
                      <a:pt x="657860" y="3261360"/>
                    </a:cubicBezTo>
                    <a:cubicBezTo>
                      <a:pt x="891540" y="3261360"/>
                      <a:pt x="2616200" y="3261360"/>
                      <a:pt x="2616200" y="3261360"/>
                    </a:cubicBezTo>
                    <a:lnTo>
                      <a:pt x="3402330" y="3247390"/>
                    </a:lnTo>
                    <a:cubicBezTo>
                      <a:pt x="3402330" y="3247390"/>
                      <a:pt x="3441700" y="2545080"/>
                      <a:pt x="3441700" y="2419350"/>
                    </a:cubicBezTo>
                    <a:cubicBezTo>
                      <a:pt x="3441700" y="2245360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FFF6BB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FFB001"/>
              </a:solidFill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158679" y="394345"/>
              <a:ext cx="1092397" cy="335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Noter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ici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l’action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proposée</a:t>
              </a:r>
              <a:endParaRPr lang="en-US" sz="739" dirty="0">
                <a:solidFill>
                  <a:srgbClr val="100F0D"/>
                </a:solidFill>
                <a:latin typeface="DM Sans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 rot="157007">
            <a:off x="16508008" y="3213304"/>
            <a:ext cx="1047108" cy="1065875"/>
            <a:chOff x="0" y="0"/>
            <a:chExt cx="1396144" cy="1421166"/>
          </a:xfrm>
        </p:grpSpPr>
        <p:grpSp>
          <p:nvGrpSpPr>
            <p:cNvPr id="36" name="Group 36"/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702557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15240" y="248920"/>
                <a:ext cx="3444240" cy="3432048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432048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583687"/>
                      <a:pt x="21590" y="2775457"/>
                    </a:cubicBezTo>
                    <a:cubicBezTo>
                      <a:pt x="6350" y="3020567"/>
                      <a:pt x="0" y="3393948"/>
                      <a:pt x="0" y="3393948"/>
                    </a:cubicBezTo>
                    <a:cubicBezTo>
                      <a:pt x="204470" y="3424427"/>
                      <a:pt x="450850" y="3432048"/>
                      <a:pt x="657860" y="3429507"/>
                    </a:cubicBezTo>
                    <a:cubicBezTo>
                      <a:pt x="891540" y="3429507"/>
                      <a:pt x="2616200" y="3429507"/>
                      <a:pt x="2616200" y="3429507"/>
                    </a:cubicBezTo>
                    <a:lnTo>
                      <a:pt x="3402330" y="3415537"/>
                    </a:lnTo>
                    <a:cubicBezTo>
                      <a:pt x="3402330" y="3415537"/>
                      <a:pt x="3441700" y="2713227"/>
                      <a:pt x="3441700" y="2587497"/>
                    </a:cubicBezTo>
                    <a:cubicBezTo>
                      <a:pt x="3441700" y="2413507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CAF8CB"/>
              </a:solidFill>
            </p:spPr>
          </p:sp>
          <p:sp>
            <p:nvSpPr>
              <p:cNvPr id="38" name="Freeform 38"/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43C466"/>
              </a:solidFill>
            </p:spPr>
          </p:sp>
        </p:grpSp>
        <p:sp>
          <p:nvSpPr>
            <p:cNvPr id="39" name="TextBox 39"/>
            <p:cNvSpPr txBox="1"/>
            <p:nvPr/>
          </p:nvSpPr>
          <p:spPr>
            <a:xfrm>
              <a:off x="158679" y="394346"/>
              <a:ext cx="1092397" cy="335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Ajouter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votre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question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ici</a:t>
              </a:r>
              <a:endParaRPr lang="en-US" sz="739" dirty="0">
                <a:solidFill>
                  <a:srgbClr val="100F0D"/>
                </a:solidFill>
                <a:latin typeface="DM Sans"/>
              </a:endParaRPr>
            </a:p>
          </p:txBody>
        </p:sp>
      </p:grpSp>
      <p:pic>
        <p:nvPicPr>
          <p:cNvPr id="40" name="Pictur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4320318" y="7962589"/>
            <a:ext cx="3967682" cy="922486"/>
          </a:xfrm>
          <a:prstGeom prst="rect">
            <a:avLst/>
          </a:prstGeom>
        </p:spPr>
      </p:pic>
      <p:grpSp>
        <p:nvGrpSpPr>
          <p:cNvPr id="45" name="Groupe 44">
            <a:extLst>
              <a:ext uri="{FF2B5EF4-FFF2-40B4-BE49-F238E27FC236}">
                <a16:creationId xmlns:a16="http://schemas.microsoft.com/office/drawing/2014/main" id="{2B7FE8F5-FA2A-DBF6-5CAF-D5A45B8C0634}"/>
              </a:ext>
            </a:extLst>
          </p:cNvPr>
          <p:cNvGrpSpPr/>
          <p:nvPr/>
        </p:nvGrpSpPr>
        <p:grpSpPr>
          <a:xfrm>
            <a:off x="514950" y="525723"/>
            <a:ext cx="13680335" cy="9265973"/>
            <a:chOff x="514950" y="525723"/>
            <a:chExt cx="13680335" cy="9265973"/>
          </a:xfrm>
        </p:grpSpPr>
        <p:grpSp>
          <p:nvGrpSpPr>
            <p:cNvPr id="2" name="Group 2"/>
            <p:cNvGrpSpPr/>
            <p:nvPr/>
          </p:nvGrpSpPr>
          <p:grpSpPr>
            <a:xfrm>
              <a:off x="514950" y="1085850"/>
              <a:ext cx="13680335" cy="8705846"/>
              <a:chOff x="0" y="0"/>
              <a:chExt cx="7914642" cy="5036694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7914642" cy="5036694"/>
              </a:xfrm>
              <a:custGeom>
                <a:avLst/>
                <a:gdLst/>
                <a:ahLst/>
                <a:cxnLst/>
                <a:rect l="l" t="t" r="r" b="b"/>
                <a:pathLst>
                  <a:path w="7914642" h="5036694">
                    <a:moveTo>
                      <a:pt x="7790183" y="5036694"/>
                    </a:moveTo>
                    <a:lnTo>
                      <a:pt x="124460" y="5036694"/>
                    </a:lnTo>
                    <a:cubicBezTo>
                      <a:pt x="55880" y="5036694"/>
                      <a:pt x="0" y="4980813"/>
                      <a:pt x="0" y="491223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7790183" y="0"/>
                    </a:lnTo>
                    <a:cubicBezTo>
                      <a:pt x="7858762" y="0"/>
                      <a:pt x="7914642" y="55880"/>
                      <a:pt x="7914642" y="124460"/>
                    </a:cubicBezTo>
                    <a:lnTo>
                      <a:pt x="7914642" y="4912234"/>
                    </a:lnTo>
                    <a:cubicBezTo>
                      <a:pt x="7914642" y="4980814"/>
                      <a:pt x="7858762" y="5036694"/>
                      <a:pt x="7790183" y="5036694"/>
                    </a:cubicBezTo>
                    <a:close/>
                  </a:path>
                </a:pathLst>
              </a:custGeom>
              <a:solidFill>
                <a:srgbClr val="100F0D">
                  <a:alpha val="4706"/>
                </a:srgbClr>
              </a:solidFill>
            </p:spPr>
          </p:sp>
        </p:grpSp>
        <p:grpSp>
          <p:nvGrpSpPr>
            <p:cNvPr id="4" name="Group 4"/>
            <p:cNvGrpSpPr/>
            <p:nvPr/>
          </p:nvGrpSpPr>
          <p:grpSpPr>
            <a:xfrm>
              <a:off x="4658850" y="525723"/>
              <a:ext cx="5392534" cy="1088289"/>
              <a:chOff x="0" y="0"/>
              <a:chExt cx="7190046" cy="1451052"/>
            </a:xfrm>
          </p:grpSpPr>
          <p:grpSp>
            <p:nvGrpSpPr>
              <p:cNvPr id="5" name="Group 5"/>
              <p:cNvGrpSpPr/>
              <p:nvPr/>
            </p:nvGrpSpPr>
            <p:grpSpPr>
              <a:xfrm>
                <a:off x="0" y="0"/>
                <a:ext cx="7190046" cy="1451052"/>
                <a:chOff x="0" y="0"/>
                <a:chExt cx="25034661" cy="5052344"/>
              </a:xfrm>
            </p:grpSpPr>
            <p:sp>
              <p:nvSpPr>
                <p:cNvPr id="6" name="Freeform 6"/>
                <p:cNvSpPr/>
                <p:nvPr/>
              </p:nvSpPr>
              <p:spPr>
                <a:xfrm>
                  <a:off x="0" y="0"/>
                  <a:ext cx="25034661" cy="5151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4661" h="5151404">
                      <a:moveTo>
                        <a:pt x="24412361" y="4581174"/>
                      </a:moveTo>
                      <a:cubicBezTo>
                        <a:pt x="24412361" y="4574824"/>
                        <a:pt x="24413631" y="4569744"/>
                        <a:pt x="24413631" y="4562124"/>
                      </a:cubicBezTo>
                      <a:lnTo>
                        <a:pt x="24413631" y="490220"/>
                      </a:lnTo>
                      <a:cubicBezTo>
                        <a:pt x="24413631" y="220980"/>
                        <a:pt x="24204081" y="0"/>
                        <a:pt x="23947541" y="0"/>
                      </a:cubicBezTo>
                      <a:lnTo>
                        <a:pt x="467360" y="0"/>
                      </a:lnTo>
                      <a:cubicBezTo>
                        <a:pt x="210820" y="0"/>
                        <a:pt x="0" y="220980"/>
                        <a:pt x="0" y="490220"/>
                      </a:cubicBezTo>
                      <a:lnTo>
                        <a:pt x="0" y="4562124"/>
                      </a:lnTo>
                      <a:cubicBezTo>
                        <a:pt x="0" y="4831364"/>
                        <a:pt x="209550" y="5052344"/>
                        <a:pt x="466090" y="5052344"/>
                      </a:cubicBezTo>
                      <a:lnTo>
                        <a:pt x="23946270" y="5052344"/>
                      </a:lnTo>
                      <a:cubicBezTo>
                        <a:pt x="24059300" y="5052344"/>
                        <a:pt x="24163441" y="5009164"/>
                        <a:pt x="24243450" y="4939314"/>
                      </a:cubicBezTo>
                      <a:cubicBezTo>
                        <a:pt x="24374261" y="5010434"/>
                        <a:pt x="24686681" y="5151404"/>
                        <a:pt x="25033391" y="4944394"/>
                      </a:cubicBezTo>
                      <a:cubicBezTo>
                        <a:pt x="25034661" y="4944394"/>
                        <a:pt x="24722241" y="4945664"/>
                        <a:pt x="24412361" y="4581174"/>
                      </a:cubicBezTo>
                      <a:lnTo>
                        <a:pt x="24412361" y="4581174"/>
                      </a:lnTo>
                      <a:close/>
                    </a:path>
                  </a:pathLst>
                </a:custGeom>
                <a:solidFill>
                  <a:srgbClr val="43C466"/>
                </a:solidFill>
              </p:spPr>
            </p:sp>
          </p:grpSp>
          <p:sp>
            <p:nvSpPr>
              <p:cNvPr id="7" name="TextBox 7"/>
              <p:cNvSpPr txBox="1"/>
              <p:nvPr/>
            </p:nvSpPr>
            <p:spPr>
              <a:xfrm>
                <a:off x="258808" y="266497"/>
                <a:ext cx="6672429" cy="58377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304"/>
                  </a:lnSpc>
                </a:pPr>
                <a:r>
                  <a:rPr lang="en-US" sz="3059">
                    <a:solidFill>
                      <a:srgbClr val="FFFFFF"/>
                    </a:solidFill>
                    <a:latin typeface="DM Sans Bold"/>
                  </a:rPr>
                  <a:t>Comment Pourrions-Nous</a:t>
                </a:r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3111515" y="1626066"/>
              <a:ext cx="8142275" cy="3909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8"/>
                </a:lnSpc>
                <a:spcBef>
                  <a:spcPct val="0"/>
                </a:spcBef>
              </a:pP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Écrivez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 </a:t>
              </a: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votre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 nouvelle idée ou </a:t>
              </a: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votre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 problème </a:t>
              </a: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identifié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 </a:t>
              </a:r>
              <a:r>
                <a:rPr lang="en-US" sz="2270" dirty="0" err="1">
                  <a:solidFill>
                    <a:srgbClr val="100F0D"/>
                  </a:solidFill>
                  <a:latin typeface="DM Sans Bold"/>
                </a:rPr>
                <a:t>ici</a:t>
              </a:r>
              <a:r>
                <a:rPr lang="en-US" sz="2270" dirty="0">
                  <a:solidFill>
                    <a:srgbClr val="100F0D"/>
                  </a:solidFill>
                  <a:latin typeface="DM Sans Bold"/>
                </a:rPr>
                <a:t>.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28282C9-B88C-D87B-E6FE-585D27A3D1D3}"/>
              </a:ext>
            </a:extLst>
          </p:cNvPr>
          <p:cNvGrpSpPr/>
          <p:nvPr/>
        </p:nvGrpSpPr>
        <p:grpSpPr>
          <a:xfrm>
            <a:off x="14663390" y="792561"/>
            <a:ext cx="3624610" cy="646331"/>
            <a:chOff x="14712770" y="1057275"/>
            <a:chExt cx="3624610" cy="646331"/>
          </a:xfrm>
        </p:grpSpPr>
        <p:grpSp>
          <p:nvGrpSpPr>
            <p:cNvPr id="8" name="Group 8"/>
            <p:cNvGrpSpPr/>
            <p:nvPr/>
          </p:nvGrpSpPr>
          <p:grpSpPr>
            <a:xfrm>
              <a:off x="14712770" y="1085850"/>
              <a:ext cx="461010" cy="461010"/>
              <a:chOff x="0" y="0"/>
              <a:chExt cx="614680" cy="614680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0" y="0"/>
                <a:ext cx="614680" cy="614680"/>
                <a:chOff x="0" y="0"/>
                <a:chExt cx="6350000" cy="6350000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43C466"/>
                </a:solidFill>
              </p:spPr>
            </p:sp>
          </p:grpSp>
          <p:sp>
            <p:nvSpPr>
              <p:cNvPr id="11" name="TextBox 11"/>
              <p:cNvSpPr txBox="1"/>
              <p:nvPr/>
            </p:nvSpPr>
            <p:spPr>
              <a:xfrm>
                <a:off x="107390" y="38516"/>
                <a:ext cx="399901" cy="48484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035"/>
                  </a:lnSpc>
                  <a:spcBef>
                    <a:spcPct val="0"/>
                  </a:spcBef>
                </a:pPr>
                <a:r>
                  <a:rPr lang="en-US" sz="2168">
                    <a:solidFill>
                      <a:srgbClr val="FFFFFF"/>
                    </a:solidFill>
                    <a:latin typeface="DM Sans Bold"/>
                  </a:rPr>
                  <a:t>1</a:t>
                </a:r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15252266" y="1057275"/>
              <a:ext cx="3085114" cy="6463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/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Écrivez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une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nouvelle idée que nous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voulons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explorer ou un problème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auquel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nous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sommes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confrontés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.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0536987B-7262-5C1B-2400-D1507818DA1C}"/>
              </a:ext>
            </a:extLst>
          </p:cNvPr>
          <p:cNvGrpSpPr/>
          <p:nvPr/>
        </p:nvGrpSpPr>
        <p:grpSpPr>
          <a:xfrm>
            <a:off x="14664419" y="1683433"/>
            <a:ext cx="3422830" cy="925638"/>
            <a:chOff x="14712770" y="2009829"/>
            <a:chExt cx="3155713" cy="925638"/>
          </a:xfrm>
        </p:grpSpPr>
        <p:grpSp>
          <p:nvGrpSpPr>
            <p:cNvPr id="12" name="Group 12"/>
            <p:cNvGrpSpPr/>
            <p:nvPr/>
          </p:nvGrpSpPr>
          <p:grpSpPr>
            <a:xfrm>
              <a:off x="14712770" y="2038404"/>
              <a:ext cx="461010" cy="463278"/>
              <a:chOff x="0" y="0"/>
              <a:chExt cx="614680" cy="617704"/>
            </a:xfrm>
          </p:grpSpPr>
          <p:grpSp>
            <p:nvGrpSpPr>
              <p:cNvPr id="13" name="Group 13"/>
              <p:cNvGrpSpPr/>
              <p:nvPr/>
            </p:nvGrpSpPr>
            <p:grpSpPr>
              <a:xfrm>
                <a:off x="0" y="0"/>
                <a:ext cx="614680" cy="617704"/>
                <a:chOff x="0" y="0"/>
                <a:chExt cx="6350000" cy="6350000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43C466"/>
                </a:solidFill>
              </p:spPr>
            </p:sp>
          </p:grpSp>
          <p:sp>
            <p:nvSpPr>
              <p:cNvPr id="15" name="TextBox 15"/>
              <p:cNvSpPr txBox="1"/>
              <p:nvPr/>
            </p:nvSpPr>
            <p:spPr>
              <a:xfrm>
                <a:off x="107390" y="38516"/>
                <a:ext cx="399901" cy="49035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085"/>
                  </a:lnSpc>
                  <a:spcBef>
                    <a:spcPct val="0"/>
                  </a:spcBef>
                </a:pPr>
                <a:r>
                  <a:rPr lang="en-US" sz="2204">
                    <a:solidFill>
                      <a:srgbClr val="FFFFFF"/>
                    </a:solidFill>
                    <a:latin typeface="DM Sans Bold"/>
                  </a:rPr>
                  <a:t>2</a:t>
                </a:r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15368629" y="2009829"/>
              <a:ext cx="2499854" cy="9256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2520"/>
                </a:lnSpc>
              </a:pP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Ajoutez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« Comment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pourrions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-nous » au début de la nouvelle idée ou de la nouvelle question.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115EDEA5-215F-E996-BE92-3F51DC3499F8}"/>
              </a:ext>
            </a:extLst>
          </p:cNvPr>
          <p:cNvGrpSpPr/>
          <p:nvPr/>
        </p:nvGrpSpPr>
        <p:grpSpPr>
          <a:xfrm>
            <a:off x="14712770" y="4580150"/>
            <a:ext cx="3475787" cy="1086836"/>
            <a:chOff x="14712770" y="4580150"/>
            <a:chExt cx="3475787" cy="1086836"/>
          </a:xfrm>
        </p:grpSpPr>
        <p:grpSp>
          <p:nvGrpSpPr>
            <p:cNvPr id="16" name="Group 16"/>
            <p:cNvGrpSpPr/>
            <p:nvPr/>
          </p:nvGrpSpPr>
          <p:grpSpPr>
            <a:xfrm>
              <a:off x="14712770" y="4608725"/>
              <a:ext cx="461010" cy="463278"/>
              <a:chOff x="0" y="0"/>
              <a:chExt cx="614680" cy="617704"/>
            </a:xfrm>
          </p:grpSpPr>
          <p:grpSp>
            <p:nvGrpSpPr>
              <p:cNvPr id="17" name="Group 17"/>
              <p:cNvGrpSpPr/>
              <p:nvPr/>
            </p:nvGrpSpPr>
            <p:grpSpPr>
              <a:xfrm>
                <a:off x="0" y="0"/>
                <a:ext cx="614680" cy="617704"/>
                <a:chOff x="0" y="0"/>
                <a:chExt cx="6350000" cy="6350000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43C466"/>
                </a:solidFill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107390" y="38516"/>
                <a:ext cx="399901" cy="49035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085"/>
                  </a:lnSpc>
                  <a:spcBef>
                    <a:spcPct val="0"/>
                  </a:spcBef>
                </a:pPr>
                <a:r>
                  <a:rPr lang="en-US" sz="2204" dirty="0">
                    <a:solidFill>
                      <a:srgbClr val="FFFFFF"/>
                    </a:solidFill>
                    <a:latin typeface="DM Sans Bold"/>
                  </a:rPr>
                  <a:t>3</a:t>
                </a:r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15477102" y="4580150"/>
              <a:ext cx="2711455" cy="10868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651"/>
                </a:lnSpc>
              </a:pP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Identifiez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2 à 3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éléments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d'action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pour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aborder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la nouvelle idée ou le problème.</a:t>
              </a:r>
            </a:p>
            <a:p>
              <a:pPr>
                <a:lnSpc>
                  <a:spcPts val="1651"/>
                </a:lnSpc>
              </a:pP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Utilisez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les notes </a:t>
              </a:r>
              <a:r>
                <a:rPr lang="en-US" sz="1400" dirty="0" err="1">
                  <a:solidFill>
                    <a:srgbClr val="100F0D"/>
                  </a:solidFill>
                  <a:latin typeface="DM Sans"/>
                </a:rPr>
                <a:t>adhésives</a:t>
              </a:r>
              <a:r>
                <a:rPr lang="en-US" sz="1400" dirty="0">
                  <a:solidFill>
                    <a:srgbClr val="100F0D"/>
                  </a:solidFill>
                  <a:latin typeface="DM Sans"/>
                </a:rPr>
                <a:t> jaunes.</a:t>
              </a:r>
            </a:p>
          </p:txBody>
        </p:sp>
      </p:grpSp>
      <p:grpSp>
        <p:nvGrpSpPr>
          <p:cNvPr id="49" name="Group 35">
            <a:extLst>
              <a:ext uri="{FF2B5EF4-FFF2-40B4-BE49-F238E27FC236}">
                <a16:creationId xmlns:a16="http://schemas.microsoft.com/office/drawing/2014/main" id="{AFB483FD-C55A-865A-4C17-E48002269A16}"/>
              </a:ext>
            </a:extLst>
          </p:cNvPr>
          <p:cNvGrpSpPr/>
          <p:nvPr/>
        </p:nvGrpSpPr>
        <p:grpSpPr>
          <a:xfrm rot="157007">
            <a:off x="885274" y="2359687"/>
            <a:ext cx="2510354" cy="2405757"/>
            <a:chOff x="-10482" y="0"/>
            <a:chExt cx="1426439" cy="1421166"/>
          </a:xfrm>
        </p:grpSpPr>
        <p:grpSp>
          <p:nvGrpSpPr>
            <p:cNvPr id="50" name="Group 36">
              <a:extLst>
                <a:ext uri="{FF2B5EF4-FFF2-40B4-BE49-F238E27FC236}">
                  <a16:creationId xmlns:a16="http://schemas.microsoft.com/office/drawing/2014/main" id="{1FC23DBF-BC46-C7CA-6883-C1D608341B74}"/>
                </a:ext>
              </a:extLst>
            </p:cNvPr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702557"/>
            </a:xfrm>
          </p:grpSpPr>
          <p:sp>
            <p:nvSpPr>
              <p:cNvPr id="52" name="Freeform 37">
                <a:extLst>
                  <a:ext uri="{FF2B5EF4-FFF2-40B4-BE49-F238E27FC236}">
                    <a16:creationId xmlns:a16="http://schemas.microsoft.com/office/drawing/2014/main" id="{15AAF973-51E9-29AB-3909-912323AA04CE}"/>
                  </a:ext>
                </a:extLst>
              </p:cNvPr>
              <p:cNvSpPr/>
              <p:nvPr/>
            </p:nvSpPr>
            <p:spPr>
              <a:xfrm>
                <a:off x="15240" y="248920"/>
                <a:ext cx="3444240" cy="3432048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432048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583687"/>
                      <a:pt x="21590" y="2775457"/>
                    </a:cubicBezTo>
                    <a:cubicBezTo>
                      <a:pt x="6350" y="3020567"/>
                      <a:pt x="0" y="3393948"/>
                      <a:pt x="0" y="3393948"/>
                    </a:cubicBezTo>
                    <a:cubicBezTo>
                      <a:pt x="204470" y="3424427"/>
                      <a:pt x="450850" y="3432048"/>
                      <a:pt x="657860" y="3429507"/>
                    </a:cubicBezTo>
                    <a:cubicBezTo>
                      <a:pt x="891540" y="3429507"/>
                      <a:pt x="2616200" y="3429507"/>
                      <a:pt x="2616200" y="3429507"/>
                    </a:cubicBezTo>
                    <a:lnTo>
                      <a:pt x="3402330" y="3415537"/>
                    </a:lnTo>
                    <a:cubicBezTo>
                      <a:pt x="3402330" y="3415537"/>
                      <a:pt x="3441700" y="2713227"/>
                      <a:pt x="3441700" y="2587497"/>
                    </a:cubicBezTo>
                    <a:cubicBezTo>
                      <a:pt x="3441700" y="2413507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CAF8CB"/>
              </a:solidFill>
            </p:spPr>
          </p:sp>
          <p:sp>
            <p:nvSpPr>
              <p:cNvPr id="53" name="Freeform 38">
                <a:extLst>
                  <a:ext uri="{FF2B5EF4-FFF2-40B4-BE49-F238E27FC236}">
                    <a16:creationId xmlns:a16="http://schemas.microsoft.com/office/drawing/2014/main" id="{623D2BBC-A959-1620-11C9-2BA63B0287B7}"/>
                  </a:ext>
                </a:extLst>
              </p:cNvPr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43C466"/>
              </a:solidFill>
            </p:spPr>
          </p:sp>
        </p:grpSp>
        <p:sp>
          <p:nvSpPr>
            <p:cNvPr id="51" name="TextBox 39">
              <a:extLst>
                <a:ext uri="{FF2B5EF4-FFF2-40B4-BE49-F238E27FC236}">
                  <a16:creationId xmlns:a16="http://schemas.microsoft.com/office/drawing/2014/main" id="{388E76A1-70A8-0F9E-78B6-4F0F81749264}"/>
                </a:ext>
              </a:extLst>
            </p:cNvPr>
            <p:cNvSpPr txBox="1"/>
            <p:nvPr/>
          </p:nvSpPr>
          <p:spPr>
            <a:xfrm>
              <a:off x="-10482" y="304098"/>
              <a:ext cx="1426439" cy="5062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Comment on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retrouve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l’évaluation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des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facteurs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de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risque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patient</a:t>
              </a:r>
            </a:p>
          </p:txBody>
        </p:sp>
      </p:grpSp>
      <p:grpSp>
        <p:nvGrpSpPr>
          <p:cNvPr id="54" name="Group 30">
            <a:extLst>
              <a:ext uri="{FF2B5EF4-FFF2-40B4-BE49-F238E27FC236}">
                <a16:creationId xmlns:a16="http://schemas.microsoft.com/office/drawing/2014/main" id="{7B2AEECA-47B3-C734-1A34-F9B34DFFAAA1}"/>
              </a:ext>
            </a:extLst>
          </p:cNvPr>
          <p:cNvGrpSpPr/>
          <p:nvPr/>
        </p:nvGrpSpPr>
        <p:grpSpPr>
          <a:xfrm>
            <a:off x="5216419" y="2531952"/>
            <a:ext cx="2386913" cy="2726501"/>
            <a:chOff x="0" y="0"/>
            <a:chExt cx="1396144" cy="1451662"/>
          </a:xfrm>
        </p:grpSpPr>
        <p:grpSp>
          <p:nvGrpSpPr>
            <p:cNvPr id="55" name="Group 31">
              <a:extLst>
                <a:ext uri="{FF2B5EF4-FFF2-40B4-BE49-F238E27FC236}">
                  <a16:creationId xmlns:a16="http://schemas.microsoft.com/office/drawing/2014/main" id="{B129EE43-F762-BFBA-331C-4E41C17FA05A}"/>
                </a:ext>
              </a:extLst>
            </p:cNvPr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534410"/>
            </a:xfrm>
          </p:grpSpPr>
          <p:sp>
            <p:nvSpPr>
              <p:cNvPr id="57" name="Freeform 32">
                <a:extLst>
                  <a:ext uri="{FF2B5EF4-FFF2-40B4-BE49-F238E27FC236}">
                    <a16:creationId xmlns:a16="http://schemas.microsoft.com/office/drawing/2014/main" id="{63EA0D1F-E6CE-8310-E88D-0B8CFA63D63A}"/>
                  </a:ext>
                </a:extLst>
              </p:cNvPr>
              <p:cNvSpPr/>
              <p:nvPr/>
            </p:nvSpPr>
            <p:spPr>
              <a:xfrm>
                <a:off x="15240" y="248920"/>
                <a:ext cx="3444240" cy="3263900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6390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15540"/>
                      <a:pt x="21590" y="2607310"/>
                    </a:cubicBezTo>
                    <a:cubicBezTo>
                      <a:pt x="6350" y="2852420"/>
                      <a:pt x="0" y="3225800"/>
                      <a:pt x="0" y="3225800"/>
                    </a:cubicBezTo>
                    <a:cubicBezTo>
                      <a:pt x="204470" y="3256280"/>
                      <a:pt x="450850" y="3263900"/>
                      <a:pt x="657860" y="3261360"/>
                    </a:cubicBezTo>
                    <a:cubicBezTo>
                      <a:pt x="891540" y="3261360"/>
                      <a:pt x="2616200" y="3261360"/>
                      <a:pt x="2616200" y="3261360"/>
                    </a:cubicBezTo>
                    <a:lnTo>
                      <a:pt x="3402330" y="3247390"/>
                    </a:lnTo>
                    <a:cubicBezTo>
                      <a:pt x="3402330" y="3247390"/>
                      <a:pt x="3441700" y="2545080"/>
                      <a:pt x="3441700" y="2419350"/>
                    </a:cubicBezTo>
                    <a:cubicBezTo>
                      <a:pt x="3441700" y="2245360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FFF6BB"/>
              </a:solidFill>
            </p:spPr>
          </p:sp>
          <p:sp>
            <p:nvSpPr>
              <p:cNvPr id="58" name="Freeform 33">
                <a:extLst>
                  <a:ext uri="{FF2B5EF4-FFF2-40B4-BE49-F238E27FC236}">
                    <a16:creationId xmlns:a16="http://schemas.microsoft.com/office/drawing/2014/main" id="{E8B345FF-A5B1-8E6C-E33E-A419CBDACBB0}"/>
                  </a:ext>
                </a:extLst>
              </p:cNvPr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FFB001"/>
              </a:solidFill>
            </p:spPr>
          </p:sp>
        </p:grpSp>
        <p:sp>
          <p:nvSpPr>
            <p:cNvPr id="56" name="TextBox 34">
              <a:extLst>
                <a:ext uri="{FF2B5EF4-FFF2-40B4-BE49-F238E27FC236}">
                  <a16:creationId xmlns:a16="http://schemas.microsoft.com/office/drawing/2014/main" id="{F8E61936-BA05-B413-689C-2553F5343419}"/>
                </a:ext>
              </a:extLst>
            </p:cNvPr>
            <p:cNvSpPr txBox="1"/>
            <p:nvPr/>
          </p:nvSpPr>
          <p:spPr>
            <a:xfrm rot="18829791">
              <a:off x="26931" y="570661"/>
              <a:ext cx="1426697" cy="3353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Renseigner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en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pré-hopsitalisation</a:t>
              </a:r>
              <a:endParaRPr lang="en-US" sz="739" dirty="0">
                <a:solidFill>
                  <a:srgbClr val="100F0D"/>
                </a:solidFill>
                <a:latin typeface="DM Sans"/>
              </a:endParaRPr>
            </a:p>
          </p:txBody>
        </p:sp>
      </p:grpSp>
      <p:grpSp>
        <p:nvGrpSpPr>
          <p:cNvPr id="59" name="Group 30">
            <a:extLst>
              <a:ext uri="{FF2B5EF4-FFF2-40B4-BE49-F238E27FC236}">
                <a16:creationId xmlns:a16="http://schemas.microsoft.com/office/drawing/2014/main" id="{EFD91C03-FBF1-E9B2-E397-38EB7336CB6C}"/>
              </a:ext>
            </a:extLst>
          </p:cNvPr>
          <p:cNvGrpSpPr/>
          <p:nvPr/>
        </p:nvGrpSpPr>
        <p:grpSpPr>
          <a:xfrm>
            <a:off x="9019762" y="2766825"/>
            <a:ext cx="2715037" cy="2641240"/>
            <a:chOff x="0" y="0"/>
            <a:chExt cx="1453628" cy="1421166"/>
          </a:xfrm>
        </p:grpSpPr>
        <p:grpSp>
          <p:nvGrpSpPr>
            <p:cNvPr id="60" name="Group 31">
              <a:extLst>
                <a:ext uri="{FF2B5EF4-FFF2-40B4-BE49-F238E27FC236}">
                  <a16:creationId xmlns:a16="http://schemas.microsoft.com/office/drawing/2014/main" id="{00FCB587-4E49-4EDD-9072-1E1F25BBE2A5}"/>
                </a:ext>
              </a:extLst>
            </p:cNvPr>
            <p:cNvGrpSpPr/>
            <p:nvPr/>
          </p:nvGrpSpPr>
          <p:grpSpPr>
            <a:xfrm>
              <a:off x="0" y="0"/>
              <a:ext cx="1396144" cy="1421166"/>
              <a:chOff x="0" y="0"/>
              <a:chExt cx="3472180" cy="3534410"/>
            </a:xfrm>
          </p:grpSpPr>
          <p:sp>
            <p:nvSpPr>
              <p:cNvPr id="62" name="Freeform 32">
                <a:extLst>
                  <a:ext uri="{FF2B5EF4-FFF2-40B4-BE49-F238E27FC236}">
                    <a16:creationId xmlns:a16="http://schemas.microsoft.com/office/drawing/2014/main" id="{2C6B9648-1642-D868-6AB7-16A4D9DCAD97}"/>
                  </a:ext>
                </a:extLst>
              </p:cNvPr>
              <p:cNvSpPr/>
              <p:nvPr/>
            </p:nvSpPr>
            <p:spPr>
              <a:xfrm>
                <a:off x="15240" y="248920"/>
                <a:ext cx="3444240" cy="3263900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6390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15540"/>
                      <a:pt x="21590" y="2607310"/>
                    </a:cubicBezTo>
                    <a:cubicBezTo>
                      <a:pt x="6350" y="2852420"/>
                      <a:pt x="0" y="3225800"/>
                      <a:pt x="0" y="3225800"/>
                    </a:cubicBezTo>
                    <a:cubicBezTo>
                      <a:pt x="204470" y="3256280"/>
                      <a:pt x="450850" y="3263900"/>
                      <a:pt x="657860" y="3261360"/>
                    </a:cubicBezTo>
                    <a:cubicBezTo>
                      <a:pt x="891540" y="3261360"/>
                      <a:pt x="2616200" y="3261360"/>
                      <a:pt x="2616200" y="3261360"/>
                    </a:cubicBezTo>
                    <a:lnTo>
                      <a:pt x="3402330" y="3247390"/>
                    </a:lnTo>
                    <a:cubicBezTo>
                      <a:pt x="3402330" y="3247390"/>
                      <a:pt x="3441700" y="2545080"/>
                      <a:pt x="3441700" y="2419350"/>
                    </a:cubicBezTo>
                    <a:cubicBezTo>
                      <a:pt x="3441700" y="2245360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FFF6BB"/>
              </a:solidFill>
            </p:spPr>
          </p:sp>
          <p:sp>
            <p:nvSpPr>
              <p:cNvPr id="63" name="Freeform 33">
                <a:extLst>
                  <a:ext uri="{FF2B5EF4-FFF2-40B4-BE49-F238E27FC236}">
                    <a16:creationId xmlns:a16="http://schemas.microsoft.com/office/drawing/2014/main" id="{CDD7AD6C-25B4-C99C-AB4E-E70B516A4F9C}"/>
                  </a:ext>
                </a:extLst>
              </p:cNvPr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FFB001"/>
              </a:solidFill>
            </p:spPr>
          </p:sp>
        </p:grpSp>
        <p:sp>
          <p:nvSpPr>
            <p:cNvPr id="61" name="TextBox 34">
              <a:extLst>
                <a:ext uri="{FF2B5EF4-FFF2-40B4-BE49-F238E27FC236}">
                  <a16:creationId xmlns:a16="http://schemas.microsoft.com/office/drawing/2014/main" id="{8F84020A-8356-CA3F-A008-3E047594EAA4}"/>
                </a:ext>
              </a:extLst>
            </p:cNvPr>
            <p:cNvSpPr txBox="1"/>
            <p:nvPr/>
          </p:nvSpPr>
          <p:spPr>
            <a:xfrm>
              <a:off x="26931" y="399674"/>
              <a:ext cx="1426697" cy="8482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69"/>
                </a:lnSpc>
              </a:pP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Le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médecin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/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anesthésiste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en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consultation </a:t>
              </a:r>
              <a:r>
                <a:rPr lang="en-US" sz="739" dirty="0" err="1">
                  <a:solidFill>
                    <a:srgbClr val="100F0D"/>
                  </a:solidFill>
                  <a:latin typeface="DM Sans"/>
                </a:rPr>
                <a:t>renseigne</a:t>
              </a:r>
              <a:r>
                <a:rPr lang="en-US" sz="739" dirty="0">
                  <a:solidFill>
                    <a:srgbClr val="100F0D"/>
                  </a:solidFill>
                  <a:latin typeface="DM Sans"/>
                </a:rPr>
                <a:t> le dossier patient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70118" y="997322"/>
            <a:ext cx="8094420" cy="2048230"/>
            <a:chOff x="0" y="0"/>
            <a:chExt cx="10792561" cy="273097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512334" cy="1473273"/>
              <a:chOff x="0" y="0"/>
              <a:chExt cx="21226740" cy="328760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1226740" cy="3386664"/>
              </a:xfrm>
              <a:custGeom>
                <a:avLst/>
                <a:gdLst/>
                <a:ahLst/>
                <a:cxnLst/>
                <a:rect l="l" t="t" r="r" b="b"/>
                <a:pathLst>
                  <a:path w="21226740" h="3386664">
                    <a:moveTo>
                      <a:pt x="20604440" y="2816434"/>
                    </a:moveTo>
                    <a:cubicBezTo>
                      <a:pt x="20604440" y="2810084"/>
                      <a:pt x="20605710" y="2805004"/>
                      <a:pt x="20605710" y="2797384"/>
                    </a:cubicBezTo>
                    <a:lnTo>
                      <a:pt x="20605710" y="490220"/>
                    </a:lnTo>
                    <a:cubicBezTo>
                      <a:pt x="20605710" y="220980"/>
                      <a:pt x="20396160" y="0"/>
                      <a:pt x="20139620" y="0"/>
                    </a:cubicBezTo>
                    <a:lnTo>
                      <a:pt x="467360" y="0"/>
                    </a:lnTo>
                    <a:cubicBezTo>
                      <a:pt x="210820" y="0"/>
                      <a:pt x="0" y="220980"/>
                      <a:pt x="0" y="490220"/>
                    </a:cubicBezTo>
                    <a:lnTo>
                      <a:pt x="0" y="2797384"/>
                    </a:lnTo>
                    <a:cubicBezTo>
                      <a:pt x="0" y="3066624"/>
                      <a:pt x="209550" y="3287604"/>
                      <a:pt x="466090" y="3287604"/>
                    </a:cubicBezTo>
                    <a:lnTo>
                      <a:pt x="20138351" y="3287604"/>
                    </a:lnTo>
                    <a:cubicBezTo>
                      <a:pt x="20251379" y="3287604"/>
                      <a:pt x="20355520" y="3244424"/>
                      <a:pt x="20435529" y="3174574"/>
                    </a:cubicBezTo>
                    <a:cubicBezTo>
                      <a:pt x="20566340" y="3245694"/>
                      <a:pt x="20878760" y="3386664"/>
                      <a:pt x="21225470" y="3179654"/>
                    </a:cubicBezTo>
                    <a:cubicBezTo>
                      <a:pt x="21226740" y="3179654"/>
                      <a:pt x="20914320" y="3180924"/>
                      <a:pt x="20604440" y="2816434"/>
                    </a:cubicBezTo>
                    <a:lnTo>
                      <a:pt x="20604440" y="2816434"/>
                    </a:lnTo>
                    <a:close/>
                  </a:path>
                </a:pathLst>
              </a:custGeom>
              <a:solidFill>
                <a:srgbClr val="541FC4"/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990354" y="159288"/>
              <a:ext cx="7531626" cy="10594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spc="-48" dirty="0">
                  <a:solidFill>
                    <a:srgbClr val="FFFFFF"/>
                  </a:solidFill>
                  <a:latin typeface="DM Sans Bold"/>
                </a:rPr>
                <a:t>Résumé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256484"/>
              <a:ext cx="10792561" cy="4744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2940"/>
                </a:lnSpc>
              </a:pPr>
              <a:r>
                <a:rPr lang="en-US" sz="2100" dirty="0" err="1">
                  <a:solidFill>
                    <a:srgbClr val="100F0D"/>
                  </a:solidFill>
                  <a:latin typeface="DM Sans"/>
                </a:rPr>
                <a:t>Synthétiser</a:t>
              </a:r>
              <a:r>
                <a:rPr lang="en-US" sz="2100" dirty="0">
                  <a:solidFill>
                    <a:srgbClr val="100F0D"/>
                  </a:solidFill>
                  <a:latin typeface="DM Sans"/>
                </a:rPr>
                <a:t> les actions et pour les </a:t>
              </a:r>
              <a:r>
                <a:rPr lang="en-US" sz="2100" dirty="0" err="1">
                  <a:solidFill>
                    <a:srgbClr val="100F0D"/>
                  </a:solidFill>
                  <a:latin typeface="DM Sans"/>
                </a:rPr>
                <a:t>sélectionner</a:t>
              </a:r>
              <a:r>
                <a:rPr lang="en-US" sz="2100" dirty="0">
                  <a:solidFill>
                    <a:srgbClr val="100F0D"/>
                  </a:solidFill>
                  <a:latin typeface="DM Sans"/>
                </a:rPr>
                <a:t>, </a:t>
              </a:r>
              <a:r>
                <a:rPr lang="en-US" sz="2100" dirty="0" err="1">
                  <a:solidFill>
                    <a:srgbClr val="100F0D"/>
                  </a:solidFill>
                  <a:latin typeface="DM Sans"/>
                </a:rPr>
                <a:t>réaliser</a:t>
              </a:r>
              <a:r>
                <a:rPr lang="en-US" sz="2100" dirty="0">
                  <a:solidFill>
                    <a:srgbClr val="100F0D"/>
                  </a:solidFill>
                  <a:latin typeface="DM Sans"/>
                </a:rPr>
                <a:t> un vote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F6A3DFD-9607-2DDC-7905-F4FF660C4CC9}"/>
              </a:ext>
            </a:extLst>
          </p:cNvPr>
          <p:cNvGrpSpPr/>
          <p:nvPr/>
        </p:nvGrpSpPr>
        <p:grpSpPr>
          <a:xfrm>
            <a:off x="8763001" y="1866900"/>
            <a:ext cx="8303330" cy="5438371"/>
            <a:chOff x="10720299" y="3771696"/>
            <a:chExt cx="5556653" cy="3560659"/>
          </a:xfrm>
        </p:grpSpPr>
        <p:sp>
          <p:nvSpPr>
            <p:cNvPr id="2" name="TextBox 2"/>
            <p:cNvSpPr txBox="1"/>
            <p:nvPr/>
          </p:nvSpPr>
          <p:spPr>
            <a:xfrm>
              <a:off x="11593467" y="3805033"/>
              <a:ext cx="4683485" cy="205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520"/>
                </a:lnSpc>
              </a:pP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Notez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les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éléments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d'action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dans les cases</a:t>
              </a:r>
              <a:r>
                <a:rPr lang="en-US" sz="1800" dirty="0">
                  <a:solidFill>
                    <a:srgbClr val="100F0D"/>
                  </a:solidFill>
                  <a:latin typeface="DM Sans"/>
                </a:rPr>
                <a:t>.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11593467" y="6727336"/>
              <a:ext cx="4683485" cy="443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729"/>
                </a:lnSpc>
              </a:pPr>
              <a:r>
                <a:rPr lang="en-US" sz="1950" dirty="0" err="1">
                  <a:solidFill>
                    <a:srgbClr val="100F0D"/>
                  </a:solidFill>
                  <a:latin typeface="DM Sans"/>
                </a:rPr>
                <a:t>Faites</a:t>
              </a:r>
              <a:r>
                <a:rPr lang="en-US" sz="195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glisser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votre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photo sous </a:t>
              </a:r>
              <a:r>
                <a:rPr lang="en-US" sz="2000" dirty="0" err="1">
                  <a:solidFill>
                    <a:srgbClr val="100F0D"/>
                  </a:solidFill>
                  <a:latin typeface="DM Sans"/>
                </a:rPr>
                <a:t>l'élément</a:t>
              </a:r>
              <a:r>
                <a:rPr lang="en-US" sz="200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950" dirty="0" err="1">
                  <a:solidFill>
                    <a:srgbClr val="100F0D"/>
                  </a:solidFill>
                  <a:latin typeface="DM Sans"/>
                </a:rPr>
                <a:t>d'action</a:t>
              </a:r>
              <a:r>
                <a:rPr lang="en-US" sz="1950" dirty="0">
                  <a:solidFill>
                    <a:srgbClr val="100F0D"/>
                  </a:solidFill>
                  <a:latin typeface="DM Sans"/>
                </a:rPr>
                <a:t> que </a:t>
              </a:r>
              <a:r>
                <a:rPr lang="en-US" sz="1950" dirty="0" err="1">
                  <a:solidFill>
                    <a:srgbClr val="100F0D"/>
                  </a:solidFill>
                  <a:latin typeface="DM Sans"/>
                </a:rPr>
                <a:t>vous</a:t>
              </a:r>
              <a:r>
                <a:rPr lang="en-US" sz="195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950" dirty="0" err="1">
                  <a:solidFill>
                    <a:srgbClr val="100F0D"/>
                  </a:solidFill>
                  <a:latin typeface="DM Sans"/>
                </a:rPr>
                <a:t>souhaitez</a:t>
              </a:r>
              <a:r>
                <a:rPr lang="en-US" sz="1950" dirty="0">
                  <a:solidFill>
                    <a:srgbClr val="100F0D"/>
                  </a:solidFill>
                  <a:latin typeface="DM Sans"/>
                </a:rPr>
                <a:t> </a:t>
              </a:r>
              <a:r>
                <a:rPr lang="en-US" sz="1950" dirty="0" err="1">
                  <a:solidFill>
                    <a:srgbClr val="100F0D"/>
                  </a:solidFill>
                  <a:latin typeface="DM Sans"/>
                </a:rPr>
                <a:t>posséder</a:t>
              </a:r>
              <a:r>
                <a:rPr lang="en-US" sz="1950" dirty="0">
                  <a:solidFill>
                    <a:srgbClr val="100F0D"/>
                  </a:solidFill>
                  <a:latin typeface="DM Sans"/>
                </a:rPr>
                <a:t>.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0720299" y="3771696"/>
              <a:ext cx="461010" cy="461010"/>
              <a:chOff x="0" y="0"/>
              <a:chExt cx="614680" cy="614680"/>
            </a:xfrm>
          </p:grpSpPr>
          <p:grpSp>
            <p:nvGrpSpPr>
              <p:cNvPr id="10" name="Group 10"/>
              <p:cNvGrpSpPr/>
              <p:nvPr/>
            </p:nvGrpSpPr>
            <p:grpSpPr>
              <a:xfrm>
                <a:off x="0" y="0"/>
                <a:ext cx="614680" cy="614680"/>
                <a:chOff x="0" y="0"/>
                <a:chExt cx="6350000" cy="6350000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541FC4"/>
                </a:solidFill>
              </p:spPr>
            </p:sp>
          </p:grpSp>
          <p:sp>
            <p:nvSpPr>
              <p:cNvPr id="12" name="TextBox 12"/>
              <p:cNvSpPr txBox="1"/>
              <p:nvPr/>
            </p:nvSpPr>
            <p:spPr>
              <a:xfrm>
                <a:off x="107390" y="38516"/>
                <a:ext cx="399901" cy="48484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035"/>
                  </a:lnSpc>
                  <a:spcBef>
                    <a:spcPct val="0"/>
                  </a:spcBef>
                </a:pPr>
                <a:r>
                  <a:rPr lang="en-US" sz="2168">
                    <a:solidFill>
                      <a:srgbClr val="FFFFFF"/>
                    </a:solidFill>
                    <a:latin typeface="DM Sans Bold"/>
                  </a:rPr>
                  <a:t>1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0720299" y="6869077"/>
              <a:ext cx="461010" cy="463278"/>
              <a:chOff x="0" y="0"/>
              <a:chExt cx="614680" cy="617704"/>
            </a:xfrm>
          </p:grpSpPr>
          <p:grpSp>
            <p:nvGrpSpPr>
              <p:cNvPr id="14" name="Group 14"/>
              <p:cNvGrpSpPr/>
              <p:nvPr/>
            </p:nvGrpSpPr>
            <p:grpSpPr>
              <a:xfrm>
                <a:off x="0" y="0"/>
                <a:ext cx="614680" cy="617704"/>
                <a:chOff x="0" y="0"/>
                <a:chExt cx="6350000" cy="6350000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541FC4"/>
                </a:solidFill>
              </p:spPr>
            </p:sp>
          </p:grpSp>
          <p:sp>
            <p:nvSpPr>
              <p:cNvPr id="16" name="TextBox 16"/>
              <p:cNvSpPr txBox="1"/>
              <p:nvPr/>
            </p:nvSpPr>
            <p:spPr>
              <a:xfrm>
                <a:off x="107390" y="38516"/>
                <a:ext cx="399901" cy="49035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3085"/>
                  </a:lnSpc>
                  <a:spcBef>
                    <a:spcPct val="0"/>
                  </a:spcBef>
                </a:pPr>
                <a:r>
                  <a:rPr lang="en-US" sz="2204">
                    <a:solidFill>
                      <a:srgbClr val="FFFFFF"/>
                    </a:solidFill>
                    <a:latin typeface="DM Sans Bold"/>
                  </a:rPr>
                  <a:t>2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197857">
              <a:off x="11623256" y="4733398"/>
              <a:ext cx="1047108" cy="1065875"/>
              <a:chOff x="0" y="0"/>
              <a:chExt cx="1396144" cy="1421166"/>
            </a:xfrm>
          </p:grpSpPr>
          <p:grpSp>
            <p:nvGrpSpPr>
              <p:cNvPr id="20" name="Group 20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702557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15240" y="248920"/>
                  <a:ext cx="3444240" cy="3432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432048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583687"/>
                        <a:pt x="21590" y="2775457"/>
                      </a:cubicBezTo>
                      <a:cubicBezTo>
                        <a:pt x="6350" y="3020567"/>
                        <a:pt x="0" y="3393948"/>
                        <a:pt x="0" y="3393948"/>
                      </a:cubicBezTo>
                      <a:cubicBezTo>
                        <a:pt x="204470" y="3424427"/>
                        <a:pt x="450850" y="3432048"/>
                        <a:pt x="657860" y="3429507"/>
                      </a:cubicBezTo>
                      <a:cubicBezTo>
                        <a:pt x="891540" y="3429507"/>
                        <a:pt x="2616200" y="3429507"/>
                        <a:pt x="2616200" y="3429507"/>
                      </a:cubicBezTo>
                      <a:lnTo>
                        <a:pt x="3402330" y="3415537"/>
                      </a:lnTo>
                      <a:cubicBezTo>
                        <a:pt x="3402330" y="3415537"/>
                        <a:pt x="3441700" y="2713227"/>
                        <a:pt x="3441700" y="2587497"/>
                      </a:cubicBezTo>
                      <a:cubicBezTo>
                        <a:pt x="3441700" y="2413507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D2D5FF"/>
                </a:solidFill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541FC4"/>
                </a:solidFill>
              </p:spPr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158679" y="508205"/>
                <a:ext cx="1092397" cy="1075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 dirty="0" err="1">
                    <a:solidFill>
                      <a:srgbClr val="100F0D"/>
                    </a:solidFill>
                    <a:latin typeface="DM Sans"/>
                  </a:rPr>
                  <a:t>Ecrire</a:t>
                </a:r>
                <a:r>
                  <a:rPr lang="en-US" sz="739" dirty="0">
                    <a:solidFill>
                      <a:srgbClr val="100F0D"/>
                    </a:solidFill>
                    <a:latin typeface="DM Sans"/>
                  </a:rPr>
                  <a:t> </a:t>
                </a:r>
                <a:r>
                  <a:rPr lang="en-US" sz="739" dirty="0" err="1">
                    <a:solidFill>
                      <a:srgbClr val="100F0D"/>
                    </a:solidFill>
                    <a:latin typeface="DM Sans"/>
                  </a:rPr>
                  <a:t>ici</a:t>
                </a:r>
                <a:endParaRPr lang="en-US" sz="739" dirty="0">
                  <a:solidFill>
                    <a:srgbClr val="100F0D"/>
                  </a:solidFill>
                  <a:latin typeface="DM Sans"/>
                </a:endParaR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157007">
              <a:off x="12902032" y="4733398"/>
              <a:ext cx="1047108" cy="1065875"/>
              <a:chOff x="0" y="0"/>
              <a:chExt cx="1396144" cy="1421166"/>
            </a:xfrm>
          </p:grpSpPr>
          <p:grpSp>
            <p:nvGrpSpPr>
              <p:cNvPr id="25" name="Group 25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702557"/>
              </a:xfrm>
            </p:grpSpPr>
            <p:sp>
              <p:nvSpPr>
                <p:cNvPr id="26" name="Freeform 26"/>
                <p:cNvSpPr/>
                <p:nvPr/>
              </p:nvSpPr>
              <p:spPr>
                <a:xfrm>
                  <a:off x="15240" y="248920"/>
                  <a:ext cx="3444240" cy="3432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432048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583687"/>
                        <a:pt x="21590" y="2775457"/>
                      </a:cubicBezTo>
                      <a:cubicBezTo>
                        <a:pt x="6350" y="3020567"/>
                        <a:pt x="0" y="3393948"/>
                        <a:pt x="0" y="3393948"/>
                      </a:cubicBezTo>
                      <a:cubicBezTo>
                        <a:pt x="204470" y="3424427"/>
                        <a:pt x="450850" y="3432048"/>
                        <a:pt x="657860" y="3429507"/>
                      </a:cubicBezTo>
                      <a:cubicBezTo>
                        <a:pt x="891540" y="3429507"/>
                        <a:pt x="2616200" y="3429507"/>
                        <a:pt x="2616200" y="3429507"/>
                      </a:cubicBezTo>
                      <a:lnTo>
                        <a:pt x="3402330" y="3415537"/>
                      </a:lnTo>
                      <a:cubicBezTo>
                        <a:pt x="3402330" y="3415537"/>
                        <a:pt x="3441700" y="2713227"/>
                        <a:pt x="3441700" y="2587497"/>
                      </a:cubicBezTo>
                      <a:cubicBezTo>
                        <a:pt x="3441700" y="2413507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D2D5FF"/>
                </a:solidFill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541FC4"/>
                </a:solidFill>
              </p:spPr>
            </p:sp>
          </p:grpSp>
          <p:sp>
            <p:nvSpPr>
              <p:cNvPr id="28" name="TextBox 28"/>
              <p:cNvSpPr txBox="1"/>
              <p:nvPr/>
            </p:nvSpPr>
            <p:spPr>
              <a:xfrm>
                <a:off x="158679" y="508205"/>
                <a:ext cx="1092397" cy="1075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 dirty="0" err="1">
                    <a:solidFill>
                      <a:srgbClr val="100F0D"/>
                    </a:solidFill>
                    <a:latin typeface="DM Sans"/>
                  </a:rPr>
                  <a:t>Ecrire</a:t>
                </a:r>
                <a:r>
                  <a:rPr lang="en-US" sz="739" dirty="0">
                    <a:solidFill>
                      <a:srgbClr val="100F0D"/>
                    </a:solidFill>
                    <a:latin typeface="DM Sans"/>
                  </a:rPr>
                  <a:t>  </a:t>
                </a:r>
                <a:r>
                  <a:rPr lang="en-US" sz="739" dirty="0" err="1">
                    <a:solidFill>
                      <a:srgbClr val="100F0D"/>
                    </a:solidFill>
                    <a:latin typeface="DM Sans"/>
                  </a:rPr>
                  <a:t>ici</a:t>
                </a:r>
                <a:endParaRPr lang="en-US" sz="739" dirty="0">
                  <a:solidFill>
                    <a:srgbClr val="100F0D"/>
                  </a:solidFill>
                  <a:latin typeface="DM Sans"/>
                </a:endParaRP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197857">
              <a:off x="14180808" y="4733398"/>
              <a:ext cx="1047108" cy="1065875"/>
              <a:chOff x="0" y="0"/>
              <a:chExt cx="1396144" cy="1421166"/>
            </a:xfrm>
          </p:grpSpPr>
          <p:grpSp>
            <p:nvGrpSpPr>
              <p:cNvPr id="30" name="Group 30"/>
              <p:cNvGrpSpPr/>
              <p:nvPr/>
            </p:nvGrpSpPr>
            <p:grpSpPr>
              <a:xfrm>
                <a:off x="0" y="0"/>
                <a:ext cx="1396144" cy="1421166"/>
                <a:chOff x="0" y="0"/>
                <a:chExt cx="3472180" cy="3702557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15240" y="248920"/>
                  <a:ext cx="3444240" cy="3432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240" h="3432048">
                      <a:moveTo>
                        <a:pt x="3441700" y="645160"/>
                      </a:moveTo>
                      <a:cubicBezTo>
                        <a:pt x="3444240" y="488950"/>
                        <a:pt x="3422650" y="30480"/>
                        <a:pt x="3422650" y="30480"/>
                      </a:cubicBezTo>
                      <a:cubicBezTo>
                        <a:pt x="3422650" y="30480"/>
                        <a:pt x="3037840" y="40640"/>
                        <a:pt x="2684780" y="40640"/>
                      </a:cubicBezTo>
                      <a:cubicBezTo>
                        <a:pt x="2653030" y="40640"/>
                        <a:pt x="2401570" y="40640"/>
                        <a:pt x="2341880" y="40640"/>
                      </a:cubicBezTo>
                      <a:cubicBezTo>
                        <a:pt x="1906270" y="40640"/>
                        <a:pt x="1042670" y="38100"/>
                        <a:pt x="795020" y="33020"/>
                      </a:cubicBezTo>
                      <a:cubicBezTo>
                        <a:pt x="482600" y="20320"/>
                        <a:pt x="11430" y="0"/>
                        <a:pt x="10160" y="29210"/>
                      </a:cubicBezTo>
                      <a:cubicBezTo>
                        <a:pt x="8890" y="58420"/>
                        <a:pt x="21590" y="440690"/>
                        <a:pt x="21590" y="440690"/>
                      </a:cubicBezTo>
                      <a:cubicBezTo>
                        <a:pt x="21590" y="440690"/>
                        <a:pt x="21590" y="2583687"/>
                        <a:pt x="21590" y="2775457"/>
                      </a:cubicBezTo>
                      <a:cubicBezTo>
                        <a:pt x="6350" y="3020567"/>
                        <a:pt x="0" y="3393948"/>
                        <a:pt x="0" y="3393948"/>
                      </a:cubicBezTo>
                      <a:cubicBezTo>
                        <a:pt x="204470" y="3424427"/>
                        <a:pt x="450850" y="3432048"/>
                        <a:pt x="657860" y="3429507"/>
                      </a:cubicBezTo>
                      <a:cubicBezTo>
                        <a:pt x="891540" y="3429507"/>
                        <a:pt x="2616200" y="3429507"/>
                        <a:pt x="2616200" y="3429507"/>
                      </a:cubicBezTo>
                      <a:lnTo>
                        <a:pt x="3402330" y="3415537"/>
                      </a:lnTo>
                      <a:cubicBezTo>
                        <a:pt x="3402330" y="3415537"/>
                        <a:pt x="3441700" y="2713227"/>
                        <a:pt x="3441700" y="2587497"/>
                      </a:cubicBezTo>
                      <a:cubicBezTo>
                        <a:pt x="3441700" y="2413507"/>
                        <a:pt x="3439160" y="803910"/>
                        <a:pt x="3441700" y="645160"/>
                      </a:cubicBezTo>
                      <a:close/>
                    </a:path>
                  </a:pathLst>
                </a:custGeom>
                <a:solidFill>
                  <a:srgbClr val="D2D5FF"/>
                </a:solidFill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469900" y="10160"/>
                  <a:ext cx="1583690" cy="55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3690" h="554990">
                      <a:moveTo>
                        <a:pt x="27940" y="0"/>
                      </a:moveTo>
                      <a:cubicBezTo>
                        <a:pt x="27940" y="0"/>
                        <a:pt x="990600" y="95250"/>
                        <a:pt x="1109980" y="97790"/>
                      </a:cubicBezTo>
                      <a:lnTo>
                        <a:pt x="1558290" y="106680"/>
                      </a:lnTo>
                      <a:lnTo>
                        <a:pt x="1557020" y="199390"/>
                      </a:lnTo>
                      <a:cubicBezTo>
                        <a:pt x="1557020" y="199390"/>
                        <a:pt x="1583690" y="342900"/>
                        <a:pt x="1582420" y="402590"/>
                      </a:cubicBezTo>
                      <a:lnTo>
                        <a:pt x="1579880" y="554990"/>
                      </a:lnTo>
                      <a:cubicBezTo>
                        <a:pt x="1579880" y="554990"/>
                        <a:pt x="975360" y="504190"/>
                        <a:pt x="825500" y="497840"/>
                      </a:cubicBezTo>
                      <a:cubicBezTo>
                        <a:pt x="511810" y="482600"/>
                        <a:pt x="11430" y="414020"/>
                        <a:pt x="11430" y="414020"/>
                      </a:cubicBezTo>
                      <a:lnTo>
                        <a:pt x="0" y="261620"/>
                      </a:lnTo>
                      <a:lnTo>
                        <a:pt x="48260" y="135890"/>
                      </a:lnTo>
                      <a:lnTo>
                        <a:pt x="27940" y="0"/>
                      </a:lnTo>
                      <a:close/>
                    </a:path>
                  </a:pathLst>
                </a:custGeom>
                <a:solidFill>
                  <a:srgbClr val="541FC4"/>
                </a:solidFill>
              </p:spPr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158679" y="508205"/>
                <a:ext cx="1092397" cy="10758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969"/>
                  </a:lnSpc>
                </a:pPr>
                <a:r>
                  <a:rPr lang="en-US" sz="739" dirty="0" err="1">
                    <a:solidFill>
                      <a:srgbClr val="100F0D"/>
                    </a:solidFill>
                    <a:latin typeface="DM Sans"/>
                  </a:rPr>
                  <a:t>Ecrire</a:t>
                </a:r>
                <a:r>
                  <a:rPr lang="en-US" sz="739" dirty="0">
                    <a:solidFill>
                      <a:srgbClr val="100F0D"/>
                    </a:solidFill>
                    <a:latin typeface="DM Sans"/>
                  </a:rPr>
                  <a:t> </a:t>
                </a:r>
                <a:r>
                  <a:rPr lang="en-US" sz="739" dirty="0" err="1">
                    <a:solidFill>
                      <a:srgbClr val="100F0D"/>
                    </a:solidFill>
                    <a:latin typeface="DM Sans"/>
                  </a:rPr>
                  <a:t>ici</a:t>
                </a:r>
                <a:endParaRPr lang="en-US" sz="739" dirty="0">
                  <a:solidFill>
                    <a:srgbClr val="100F0D"/>
                  </a:solidFill>
                  <a:latin typeface="DM Sans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821" y="1982164"/>
            <a:ext cx="461010" cy="461010"/>
            <a:chOff x="0" y="0"/>
            <a:chExt cx="614680" cy="61468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14680" cy="614680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43C466"/>
              </a:solidFill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107390" y="38516"/>
              <a:ext cx="399901" cy="484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35"/>
                </a:lnSpc>
                <a:spcBef>
                  <a:spcPct val="0"/>
                </a:spcBef>
              </a:pPr>
              <a:r>
                <a:rPr lang="en-US" sz="2168">
                  <a:solidFill>
                    <a:srgbClr val="FFFFFF"/>
                  </a:solidFill>
                  <a:latin typeface="DM Sans Bold"/>
                </a:rPr>
                <a:t>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81708" y="5955463"/>
            <a:ext cx="461010" cy="463278"/>
            <a:chOff x="0" y="0"/>
            <a:chExt cx="614680" cy="617704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614680" cy="617704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43C466"/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107390" y="38516"/>
              <a:ext cx="399901" cy="490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5"/>
                </a:lnSpc>
                <a:spcBef>
                  <a:spcPct val="0"/>
                </a:spcBef>
              </a:pPr>
              <a:r>
                <a:rPr lang="en-US" sz="2204">
                  <a:solidFill>
                    <a:srgbClr val="FFFFFF"/>
                  </a:solidFill>
                  <a:latin typeface="DM Sans Bold"/>
                </a:rPr>
                <a:t>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83741" y="658292"/>
            <a:ext cx="5507936" cy="4265678"/>
            <a:chOff x="0" y="0"/>
            <a:chExt cx="3186570" cy="24678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86570" cy="2467872"/>
            </a:xfrm>
            <a:custGeom>
              <a:avLst/>
              <a:gdLst/>
              <a:ahLst/>
              <a:cxnLst/>
              <a:rect l="l" t="t" r="r" b="b"/>
              <a:pathLst>
                <a:path w="3186570" h="2467872">
                  <a:moveTo>
                    <a:pt x="3062110" y="2467872"/>
                  </a:moveTo>
                  <a:lnTo>
                    <a:pt x="124460" y="2467872"/>
                  </a:lnTo>
                  <a:cubicBezTo>
                    <a:pt x="55880" y="2467872"/>
                    <a:pt x="0" y="2411992"/>
                    <a:pt x="0" y="23434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62110" y="0"/>
                  </a:lnTo>
                  <a:cubicBezTo>
                    <a:pt x="3130690" y="0"/>
                    <a:pt x="3186570" y="55880"/>
                    <a:pt x="3186570" y="124460"/>
                  </a:cubicBezTo>
                  <a:lnTo>
                    <a:pt x="3186570" y="2343412"/>
                  </a:lnTo>
                  <a:cubicBezTo>
                    <a:pt x="3186570" y="2411992"/>
                    <a:pt x="3130690" y="2467872"/>
                    <a:pt x="3062110" y="2467872"/>
                  </a:cubicBezTo>
                  <a:close/>
                </a:path>
              </a:pathLst>
            </a:custGeom>
            <a:solidFill>
              <a:srgbClr val="100F0D">
                <a:alpha val="4706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2356484" y="5545738"/>
            <a:ext cx="5507936" cy="4265678"/>
            <a:chOff x="0" y="0"/>
            <a:chExt cx="3186570" cy="246787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186570" cy="2467872"/>
            </a:xfrm>
            <a:custGeom>
              <a:avLst/>
              <a:gdLst/>
              <a:ahLst/>
              <a:cxnLst/>
              <a:rect l="l" t="t" r="r" b="b"/>
              <a:pathLst>
                <a:path w="3186570" h="2467872">
                  <a:moveTo>
                    <a:pt x="3062110" y="2467872"/>
                  </a:moveTo>
                  <a:lnTo>
                    <a:pt x="124460" y="2467872"/>
                  </a:lnTo>
                  <a:cubicBezTo>
                    <a:pt x="55880" y="2467872"/>
                    <a:pt x="0" y="2411992"/>
                    <a:pt x="0" y="23434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62110" y="0"/>
                  </a:lnTo>
                  <a:cubicBezTo>
                    <a:pt x="3130690" y="0"/>
                    <a:pt x="3186570" y="55880"/>
                    <a:pt x="3186570" y="124460"/>
                  </a:cubicBezTo>
                  <a:lnTo>
                    <a:pt x="3186570" y="2343412"/>
                  </a:lnTo>
                  <a:cubicBezTo>
                    <a:pt x="3186570" y="2411992"/>
                    <a:pt x="3130690" y="2467872"/>
                    <a:pt x="3062110" y="2467872"/>
                  </a:cubicBezTo>
                  <a:close/>
                </a:path>
              </a:pathLst>
            </a:custGeom>
            <a:solidFill>
              <a:srgbClr val="100F0D">
                <a:alpha val="4706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6390032" y="5545738"/>
            <a:ext cx="5507936" cy="4265678"/>
            <a:chOff x="0" y="0"/>
            <a:chExt cx="3186570" cy="246787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186570" cy="2467872"/>
            </a:xfrm>
            <a:custGeom>
              <a:avLst/>
              <a:gdLst/>
              <a:ahLst/>
              <a:cxnLst/>
              <a:rect l="l" t="t" r="r" b="b"/>
              <a:pathLst>
                <a:path w="3186570" h="2467872">
                  <a:moveTo>
                    <a:pt x="3062110" y="2467872"/>
                  </a:moveTo>
                  <a:lnTo>
                    <a:pt x="124460" y="2467872"/>
                  </a:lnTo>
                  <a:cubicBezTo>
                    <a:pt x="55880" y="2467872"/>
                    <a:pt x="0" y="2411992"/>
                    <a:pt x="0" y="23434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62110" y="0"/>
                  </a:lnTo>
                  <a:cubicBezTo>
                    <a:pt x="3130690" y="0"/>
                    <a:pt x="3186570" y="55880"/>
                    <a:pt x="3186570" y="124460"/>
                  </a:cubicBezTo>
                  <a:lnTo>
                    <a:pt x="3186570" y="2343412"/>
                  </a:lnTo>
                  <a:cubicBezTo>
                    <a:pt x="3186570" y="2411992"/>
                    <a:pt x="3130690" y="2467872"/>
                    <a:pt x="3062110" y="2467872"/>
                  </a:cubicBezTo>
                  <a:close/>
                </a:path>
              </a:pathLst>
            </a:custGeom>
            <a:solidFill>
              <a:srgbClr val="100F0D">
                <a:alpha val="4706"/>
              </a:srgbClr>
            </a:solidFill>
          </p:spPr>
        </p:sp>
      </p:grpSp>
      <p:sp>
        <p:nvSpPr>
          <p:cNvPr id="36" name="TextBox 36"/>
          <p:cNvSpPr txBox="1"/>
          <p:nvPr/>
        </p:nvSpPr>
        <p:spPr>
          <a:xfrm>
            <a:off x="606821" y="842719"/>
            <a:ext cx="5253216" cy="546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206"/>
              </a:lnSpc>
            </a:pPr>
            <a:r>
              <a:rPr lang="en-US" sz="3894" dirty="0">
                <a:solidFill>
                  <a:srgbClr val="100F0D"/>
                </a:solidFill>
                <a:latin typeface="DM Sans Bold"/>
              </a:rPr>
              <a:t>Les actions </a:t>
            </a:r>
            <a:r>
              <a:rPr lang="en-US" sz="3894" dirty="0" err="1">
                <a:solidFill>
                  <a:srgbClr val="100F0D"/>
                </a:solidFill>
                <a:latin typeface="DM Sans Bold"/>
              </a:rPr>
              <a:t>retenues</a:t>
            </a:r>
            <a:endParaRPr lang="en-US" sz="3894" dirty="0">
              <a:solidFill>
                <a:srgbClr val="100F0D"/>
              </a:solidFill>
              <a:latin typeface="DM Sans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470238" y="5932891"/>
            <a:ext cx="4701962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959"/>
              </a:lnSpc>
            </a:pP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Confiez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l’action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à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réaliser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à un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professionnel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et un patient (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en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duo)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si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le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sujet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si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prête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.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Faites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glisser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la  photo des 2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acteurs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qui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ont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 la charge de </a:t>
            </a:r>
            <a:r>
              <a:rPr lang="en-US" sz="1400" dirty="0" err="1">
                <a:solidFill>
                  <a:srgbClr val="100F0D"/>
                </a:solidFill>
                <a:latin typeface="DM Sans Bold"/>
              </a:rPr>
              <a:t>l’action</a:t>
            </a:r>
            <a:r>
              <a:rPr lang="en-US" sz="1400" dirty="0">
                <a:solidFill>
                  <a:srgbClr val="100F0D"/>
                </a:solidFill>
                <a:latin typeface="DM Sans Bold"/>
              </a:rPr>
              <a:t>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95352" y="2080247"/>
            <a:ext cx="3634123" cy="218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854"/>
              </a:lnSpc>
            </a:pPr>
            <a:r>
              <a:rPr lang="en-US" sz="1325" u="none">
                <a:solidFill>
                  <a:srgbClr val="100F0D"/>
                </a:solidFill>
                <a:latin typeface="DM Sans Bold"/>
              </a:rPr>
              <a:t>Notez les éléments d'action dans les cases.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3528648" y="5339633"/>
            <a:ext cx="3163607" cy="501012"/>
            <a:chOff x="0" y="0"/>
            <a:chExt cx="25034661" cy="39646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5034661" cy="4063735"/>
            </a:xfrm>
            <a:custGeom>
              <a:avLst/>
              <a:gdLst/>
              <a:ahLst/>
              <a:cxnLst/>
              <a:rect l="l" t="t" r="r" b="b"/>
              <a:pathLst>
                <a:path w="25034661" h="4063735">
                  <a:moveTo>
                    <a:pt x="24412361" y="3493505"/>
                  </a:moveTo>
                  <a:cubicBezTo>
                    <a:pt x="24412361" y="3487155"/>
                    <a:pt x="24413631" y="3482075"/>
                    <a:pt x="24413631" y="3474455"/>
                  </a:cubicBezTo>
                  <a:lnTo>
                    <a:pt x="24413631" y="490220"/>
                  </a:lnTo>
                  <a:cubicBezTo>
                    <a:pt x="24413631" y="220980"/>
                    <a:pt x="24204081" y="0"/>
                    <a:pt x="23947541" y="0"/>
                  </a:cubicBezTo>
                  <a:lnTo>
                    <a:pt x="467360" y="0"/>
                  </a:lnTo>
                  <a:cubicBezTo>
                    <a:pt x="210820" y="0"/>
                    <a:pt x="0" y="220980"/>
                    <a:pt x="0" y="490220"/>
                  </a:cubicBezTo>
                  <a:lnTo>
                    <a:pt x="0" y="3474455"/>
                  </a:lnTo>
                  <a:cubicBezTo>
                    <a:pt x="0" y="3743695"/>
                    <a:pt x="209550" y="3964675"/>
                    <a:pt x="466090" y="3964675"/>
                  </a:cubicBezTo>
                  <a:lnTo>
                    <a:pt x="23946270" y="3964675"/>
                  </a:lnTo>
                  <a:cubicBezTo>
                    <a:pt x="24059300" y="3964675"/>
                    <a:pt x="24163441" y="3921495"/>
                    <a:pt x="24243450" y="3851645"/>
                  </a:cubicBezTo>
                  <a:cubicBezTo>
                    <a:pt x="24374261" y="3922765"/>
                    <a:pt x="24686681" y="4063735"/>
                    <a:pt x="25033391" y="3856725"/>
                  </a:cubicBezTo>
                  <a:cubicBezTo>
                    <a:pt x="25034661" y="3856725"/>
                    <a:pt x="24722241" y="3857995"/>
                    <a:pt x="24412361" y="3493505"/>
                  </a:cubicBezTo>
                  <a:lnTo>
                    <a:pt x="24412361" y="3493505"/>
                  </a:lnTo>
                  <a:close/>
                </a:path>
              </a:pathLst>
            </a:custGeom>
            <a:solidFill>
              <a:srgbClr val="43C466"/>
            </a:solidFill>
          </p:spPr>
        </p:sp>
      </p:grpSp>
      <p:sp>
        <p:nvSpPr>
          <p:cNvPr id="41" name="TextBox 41"/>
          <p:cNvSpPr txBox="1"/>
          <p:nvPr/>
        </p:nvSpPr>
        <p:spPr>
          <a:xfrm>
            <a:off x="14058643" y="5406624"/>
            <a:ext cx="2103618" cy="36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DM Sans Bold"/>
              </a:rPr>
              <a:t>4ᵉ action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3528648" y="475584"/>
            <a:ext cx="3163607" cy="501012"/>
            <a:chOff x="0" y="0"/>
            <a:chExt cx="25034661" cy="396467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5034661" cy="4063735"/>
            </a:xfrm>
            <a:custGeom>
              <a:avLst/>
              <a:gdLst/>
              <a:ahLst/>
              <a:cxnLst/>
              <a:rect l="l" t="t" r="r" b="b"/>
              <a:pathLst>
                <a:path w="25034661" h="4063735">
                  <a:moveTo>
                    <a:pt x="24412361" y="3493505"/>
                  </a:moveTo>
                  <a:cubicBezTo>
                    <a:pt x="24412361" y="3487155"/>
                    <a:pt x="24413631" y="3482075"/>
                    <a:pt x="24413631" y="3474455"/>
                  </a:cubicBezTo>
                  <a:lnTo>
                    <a:pt x="24413631" y="490220"/>
                  </a:lnTo>
                  <a:cubicBezTo>
                    <a:pt x="24413631" y="220980"/>
                    <a:pt x="24204081" y="0"/>
                    <a:pt x="23947541" y="0"/>
                  </a:cubicBezTo>
                  <a:lnTo>
                    <a:pt x="467360" y="0"/>
                  </a:lnTo>
                  <a:cubicBezTo>
                    <a:pt x="210820" y="0"/>
                    <a:pt x="0" y="220980"/>
                    <a:pt x="0" y="490220"/>
                  </a:cubicBezTo>
                  <a:lnTo>
                    <a:pt x="0" y="3474455"/>
                  </a:lnTo>
                  <a:cubicBezTo>
                    <a:pt x="0" y="3743695"/>
                    <a:pt x="209550" y="3964675"/>
                    <a:pt x="466090" y="3964675"/>
                  </a:cubicBezTo>
                  <a:lnTo>
                    <a:pt x="23946270" y="3964675"/>
                  </a:lnTo>
                  <a:cubicBezTo>
                    <a:pt x="24059300" y="3964675"/>
                    <a:pt x="24163441" y="3921495"/>
                    <a:pt x="24243450" y="3851645"/>
                  </a:cubicBezTo>
                  <a:cubicBezTo>
                    <a:pt x="24374261" y="3922765"/>
                    <a:pt x="24686681" y="4063735"/>
                    <a:pt x="25033391" y="3856725"/>
                  </a:cubicBezTo>
                  <a:cubicBezTo>
                    <a:pt x="25034661" y="3856725"/>
                    <a:pt x="24722241" y="3857995"/>
                    <a:pt x="24412361" y="3493505"/>
                  </a:cubicBezTo>
                  <a:lnTo>
                    <a:pt x="24412361" y="3493505"/>
                  </a:lnTo>
                  <a:close/>
                </a:path>
              </a:pathLst>
            </a:custGeom>
            <a:solidFill>
              <a:srgbClr val="FFB001"/>
            </a:solidFill>
          </p:spPr>
        </p:sp>
      </p:grpSp>
      <p:sp>
        <p:nvSpPr>
          <p:cNvPr id="44" name="TextBox 44"/>
          <p:cNvSpPr txBox="1"/>
          <p:nvPr/>
        </p:nvSpPr>
        <p:spPr>
          <a:xfrm>
            <a:off x="14058643" y="542575"/>
            <a:ext cx="2103618" cy="36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DM Sans Bold"/>
              </a:rPr>
              <a:t>2ᵉ action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6390032" y="681689"/>
            <a:ext cx="5507936" cy="4265678"/>
            <a:chOff x="0" y="0"/>
            <a:chExt cx="3186570" cy="246787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186570" cy="2467872"/>
            </a:xfrm>
            <a:custGeom>
              <a:avLst/>
              <a:gdLst/>
              <a:ahLst/>
              <a:cxnLst/>
              <a:rect l="l" t="t" r="r" b="b"/>
              <a:pathLst>
                <a:path w="3186570" h="2467872">
                  <a:moveTo>
                    <a:pt x="3062110" y="2467872"/>
                  </a:moveTo>
                  <a:lnTo>
                    <a:pt x="124460" y="2467872"/>
                  </a:lnTo>
                  <a:cubicBezTo>
                    <a:pt x="55880" y="2467872"/>
                    <a:pt x="0" y="2411992"/>
                    <a:pt x="0" y="23434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62110" y="0"/>
                  </a:lnTo>
                  <a:cubicBezTo>
                    <a:pt x="3130690" y="0"/>
                    <a:pt x="3186570" y="55880"/>
                    <a:pt x="3186570" y="124460"/>
                  </a:cubicBezTo>
                  <a:lnTo>
                    <a:pt x="3186570" y="2343412"/>
                  </a:lnTo>
                  <a:cubicBezTo>
                    <a:pt x="3186570" y="2411992"/>
                    <a:pt x="3130690" y="2467872"/>
                    <a:pt x="3062110" y="2467872"/>
                  </a:cubicBezTo>
                  <a:close/>
                </a:path>
              </a:pathLst>
            </a:custGeom>
            <a:solidFill>
              <a:srgbClr val="100F0D">
                <a:alpha val="4706"/>
              </a:srgbClr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7562197" y="5295232"/>
            <a:ext cx="3163607" cy="501012"/>
            <a:chOff x="0" y="0"/>
            <a:chExt cx="25034661" cy="396467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5034661" cy="4063735"/>
            </a:xfrm>
            <a:custGeom>
              <a:avLst/>
              <a:gdLst/>
              <a:ahLst/>
              <a:cxnLst/>
              <a:rect l="l" t="t" r="r" b="b"/>
              <a:pathLst>
                <a:path w="25034661" h="4063735">
                  <a:moveTo>
                    <a:pt x="24412361" y="3493505"/>
                  </a:moveTo>
                  <a:cubicBezTo>
                    <a:pt x="24412361" y="3487155"/>
                    <a:pt x="24413631" y="3482075"/>
                    <a:pt x="24413631" y="3474455"/>
                  </a:cubicBezTo>
                  <a:lnTo>
                    <a:pt x="24413631" y="490220"/>
                  </a:lnTo>
                  <a:cubicBezTo>
                    <a:pt x="24413631" y="220980"/>
                    <a:pt x="24204081" y="0"/>
                    <a:pt x="23947541" y="0"/>
                  </a:cubicBezTo>
                  <a:lnTo>
                    <a:pt x="467360" y="0"/>
                  </a:lnTo>
                  <a:cubicBezTo>
                    <a:pt x="210820" y="0"/>
                    <a:pt x="0" y="220980"/>
                    <a:pt x="0" y="490220"/>
                  </a:cubicBezTo>
                  <a:lnTo>
                    <a:pt x="0" y="3474455"/>
                  </a:lnTo>
                  <a:cubicBezTo>
                    <a:pt x="0" y="3743695"/>
                    <a:pt x="209550" y="3964675"/>
                    <a:pt x="466090" y="3964675"/>
                  </a:cubicBezTo>
                  <a:lnTo>
                    <a:pt x="23946270" y="3964675"/>
                  </a:lnTo>
                  <a:cubicBezTo>
                    <a:pt x="24059300" y="3964675"/>
                    <a:pt x="24163441" y="3921495"/>
                    <a:pt x="24243450" y="3851645"/>
                  </a:cubicBezTo>
                  <a:cubicBezTo>
                    <a:pt x="24374261" y="3922765"/>
                    <a:pt x="24686681" y="4063735"/>
                    <a:pt x="25033391" y="3856725"/>
                  </a:cubicBezTo>
                  <a:cubicBezTo>
                    <a:pt x="25034661" y="3856725"/>
                    <a:pt x="24722241" y="3857995"/>
                    <a:pt x="24412361" y="3493505"/>
                  </a:cubicBezTo>
                  <a:lnTo>
                    <a:pt x="24412361" y="3493505"/>
                  </a:lnTo>
                  <a:close/>
                </a:path>
              </a:pathLst>
            </a:custGeom>
            <a:solidFill>
              <a:srgbClr val="35A1F4"/>
            </a:solidFill>
          </p:spPr>
        </p:sp>
      </p:grpSp>
      <p:sp>
        <p:nvSpPr>
          <p:cNvPr id="49" name="TextBox 49"/>
          <p:cNvSpPr txBox="1"/>
          <p:nvPr/>
        </p:nvSpPr>
        <p:spPr>
          <a:xfrm>
            <a:off x="8092191" y="5362223"/>
            <a:ext cx="2103618" cy="36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DM Sans Bold"/>
              </a:rPr>
              <a:t>3ᵉ action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7562197" y="431183"/>
            <a:ext cx="3163607" cy="501012"/>
            <a:chOff x="0" y="0"/>
            <a:chExt cx="25034661" cy="3964675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5034661" cy="4063735"/>
            </a:xfrm>
            <a:custGeom>
              <a:avLst/>
              <a:gdLst/>
              <a:ahLst/>
              <a:cxnLst/>
              <a:rect l="l" t="t" r="r" b="b"/>
              <a:pathLst>
                <a:path w="25034661" h="4063735">
                  <a:moveTo>
                    <a:pt x="24412361" y="3493505"/>
                  </a:moveTo>
                  <a:cubicBezTo>
                    <a:pt x="24412361" y="3487155"/>
                    <a:pt x="24413631" y="3482075"/>
                    <a:pt x="24413631" y="3474455"/>
                  </a:cubicBezTo>
                  <a:lnTo>
                    <a:pt x="24413631" y="490220"/>
                  </a:lnTo>
                  <a:cubicBezTo>
                    <a:pt x="24413631" y="220980"/>
                    <a:pt x="24204081" y="0"/>
                    <a:pt x="23947541" y="0"/>
                  </a:cubicBezTo>
                  <a:lnTo>
                    <a:pt x="467360" y="0"/>
                  </a:lnTo>
                  <a:cubicBezTo>
                    <a:pt x="210820" y="0"/>
                    <a:pt x="0" y="220980"/>
                    <a:pt x="0" y="490220"/>
                  </a:cubicBezTo>
                  <a:lnTo>
                    <a:pt x="0" y="3474455"/>
                  </a:lnTo>
                  <a:cubicBezTo>
                    <a:pt x="0" y="3743695"/>
                    <a:pt x="209550" y="3964675"/>
                    <a:pt x="466090" y="3964675"/>
                  </a:cubicBezTo>
                  <a:lnTo>
                    <a:pt x="23946270" y="3964675"/>
                  </a:lnTo>
                  <a:cubicBezTo>
                    <a:pt x="24059300" y="3964675"/>
                    <a:pt x="24163441" y="3921495"/>
                    <a:pt x="24243450" y="3851645"/>
                  </a:cubicBezTo>
                  <a:cubicBezTo>
                    <a:pt x="24374261" y="3922765"/>
                    <a:pt x="24686681" y="4063735"/>
                    <a:pt x="25033391" y="3856725"/>
                  </a:cubicBezTo>
                  <a:cubicBezTo>
                    <a:pt x="25034661" y="3856725"/>
                    <a:pt x="24722241" y="3857995"/>
                    <a:pt x="24412361" y="3493505"/>
                  </a:cubicBezTo>
                  <a:lnTo>
                    <a:pt x="24412361" y="3493505"/>
                  </a:lnTo>
                  <a:close/>
                </a:path>
              </a:pathLst>
            </a:custGeom>
            <a:solidFill>
              <a:srgbClr val="FF6363"/>
            </a:solidFill>
          </p:spPr>
        </p:sp>
      </p:grpSp>
      <p:sp>
        <p:nvSpPr>
          <p:cNvPr id="52" name="TextBox 52"/>
          <p:cNvSpPr txBox="1"/>
          <p:nvPr/>
        </p:nvSpPr>
        <p:spPr>
          <a:xfrm>
            <a:off x="8092191" y="498174"/>
            <a:ext cx="2103618" cy="36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DM Sans Bold"/>
              </a:rPr>
              <a:t>1ᵉ action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2979791" y="2546008"/>
            <a:ext cx="1253559" cy="1406607"/>
            <a:chOff x="0" y="0"/>
            <a:chExt cx="1671412" cy="1875476"/>
          </a:xfrm>
        </p:grpSpPr>
        <p:grpSp>
          <p:nvGrpSpPr>
            <p:cNvPr id="62" name="Group 62"/>
            <p:cNvGrpSpPr/>
            <p:nvPr/>
          </p:nvGrpSpPr>
          <p:grpSpPr>
            <a:xfrm>
              <a:off x="0" y="0"/>
              <a:ext cx="1671412" cy="1875476"/>
              <a:chOff x="0" y="0"/>
              <a:chExt cx="3180080" cy="3568338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218440"/>
                <a:ext cx="3178810" cy="3349898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3349898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828690"/>
                    </a:cubicBezTo>
                    <a:cubicBezTo>
                      <a:pt x="2540" y="1510680"/>
                      <a:pt x="7620" y="2168798"/>
                      <a:pt x="7620" y="2429148"/>
                    </a:cubicBezTo>
                    <a:cubicBezTo>
                      <a:pt x="7620" y="2623458"/>
                      <a:pt x="16510" y="3022238"/>
                      <a:pt x="21590" y="3214008"/>
                    </a:cubicBezTo>
                    <a:lnTo>
                      <a:pt x="130810" y="3328308"/>
                    </a:lnTo>
                    <a:cubicBezTo>
                      <a:pt x="275590" y="3335928"/>
                      <a:pt x="543560" y="3349898"/>
                      <a:pt x="793750" y="3349898"/>
                    </a:cubicBezTo>
                    <a:lnTo>
                      <a:pt x="3178810" y="3349898"/>
                    </a:lnTo>
                    <a:lnTo>
                      <a:pt x="3178810" y="735499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FFF6BB"/>
              </a:solidFill>
            </p:spPr>
          </p:sp>
          <p:sp>
            <p:nvSpPr>
              <p:cNvPr id="64" name="Freeform 64"/>
              <p:cNvSpPr/>
              <p:nvPr/>
            </p:nvSpPr>
            <p:spPr>
              <a:xfrm>
                <a:off x="21590" y="0"/>
                <a:ext cx="2689860" cy="3548018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548018">
                    <a:moveTo>
                      <a:pt x="0" y="3433718"/>
                    </a:moveTo>
                    <a:lnTo>
                      <a:pt x="109220" y="3548018"/>
                    </a:lnTo>
                    <a:lnTo>
                      <a:pt x="123190" y="3414668"/>
                    </a:lnTo>
                    <a:lnTo>
                      <a:pt x="0" y="3433718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FFDC5D"/>
              </a:solidFill>
            </p:spPr>
          </p:sp>
        </p:grpSp>
        <p:sp>
          <p:nvSpPr>
            <p:cNvPr id="65" name="TextBox 65"/>
            <p:cNvSpPr txBox="1"/>
            <p:nvPr/>
          </p:nvSpPr>
          <p:spPr>
            <a:xfrm>
              <a:off x="172011" y="782883"/>
              <a:ext cx="1428420" cy="4445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288"/>
                </a:lnSpc>
              </a:pP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Ajoutez</a:t>
              </a:r>
              <a:r>
                <a:rPr lang="en-US" sz="1110" dirty="0">
                  <a:solidFill>
                    <a:srgbClr val="000000"/>
                  </a:solidFill>
                  <a:latin typeface="DM Sans"/>
                </a:rPr>
                <a:t> </a:t>
              </a: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votre</a:t>
              </a:r>
              <a:r>
                <a:rPr lang="en-US" sz="1110" dirty="0">
                  <a:solidFill>
                    <a:srgbClr val="000000"/>
                  </a:solidFill>
                  <a:latin typeface="DM Sans"/>
                </a:rPr>
                <a:t> action </a:t>
              </a: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ici</a:t>
              </a:r>
              <a:endParaRPr lang="en-US" sz="1110" dirty="0">
                <a:solidFill>
                  <a:srgbClr val="000000"/>
                </a:solidFill>
                <a:latin typeface="DM Sans"/>
              </a:endParaRP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470238" y="4186913"/>
            <a:ext cx="1253559" cy="1406607"/>
            <a:chOff x="0" y="0"/>
            <a:chExt cx="1671412" cy="1875476"/>
          </a:xfrm>
        </p:grpSpPr>
        <p:grpSp>
          <p:nvGrpSpPr>
            <p:cNvPr id="67" name="Group 67"/>
            <p:cNvGrpSpPr/>
            <p:nvPr/>
          </p:nvGrpSpPr>
          <p:grpSpPr>
            <a:xfrm>
              <a:off x="0" y="0"/>
              <a:ext cx="1671412" cy="1875476"/>
              <a:chOff x="0" y="0"/>
              <a:chExt cx="3180080" cy="3568338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218440"/>
                <a:ext cx="3178810" cy="3349898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3349898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828690"/>
                    </a:cubicBezTo>
                    <a:cubicBezTo>
                      <a:pt x="2540" y="1510680"/>
                      <a:pt x="7620" y="2168798"/>
                      <a:pt x="7620" y="2429148"/>
                    </a:cubicBezTo>
                    <a:cubicBezTo>
                      <a:pt x="7620" y="2623458"/>
                      <a:pt x="16510" y="3022238"/>
                      <a:pt x="21590" y="3214008"/>
                    </a:cubicBezTo>
                    <a:lnTo>
                      <a:pt x="130810" y="3328308"/>
                    </a:lnTo>
                    <a:cubicBezTo>
                      <a:pt x="275590" y="3335928"/>
                      <a:pt x="543560" y="3349898"/>
                      <a:pt x="793750" y="3349898"/>
                    </a:cubicBezTo>
                    <a:lnTo>
                      <a:pt x="3178810" y="3349898"/>
                    </a:lnTo>
                    <a:lnTo>
                      <a:pt x="3178810" y="735499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D2F0FF"/>
              </a:solidFill>
            </p:spPr>
          </p:sp>
          <p:sp>
            <p:nvSpPr>
              <p:cNvPr id="69" name="Freeform 69"/>
              <p:cNvSpPr/>
              <p:nvPr/>
            </p:nvSpPr>
            <p:spPr>
              <a:xfrm>
                <a:off x="21590" y="0"/>
                <a:ext cx="2689860" cy="3548018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548018">
                    <a:moveTo>
                      <a:pt x="0" y="3433718"/>
                    </a:moveTo>
                    <a:lnTo>
                      <a:pt x="109220" y="3548018"/>
                    </a:lnTo>
                    <a:lnTo>
                      <a:pt x="123190" y="3414668"/>
                    </a:lnTo>
                    <a:lnTo>
                      <a:pt x="0" y="3433718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A9DAFF"/>
              </a:solidFill>
            </p:spPr>
          </p:sp>
        </p:grpSp>
        <p:sp>
          <p:nvSpPr>
            <p:cNvPr id="70" name="TextBox 70"/>
            <p:cNvSpPr txBox="1"/>
            <p:nvPr/>
          </p:nvSpPr>
          <p:spPr>
            <a:xfrm>
              <a:off x="172011" y="782883"/>
              <a:ext cx="1327391" cy="444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88"/>
                </a:lnSpc>
              </a:pP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Ajoutez</a:t>
              </a:r>
              <a:r>
                <a:rPr lang="en-US" sz="1110" dirty="0">
                  <a:solidFill>
                    <a:srgbClr val="000000"/>
                  </a:solidFill>
                  <a:latin typeface="DM Sans"/>
                </a:rPr>
                <a:t> </a:t>
              </a: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votre</a:t>
              </a:r>
              <a:r>
                <a:rPr lang="en-US" sz="1110" dirty="0">
                  <a:solidFill>
                    <a:srgbClr val="000000"/>
                  </a:solidFill>
                  <a:latin typeface="DM Sans"/>
                </a:rPr>
                <a:t> action </a:t>
              </a: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ici</a:t>
              </a:r>
              <a:endParaRPr lang="en-US" sz="1110" dirty="0">
                <a:solidFill>
                  <a:srgbClr val="000000"/>
                </a:solidFill>
                <a:latin typeface="DM Sans"/>
              </a:endParaRP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470238" y="2546008"/>
            <a:ext cx="1253559" cy="1406607"/>
            <a:chOff x="0" y="0"/>
            <a:chExt cx="1671412" cy="1875476"/>
          </a:xfrm>
        </p:grpSpPr>
        <p:grpSp>
          <p:nvGrpSpPr>
            <p:cNvPr id="72" name="Group 72"/>
            <p:cNvGrpSpPr/>
            <p:nvPr/>
          </p:nvGrpSpPr>
          <p:grpSpPr>
            <a:xfrm>
              <a:off x="0" y="0"/>
              <a:ext cx="1671412" cy="1875476"/>
              <a:chOff x="0" y="0"/>
              <a:chExt cx="3180080" cy="3568338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218440"/>
                <a:ext cx="3178810" cy="3349898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3349898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828690"/>
                    </a:cubicBezTo>
                    <a:cubicBezTo>
                      <a:pt x="2540" y="1510680"/>
                      <a:pt x="7620" y="2168798"/>
                      <a:pt x="7620" y="2429148"/>
                    </a:cubicBezTo>
                    <a:cubicBezTo>
                      <a:pt x="7620" y="2623458"/>
                      <a:pt x="16510" y="3022238"/>
                      <a:pt x="21590" y="3214008"/>
                    </a:cubicBezTo>
                    <a:lnTo>
                      <a:pt x="130810" y="3328308"/>
                    </a:lnTo>
                    <a:cubicBezTo>
                      <a:pt x="275590" y="3335928"/>
                      <a:pt x="543560" y="3349898"/>
                      <a:pt x="793750" y="3349898"/>
                    </a:cubicBezTo>
                    <a:lnTo>
                      <a:pt x="3178810" y="3349898"/>
                    </a:lnTo>
                    <a:lnTo>
                      <a:pt x="3178810" y="735499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FFCCD2"/>
              </a:solidFill>
            </p:spPr>
          </p:sp>
          <p:sp>
            <p:nvSpPr>
              <p:cNvPr id="74" name="Freeform 74"/>
              <p:cNvSpPr/>
              <p:nvPr/>
            </p:nvSpPr>
            <p:spPr>
              <a:xfrm>
                <a:off x="21590" y="0"/>
                <a:ext cx="2689860" cy="3548018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548018">
                    <a:moveTo>
                      <a:pt x="0" y="3433718"/>
                    </a:moveTo>
                    <a:lnTo>
                      <a:pt x="109220" y="3548018"/>
                    </a:lnTo>
                    <a:lnTo>
                      <a:pt x="123190" y="3414668"/>
                    </a:lnTo>
                    <a:lnTo>
                      <a:pt x="0" y="3433718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FFA2AD"/>
              </a:solidFill>
            </p:spPr>
          </p:sp>
        </p:grpSp>
        <p:sp>
          <p:nvSpPr>
            <p:cNvPr id="75" name="TextBox 75"/>
            <p:cNvSpPr txBox="1"/>
            <p:nvPr/>
          </p:nvSpPr>
          <p:spPr>
            <a:xfrm>
              <a:off x="172011" y="782883"/>
              <a:ext cx="1327391" cy="652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Ajoutez</a:t>
              </a:r>
              <a:r>
                <a:rPr lang="en-US" sz="1110" dirty="0">
                  <a:solidFill>
                    <a:srgbClr val="000000"/>
                  </a:solidFill>
                  <a:latin typeface="DM Sans"/>
                </a:rPr>
                <a:t> </a:t>
              </a: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votre</a:t>
              </a:r>
              <a:r>
                <a:rPr lang="en-US" sz="1110" dirty="0">
                  <a:solidFill>
                    <a:srgbClr val="000000"/>
                  </a:solidFill>
                  <a:latin typeface="DM Sans"/>
                </a:rPr>
                <a:t> action </a:t>
              </a: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ici</a:t>
              </a:r>
              <a:endParaRPr lang="en-US" sz="1110" dirty="0">
                <a:solidFill>
                  <a:srgbClr val="000000"/>
                </a:solidFill>
                <a:latin typeface="DM Sans"/>
              </a:endParaRP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979791" y="4224672"/>
            <a:ext cx="1253559" cy="1406607"/>
            <a:chOff x="0" y="0"/>
            <a:chExt cx="1671412" cy="1875476"/>
          </a:xfrm>
        </p:grpSpPr>
        <p:grpSp>
          <p:nvGrpSpPr>
            <p:cNvPr id="77" name="Group 77"/>
            <p:cNvGrpSpPr/>
            <p:nvPr/>
          </p:nvGrpSpPr>
          <p:grpSpPr>
            <a:xfrm>
              <a:off x="0" y="0"/>
              <a:ext cx="1671412" cy="1875476"/>
              <a:chOff x="0" y="0"/>
              <a:chExt cx="3180080" cy="3568338"/>
            </a:xfrm>
          </p:grpSpPr>
          <p:sp>
            <p:nvSpPr>
              <p:cNvPr id="78" name="Freeform 78"/>
              <p:cNvSpPr/>
              <p:nvPr/>
            </p:nvSpPr>
            <p:spPr>
              <a:xfrm>
                <a:off x="0" y="218440"/>
                <a:ext cx="3178810" cy="3349898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3349898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828690"/>
                    </a:cubicBezTo>
                    <a:cubicBezTo>
                      <a:pt x="2540" y="1510680"/>
                      <a:pt x="7620" y="2168798"/>
                      <a:pt x="7620" y="2429148"/>
                    </a:cubicBezTo>
                    <a:cubicBezTo>
                      <a:pt x="7620" y="2623458"/>
                      <a:pt x="16510" y="3022238"/>
                      <a:pt x="21590" y="3214008"/>
                    </a:cubicBezTo>
                    <a:lnTo>
                      <a:pt x="130810" y="3328308"/>
                    </a:lnTo>
                    <a:cubicBezTo>
                      <a:pt x="275590" y="3335928"/>
                      <a:pt x="543560" y="3349898"/>
                      <a:pt x="793750" y="3349898"/>
                    </a:cubicBezTo>
                    <a:lnTo>
                      <a:pt x="3178810" y="3349898"/>
                    </a:lnTo>
                    <a:lnTo>
                      <a:pt x="3178810" y="735499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CAF8CB"/>
              </a:solidFill>
            </p:spPr>
          </p:sp>
          <p:sp>
            <p:nvSpPr>
              <p:cNvPr id="79" name="Freeform 79"/>
              <p:cNvSpPr/>
              <p:nvPr/>
            </p:nvSpPr>
            <p:spPr>
              <a:xfrm>
                <a:off x="21590" y="0"/>
                <a:ext cx="2689860" cy="3548018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548018">
                    <a:moveTo>
                      <a:pt x="0" y="3433718"/>
                    </a:moveTo>
                    <a:lnTo>
                      <a:pt x="109220" y="3548018"/>
                    </a:lnTo>
                    <a:lnTo>
                      <a:pt x="123190" y="3414668"/>
                    </a:lnTo>
                    <a:lnTo>
                      <a:pt x="0" y="3433718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43C466"/>
              </a:solidFill>
            </p:spPr>
          </p:sp>
        </p:grpSp>
        <p:sp>
          <p:nvSpPr>
            <p:cNvPr id="80" name="TextBox 80"/>
            <p:cNvSpPr txBox="1"/>
            <p:nvPr/>
          </p:nvSpPr>
          <p:spPr>
            <a:xfrm>
              <a:off x="172011" y="782883"/>
              <a:ext cx="1327391" cy="444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88"/>
                </a:lnSpc>
              </a:pP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Ajoutez</a:t>
              </a:r>
              <a:r>
                <a:rPr lang="en-US" sz="1110" dirty="0">
                  <a:solidFill>
                    <a:srgbClr val="000000"/>
                  </a:solidFill>
                  <a:latin typeface="DM Sans"/>
                </a:rPr>
                <a:t> </a:t>
              </a: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votre</a:t>
              </a:r>
              <a:r>
                <a:rPr lang="en-US" sz="1110" dirty="0">
                  <a:solidFill>
                    <a:srgbClr val="000000"/>
                  </a:solidFill>
                  <a:latin typeface="DM Sans"/>
                </a:rPr>
                <a:t> action </a:t>
              </a:r>
              <a:r>
                <a:rPr lang="en-US" sz="1110" dirty="0" err="1">
                  <a:solidFill>
                    <a:srgbClr val="000000"/>
                  </a:solidFill>
                  <a:latin typeface="DM Sans"/>
                </a:rPr>
                <a:t>ici</a:t>
              </a:r>
              <a:endParaRPr lang="en-US" sz="1110" dirty="0">
                <a:solidFill>
                  <a:srgbClr val="000000"/>
                </a:solidFill>
                <a:latin typeface="DM Sans"/>
              </a:endParaRP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8602388" y="7034928"/>
            <a:ext cx="1253559" cy="1406607"/>
            <a:chOff x="0" y="0"/>
            <a:chExt cx="1671412" cy="1875476"/>
          </a:xfrm>
        </p:grpSpPr>
        <p:grpSp>
          <p:nvGrpSpPr>
            <p:cNvPr id="82" name="Group 82"/>
            <p:cNvGrpSpPr/>
            <p:nvPr/>
          </p:nvGrpSpPr>
          <p:grpSpPr>
            <a:xfrm>
              <a:off x="0" y="0"/>
              <a:ext cx="1671412" cy="1875476"/>
              <a:chOff x="0" y="0"/>
              <a:chExt cx="3180080" cy="3568338"/>
            </a:xfrm>
          </p:grpSpPr>
          <p:sp>
            <p:nvSpPr>
              <p:cNvPr id="83" name="Freeform 83"/>
              <p:cNvSpPr/>
              <p:nvPr/>
            </p:nvSpPr>
            <p:spPr>
              <a:xfrm>
                <a:off x="0" y="218440"/>
                <a:ext cx="3178810" cy="3349898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3349898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828690"/>
                    </a:cubicBezTo>
                    <a:cubicBezTo>
                      <a:pt x="2540" y="1510680"/>
                      <a:pt x="7620" y="2168798"/>
                      <a:pt x="7620" y="2429148"/>
                    </a:cubicBezTo>
                    <a:cubicBezTo>
                      <a:pt x="7620" y="2623458"/>
                      <a:pt x="16510" y="3022238"/>
                      <a:pt x="21590" y="3214008"/>
                    </a:cubicBezTo>
                    <a:lnTo>
                      <a:pt x="130810" y="3328308"/>
                    </a:lnTo>
                    <a:cubicBezTo>
                      <a:pt x="275590" y="3335928"/>
                      <a:pt x="543560" y="3349898"/>
                      <a:pt x="793750" y="3349898"/>
                    </a:cubicBezTo>
                    <a:lnTo>
                      <a:pt x="3178810" y="3349898"/>
                    </a:lnTo>
                    <a:lnTo>
                      <a:pt x="3178810" y="735499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D2F0FF"/>
              </a:solidFill>
            </p:spPr>
          </p:sp>
          <p:sp>
            <p:nvSpPr>
              <p:cNvPr id="84" name="Freeform 84"/>
              <p:cNvSpPr/>
              <p:nvPr/>
            </p:nvSpPr>
            <p:spPr>
              <a:xfrm>
                <a:off x="21590" y="0"/>
                <a:ext cx="2689860" cy="3548018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548018">
                    <a:moveTo>
                      <a:pt x="0" y="3433718"/>
                    </a:moveTo>
                    <a:lnTo>
                      <a:pt x="109220" y="3548018"/>
                    </a:lnTo>
                    <a:lnTo>
                      <a:pt x="123190" y="3414668"/>
                    </a:lnTo>
                    <a:lnTo>
                      <a:pt x="0" y="3433718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A9DAFF"/>
              </a:solidFill>
            </p:spPr>
          </p:sp>
        </p:grpSp>
        <p:sp>
          <p:nvSpPr>
            <p:cNvPr id="85" name="TextBox 85"/>
            <p:cNvSpPr txBox="1"/>
            <p:nvPr/>
          </p:nvSpPr>
          <p:spPr>
            <a:xfrm>
              <a:off x="172011" y="782882"/>
              <a:ext cx="1327390" cy="431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88"/>
                </a:lnSpc>
              </a:pPr>
              <a:r>
                <a:rPr lang="en-US" sz="1110">
                  <a:solidFill>
                    <a:srgbClr val="000000"/>
                  </a:solidFill>
                  <a:latin typeface="DM Sans"/>
                </a:rPr>
                <a:t>Ajoutez votre question ici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4908701" y="2361393"/>
            <a:ext cx="1253559" cy="1406607"/>
            <a:chOff x="0" y="0"/>
            <a:chExt cx="1671412" cy="1875476"/>
          </a:xfrm>
        </p:grpSpPr>
        <p:grpSp>
          <p:nvGrpSpPr>
            <p:cNvPr id="87" name="Group 87"/>
            <p:cNvGrpSpPr/>
            <p:nvPr/>
          </p:nvGrpSpPr>
          <p:grpSpPr>
            <a:xfrm>
              <a:off x="0" y="0"/>
              <a:ext cx="1671412" cy="1875476"/>
              <a:chOff x="0" y="0"/>
              <a:chExt cx="3180080" cy="3568338"/>
            </a:xfrm>
          </p:grpSpPr>
          <p:sp>
            <p:nvSpPr>
              <p:cNvPr id="88" name="Freeform 88"/>
              <p:cNvSpPr/>
              <p:nvPr/>
            </p:nvSpPr>
            <p:spPr>
              <a:xfrm>
                <a:off x="0" y="218440"/>
                <a:ext cx="3178810" cy="3349898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3349898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828690"/>
                    </a:cubicBezTo>
                    <a:cubicBezTo>
                      <a:pt x="2540" y="1510680"/>
                      <a:pt x="7620" y="2168798"/>
                      <a:pt x="7620" y="2429148"/>
                    </a:cubicBezTo>
                    <a:cubicBezTo>
                      <a:pt x="7620" y="2623458"/>
                      <a:pt x="16510" y="3022238"/>
                      <a:pt x="21590" y="3214008"/>
                    </a:cubicBezTo>
                    <a:lnTo>
                      <a:pt x="130810" y="3328308"/>
                    </a:lnTo>
                    <a:cubicBezTo>
                      <a:pt x="275590" y="3335928"/>
                      <a:pt x="543560" y="3349898"/>
                      <a:pt x="793750" y="3349898"/>
                    </a:cubicBezTo>
                    <a:lnTo>
                      <a:pt x="3178810" y="3349898"/>
                    </a:lnTo>
                    <a:lnTo>
                      <a:pt x="3178810" y="735499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FFF6BB"/>
              </a:solidFill>
            </p:spPr>
          </p:sp>
          <p:sp>
            <p:nvSpPr>
              <p:cNvPr id="89" name="Freeform 89"/>
              <p:cNvSpPr/>
              <p:nvPr/>
            </p:nvSpPr>
            <p:spPr>
              <a:xfrm>
                <a:off x="21590" y="0"/>
                <a:ext cx="2689860" cy="3548018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548018">
                    <a:moveTo>
                      <a:pt x="0" y="3433718"/>
                    </a:moveTo>
                    <a:lnTo>
                      <a:pt x="109220" y="3548018"/>
                    </a:lnTo>
                    <a:lnTo>
                      <a:pt x="123190" y="3414668"/>
                    </a:lnTo>
                    <a:lnTo>
                      <a:pt x="0" y="3433718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FFDC5D"/>
              </a:solidFill>
            </p:spPr>
          </p:sp>
        </p:grpSp>
        <p:sp>
          <p:nvSpPr>
            <p:cNvPr id="90" name="TextBox 90"/>
            <p:cNvSpPr txBox="1"/>
            <p:nvPr/>
          </p:nvSpPr>
          <p:spPr>
            <a:xfrm>
              <a:off x="172011" y="782882"/>
              <a:ext cx="1327390" cy="431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88"/>
                </a:lnSpc>
              </a:pPr>
              <a:r>
                <a:rPr lang="en-US" sz="1110">
                  <a:solidFill>
                    <a:srgbClr val="000000"/>
                  </a:solidFill>
                  <a:latin typeface="DM Sans"/>
                </a:rPr>
                <a:t>Ajoutez votre question ici</a:t>
              </a:r>
            </a:p>
          </p:txBody>
        </p:sp>
      </p:grpSp>
      <p:pic>
        <p:nvPicPr>
          <p:cNvPr id="99" name="Image 98">
            <a:extLst>
              <a:ext uri="{FF2B5EF4-FFF2-40B4-BE49-F238E27FC236}">
                <a16:creationId xmlns:a16="http://schemas.microsoft.com/office/drawing/2014/main" id="{00C1155C-986D-521D-D046-F877F2AB0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246" y="6872395"/>
            <a:ext cx="825607" cy="8061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48A4CEC2-8BE7-D2C1-F09F-1F382D73D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068" y="6892894"/>
            <a:ext cx="814756" cy="8512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484A781C-710F-97E4-4B5E-1E3973761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909" y="6557756"/>
            <a:ext cx="814756" cy="8512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78A8908E-2958-9A54-CA30-2CE161ECB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9822" y="1866900"/>
            <a:ext cx="825607" cy="8061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68B386CC-A499-858C-F2A4-207C6CD80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8644" y="1887399"/>
            <a:ext cx="814756" cy="8512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361</Words>
  <Application>Microsoft Office PowerPoint</Application>
  <PresentationFormat>Personnalisé</PresentationFormat>
  <Paragraphs>59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DM Sans Bold</vt:lpstr>
      <vt:lpstr>DM Sans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Memphis Numérique Brainstorming Présentation</dc:title>
  <dc:creator>SAMI Yasmina</dc:creator>
  <cp:lastModifiedBy>BOUGLE, Céline (ARS-NORMANDIE/DAP/QP/OMEDIT)</cp:lastModifiedBy>
  <cp:revision>7</cp:revision>
  <dcterms:created xsi:type="dcterms:W3CDTF">2006-08-16T00:00:00Z</dcterms:created>
  <dcterms:modified xsi:type="dcterms:W3CDTF">2023-02-08T13:04:38Z</dcterms:modified>
  <dc:identifier>DAFTbM1ZyqM</dc:identifier>
</cp:coreProperties>
</file>