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63" r:id="rId5"/>
    <p:sldId id="260" r:id="rId6"/>
    <p:sldId id="261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-990" y="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6B081-4A50-4353-B7B4-05C62E9D3318}" type="datetimeFigureOut">
              <a:rPr lang="fr-FR" smtClean="0"/>
              <a:t>17/07/2019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9359E5-2E8E-4577-9F28-4BCA2F916A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7695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35969A-C82A-4F45-89CD-5E50312306DF}" type="datetimeFigureOut">
              <a:rPr lang="fr-FR" smtClean="0"/>
              <a:t>17/07/2019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7FFCD1-18AC-4843-B97D-65A29CAE7C49}" type="slidenum">
              <a:rPr lang="fr-FR" smtClean="0"/>
              <a:t>‹N°›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37"/>
          <a:stretch/>
        </p:blipFill>
        <p:spPr bwMode="auto">
          <a:xfrm>
            <a:off x="149506" y="36823"/>
            <a:ext cx="1119254" cy="430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2640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7FFCD1-18AC-4843-B97D-65A29CAE7C4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1055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1D1-234F-4C12-B154-7F1E7CF4CD3D}" type="datetimeFigureOut">
              <a:rPr lang="fr-FR" smtClean="0"/>
              <a:t>17/07/2019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3424C-9112-490A-9319-A588E48ECE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63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1D1-234F-4C12-B154-7F1E7CF4CD3D}" type="datetimeFigureOut">
              <a:rPr lang="fr-FR" smtClean="0"/>
              <a:t>17/07/2019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3424C-9112-490A-9319-A588E48ECE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4386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1D1-234F-4C12-B154-7F1E7CF4CD3D}" type="datetimeFigureOut">
              <a:rPr lang="fr-FR" smtClean="0"/>
              <a:t>17/07/2019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3424C-9112-490A-9319-A588E48ECE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9959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1D1-234F-4C12-B154-7F1E7CF4CD3D}" type="datetimeFigureOut">
              <a:rPr lang="fr-FR" smtClean="0"/>
              <a:t>17/07/2019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3424C-9112-490A-9319-A588E48ECE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1795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1D1-234F-4C12-B154-7F1E7CF4CD3D}" type="datetimeFigureOut">
              <a:rPr lang="fr-FR" smtClean="0"/>
              <a:t>17/07/2019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3424C-9112-490A-9319-A588E48ECE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8102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1D1-234F-4C12-B154-7F1E7CF4CD3D}" type="datetimeFigureOut">
              <a:rPr lang="fr-FR" smtClean="0"/>
              <a:t>17/07/2019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3424C-9112-490A-9319-A588E48ECE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034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1D1-234F-4C12-B154-7F1E7CF4CD3D}" type="datetimeFigureOut">
              <a:rPr lang="fr-FR" smtClean="0"/>
              <a:t>17/07/2019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3424C-9112-490A-9319-A588E48ECE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6254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1D1-234F-4C12-B154-7F1E7CF4CD3D}" type="datetimeFigureOut">
              <a:rPr lang="fr-FR" smtClean="0"/>
              <a:t>17/07/2019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3424C-9112-490A-9319-A588E48ECE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1401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1D1-234F-4C12-B154-7F1E7CF4CD3D}" type="datetimeFigureOut">
              <a:rPr lang="fr-FR" smtClean="0"/>
              <a:t>17/07/2019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3424C-9112-490A-9319-A588E48ECE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648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1D1-234F-4C12-B154-7F1E7CF4CD3D}" type="datetimeFigureOut">
              <a:rPr lang="fr-FR" smtClean="0"/>
              <a:t>17/07/2019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3424C-9112-490A-9319-A588E48ECE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00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21D1-234F-4C12-B154-7F1E7CF4CD3D}" type="datetimeFigureOut">
              <a:rPr lang="fr-FR" smtClean="0"/>
              <a:t>17/07/2019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3424C-9112-490A-9319-A588E48ECE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020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621D1-234F-4C12-B154-7F1E7CF4CD3D}" type="datetimeFigureOut">
              <a:rPr lang="fr-FR" smtClean="0"/>
              <a:t>17/07/2019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3424C-9112-490A-9319-A588E48ECE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3852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73641" y="548680"/>
            <a:ext cx="8280920" cy="1728192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3200" dirty="0" smtClean="0">
                <a:solidFill>
                  <a:schemeClr val="tx1"/>
                </a:solidFill>
              </a:rPr>
              <a:t>Guide de l’</a:t>
            </a:r>
            <a:r>
              <a:rPr lang="fr-FR" sz="3200" dirty="0" err="1" smtClean="0">
                <a:solidFill>
                  <a:schemeClr val="tx1"/>
                </a:solidFill>
              </a:rPr>
              <a:t>OMéDIT</a:t>
            </a:r>
            <a:r>
              <a:rPr lang="fr-FR" sz="3200" dirty="0" smtClean="0">
                <a:solidFill>
                  <a:schemeClr val="tx1"/>
                </a:solidFill>
              </a:rPr>
              <a:t> de Normandie sur la </a:t>
            </a:r>
            <a:br>
              <a:rPr lang="fr-FR" sz="3200" dirty="0" smtClean="0">
                <a:solidFill>
                  <a:schemeClr val="tx1"/>
                </a:solidFill>
              </a:rPr>
            </a:br>
            <a:r>
              <a:rPr lang="fr-FR" sz="3200" dirty="0" smtClean="0">
                <a:solidFill>
                  <a:schemeClr val="tx1"/>
                </a:solidFill>
              </a:rPr>
              <a:t>Qualité de la prise en charge médicamenteuse en EHPAD</a:t>
            </a:r>
            <a:endParaRPr lang="fr-FR" sz="32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69" t="7585" r="31917" b="4401"/>
          <a:stretch/>
        </p:blipFill>
        <p:spPr bwMode="auto">
          <a:xfrm>
            <a:off x="3419871" y="2636912"/>
            <a:ext cx="2476993" cy="3512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68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940966"/>
          </a:xfrm>
        </p:spPr>
        <p:txBody>
          <a:bodyPr>
            <a:normAutofit/>
          </a:bodyPr>
          <a:lstStyle/>
          <a:p>
            <a:r>
              <a:rPr lang="fr-FR" sz="4000" dirty="0" smtClean="0"/>
              <a:t>Pourquoi ce guide ?</a:t>
            </a:r>
            <a:endParaRPr lang="fr-FR" sz="4000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fr-FR" sz="1800" dirty="0" smtClean="0"/>
              <a:t>L’iatrogénie médicamenteuse est deux fois plus fréquente chez le sujet âgé de plus de 65 ans. </a:t>
            </a:r>
          </a:p>
          <a:p>
            <a:pPr algn="just"/>
            <a:r>
              <a:rPr lang="fr-FR" sz="1800" dirty="0" smtClean="0"/>
              <a:t>Elle serait responsable de plus de 10% des hospitalisations dans cette population et de 20 % chez les octogénaires. </a:t>
            </a:r>
          </a:p>
          <a:p>
            <a:pPr algn="just"/>
            <a:r>
              <a:rPr lang="fr-FR" sz="1800" dirty="0" smtClean="0"/>
              <a:t>Plus de la moitié de ces effets indésirables médicamenteux seraient évitables.</a:t>
            </a:r>
          </a:p>
          <a:p>
            <a:pPr marL="0" indent="0" algn="just">
              <a:buNone/>
            </a:pPr>
            <a:endParaRPr lang="fr-FR" sz="1800" dirty="0" smtClean="0"/>
          </a:p>
          <a:p>
            <a:pPr marL="0" indent="0" algn="just">
              <a:buNone/>
            </a:pPr>
            <a:endParaRPr lang="fr-FR" sz="1800" dirty="0" smtClean="0"/>
          </a:p>
          <a:p>
            <a:pPr algn="ctr">
              <a:buFont typeface="Wingdings 3" panose="05040102010807070707" pitchFamily="18" charset="2"/>
              <a:buChar char="a"/>
            </a:pPr>
            <a:r>
              <a:rPr lang="fr-FR" sz="1800" dirty="0" smtClean="0"/>
              <a:t>Elaboration d’un guide régional avec 28 fiches repères précisant les enjeux et points clés</a:t>
            </a:r>
            <a:endParaRPr lang="fr-FR" sz="18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16632"/>
            <a:ext cx="1449445" cy="144944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5094061"/>
            <a:ext cx="2101097" cy="156743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36" b="97268" l="9904" r="89936">
                        <a14:foregroundMark x1="26038" y1="53552" x2="32748" y2="54645"/>
                        <a14:foregroundMark x1="23802" y1="65938" x2="26677" y2="71767"/>
                        <a14:foregroundMark x1="33706" y1="76867" x2="28435" y2="79599"/>
                        <a14:foregroundMark x1="20607" y1="92350" x2="28275" y2="90346"/>
                        <a14:backgroundMark x1="39776" y1="46448" x2="74281" y2="25683"/>
                        <a14:backgroundMark x1="53994" y1="44991" x2="54473" y2="49362"/>
                        <a14:backgroundMark x1="53514" y1="52641" x2="60383" y2="48816"/>
                        <a14:backgroundMark x1="27157" y1="94536" x2="24601" y2="941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45" t="45544" r="61167" b="1827"/>
          <a:stretch/>
        </p:blipFill>
        <p:spPr bwMode="auto">
          <a:xfrm>
            <a:off x="913578" y="4725144"/>
            <a:ext cx="264042" cy="430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36" b="97268" l="9904" r="89936">
                        <a14:foregroundMark x1="26038" y1="53552" x2="32748" y2="54645"/>
                        <a14:foregroundMark x1="23802" y1="65938" x2="26677" y2="71767"/>
                        <a14:foregroundMark x1="33706" y1="76867" x2="28435" y2="79599"/>
                        <a14:foregroundMark x1="20607" y1="92350" x2="28275" y2="90346"/>
                        <a14:backgroundMark x1="39776" y1="46448" x2="74281" y2="25683"/>
                        <a14:backgroundMark x1="53994" y1="44991" x2="54473" y2="49362"/>
                        <a14:backgroundMark x1="53514" y1="52641" x2="60383" y2="48816"/>
                        <a14:backgroundMark x1="27157" y1="94536" x2="24601" y2="941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45" t="45544" r="61167" b="1827"/>
          <a:stretch/>
        </p:blipFill>
        <p:spPr bwMode="auto">
          <a:xfrm rot="2652500">
            <a:off x="1271703" y="4620050"/>
            <a:ext cx="275918" cy="450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5339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78" t="7866" r="32994" b="8885"/>
          <a:stretch/>
        </p:blipFill>
        <p:spPr bwMode="auto">
          <a:xfrm>
            <a:off x="4637527" y="476672"/>
            <a:ext cx="4362892" cy="5434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10" t="13379" r="32154" b="23872"/>
          <a:stretch/>
        </p:blipFill>
        <p:spPr bwMode="auto">
          <a:xfrm>
            <a:off x="539552" y="857587"/>
            <a:ext cx="3880941" cy="4834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64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0872" y="2636912"/>
            <a:ext cx="8229600" cy="1143000"/>
          </a:xfrm>
        </p:spPr>
        <p:txBody>
          <a:bodyPr>
            <a:noAutofit/>
          </a:bodyPr>
          <a:lstStyle/>
          <a:p>
            <a:r>
              <a:rPr lang="fr-FR" sz="3600" dirty="0" smtClean="0"/>
              <a:t>Exemples de fiches : </a:t>
            </a:r>
            <a:br>
              <a:rPr lang="fr-FR" sz="3600" dirty="0" smtClean="0"/>
            </a:br>
            <a:r>
              <a:rPr lang="fr-FR" sz="3600" dirty="0" smtClean="0"/>
              <a:t>Les opiacés forts et la PCA en EHPAD </a:t>
            </a:r>
            <a:endParaRPr lang="fr-FR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1457179" cy="1154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029" b="89617" l="3195" r="96326">
                        <a14:foregroundMark x1="15974" y1="51118" x2="18850" y2="60543"/>
                        <a14:foregroundMark x1="13738" y1="56550" x2="14377" y2="61022"/>
                        <a14:foregroundMark x1="76677" y1="26677" x2="74760" y2="34185"/>
                        <a14:foregroundMark x1="48882" y1="51438" x2="58626" y2="57668"/>
                        <a14:foregroundMark x1="51917" y1="23642" x2="47923" y2="30671"/>
                        <a14:foregroundMark x1="48243" y1="27636" x2="46006" y2="281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509120"/>
            <a:ext cx="2088232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516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>
            <a:normAutofit/>
          </a:bodyPr>
          <a:lstStyle/>
          <a:p>
            <a:r>
              <a:rPr lang="fr-FR" sz="4000" dirty="0" smtClean="0">
                <a:solidFill>
                  <a:srgbClr val="92D050"/>
                </a:solidFill>
              </a:rPr>
              <a:t>Fiche N°14 : Opiacés forts </a:t>
            </a:r>
            <a:endParaRPr lang="fr-FR" sz="4000" dirty="0">
              <a:solidFill>
                <a:srgbClr val="92D05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32" t="10209" r="32277" b="6095"/>
          <a:stretch/>
        </p:blipFill>
        <p:spPr bwMode="auto">
          <a:xfrm>
            <a:off x="4860032" y="1412776"/>
            <a:ext cx="3855578" cy="505745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412776"/>
            <a:ext cx="4032448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1400" dirty="0" smtClean="0"/>
              <a:t>La fiche comprend :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1400" dirty="0"/>
              <a:t>D</a:t>
            </a:r>
            <a:r>
              <a:rPr lang="fr-FR" sz="1400" dirty="0" smtClean="0"/>
              <a:t>es points clés avec les principaux enjeux relatifs à l’utilisation des opiacés forts.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1400" dirty="0"/>
              <a:t>U</a:t>
            </a:r>
            <a:r>
              <a:rPr lang="fr-FR" sz="1400" dirty="0" smtClean="0"/>
              <a:t>n recensement des différentes molécules concernées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1400" dirty="0" smtClean="0"/>
              <a:t>Des </a:t>
            </a:r>
            <a:r>
              <a:rPr lang="fr-FR" sz="1400" dirty="0"/>
              <a:t>spécificités en </a:t>
            </a:r>
            <a:r>
              <a:rPr lang="fr-FR" sz="1400" dirty="0" smtClean="0"/>
              <a:t>cancérologie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1400" dirty="0" smtClean="0"/>
              <a:t>Les critères de STOPP/START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1400" dirty="0" smtClean="0"/>
              <a:t>Un tableau de synthèse des différents motifs et situations conduisant à un changement de molécule et/ou de voie d’administration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1400" dirty="0"/>
              <a:t>L</a:t>
            </a:r>
            <a:r>
              <a:rPr lang="fr-FR" sz="1400" dirty="0" smtClean="0"/>
              <a:t>a prise en charge d’un surdosage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fr-FR" sz="1400" dirty="0" smtClean="0"/>
              <a:t>Des outils pour approfondir</a:t>
            </a:r>
          </a:p>
        </p:txBody>
      </p:sp>
      <p:sp>
        <p:nvSpPr>
          <p:cNvPr id="4" name="Flèche courbée vers la droite 3"/>
          <p:cNvSpPr/>
          <p:nvPr/>
        </p:nvSpPr>
        <p:spPr>
          <a:xfrm>
            <a:off x="3449458" y="4149080"/>
            <a:ext cx="404430" cy="792088"/>
          </a:xfrm>
          <a:prstGeom prst="curved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97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chemeClr val="accent2">
                    <a:lumMod val="75000"/>
                  </a:schemeClr>
                </a:solidFill>
              </a:rPr>
              <a:t>Fiche </a:t>
            </a:r>
            <a:r>
              <a:rPr lang="fr-FR" sz="4000" dirty="0" smtClean="0">
                <a:solidFill>
                  <a:schemeClr val="accent2">
                    <a:lumMod val="75000"/>
                  </a:schemeClr>
                </a:solidFill>
              </a:rPr>
              <a:t>N°21 : PCA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accent2">
                    <a:lumMod val="75000"/>
                  </a:schemeClr>
                </a:solidFill>
              </a:rPr>
              <a:t>en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</a:rPr>
              <a:t> EHP</a:t>
            </a:r>
            <a:r>
              <a:rPr lang="fr-FR" sz="4000" dirty="0" smtClean="0">
                <a:solidFill>
                  <a:schemeClr val="accent2">
                    <a:lumMod val="75000"/>
                  </a:schemeClr>
                </a:solidFill>
              </a:rPr>
              <a:t>AD</a:t>
            </a:r>
            <a:endParaRPr lang="fr-FR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25" t="12504" r="32567" b="9035"/>
          <a:stretch/>
        </p:blipFill>
        <p:spPr bwMode="auto">
          <a:xfrm>
            <a:off x="4788024" y="1268760"/>
            <a:ext cx="3629002" cy="498831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95536" y="1340768"/>
            <a:ext cx="424847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 smtClean="0"/>
              <a:t>La fiche reprend différents points comme 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 smtClean="0"/>
              <a:t>Les principaux enjeux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 smtClean="0"/>
              <a:t>Les points clés sur : 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400" dirty="0" smtClean="0"/>
              <a:t>La formation du personnel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400" dirty="0" smtClean="0"/>
              <a:t>L’information du personnel et du patient 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400" dirty="0" smtClean="0"/>
              <a:t>La prescription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400" dirty="0" smtClean="0"/>
              <a:t>La préparation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400" dirty="0" smtClean="0"/>
              <a:t>L’administration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400" dirty="0" smtClean="0"/>
              <a:t>La surveillance du résident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fr-FR" sz="1400" dirty="0" smtClean="0"/>
              <a:t>La gestion des alarmes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 smtClean="0"/>
              <a:t>Les rôles et responsabilités des différents acteurs (prescripteur, HAD, EHPAD, équipe mobile de soins palliatifs/ de la douleur et prestataire). </a:t>
            </a:r>
          </a:p>
          <a:p>
            <a:pPr algn="just"/>
            <a:endParaRPr lang="fr-FR" sz="1400" dirty="0" smtClean="0"/>
          </a:p>
        </p:txBody>
      </p:sp>
      <p:sp>
        <p:nvSpPr>
          <p:cNvPr id="5" name="Flèche courbée vers la droite 4"/>
          <p:cNvSpPr/>
          <p:nvPr/>
        </p:nvSpPr>
        <p:spPr>
          <a:xfrm>
            <a:off x="3563888" y="4221088"/>
            <a:ext cx="432048" cy="792088"/>
          </a:xfrm>
          <a:prstGeom prst="curved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94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217</Words>
  <Application>Microsoft Office PowerPoint</Application>
  <PresentationFormat>Affichage à l'écran (4:3)</PresentationFormat>
  <Paragraphs>31</Paragraphs>
  <Slides>6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Guide de l’OMéDIT de Normandie sur la  Qualité de la prise en charge médicamenteuse en EHPAD</vt:lpstr>
      <vt:lpstr>Pourquoi ce guide ?</vt:lpstr>
      <vt:lpstr>Présentation PowerPoint</vt:lpstr>
      <vt:lpstr>Exemples de fiches :  Les opiacés forts et la PCA en EHPAD </vt:lpstr>
      <vt:lpstr>Fiche N°14 : Opiacés forts </vt:lpstr>
      <vt:lpstr>Fiche N°21 : PCA en EHPAD</vt:lpstr>
    </vt:vector>
  </TitlesOfParts>
  <Company>CHU de Rouen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Guide EHPAD de l’OMéDIT de Normandie</dc:title>
  <dc:creator>Localadmin</dc:creator>
  <cp:lastModifiedBy>Céline BOUGLE</cp:lastModifiedBy>
  <cp:revision>32</cp:revision>
  <dcterms:created xsi:type="dcterms:W3CDTF">2019-02-19T15:04:01Z</dcterms:created>
  <dcterms:modified xsi:type="dcterms:W3CDTF">2019-07-17T07:59:06Z</dcterms:modified>
</cp:coreProperties>
</file>

<file path=suivi_versioning.xml>19312_1
</file>