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handoutMasterIdLst>
    <p:handoutMasterId r:id="rId5"/>
  </p:handoutMasterIdLst>
  <p:sldIdLst>
    <p:sldId id="286" r:id="rId2"/>
    <p:sldId id="294" r:id="rId3"/>
    <p:sldId id="295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8000"/>
    <a:srgbClr val="0000CC"/>
    <a:srgbClr val="99CC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499" autoAdjust="0"/>
  </p:normalViewPr>
  <p:slideViewPr>
    <p:cSldViewPr>
      <p:cViewPr>
        <p:scale>
          <a:sx n="104" d="100"/>
          <a:sy n="104" d="100"/>
        </p:scale>
        <p:origin x="-1788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9CC78-8BF9-42AC-99BA-D371F42F8CC5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514CB-92FD-4F22-BA44-B9429F1C2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288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120836" y="332656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Dr C. DELORME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4648" y="260648"/>
            <a:ext cx="8964488" cy="1143000"/>
          </a:xfrm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fr-FR" dirty="0" smtClean="0"/>
              <a:t>Modifiez le style du titre</a:t>
            </a:r>
            <a:endParaRPr kumimoji="0"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172200" y="6525344"/>
            <a:ext cx="2476500" cy="142156"/>
          </a:xfrm>
        </p:spPr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14400" y="6381328"/>
            <a:ext cx="3962400" cy="24807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107504" y="1556792"/>
            <a:ext cx="8784976" cy="4752528"/>
          </a:xfrm>
        </p:spPr>
        <p:txBody>
          <a:bodyPr vert="horz"/>
          <a:lstStyle>
            <a:lvl1pPr>
              <a:defRPr b="1" baseline="0">
                <a:solidFill>
                  <a:srgbClr val="0070C0"/>
                </a:solidFill>
              </a:defRPr>
            </a:lvl1pPr>
            <a:lvl2pPr marL="777240" indent="-457200">
              <a:buFont typeface="Courier New" panose="02070309020205020404" pitchFamily="49" charset="0"/>
              <a:buChar char="o"/>
              <a:defRPr baseline="0">
                <a:solidFill>
                  <a:schemeClr val="accent2"/>
                </a:solidFill>
              </a:defRPr>
            </a:lvl2pPr>
          </a:lstStyle>
          <a:p>
            <a:pPr lvl="0" eaLnBrk="1" latinLnBrk="0" hangingPunct="1"/>
            <a:r>
              <a:rPr lang="fr-FR" dirty="0" smtClean="0"/>
              <a:t>Modifiez les styles du texte du masque</a:t>
            </a:r>
          </a:p>
          <a:p>
            <a:pPr lvl="1" eaLnBrk="1" latinLnBrk="0" hangingPunct="1"/>
            <a:r>
              <a:rPr lang="fr-FR" dirty="0" smtClean="0"/>
              <a:t>Deuxième niveau</a:t>
            </a:r>
          </a:p>
          <a:p>
            <a:pPr lvl="2" eaLnBrk="1" latinLnBrk="0" hangingPunct="1"/>
            <a:r>
              <a:rPr lang="fr-FR" dirty="0" smtClean="0"/>
              <a:t>Troisième niveau</a:t>
            </a:r>
          </a:p>
          <a:p>
            <a:pPr lvl="3" eaLnBrk="1" latinLnBrk="0" hangingPunct="1"/>
            <a:r>
              <a:rPr lang="fr-FR" dirty="0" smtClean="0"/>
              <a:t>Quatrième niveau</a:t>
            </a:r>
          </a:p>
          <a:p>
            <a:pPr lvl="4" eaLnBrk="1" latinLnBrk="0" hangingPunct="1"/>
            <a:r>
              <a:rPr lang="fr-FR" dirty="0" smtClean="0"/>
              <a:t>Cinquième niveau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1143000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0" lang="fr-FR" dirty="0" smtClean="0"/>
              <a:t>Modifiez le style du titre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11560" y="1484784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0" y="0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dirty="0" smtClean="0"/>
              <a:t>Modifiez le style du titre</a:t>
            </a:r>
            <a:endParaRPr kumimoji="0" lang="en-US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7642870-96BC-4921-A27C-214680DF70BF}" type="datetimeFigureOut">
              <a:rPr lang="fr-FR" smtClean="0"/>
              <a:t>11/09/2019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2ED7AB5-25EF-492B-86C6-E8FC1756D86E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89796" y="1484784"/>
            <a:ext cx="7406640" cy="1368152"/>
          </a:xfrm>
        </p:spPr>
        <p:txBody>
          <a:bodyPr>
            <a:normAutofit fontScale="90000"/>
          </a:bodyPr>
          <a:lstStyle/>
          <a:p>
            <a:r>
              <a:rPr lang="fr-FR" dirty="0"/>
              <a:t> Formation sur la neurostimulation transcutanée en </a:t>
            </a:r>
            <a:r>
              <a:rPr lang="fr-FR" dirty="0" smtClean="0"/>
              <a:t>EHPAD</a:t>
            </a:r>
            <a:br>
              <a:rPr lang="fr-FR" dirty="0" smtClean="0"/>
            </a:b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051720" y="3645024"/>
            <a:ext cx="5616624" cy="2743896"/>
          </a:xfrm>
        </p:spPr>
        <p:txBody>
          <a:bodyPr>
            <a:noAutofit/>
          </a:bodyPr>
          <a:lstStyle/>
          <a:p>
            <a:endParaRPr lang="fr-FR" sz="1400" dirty="0" smtClean="0">
              <a:solidFill>
                <a:schemeClr val="tx1"/>
              </a:solidFill>
            </a:endParaRPr>
          </a:p>
          <a:p>
            <a:r>
              <a:rPr lang="fr-FR" sz="4800" dirty="0" smtClean="0">
                <a:solidFill>
                  <a:schemeClr val="tx1"/>
                </a:solidFill>
              </a:rPr>
              <a:t>Démarche régionale 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endParaRPr lang="fr-FR" sz="1400" dirty="0" smtClean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  <a:p>
            <a:endParaRPr lang="fr-FR" sz="1400" dirty="0">
              <a:solidFill>
                <a:schemeClr val="tx1"/>
              </a:solidFill>
            </a:endParaRPr>
          </a:p>
          <a:p>
            <a:pPr algn="r"/>
            <a:r>
              <a:rPr lang="fr-FR" sz="1600" smtClean="0">
                <a:solidFill>
                  <a:schemeClr val="tx1"/>
                </a:solidFill>
              </a:rPr>
              <a:t>Septembre </a:t>
            </a:r>
            <a:r>
              <a:rPr lang="fr-FR" sz="1600" dirty="0" smtClean="0">
                <a:solidFill>
                  <a:schemeClr val="tx1"/>
                </a:solidFill>
              </a:rPr>
              <a:t>2019</a:t>
            </a:r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47" y="5509551"/>
            <a:ext cx="1157033" cy="664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388920"/>
            <a:ext cx="1096741" cy="385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394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	Rappel du contexte régional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07504" y="1484784"/>
            <a:ext cx="8784976" cy="5112568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Objectifs : mission du RRDBN</a:t>
            </a:r>
            <a:endParaRPr lang="fr-FR" altLang="fr-FR" sz="1400" dirty="0">
              <a:solidFill>
                <a:schemeClr val="accent1"/>
              </a:solidFill>
            </a:endParaRPr>
          </a:p>
          <a:p>
            <a:pPr lvl="1"/>
            <a:r>
              <a:rPr lang="fr-FR" altLang="fr-FR" sz="1600" dirty="0" smtClean="0">
                <a:solidFill>
                  <a:schemeClr val="tx1"/>
                </a:solidFill>
              </a:rPr>
              <a:t>Mettre </a:t>
            </a:r>
            <a:r>
              <a:rPr lang="fr-FR" altLang="fr-FR" sz="1600" dirty="0">
                <a:solidFill>
                  <a:schemeClr val="tx1"/>
                </a:solidFill>
              </a:rPr>
              <a:t>le patient au cœur du système de soins : égalité, accessibilité, continuité des </a:t>
            </a:r>
            <a:r>
              <a:rPr lang="fr-FR" altLang="fr-FR" sz="1600" dirty="0" smtClean="0">
                <a:solidFill>
                  <a:schemeClr val="tx1"/>
                </a:solidFill>
              </a:rPr>
              <a:t>soins</a:t>
            </a:r>
          </a:p>
          <a:p>
            <a:pPr lvl="1"/>
            <a:r>
              <a:rPr lang="fr-FR" altLang="fr-FR" sz="1600" dirty="0" smtClean="0">
                <a:solidFill>
                  <a:schemeClr val="tx1"/>
                </a:solidFill>
              </a:rPr>
              <a:t>Rompre </a:t>
            </a:r>
            <a:r>
              <a:rPr lang="fr-FR" altLang="fr-FR" sz="1600" dirty="0">
                <a:solidFill>
                  <a:schemeClr val="tx1"/>
                </a:solidFill>
              </a:rPr>
              <a:t>l’isolement des professionnels  et  promouvoir les actions locales </a:t>
            </a:r>
            <a:endParaRPr lang="fr-FR" altLang="fr-FR" sz="1600" dirty="0" smtClean="0">
              <a:solidFill>
                <a:schemeClr val="tx1"/>
              </a:solidFill>
            </a:endParaRPr>
          </a:p>
          <a:p>
            <a:pPr lvl="1"/>
            <a:r>
              <a:rPr lang="fr-FR" altLang="fr-FR" sz="1600" dirty="0" smtClean="0">
                <a:solidFill>
                  <a:schemeClr val="tx1"/>
                </a:solidFill>
              </a:rPr>
              <a:t>Utiliser </a:t>
            </a:r>
            <a:r>
              <a:rPr lang="fr-FR" altLang="fr-FR" sz="1600" dirty="0">
                <a:solidFill>
                  <a:schemeClr val="tx1"/>
                </a:solidFill>
              </a:rPr>
              <a:t>au mieux les installations et les compétences </a:t>
            </a:r>
            <a:r>
              <a:rPr lang="fr-FR" altLang="fr-FR" sz="1600" dirty="0" smtClean="0">
                <a:solidFill>
                  <a:schemeClr val="tx1"/>
                </a:solidFill>
              </a:rPr>
              <a:t>locales</a:t>
            </a:r>
          </a:p>
          <a:p>
            <a:pPr lvl="1"/>
            <a:r>
              <a:rPr lang="fr-FR" altLang="fr-FR" sz="1600" dirty="0" smtClean="0">
                <a:solidFill>
                  <a:schemeClr val="tx1"/>
                </a:solidFill>
              </a:rPr>
              <a:t>Former</a:t>
            </a:r>
            <a:r>
              <a:rPr lang="fr-FR" altLang="fr-FR" sz="1600" dirty="0">
                <a:solidFill>
                  <a:schemeClr val="tx1"/>
                </a:solidFill>
              </a:rPr>
              <a:t>, informer et donc développer «la Culture  Douleur</a:t>
            </a:r>
            <a:r>
              <a:rPr lang="fr-FR" altLang="fr-FR" sz="1600" i="1" dirty="0">
                <a:solidFill>
                  <a:schemeClr val="tx1"/>
                </a:solidFill>
              </a:rPr>
              <a:t>»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La douleur de la personne âgée : une priorité</a:t>
            </a:r>
          </a:p>
          <a:p>
            <a:pPr lvl="1"/>
            <a:r>
              <a:rPr lang="fr-FR" sz="1800" dirty="0" smtClean="0"/>
              <a:t>Groupe de travail</a:t>
            </a:r>
          </a:p>
          <a:p>
            <a:pPr lvl="1"/>
            <a:r>
              <a:rPr lang="fr-FR" sz="1800" dirty="0" smtClean="0"/>
              <a:t>DVD  « la douleur de la personne âgée : comment la prendre en charge?</a:t>
            </a:r>
          </a:p>
          <a:p>
            <a:pPr lvl="1"/>
            <a:r>
              <a:rPr lang="fr-FR" sz="1800" dirty="0" smtClean="0"/>
              <a:t>EPP régionale « clef en main »   </a:t>
            </a:r>
          </a:p>
          <a:p>
            <a:pPr lvl="1"/>
            <a:r>
              <a:rPr lang="fr-FR" sz="1800" dirty="0" smtClean="0"/>
              <a:t>Rencontres</a:t>
            </a:r>
          </a:p>
          <a:p>
            <a:pPr lvl="1"/>
            <a:endParaRPr lang="fr-FR" sz="1800" dirty="0"/>
          </a:p>
          <a:p>
            <a:r>
              <a:rPr lang="fr-FR" sz="2800" b="1" dirty="0">
                <a:solidFill>
                  <a:srgbClr val="0070C0"/>
                </a:solidFill>
              </a:rPr>
              <a:t>Partenariat avec OMEDIT </a:t>
            </a:r>
          </a:p>
          <a:p>
            <a:pPr lvl="1"/>
            <a:r>
              <a:rPr lang="fr-FR" sz="1800" dirty="0" smtClean="0"/>
              <a:t>Participation Comité technique personnes âgées</a:t>
            </a:r>
          </a:p>
          <a:p>
            <a:pPr lvl="1"/>
            <a:r>
              <a:rPr lang="fr-FR" sz="1800" dirty="0" smtClean="0"/>
              <a:t>Qualité </a:t>
            </a:r>
            <a:r>
              <a:rPr lang="fr-FR" sz="1800" dirty="0"/>
              <a:t>de la prise en charge médicamenteuse en EHPAD : Médicaments à surveillance particulière </a:t>
            </a:r>
            <a:r>
              <a:rPr lang="fr-FR" sz="1800" dirty="0" smtClean="0"/>
              <a:t> : Fiche et guide</a:t>
            </a:r>
          </a:p>
          <a:p>
            <a:pPr lvl="1"/>
            <a:r>
              <a:rPr lang="fr-FR" sz="1800" dirty="0" smtClean="0"/>
              <a:t>Autres actions / </a:t>
            </a:r>
            <a:r>
              <a:rPr lang="fr-FR" sz="1800" dirty="0" smtClean="0"/>
              <a:t>HAD, </a:t>
            </a:r>
            <a:r>
              <a:rPr lang="fr-FR" sz="1800" smtClean="0"/>
              <a:t>opiacés forts …</a:t>
            </a:r>
            <a:endParaRPr lang="fr-FR" sz="1800" dirty="0" smtClean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2080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	La douleur de la personne  âgée en EHPAD : naissance du projet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07504" y="1484784"/>
            <a:ext cx="8784976" cy="5112568"/>
          </a:xfrm>
        </p:spPr>
        <p:txBody>
          <a:bodyPr>
            <a:normAutofit/>
          </a:bodyPr>
          <a:lstStyle/>
          <a:p>
            <a:r>
              <a:rPr lang="fr-FR" altLang="fr-FR" dirty="0" smtClean="0"/>
              <a:t>Constats/douleur</a:t>
            </a:r>
            <a:endParaRPr lang="fr-FR" altLang="fr-FR" sz="1400" dirty="0">
              <a:solidFill>
                <a:schemeClr val="accent1"/>
              </a:solidFill>
            </a:endParaRPr>
          </a:p>
          <a:p>
            <a:pPr lvl="1"/>
            <a:r>
              <a:rPr lang="fr-FR" dirty="0"/>
              <a:t>Epidémiologie de la douleur neuropathique ou des douleurs mixtes </a:t>
            </a:r>
          </a:p>
          <a:p>
            <a:pPr lvl="1"/>
            <a:r>
              <a:rPr lang="fr-FR" dirty="0" smtClean="0"/>
              <a:t>Difficultés d’évaluation et de traitement</a:t>
            </a:r>
          </a:p>
          <a:p>
            <a:pPr lvl="1"/>
            <a:r>
              <a:rPr lang="fr-FR" dirty="0" smtClean="0"/>
              <a:t>Intérêt des traitements non médicamenteux, dont la neurostimulation transcutanée</a:t>
            </a:r>
          </a:p>
          <a:p>
            <a:pPr lvl="1"/>
            <a:r>
              <a:rPr lang="fr-FR" dirty="0"/>
              <a:t>Accès difficile  aux SDC 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altLang="fr-FR" dirty="0" smtClean="0"/>
              <a:t>Constats/patients et soignants</a:t>
            </a:r>
            <a:endParaRPr lang="fr-FR" dirty="0" smtClean="0"/>
          </a:p>
          <a:p>
            <a:pPr lvl="1"/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mplication des soignants d’EHPAD</a:t>
            </a:r>
          </a:p>
          <a:p>
            <a:pPr lvl="1"/>
            <a:r>
              <a:rPr lang="fr-FR" sz="2800" smtClean="0">
                <a:solidFill>
                  <a:schemeClr val="accent6">
                    <a:lumMod val="75000"/>
                  </a:schemeClr>
                </a:solidFill>
              </a:rPr>
              <a:t>Intérêt </a:t>
            </a:r>
            <a:r>
              <a:rPr lang="fr-FR" sz="2800" dirty="0" smtClean="0">
                <a:solidFill>
                  <a:schemeClr val="accent6">
                    <a:lumMod val="75000"/>
                  </a:schemeClr>
                </a:solidFill>
              </a:rPr>
              <a:t>de créer du lien </a:t>
            </a:r>
            <a:endParaRPr lang="fr-FR" sz="28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7011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1168</TotalTime>
  <Words>118</Words>
  <Application>Microsoft Office PowerPoint</Application>
  <PresentationFormat>Affichage à l'écran (4:3)</PresentationFormat>
  <Paragraphs>39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Capitaux</vt:lpstr>
      <vt:lpstr> Formation sur la neurostimulation transcutanée en EHPAD  </vt:lpstr>
      <vt:lpstr> Rappel du contexte régional</vt:lpstr>
      <vt:lpstr> La douleur de la personne  âgée en EHPAD : naissance du projet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COMMENTAMELIORER LA RELATION VILLE-HOPITAL (parcours de soins du patient)</dc:title>
  <dc:creator>reseau.douleur</dc:creator>
  <cp:lastModifiedBy>Céline BOUGLE</cp:lastModifiedBy>
  <cp:revision>205</cp:revision>
  <cp:lastPrinted>2019-09-03T09:10:00Z</cp:lastPrinted>
  <dcterms:created xsi:type="dcterms:W3CDTF">2019-01-21T14:29:42Z</dcterms:created>
  <dcterms:modified xsi:type="dcterms:W3CDTF">2019-09-11T11:35:43Z</dcterms:modified>
</cp:coreProperties>
</file>

<file path=suivi_versioning.xml>19308_1
</file>